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6"/>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2353055"/>
            <a:ext cx="193548" cy="181355"/>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2276855"/>
            <a:ext cx="193548" cy="181355"/>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0" y="2200655"/>
            <a:ext cx="193548" cy="181355"/>
          </a:xfrm>
          <a:prstGeom prst="rect">
            <a:avLst/>
          </a:prstGeom>
          <a:blipFill>
            <a:blip r:embed="rId5" cstate="print"/>
            <a:stretch>
              <a:fillRect/>
            </a:stretch>
          </a:blipFill>
        </p:spPr>
        <p:txBody>
          <a:bodyPr wrap="square" lIns="0" tIns="0" rIns="0" bIns="0" rtlCol="0"/>
          <a:lstStyle/>
          <a:p>
            <a:endParaRPr/>
          </a:p>
        </p:txBody>
      </p:sp>
      <p:sp>
        <p:nvSpPr>
          <p:cNvPr id="20" name="bk object 20"/>
          <p:cNvSpPr/>
          <p:nvPr/>
        </p:nvSpPr>
        <p:spPr>
          <a:xfrm>
            <a:off x="0" y="2124455"/>
            <a:ext cx="193548" cy="181355"/>
          </a:xfrm>
          <a:prstGeom prst="rect">
            <a:avLst/>
          </a:prstGeom>
          <a:blipFill>
            <a:blip r:embed="rId6" cstate="print"/>
            <a:stretch>
              <a:fillRect/>
            </a:stretch>
          </a:blipFill>
        </p:spPr>
        <p:txBody>
          <a:bodyPr wrap="square" lIns="0" tIns="0" rIns="0" bIns="0" rtlCol="0"/>
          <a:lstStyle/>
          <a:p>
            <a:endParaRPr/>
          </a:p>
        </p:txBody>
      </p:sp>
      <p:sp>
        <p:nvSpPr>
          <p:cNvPr id="21" name="bk object 21"/>
          <p:cNvSpPr/>
          <p:nvPr/>
        </p:nvSpPr>
        <p:spPr>
          <a:xfrm>
            <a:off x="0" y="2048255"/>
            <a:ext cx="193548" cy="181355"/>
          </a:xfrm>
          <a:prstGeom prst="rect">
            <a:avLst/>
          </a:prstGeom>
          <a:blipFill>
            <a:blip r:embed="rId7" cstate="print"/>
            <a:stretch>
              <a:fillRect/>
            </a:stretch>
          </a:blipFill>
        </p:spPr>
        <p:txBody>
          <a:bodyPr wrap="square" lIns="0" tIns="0" rIns="0" bIns="0" rtlCol="0"/>
          <a:lstStyle/>
          <a:p>
            <a:endParaRPr/>
          </a:p>
        </p:txBody>
      </p:sp>
      <p:sp>
        <p:nvSpPr>
          <p:cNvPr id="22" name="bk object 22"/>
          <p:cNvSpPr/>
          <p:nvPr/>
        </p:nvSpPr>
        <p:spPr>
          <a:xfrm>
            <a:off x="0" y="1972055"/>
            <a:ext cx="193548" cy="181355"/>
          </a:xfrm>
          <a:prstGeom prst="rect">
            <a:avLst/>
          </a:prstGeom>
          <a:blipFill>
            <a:blip r:embed="rId8" cstate="print"/>
            <a:stretch>
              <a:fillRect/>
            </a:stretch>
          </a:blipFill>
        </p:spPr>
        <p:txBody>
          <a:bodyPr wrap="square" lIns="0" tIns="0" rIns="0" bIns="0" rtlCol="0"/>
          <a:lstStyle/>
          <a:p>
            <a:endParaRPr/>
          </a:p>
        </p:txBody>
      </p:sp>
      <p:sp>
        <p:nvSpPr>
          <p:cNvPr id="23" name="bk object 23"/>
          <p:cNvSpPr/>
          <p:nvPr/>
        </p:nvSpPr>
        <p:spPr>
          <a:xfrm>
            <a:off x="0" y="2429255"/>
            <a:ext cx="193548" cy="181355"/>
          </a:xfrm>
          <a:prstGeom prst="rect">
            <a:avLst/>
          </a:prstGeom>
          <a:blipFill>
            <a:blip r:embed="rId8" cstate="print"/>
            <a:stretch>
              <a:fillRect/>
            </a:stretch>
          </a:blipFill>
        </p:spPr>
        <p:txBody>
          <a:bodyPr wrap="square" lIns="0" tIns="0" rIns="0" bIns="0" rtlCol="0"/>
          <a:lstStyle/>
          <a:p>
            <a:endParaRPr/>
          </a:p>
        </p:txBody>
      </p:sp>
      <p:sp>
        <p:nvSpPr>
          <p:cNvPr id="24" name="bk object 24"/>
          <p:cNvSpPr/>
          <p:nvPr/>
        </p:nvSpPr>
        <p:spPr>
          <a:xfrm>
            <a:off x="8531352" y="2353055"/>
            <a:ext cx="611124" cy="181355"/>
          </a:xfrm>
          <a:prstGeom prst="rect">
            <a:avLst/>
          </a:prstGeom>
          <a:blipFill>
            <a:blip r:embed="rId9" cstate="print"/>
            <a:stretch>
              <a:fillRect/>
            </a:stretch>
          </a:blipFill>
        </p:spPr>
        <p:txBody>
          <a:bodyPr wrap="square" lIns="0" tIns="0" rIns="0" bIns="0" rtlCol="0"/>
          <a:lstStyle/>
          <a:p>
            <a:endParaRPr/>
          </a:p>
        </p:txBody>
      </p:sp>
      <p:sp>
        <p:nvSpPr>
          <p:cNvPr id="25" name="bk object 25"/>
          <p:cNvSpPr/>
          <p:nvPr/>
        </p:nvSpPr>
        <p:spPr>
          <a:xfrm>
            <a:off x="8531352" y="2276855"/>
            <a:ext cx="611124" cy="181355"/>
          </a:xfrm>
          <a:prstGeom prst="rect">
            <a:avLst/>
          </a:prstGeom>
          <a:blipFill>
            <a:blip r:embed="rId10" cstate="print"/>
            <a:stretch>
              <a:fillRect/>
            </a:stretch>
          </a:blipFill>
        </p:spPr>
        <p:txBody>
          <a:bodyPr wrap="square" lIns="0" tIns="0" rIns="0" bIns="0" rtlCol="0"/>
          <a:lstStyle/>
          <a:p>
            <a:endParaRPr/>
          </a:p>
        </p:txBody>
      </p:sp>
      <p:sp>
        <p:nvSpPr>
          <p:cNvPr id="26" name="bk object 26"/>
          <p:cNvSpPr/>
          <p:nvPr/>
        </p:nvSpPr>
        <p:spPr>
          <a:xfrm>
            <a:off x="8531352" y="2200655"/>
            <a:ext cx="611124" cy="181355"/>
          </a:xfrm>
          <a:prstGeom prst="rect">
            <a:avLst/>
          </a:prstGeom>
          <a:blipFill>
            <a:blip r:embed="rId11" cstate="print"/>
            <a:stretch>
              <a:fillRect/>
            </a:stretch>
          </a:blipFill>
        </p:spPr>
        <p:txBody>
          <a:bodyPr wrap="square" lIns="0" tIns="0" rIns="0" bIns="0" rtlCol="0"/>
          <a:lstStyle/>
          <a:p>
            <a:endParaRPr/>
          </a:p>
        </p:txBody>
      </p:sp>
      <p:sp>
        <p:nvSpPr>
          <p:cNvPr id="27" name="bk object 27"/>
          <p:cNvSpPr/>
          <p:nvPr/>
        </p:nvSpPr>
        <p:spPr>
          <a:xfrm>
            <a:off x="8531352" y="2124455"/>
            <a:ext cx="611124" cy="181355"/>
          </a:xfrm>
          <a:prstGeom prst="rect">
            <a:avLst/>
          </a:prstGeom>
          <a:blipFill>
            <a:blip r:embed="rId12" cstate="print"/>
            <a:stretch>
              <a:fillRect/>
            </a:stretch>
          </a:blipFill>
        </p:spPr>
        <p:txBody>
          <a:bodyPr wrap="square" lIns="0" tIns="0" rIns="0" bIns="0" rtlCol="0"/>
          <a:lstStyle/>
          <a:p>
            <a:endParaRPr/>
          </a:p>
        </p:txBody>
      </p:sp>
      <p:sp>
        <p:nvSpPr>
          <p:cNvPr id="28" name="bk object 28"/>
          <p:cNvSpPr/>
          <p:nvPr/>
        </p:nvSpPr>
        <p:spPr>
          <a:xfrm>
            <a:off x="8531352" y="2048255"/>
            <a:ext cx="611124" cy="181355"/>
          </a:xfrm>
          <a:prstGeom prst="rect">
            <a:avLst/>
          </a:prstGeom>
          <a:blipFill>
            <a:blip r:embed="rId13" cstate="print"/>
            <a:stretch>
              <a:fillRect/>
            </a:stretch>
          </a:blipFill>
        </p:spPr>
        <p:txBody>
          <a:bodyPr wrap="square" lIns="0" tIns="0" rIns="0" bIns="0" rtlCol="0"/>
          <a:lstStyle/>
          <a:p>
            <a:endParaRPr/>
          </a:p>
        </p:txBody>
      </p:sp>
      <p:sp>
        <p:nvSpPr>
          <p:cNvPr id="29" name="bk object 29"/>
          <p:cNvSpPr/>
          <p:nvPr/>
        </p:nvSpPr>
        <p:spPr>
          <a:xfrm>
            <a:off x="8531352" y="1972055"/>
            <a:ext cx="611124" cy="181355"/>
          </a:xfrm>
          <a:prstGeom prst="rect">
            <a:avLst/>
          </a:prstGeom>
          <a:blipFill>
            <a:blip r:embed="rId14" cstate="print"/>
            <a:stretch>
              <a:fillRect/>
            </a:stretch>
          </a:blipFill>
        </p:spPr>
        <p:txBody>
          <a:bodyPr wrap="square" lIns="0" tIns="0" rIns="0" bIns="0" rtlCol="0"/>
          <a:lstStyle/>
          <a:p>
            <a:endParaRPr/>
          </a:p>
        </p:txBody>
      </p:sp>
      <p:sp>
        <p:nvSpPr>
          <p:cNvPr id="30" name="bk object 30"/>
          <p:cNvSpPr/>
          <p:nvPr/>
        </p:nvSpPr>
        <p:spPr>
          <a:xfrm>
            <a:off x="8531352" y="2438400"/>
            <a:ext cx="611124" cy="181355"/>
          </a:xfrm>
          <a:prstGeom prst="rect">
            <a:avLst/>
          </a:prstGeom>
          <a:blipFill>
            <a:blip r:embed="rId15" cstate="print"/>
            <a:stretch>
              <a:fillRect/>
            </a:stretch>
          </a:blipFill>
        </p:spPr>
        <p:txBody>
          <a:bodyPr wrap="square" lIns="0" tIns="0" rIns="0" bIns="0" rtlCol="0"/>
          <a:lstStyle/>
          <a:p>
            <a:endParaRPr/>
          </a:p>
        </p:txBody>
      </p:sp>
      <p:sp>
        <p:nvSpPr>
          <p:cNvPr id="31" name="bk object 31"/>
          <p:cNvSpPr/>
          <p:nvPr/>
        </p:nvSpPr>
        <p:spPr>
          <a:xfrm>
            <a:off x="8558783" y="6309359"/>
            <a:ext cx="178307" cy="181356"/>
          </a:xfrm>
          <a:prstGeom prst="rect">
            <a:avLst/>
          </a:prstGeom>
          <a:blipFill>
            <a:blip r:embed="rId16"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6"/>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2353055"/>
            <a:ext cx="193548" cy="181355"/>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2276855"/>
            <a:ext cx="193548" cy="181355"/>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0" y="2200655"/>
            <a:ext cx="193548" cy="181355"/>
          </a:xfrm>
          <a:prstGeom prst="rect">
            <a:avLst/>
          </a:prstGeom>
          <a:blipFill>
            <a:blip r:embed="rId5" cstate="print"/>
            <a:stretch>
              <a:fillRect/>
            </a:stretch>
          </a:blipFill>
        </p:spPr>
        <p:txBody>
          <a:bodyPr wrap="square" lIns="0" tIns="0" rIns="0" bIns="0" rtlCol="0"/>
          <a:lstStyle/>
          <a:p>
            <a:endParaRPr/>
          </a:p>
        </p:txBody>
      </p:sp>
      <p:sp>
        <p:nvSpPr>
          <p:cNvPr id="20" name="bk object 20"/>
          <p:cNvSpPr/>
          <p:nvPr/>
        </p:nvSpPr>
        <p:spPr>
          <a:xfrm>
            <a:off x="0" y="2124455"/>
            <a:ext cx="193548" cy="181355"/>
          </a:xfrm>
          <a:prstGeom prst="rect">
            <a:avLst/>
          </a:prstGeom>
          <a:blipFill>
            <a:blip r:embed="rId6" cstate="print"/>
            <a:stretch>
              <a:fillRect/>
            </a:stretch>
          </a:blipFill>
        </p:spPr>
        <p:txBody>
          <a:bodyPr wrap="square" lIns="0" tIns="0" rIns="0" bIns="0" rtlCol="0"/>
          <a:lstStyle/>
          <a:p>
            <a:endParaRPr/>
          </a:p>
        </p:txBody>
      </p:sp>
      <p:sp>
        <p:nvSpPr>
          <p:cNvPr id="21" name="bk object 21"/>
          <p:cNvSpPr/>
          <p:nvPr/>
        </p:nvSpPr>
        <p:spPr>
          <a:xfrm>
            <a:off x="0" y="2048255"/>
            <a:ext cx="193548" cy="181355"/>
          </a:xfrm>
          <a:prstGeom prst="rect">
            <a:avLst/>
          </a:prstGeom>
          <a:blipFill>
            <a:blip r:embed="rId7" cstate="print"/>
            <a:stretch>
              <a:fillRect/>
            </a:stretch>
          </a:blipFill>
        </p:spPr>
        <p:txBody>
          <a:bodyPr wrap="square" lIns="0" tIns="0" rIns="0" bIns="0" rtlCol="0"/>
          <a:lstStyle/>
          <a:p>
            <a:endParaRPr/>
          </a:p>
        </p:txBody>
      </p:sp>
      <p:sp>
        <p:nvSpPr>
          <p:cNvPr id="22" name="bk object 22"/>
          <p:cNvSpPr/>
          <p:nvPr/>
        </p:nvSpPr>
        <p:spPr>
          <a:xfrm>
            <a:off x="0" y="1972055"/>
            <a:ext cx="193548" cy="181355"/>
          </a:xfrm>
          <a:prstGeom prst="rect">
            <a:avLst/>
          </a:prstGeom>
          <a:blipFill>
            <a:blip r:embed="rId8" cstate="print"/>
            <a:stretch>
              <a:fillRect/>
            </a:stretch>
          </a:blipFill>
        </p:spPr>
        <p:txBody>
          <a:bodyPr wrap="square" lIns="0" tIns="0" rIns="0" bIns="0" rtlCol="0"/>
          <a:lstStyle/>
          <a:p>
            <a:endParaRPr/>
          </a:p>
        </p:txBody>
      </p:sp>
      <p:sp>
        <p:nvSpPr>
          <p:cNvPr id="23" name="bk object 23"/>
          <p:cNvSpPr/>
          <p:nvPr/>
        </p:nvSpPr>
        <p:spPr>
          <a:xfrm>
            <a:off x="0" y="2429255"/>
            <a:ext cx="193548" cy="181355"/>
          </a:xfrm>
          <a:prstGeom prst="rect">
            <a:avLst/>
          </a:prstGeom>
          <a:blipFill>
            <a:blip r:embed="rId8" cstate="print"/>
            <a:stretch>
              <a:fillRect/>
            </a:stretch>
          </a:blipFill>
        </p:spPr>
        <p:txBody>
          <a:bodyPr wrap="square" lIns="0" tIns="0" rIns="0" bIns="0" rtlCol="0"/>
          <a:lstStyle/>
          <a:p>
            <a:endParaRPr/>
          </a:p>
        </p:txBody>
      </p:sp>
      <p:sp>
        <p:nvSpPr>
          <p:cNvPr id="24" name="bk object 24"/>
          <p:cNvSpPr/>
          <p:nvPr/>
        </p:nvSpPr>
        <p:spPr>
          <a:xfrm>
            <a:off x="8531352" y="2353055"/>
            <a:ext cx="611124" cy="181355"/>
          </a:xfrm>
          <a:prstGeom prst="rect">
            <a:avLst/>
          </a:prstGeom>
          <a:blipFill>
            <a:blip r:embed="rId9" cstate="print"/>
            <a:stretch>
              <a:fillRect/>
            </a:stretch>
          </a:blipFill>
        </p:spPr>
        <p:txBody>
          <a:bodyPr wrap="square" lIns="0" tIns="0" rIns="0" bIns="0" rtlCol="0"/>
          <a:lstStyle/>
          <a:p>
            <a:endParaRPr/>
          </a:p>
        </p:txBody>
      </p:sp>
      <p:sp>
        <p:nvSpPr>
          <p:cNvPr id="25" name="bk object 25"/>
          <p:cNvSpPr/>
          <p:nvPr/>
        </p:nvSpPr>
        <p:spPr>
          <a:xfrm>
            <a:off x="8531352" y="2276855"/>
            <a:ext cx="611124" cy="181355"/>
          </a:xfrm>
          <a:prstGeom prst="rect">
            <a:avLst/>
          </a:prstGeom>
          <a:blipFill>
            <a:blip r:embed="rId10" cstate="print"/>
            <a:stretch>
              <a:fillRect/>
            </a:stretch>
          </a:blipFill>
        </p:spPr>
        <p:txBody>
          <a:bodyPr wrap="square" lIns="0" tIns="0" rIns="0" bIns="0" rtlCol="0"/>
          <a:lstStyle/>
          <a:p>
            <a:endParaRPr/>
          </a:p>
        </p:txBody>
      </p:sp>
      <p:sp>
        <p:nvSpPr>
          <p:cNvPr id="26" name="bk object 26"/>
          <p:cNvSpPr/>
          <p:nvPr/>
        </p:nvSpPr>
        <p:spPr>
          <a:xfrm>
            <a:off x="8531352" y="2200655"/>
            <a:ext cx="611124" cy="181355"/>
          </a:xfrm>
          <a:prstGeom prst="rect">
            <a:avLst/>
          </a:prstGeom>
          <a:blipFill>
            <a:blip r:embed="rId11" cstate="print"/>
            <a:stretch>
              <a:fillRect/>
            </a:stretch>
          </a:blipFill>
        </p:spPr>
        <p:txBody>
          <a:bodyPr wrap="square" lIns="0" tIns="0" rIns="0" bIns="0" rtlCol="0"/>
          <a:lstStyle/>
          <a:p>
            <a:endParaRPr/>
          </a:p>
        </p:txBody>
      </p:sp>
      <p:sp>
        <p:nvSpPr>
          <p:cNvPr id="27" name="bk object 27"/>
          <p:cNvSpPr/>
          <p:nvPr/>
        </p:nvSpPr>
        <p:spPr>
          <a:xfrm>
            <a:off x="8531352" y="2124455"/>
            <a:ext cx="611124" cy="181355"/>
          </a:xfrm>
          <a:prstGeom prst="rect">
            <a:avLst/>
          </a:prstGeom>
          <a:blipFill>
            <a:blip r:embed="rId12" cstate="print"/>
            <a:stretch>
              <a:fillRect/>
            </a:stretch>
          </a:blipFill>
        </p:spPr>
        <p:txBody>
          <a:bodyPr wrap="square" lIns="0" tIns="0" rIns="0" bIns="0" rtlCol="0"/>
          <a:lstStyle/>
          <a:p>
            <a:endParaRPr/>
          </a:p>
        </p:txBody>
      </p:sp>
      <p:sp>
        <p:nvSpPr>
          <p:cNvPr id="28" name="bk object 28"/>
          <p:cNvSpPr/>
          <p:nvPr/>
        </p:nvSpPr>
        <p:spPr>
          <a:xfrm>
            <a:off x="8531352" y="2048255"/>
            <a:ext cx="611124" cy="181355"/>
          </a:xfrm>
          <a:prstGeom prst="rect">
            <a:avLst/>
          </a:prstGeom>
          <a:blipFill>
            <a:blip r:embed="rId13" cstate="print"/>
            <a:stretch>
              <a:fillRect/>
            </a:stretch>
          </a:blipFill>
        </p:spPr>
        <p:txBody>
          <a:bodyPr wrap="square" lIns="0" tIns="0" rIns="0" bIns="0" rtlCol="0"/>
          <a:lstStyle/>
          <a:p>
            <a:endParaRPr/>
          </a:p>
        </p:txBody>
      </p:sp>
      <p:sp>
        <p:nvSpPr>
          <p:cNvPr id="29" name="bk object 29"/>
          <p:cNvSpPr/>
          <p:nvPr/>
        </p:nvSpPr>
        <p:spPr>
          <a:xfrm>
            <a:off x="8531352" y="1972055"/>
            <a:ext cx="611124" cy="181355"/>
          </a:xfrm>
          <a:prstGeom prst="rect">
            <a:avLst/>
          </a:prstGeom>
          <a:blipFill>
            <a:blip r:embed="rId14" cstate="print"/>
            <a:stretch>
              <a:fillRect/>
            </a:stretch>
          </a:blipFill>
        </p:spPr>
        <p:txBody>
          <a:bodyPr wrap="square" lIns="0" tIns="0" rIns="0" bIns="0" rtlCol="0"/>
          <a:lstStyle/>
          <a:p>
            <a:endParaRPr/>
          </a:p>
        </p:txBody>
      </p:sp>
      <p:sp>
        <p:nvSpPr>
          <p:cNvPr id="30" name="bk object 30"/>
          <p:cNvSpPr/>
          <p:nvPr/>
        </p:nvSpPr>
        <p:spPr>
          <a:xfrm>
            <a:off x="8531352" y="2438400"/>
            <a:ext cx="611124" cy="181355"/>
          </a:xfrm>
          <a:prstGeom prst="rect">
            <a:avLst/>
          </a:prstGeom>
          <a:blipFill>
            <a:blip r:embed="rId15" cstate="print"/>
            <a:stretch>
              <a:fillRect/>
            </a:stretch>
          </a:blipFill>
        </p:spPr>
        <p:txBody>
          <a:bodyPr wrap="square" lIns="0" tIns="0" rIns="0" bIns="0" rtlCol="0"/>
          <a:lstStyle/>
          <a:p>
            <a:endParaRPr/>
          </a:p>
        </p:txBody>
      </p:sp>
      <p:sp>
        <p:nvSpPr>
          <p:cNvPr id="31" name="bk object 31"/>
          <p:cNvSpPr/>
          <p:nvPr/>
        </p:nvSpPr>
        <p:spPr>
          <a:xfrm>
            <a:off x="8558783" y="6309359"/>
            <a:ext cx="178307" cy="181356"/>
          </a:xfrm>
          <a:prstGeom prst="rect">
            <a:avLst/>
          </a:prstGeom>
          <a:blipFill>
            <a:blip r:embed="rId16"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6"/>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435965" y="309448"/>
            <a:ext cx="8272068" cy="1855470"/>
          </a:xfrm>
          <a:prstGeom prst="rect">
            <a:avLst/>
          </a:prstGeom>
        </p:spPr>
        <p:txBody>
          <a:bodyPr wrap="square" lIns="0" tIns="0" rIns="0" bIns="0">
            <a:spAutoFit/>
          </a:bodyPr>
          <a:lstStyle>
            <a:lvl1pPr>
              <a:defRPr sz="2400" b="0" i="0">
                <a:solidFill>
                  <a:schemeClr val="bg1"/>
                </a:solidFill>
                <a:latin typeface="Arial"/>
                <a:cs typeface="Arial"/>
              </a:defRPr>
            </a:lvl1pPr>
          </a:lstStyle>
          <a:p>
            <a:endParaRPr/>
          </a:p>
        </p:txBody>
      </p:sp>
      <p:sp>
        <p:nvSpPr>
          <p:cNvPr id="3" name="Holder 3"/>
          <p:cNvSpPr>
            <a:spLocks noGrp="1"/>
          </p:cNvSpPr>
          <p:nvPr>
            <p:ph type="body" idx="1"/>
          </p:nvPr>
        </p:nvSpPr>
        <p:spPr>
          <a:xfrm>
            <a:off x="293319" y="1096136"/>
            <a:ext cx="8557361" cy="14890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12/23/2020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6" Type="http://schemas.openxmlformats.org/officeDocument/2006/relationships/image" Target="../media/image17.jp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8095" y="0"/>
            <a:ext cx="1308100" cy="574675"/>
          </a:xfrm>
          <a:prstGeom prst="rect">
            <a:avLst/>
          </a:prstGeom>
        </p:spPr>
        <p:txBody>
          <a:bodyPr vert="horz" wrap="square" lIns="0" tIns="12700" rIns="0" bIns="0" rtlCol="0">
            <a:spAutoFit/>
          </a:bodyPr>
          <a:lstStyle/>
          <a:p>
            <a:pPr marL="12700">
              <a:lnSpc>
                <a:spcPct val="100000"/>
              </a:lnSpc>
              <a:spcBef>
                <a:spcPts val="100"/>
              </a:spcBef>
            </a:pPr>
            <a:r>
              <a:rPr sz="3600" b="1" spc="-15" dirty="0">
                <a:solidFill>
                  <a:srgbClr val="E2AED7"/>
                </a:solidFill>
                <a:latin typeface="Trebuchet MS"/>
                <a:cs typeface="Trebuchet MS"/>
              </a:rPr>
              <a:t>Ά</a:t>
            </a:r>
            <a:r>
              <a:rPr sz="3600" b="1" spc="-5" dirty="0">
                <a:solidFill>
                  <a:srgbClr val="E2AED7"/>
                </a:solidFill>
                <a:latin typeface="Trebuchet MS"/>
                <a:cs typeface="Trebuchet MS"/>
              </a:rPr>
              <a:t>νθ</a:t>
            </a:r>
            <a:r>
              <a:rPr sz="3600" b="1" spc="10" dirty="0">
                <a:solidFill>
                  <a:srgbClr val="E2AED7"/>
                </a:solidFill>
                <a:latin typeface="Trebuchet MS"/>
                <a:cs typeface="Trebuchet MS"/>
              </a:rPr>
              <a:t>ο</a:t>
            </a:r>
            <a:r>
              <a:rPr sz="3600" b="1" dirty="0">
                <a:solidFill>
                  <a:srgbClr val="E2AED7"/>
                </a:solidFill>
                <a:latin typeface="Trebuchet MS"/>
                <a:cs typeface="Trebuchet MS"/>
              </a:rPr>
              <a:t>ς</a:t>
            </a:r>
            <a:endParaRPr sz="3600">
              <a:latin typeface="Trebuchet MS"/>
              <a:cs typeface="Trebuchet MS"/>
            </a:endParaRPr>
          </a:p>
        </p:txBody>
      </p:sp>
      <p:sp>
        <p:nvSpPr>
          <p:cNvPr id="3" name="object 3"/>
          <p:cNvSpPr/>
          <p:nvPr/>
        </p:nvSpPr>
        <p:spPr>
          <a:xfrm>
            <a:off x="3499103" y="0"/>
            <a:ext cx="5644895" cy="454456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78739" y="667258"/>
            <a:ext cx="1744345" cy="757555"/>
          </a:xfrm>
          <a:prstGeom prst="rect">
            <a:avLst/>
          </a:prstGeom>
        </p:spPr>
        <p:txBody>
          <a:bodyPr vert="horz" wrap="square" lIns="0" tIns="12700" rIns="0" bIns="0" rtlCol="0">
            <a:spAutoFit/>
          </a:bodyPr>
          <a:lstStyle/>
          <a:p>
            <a:pPr marL="238125" indent="-226060">
              <a:lnSpc>
                <a:spcPct val="100000"/>
              </a:lnSpc>
              <a:spcBef>
                <a:spcPts val="100"/>
              </a:spcBef>
              <a:buClr>
                <a:srgbClr val="FFFFFF"/>
              </a:buClr>
              <a:buFont typeface="Wingdings"/>
              <a:buChar char=""/>
              <a:tabLst>
                <a:tab pos="238760" algn="l"/>
              </a:tabLst>
            </a:pPr>
            <a:r>
              <a:rPr sz="2400" b="1" spc="-30" dirty="0">
                <a:solidFill>
                  <a:srgbClr val="D387C5"/>
                </a:solidFill>
                <a:latin typeface="Arial"/>
                <a:cs typeface="Arial"/>
              </a:rPr>
              <a:t>κάλυκας:</a:t>
            </a:r>
            <a:endParaRPr sz="2400">
              <a:latin typeface="Arial"/>
              <a:cs typeface="Arial"/>
            </a:endParaRPr>
          </a:p>
          <a:p>
            <a:pPr marL="12700">
              <a:lnSpc>
                <a:spcPct val="100000"/>
              </a:lnSpc>
              <a:tabLst>
                <a:tab pos="1277620" algn="l"/>
              </a:tabLst>
            </a:pPr>
            <a:r>
              <a:rPr sz="2400" dirty="0">
                <a:solidFill>
                  <a:srgbClr val="FFFFFF"/>
                </a:solidFill>
                <a:latin typeface="Arial"/>
                <a:cs typeface="Arial"/>
              </a:rPr>
              <a:t>μ</a:t>
            </a:r>
            <a:r>
              <a:rPr sz="2400" spc="5" dirty="0">
                <a:solidFill>
                  <a:srgbClr val="FFFFFF"/>
                </a:solidFill>
                <a:latin typeface="Arial"/>
                <a:cs typeface="Arial"/>
              </a:rPr>
              <a:t>έ</a:t>
            </a:r>
            <a:r>
              <a:rPr sz="2400" dirty="0">
                <a:solidFill>
                  <a:srgbClr val="FFFFFF"/>
                </a:solidFill>
                <a:latin typeface="Arial"/>
                <a:cs typeface="Arial"/>
              </a:rPr>
              <a:t>ρ</a:t>
            </a:r>
            <a:r>
              <a:rPr sz="2400" spc="5" dirty="0">
                <a:solidFill>
                  <a:srgbClr val="FFFFFF"/>
                </a:solidFill>
                <a:latin typeface="Arial"/>
                <a:cs typeface="Arial"/>
              </a:rPr>
              <a:t>ο</a:t>
            </a:r>
            <a:r>
              <a:rPr sz="2400" dirty="0">
                <a:solidFill>
                  <a:srgbClr val="FFFFFF"/>
                </a:solidFill>
                <a:latin typeface="Arial"/>
                <a:cs typeface="Arial"/>
              </a:rPr>
              <a:t>ς	</a:t>
            </a:r>
            <a:r>
              <a:rPr sz="2400" spc="-15" dirty="0">
                <a:solidFill>
                  <a:srgbClr val="FFFFFF"/>
                </a:solidFill>
                <a:latin typeface="Arial"/>
                <a:cs typeface="Arial"/>
              </a:rPr>
              <a:t>τ</a:t>
            </a:r>
            <a:r>
              <a:rPr sz="2400" spc="-20" dirty="0">
                <a:solidFill>
                  <a:srgbClr val="FFFFFF"/>
                </a:solidFill>
                <a:latin typeface="Arial"/>
                <a:cs typeface="Arial"/>
              </a:rPr>
              <a:t>ο</a:t>
            </a:r>
            <a:r>
              <a:rPr sz="2400" dirty="0">
                <a:solidFill>
                  <a:srgbClr val="FFFFFF"/>
                </a:solidFill>
                <a:latin typeface="Arial"/>
                <a:cs typeface="Arial"/>
              </a:rPr>
              <a:t>υ</a:t>
            </a:r>
            <a:endParaRPr sz="2400">
              <a:latin typeface="Arial"/>
              <a:cs typeface="Arial"/>
            </a:endParaRPr>
          </a:p>
        </p:txBody>
      </p:sp>
      <p:sp>
        <p:nvSpPr>
          <p:cNvPr id="5" name="object 5"/>
          <p:cNvSpPr txBox="1"/>
          <p:nvPr/>
        </p:nvSpPr>
        <p:spPr>
          <a:xfrm>
            <a:off x="2002663" y="667258"/>
            <a:ext cx="1350010" cy="757555"/>
          </a:xfrm>
          <a:prstGeom prst="rect">
            <a:avLst/>
          </a:prstGeom>
        </p:spPr>
        <p:txBody>
          <a:bodyPr vert="horz" wrap="square" lIns="0" tIns="12700" rIns="0" bIns="0" rtlCol="0">
            <a:spAutoFit/>
          </a:bodyPr>
          <a:lstStyle/>
          <a:p>
            <a:pPr marL="268605" marR="5080" indent="-256540">
              <a:lnSpc>
                <a:spcPct val="100000"/>
              </a:lnSpc>
              <a:spcBef>
                <a:spcPts val="100"/>
              </a:spcBef>
            </a:pPr>
            <a:r>
              <a:rPr sz="2400" spc="5" dirty="0">
                <a:solidFill>
                  <a:srgbClr val="FFFFFF"/>
                </a:solidFill>
                <a:latin typeface="Arial"/>
                <a:cs typeface="Arial"/>
              </a:rPr>
              <a:t>ε</a:t>
            </a:r>
            <a:r>
              <a:rPr sz="2400" dirty="0">
                <a:solidFill>
                  <a:srgbClr val="FFFFFF"/>
                </a:solidFill>
                <a:latin typeface="Arial"/>
                <a:cs typeface="Arial"/>
              </a:rPr>
              <a:t>ξ</a:t>
            </a:r>
            <a:r>
              <a:rPr sz="2400" spc="-45" dirty="0">
                <a:solidFill>
                  <a:srgbClr val="FFFFFF"/>
                </a:solidFill>
                <a:latin typeface="Arial"/>
                <a:cs typeface="Arial"/>
              </a:rPr>
              <a:t>ω</a:t>
            </a:r>
            <a:r>
              <a:rPr sz="2400" spc="5" dirty="0">
                <a:solidFill>
                  <a:srgbClr val="FFFFFF"/>
                </a:solidFill>
                <a:latin typeface="Arial"/>
                <a:cs typeface="Arial"/>
              </a:rPr>
              <a:t>τε</a:t>
            </a:r>
            <a:r>
              <a:rPr sz="2400" spc="-20" dirty="0">
                <a:solidFill>
                  <a:srgbClr val="FFFFFF"/>
                </a:solidFill>
                <a:latin typeface="Arial"/>
                <a:cs typeface="Arial"/>
              </a:rPr>
              <a:t>ρ</a:t>
            </a:r>
            <a:r>
              <a:rPr sz="2400" spc="15" dirty="0">
                <a:solidFill>
                  <a:srgbClr val="FFFFFF"/>
                </a:solidFill>
                <a:latin typeface="Arial"/>
                <a:cs typeface="Arial"/>
              </a:rPr>
              <a:t>ι</a:t>
            </a:r>
            <a:r>
              <a:rPr sz="2400" spc="-25" dirty="0">
                <a:solidFill>
                  <a:srgbClr val="FFFFFF"/>
                </a:solidFill>
                <a:latin typeface="Arial"/>
                <a:cs typeface="Arial"/>
              </a:rPr>
              <a:t>κ</a:t>
            </a:r>
            <a:r>
              <a:rPr sz="2400" dirty="0">
                <a:solidFill>
                  <a:srgbClr val="FFFFFF"/>
                </a:solidFill>
                <a:latin typeface="Arial"/>
                <a:cs typeface="Arial"/>
              </a:rPr>
              <a:t>ό  </a:t>
            </a:r>
            <a:r>
              <a:rPr sz="2400" spc="-5" dirty="0">
                <a:solidFill>
                  <a:srgbClr val="FFFFFF"/>
                </a:solidFill>
                <a:latin typeface="Arial"/>
                <a:cs typeface="Arial"/>
              </a:rPr>
              <a:t>ά</a:t>
            </a:r>
            <a:r>
              <a:rPr sz="2400" spc="-25" dirty="0">
                <a:solidFill>
                  <a:srgbClr val="FFFFFF"/>
                </a:solidFill>
                <a:latin typeface="Arial"/>
                <a:cs typeface="Arial"/>
              </a:rPr>
              <a:t>ν</a:t>
            </a:r>
            <a:r>
              <a:rPr sz="2400" dirty="0">
                <a:solidFill>
                  <a:srgbClr val="FFFFFF"/>
                </a:solidFill>
                <a:latin typeface="Arial"/>
                <a:cs typeface="Arial"/>
              </a:rPr>
              <a:t>θου</a:t>
            </a:r>
            <a:r>
              <a:rPr sz="2400" spc="10" dirty="0">
                <a:solidFill>
                  <a:srgbClr val="FFFFFF"/>
                </a:solidFill>
                <a:latin typeface="Arial"/>
                <a:cs typeface="Arial"/>
              </a:rPr>
              <a:t>ς</a:t>
            </a:r>
            <a:r>
              <a:rPr sz="2400" dirty="0">
                <a:solidFill>
                  <a:srgbClr val="FFFFFF"/>
                </a:solidFill>
                <a:latin typeface="Arial"/>
                <a:cs typeface="Arial"/>
              </a:rPr>
              <a:t>.</a:t>
            </a:r>
            <a:endParaRPr sz="2400">
              <a:latin typeface="Arial"/>
              <a:cs typeface="Arial"/>
            </a:endParaRPr>
          </a:p>
        </p:txBody>
      </p:sp>
      <p:sp>
        <p:nvSpPr>
          <p:cNvPr id="6" name="object 6"/>
          <p:cNvSpPr txBox="1"/>
          <p:nvPr/>
        </p:nvSpPr>
        <p:spPr>
          <a:xfrm>
            <a:off x="78739" y="1399159"/>
            <a:ext cx="2557780" cy="757555"/>
          </a:xfrm>
          <a:prstGeom prst="rect">
            <a:avLst/>
          </a:prstGeom>
        </p:spPr>
        <p:txBody>
          <a:bodyPr vert="horz" wrap="square" lIns="0" tIns="12700" rIns="0" bIns="0" rtlCol="0">
            <a:spAutoFit/>
          </a:bodyPr>
          <a:lstStyle/>
          <a:p>
            <a:pPr marL="12700">
              <a:lnSpc>
                <a:spcPct val="100000"/>
              </a:lnSpc>
              <a:spcBef>
                <a:spcPts val="100"/>
              </a:spcBef>
              <a:tabLst>
                <a:tab pos="1988185" algn="l"/>
              </a:tabLst>
            </a:pPr>
            <a:r>
              <a:rPr sz="2400" dirty="0">
                <a:solidFill>
                  <a:srgbClr val="FFFFFF"/>
                </a:solidFill>
                <a:latin typeface="Arial"/>
                <a:cs typeface="Arial"/>
              </a:rPr>
              <a:t>Α</a:t>
            </a:r>
            <a:r>
              <a:rPr sz="2400" spc="-50" dirty="0">
                <a:solidFill>
                  <a:srgbClr val="FFFFFF"/>
                </a:solidFill>
                <a:latin typeface="Arial"/>
                <a:cs typeface="Arial"/>
              </a:rPr>
              <a:t>π</a:t>
            </a:r>
            <a:r>
              <a:rPr sz="2400" spc="-15" dirty="0">
                <a:solidFill>
                  <a:srgbClr val="FFFFFF"/>
                </a:solidFill>
                <a:latin typeface="Arial"/>
                <a:cs typeface="Arial"/>
              </a:rPr>
              <a:t>ο</a:t>
            </a:r>
            <a:r>
              <a:rPr sz="2400" spc="5" dirty="0">
                <a:solidFill>
                  <a:srgbClr val="FFFFFF"/>
                </a:solidFill>
                <a:latin typeface="Arial"/>
                <a:cs typeface="Arial"/>
              </a:rPr>
              <a:t>τε</a:t>
            </a:r>
            <a:r>
              <a:rPr sz="2400" spc="-25" dirty="0">
                <a:solidFill>
                  <a:srgbClr val="FFFFFF"/>
                </a:solidFill>
                <a:latin typeface="Arial"/>
                <a:cs typeface="Arial"/>
              </a:rPr>
              <a:t>λ</a:t>
            </a:r>
            <a:r>
              <a:rPr sz="2400" spc="5" dirty="0">
                <a:solidFill>
                  <a:srgbClr val="FFFFFF"/>
                </a:solidFill>
                <a:latin typeface="Arial"/>
                <a:cs typeface="Arial"/>
              </a:rPr>
              <a:t>ε</a:t>
            </a:r>
            <a:r>
              <a:rPr sz="2400" spc="-5" dirty="0">
                <a:solidFill>
                  <a:srgbClr val="FFFFFF"/>
                </a:solidFill>
                <a:latin typeface="Arial"/>
                <a:cs typeface="Arial"/>
              </a:rPr>
              <a:t>ί</a:t>
            </a:r>
            <a:r>
              <a:rPr sz="2400" spc="-20" dirty="0">
                <a:solidFill>
                  <a:srgbClr val="FFFFFF"/>
                </a:solidFill>
                <a:latin typeface="Arial"/>
                <a:cs typeface="Arial"/>
              </a:rPr>
              <a:t>τα</a:t>
            </a:r>
            <a:r>
              <a:rPr sz="2400" dirty="0">
                <a:solidFill>
                  <a:srgbClr val="FFFFFF"/>
                </a:solidFill>
                <a:latin typeface="Arial"/>
                <a:cs typeface="Arial"/>
              </a:rPr>
              <a:t>ι	από</a:t>
            </a:r>
            <a:endParaRPr sz="2400" dirty="0">
              <a:latin typeface="Arial"/>
              <a:cs typeface="Arial"/>
            </a:endParaRPr>
          </a:p>
          <a:p>
            <a:pPr marL="12700">
              <a:lnSpc>
                <a:spcPct val="100000"/>
              </a:lnSpc>
              <a:tabLst>
                <a:tab pos="1619250" algn="l"/>
              </a:tabLst>
            </a:pPr>
            <a:r>
              <a:rPr sz="2400" b="1" spc="-15" dirty="0">
                <a:solidFill>
                  <a:srgbClr val="00AF50"/>
                </a:solidFill>
                <a:latin typeface="Arial"/>
                <a:cs typeface="Arial"/>
              </a:rPr>
              <a:t>σέπαλα	</a:t>
            </a:r>
            <a:r>
              <a:rPr sz="2400" spc="-10" dirty="0">
                <a:solidFill>
                  <a:srgbClr val="FFFFFF"/>
                </a:solidFill>
                <a:latin typeface="Arial"/>
                <a:cs typeface="Arial"/>
              </a:rPr>
              <a:t>που</a:t>
            </a:r>
            <a:endParaRPr sz="2400" dirty="0">
              <a:latin typeface="Arial"/>
              <a:cs typeface="Arial"/>
            </a:endParaRPr>
          </a:p>
        </p:txBody>
      </p:sp>
      <p:sp>
        <p:nvSpPr>
          <p:cNvPr id="7" name="object 7"/>
          <p:cNvSpPr txBox="1"/>
          <p:nvPr/>
        </p:nvSpPr>
        <p:spPr>
          <a:xfrm>
            <a:off x="2725292" y="1399159"/>
            <a:ext cx="622935" cy="757555"/>
          </a:xfrm>
          <a:prstGeom prst="rect">
            <a:avLst/>
          </a:prstGeom>
        </p:spPr>
        <p:txBody>
          <a:bodyPr vert="horz" wrap="square" lIns="0" tIns="12700" rIns="0" bIns="0" rtlCol="0">
            <a:spAutoFit/>
          </a:bodyPr>
          <a:lstStyle/>
          <a:p>
            <a:pPr marL="12700" marR="5080" indent="307340">
              <a:lnSpc>
                <a:spcPct val="100000"/>
              </a:lnSpc>
              <a:spcBef>
                <a:spcPts val="100"/>
              </a:spcBef>
            </a:pPr>
            <a:r>
              <a:rPr sz="2400" spc="-35" dirty="0">
                <a:solidFill>
                  <a:srgbClr val="FFFFFF"/>
                </a:solidFill>
                <a:latin typeface="Arial"/>
                <a:cs typeface="Arial"/>
              </a:rPr>
              <a:t>τα  </a:t>
            </a:r>
            <a:r>
              <a:rPr sz="2400" spc="-15" dirty="0">
                <a:solidFill>
                  <a:srgbClr val="FFFFFF"/>
                </a:solidFill>
                <a:latin typeface="Arial"/>
                <a:cs typeface="Arial"/>
              </a:rPr>
              <a:t>ε</a:t>
            </a:r>
            <a:r>
              <a:rPr sz="2400" spc="15" dirty="0">
                <a:solidFill>
                  <a:srgbClr val="FFFFFF"/>
                </a:solidFill>
                <a:latin typeface="Arial"/>
                <a:cs typeface="Arial"/>
              </a:rPr>
              <a:t>ί</a:t>
            </a:r>
            <a:r>
              <a:rPr sz="2400" spc="-25" dirty="0">
                <a:solidFill>
                  <a:srgbClr val="FFFFFF"/>
                </a:solidFill>
                <a:latin typeface="Arial"/>
                <a:cs typeface="Arial"/>
              </a:rPr>
              <a:t>ν</a:t>
            </a:r>
            <a:r>
              <a:rPr sz="2400" spc="-5" dirty="0">
                <a:solidFill>
                  <a:srgbClr val="FFFFFF"/>
                </a:solidFill>
                <a:latin typeface="Arial"/>
                <a:cs typeface="Arial"/>
              </a:rPr>
              <a:t>αι</a:t>
            </a:r>
            <a:endParaRPr sz="2400">
              <a:latin typeface="Arial"/>
              <a:cs typeface="Arial"/>
            </a:endParaRPr>
          </a:p>
        </p:txBody>
      </p:sp>
      <p:sp>
        <p:nvSpPr>
          <p:cNvPr id="8" name="object 8"/>
          <p:cNvSpPr txBox="1"/>
          <p:nvPr/>
        </p:nvSpPr>
        <p:spPr>
          <a:xfrm>
            <a:off x="78739" y="2130628"/>
            <a:ext cx="3273425" cy="148971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πράσινου</a:t>
            </a:r>
            <a:r>
              <a:rPr sz="2400" spc="-20" dirty="0">
                <a:solidFill>
                  <a:srgbClr val="FFFFFF"/>
                </a:solidFill>
                <a:latin typeface="Arial"/>
                <a:cs typeface="Arial"/>
              </a:rPr>
              <a:t> </a:t>
            </a:r>
            <a:r>
              <a:rPr sz="2400" spc="-5" dirty="0">
                <a:solidFill>
                  <a:srgbClr val="FFFFFF"/>
                </a:solidFill>
                <a:latin typeface="Arial"/>
                <a:cs typeface="Arial"/>
              </a:rPr>
              <a:t>χρώματος.</a:t>
            </a:r>
            <a:endParaRPr sz="2400" dirty="0">
              <a:latin typeface="Arial"/>
              <a:cs typeface="Arial"/>
            </a:endParaRPr>
          </a:p>
          <a:p>
            <a:pPr>
              <a:lnSpc>
                <a:spcPct val="100000"/>
              </a:lnSpc>
              <a:spcBef>
                <a:spcPts val="10"/>
              </a:spcBef>
            </a:pPr>
            <a:endParaRPr sz="2500" dirty="0">
              <a:latin typeface="Times New Roman"/>
              <a:cs typeface="Times New Roman"/>
            </a:endParaRPr>
          </a:p>
          <a:p>
            <a:pPr marL="238125" indent="-226060">
              <a:lnSpc>
                <a:spcPct val="100000"/>
              </a:lnSpc>
              <a:buClr>
                <a:srgbClr val="FFFFFF"/>
              </a:buClr>
              <a:buFont typeface="Wingdings"/>
              <a:buChar char=""/>
              <a:tabLst>
                <a:tab pos="238760" algn="l"/>
                <a:tab pos="2003425" algn="l"/>
              </a:tabLst>
            </a:pPr>
            <a:r>
              <a:rPr sz="2400" b="1" spc="-5" dirty="0">
                <a:solidFill>
                  <a:srgbClr val="D387C5"/>
                </a:solidFill>
                <a:latin typeface="Arial"/>
                <a:cs typeface="Arial"/>
              </a:rPr>
              <a:t>στεφάνη:	</a:t>
            </a:r>
            <a:r>
              <a:rPr sz="2400" spc="-5" dirty="0">
                <a:solidFill>
                  <a:srgbClr val="FFFFFF"/>
                </a:solidFill>
                <a:latin typeface="Arial"/>
                <a:cs typeface="Arial"/>
              </a:rPr>
              <a:t>βρίσκεται</a:t>
            </a:r>
            <a:endParaRPr sz="2400" dirty="0">
              <a:latin typeface="Arial"/>
              <a:cs typeface="Arial"/>
            </a:endParaRPr>
          </a:p>
          <a:p>
            <a:pPr marL="12700">
              <a:lnSpc>
                <a:spcPct val="100000"/>
              </a:lnSpc>
              <a:tabLst>
                <a:tab pos="869315" algn="l"/>
                <a:tab pos="1597660" algn="l"/>
                <a:tab pos="2213610" algn="l"/>
              </a:tabLst>
            </a:pPr>
            <a:r>
              <a:rPr sz="2400" spc="5" dirty="0">
                <a:solidFill>
                  <a:srgbClr val="FFFFFF"/>
                </a:solidFill>
                <a:latin typeface="Arial"/>
                <a:cs typeface="Arial"/>
              </a:rPr>
              <a:t>μέ</a:t>
            </a:r>
            <a:r>
              <a:rPr sz="2400" dirty="0">
                <a:solidFill>
                  <a:srgbClr val="FFFFFF"/>
                </a:solidFill>
                <a:latin typeface="Arial"/>
                <a:cs typeface="Arial"/>
              </a:rPr>
              <a:t>σα	</a:t>
            </a:r>
            <a:r>
              <a:rPr sz="2400" spc="-5" dirty="0">
                <a:solidFill>
                  <a:srgbClr val="FFFFFF"/>
                </a:solidFill>
                <a:latin typeface="Arial"/>
                <a:cs typeface="Arial"/>
              </a:rPr>
              <a:t>α</a:t>
            </a:r>
            <a:r>
              <a:rPr sz="2400" spc="-20" dirty="0">
                <a:solidFill>
                  <a:srgbClr val="FFFFFF"/>
                </a:solidFill>
                <a:latin typeface="Arial"/>
                <a:cs typeface="Arial"/>
              </a:rPr>
              <a:t>π</a:t>
            </a:r>
            <a:r>
              <a:rPr sz="2400" dirty="0">
                <a:solidFill>
                  <a:srgbClr val="FFFFFF"/>
                </a:solidFill>
                <a:latin typeface="Arial"/>
                <a:cs typeface="Arial"/>
              </a:rPr>
              <a:t>ό	</a:t>
            </a:r>
            <a:r>
              <a:rPr sz="2400" spc="-15" dirty="0">
                <a:solidFill>
                  <a:srgbClr val="FFFFFF"/>
                </a:solidFill>
                <a:latin typeface="Arial"/>
                <a:cs typeface="Arial"/>
              </a:rPr>
              <a:t>τ</a:t>
            </a:r>
            <a:r>
              <a:rPr sz="2400" spc="5" dirty="0">
                <a:solidFill>
                  <a:srgbClr val="FFFFFF"/>
                </a:solidFill>
                <a:latin typeface="Arial"/>
                <a:cs typeface="Arial"/>
              </a:rPr>
              <a:t>ο</a:t>
            </a:r>
            <a:r>
              <a:rPr sz="2400" dirty="0">
                <a:solidFill>
                  <a:srgbClr val="FFFFFF"/>
                </a:solidFill>
                <a:latin typeface="Arial"/>
                <a:cs typeface="Arial"/>
              </a:rPr>
              <a:t>ν	</a:t>
            </a:r>
            <a:r>
              <a:rPr sz="2400" spc="-25" dirty="0">
                <a:solidFill>
                  <a:srgbClr val="FFFFFF"/>
                </a:solidFill>
                <a:latin typeface="Arial"/>
                <a:cs typeface="Arial"/>
              </a:rPr>
              <a:t>κ</a:t>
            </a:r>
            <a:r>
              <a:rPr sz="2400" spc="-5" dirty="0">
                <a:solidFill>
                  <a:srgbClr val="FFFFFF"/>
                </a:solidFill>
                <a:latin typeface="Arial"/>
                <a:cs typeface="Arial"/>
              </a:rPr>
              <a:t>ά</a:t>
            </a:r>
            <a:r>
              <a:rPr sz="2400" spc="-70" dirty="0">
                <a:solidFill>
                  <a:srgbClr val="FFFFFF"/>
                </a:solidFill>
                <a:latin typeface="Arial"/>
                <a:cs typeface="Arial"/>
              </a:rPr>
              <a:t>λ</a:t>
            </a:r>
            <a:r>
              <a:rPr sz="2400" spc="5" dirty="0">
                <a:solidFill>
                  <a:srgbClr val="FFFFFF"/>
                </a:solidFill>
                <a:latin typeface="Arial"/>
                <a:cs typeface="Arial"/>
              </a:rPr>
              <a:t>υ</a:t>
            </a:r>
            <a:r>
              <a:rPr sz="2400" spc="-50" dirty="0">
                <a:solidFill>
                  <a:srgbClr val="FFFFFF"/>
                </a:solidFill>
                <a:latin typeface="Arial"/>
                <a:cs typeface="Arial"/>
              </a:rPr>
              <a:t>κ</a:t>
            </a:r>
            <a:r>
              <a:rPr sz="2400" spc="10" dirty="0">
                <a:solidFill>
                  <a:srgbClr val="FFFFFF"/>
                </a:solidFill>
                <a:latin typeface="Arial"/>
                <a:cs typeface="Arial"/>
              </a:rPr>
              <a:t>α</a:t>
            </a:r>
            <a:r>
              <a:rPr sz="2400" dirty="0">
                <a:solidFill>
                  <a:srgbClr val="FFFFFF"/>
                </a:solidFill>
                <a:latin typeface="Arial"/>
                <a:cs typeface="Arial"/>
              </a:rPr>
              <a:t>.</a:t>
            </a:r>
            <a:endParaRPr sz="2400" dirty="0">
              <a:latin typeface="Arial"/>
              <a:cs typeface="Arial"/>
            </a:endParaRPr>
          </a:p>
        </p:txBody>
      </p:sp>
      <p:sp>
        <p:nvSpPr>
          <p:cNvPr id="9" name="object 9"/>
          <p:cNvSpPr txBox="1"/>
          <p:nvPr/>
        </p:nvSpPr>
        <p:spPr>
          <a:xfrm>
            <a:off x="78739" y="3594303"/>
            <a:ext cx="1574165" cy="757555"/>
          </a:xfrm>
          <a:prstGeom prst="rect">
            <a:avLst/>
          </a:prstGeom>
        </p:spPr>
        <p:txBody>
          <a:bodyPr vert="horz" wrap="square" lIns="0" tIns="12700" rIns="0" bIns="0" rtlCol="0">
            <a:spAutoFit/>
          </a:bodyPr>
          <a:lstStyle/>
          <a:p>
            <a:pPr marL="12700">
              <a:lnSpc>
                <a:spcPct val="100000"/>
              </a:lnSpc>
              <a:spcBef>
                <a:spcPts val="100"/>
              </a:spcBef>
            </a:pPr>
            <a:r>
              <a:rPr sz="2400" spc="-15" dirty="0">
                <a:solidFill>
                  <a:srgbClr val="FFFFFF"/>
                </a:solidFill>
                <a:latin typeface="Arial"/>
                <a:cs typeface="Arial"/>
              </a:rPr>
              <a:t>Αποτελείται</a:t>
            </a:r>
            <a:endParaRPr sz="2400">
              <a:latin typeface="Arial"/>
              <a:cs typeface="Arial"/>
            </a:endParaRPr>
          </a:p>
          <a:p>
            <a:pPr marL="12700">
              <a:lnSpc>
                <a:spcPct val="100000"/>
              </a:lnSpc>
              <a:spcBef>
                <a:spcPts val="5"/>
              </a:spcBef>
            </a:pPr>
            <a:r>
              <a:rPr sz="2400" b="1" spc="-15" dirty="0">
                <a:solidFill>
                  <a:srgbClr val="E26305"/>
                </a:solidFill>
                <a:latin typeface="Arial"/>
                <a:cs typeface="Arial"/>
              </a:rPr>
              <a:t>πέταλα</a:t>
            </a:r>
            <a:endParaRPr sz="2400">
              <a:latin typeface="Arial"/>
              <a:cs typeface="Arial"/>
            </a:endParaRPr>
          </a:p>
        </p:txBody>
      </p:sp>
      <p:sp>
        <p:nvSpPr>
          <p:cNvPr id="10" name="object 10"/>
          <p:cNvSpPr txBox="1"/>
          <p:nvPr/>
        </p:nvSpPr>
        <p:spPr>
          <a:xfrm>
            <a:off x="1652142" y="3594303"/>
            <a:ext cx="1696085" cy="757555"/>
          </a:xfrm>
          <a:prstGeom prst="rect">
            <a:avLst/>
          </a:prstGeom>
        </p:spPr>
        <p:txBody>
          <a:bodyPr vert="horz" wrap="square" lIns="0" tIns="12700" rIns="0" bIns="0" rtlCol="0">
            <a:spAutoFit/>
          </a:bodyPr>
          <a:lstStyle/>
          <a:p>
            <a:pPr marR="5715" algn="r">
              <a:lnSpc>
                <a:spcPct val="100000"/>
              </a:lnSpc>
              <a:spcBef>
                <a:spcPts val="100"/>
              </a:spcBef>
              <a:tabLst>
                <a:tab pos="978535" algn="l"/>
              </a:tabLst>
            </a:pPr>
            <a:r>
              <a:rPr sz="2400" spc="-5" dirty="0">
                <a:solidFill>
                  <a:srgbClr val="FFFFFF"/>
                </a:solidFill>
                <a:latin typeface="Arial"/>
                <a:cs typeface="Arial"/>
              </a:rPr>
              <a:t>απ</a:t>
            </a:r>
            <a:r>
              <a:rPr sz="2400" dirty="0">
                <a:solidFill>
                  <a:srgbClr val="FFFFFF"/>
                </a:solidFill>
                <a:latin typeface="Arial"/>
                <a:cs typeface="Arial"/>
              </a:rPr>
              <a:t>ό	</a:t>
            </a:r>
            <a:r>
              <a:rPr sz="2400" spc="-35" dirty="0">
                <a:solidFill>
                  <a:srgbClr val="FFFFFF"/>
                </a:solidFill>
                <a:latin typeface="Arial"/>
                <a:cs typeface="Arial"/>
              </a:rPr>
              <a:t>τα</a:t>
            </a:r>
            <a:endParaRPr sz="2400">
              <a:latin typeface="Arial"/>
              <a:cs typeface="Arial"/>
            </a:endParaRPr>
          </a:p>
          <a:p>
            <a:pPr marR="5080" algn="r">
              <a:lnSpc>
                <a:spcPct val="100000"/>
              </a:lnSpc>
              <a:spcBef>
                <a:spcPts val="5"/>
              </a:spcBef>
              <a:tabLst>
                <a:tab pos="1072515" algn="l"/>
              </a:tabLst>
            </a:pPr>
            <a:r>
              <a:rPr sz="2400" spc="-50" dirty="0">
                <a:solidFill>
                  <a:srgbClr val="FFFFFF"/>
                </a:solidFill>
                <a:latin typeface="Arial"/>
                <a:cs typeface="Arial"/>
              </a:rPr>
              <a:t>π</a:t>
            </a:r>
            <a:r>
              <a:rPr sz="2400" spc="5" dirty="0">
                <a:solidFill>
                  <a:srgbClr val="FFFFFF"/>
                </a:solidFill>
                <a:latin typeface="Arial"/>
                <a:cs typeface="Arial"/>
              </a:rPr>
              <a:t>ο</a:t>
            </a:r>
            <a:r>
              <a:rPr sz="2400" dirty="0">
                <a:solidFill>
                  <a:srgbClr val="FFFFFF"/>
                </a:solidFill>
                <a:latin typeface="Arial"/>
                <a:cs typeface="Arial"/>
              </a:rPr>
              <a:t>υ	</a:t>
            </a:r>
            <a:r>
              <a:rPr sz="2400" spc="-15" dirty="0">
                <a:solidFill>
                  <a:srgbClr val="FFFFFF"/>
                </a:solidFill>
                <a:latin typeface="Arial"/>
                <a:cs typeface="Arial"/>
              </a:rPr>
              <a:t>ε</a:t>
            </a:r>
            <a:r>
              <a:rPr sz="2400" spc="15" dirty="0">
                <a:solidFill>
                  <a:srgbClr val="FFFFFF"/>
                </a:solidFill>
                <a:latin typeface="Arial"/>
                <a:cs typeface="Arial"/>
              </a:rPr>
              <a:t>ί</a:t>
            </a:r>
            <a:r>
              <a:rPr sz="2400" spc="-25" dirty="0">
                <a:solidFill>
                  <a:srgbClr val="FFFFFF"/>
                </a:solidFill>
                <a:latin typeface="Arial"/>
                <a:cs typeface="Arial"/>
              </a:rPr>
              <a:t>ν</a:t>
            </a:r>
            <a:r>
              <a:rPr sz="2400" spc="-5" dirty="0">
                <a:solidFill>
                  <a:srgbClr val="FFFFFF"/>
                </a:solidFill>
                <a:latin typeface="Arial"/>
                <a:cs typeface="Arial"/>
              </a:rPr>
              <a:t>αι</a:t>
            </a:r>
            <a:endParaRPr sz="2400">
              <a:latin typeface="Arial"/>
              <a:cs typeface="Arial"/>
            </a:endParaRPr>
          </a:p>
        </p:txBody>
      </p:sp>
      <p:sp>
        <p:nvSpPr>
          <p:cNvPr id="11" name="object 11"/>
          <p:cNvSpPr txBox="1"/>
          <p:nvPr/>
        </p:nvSpPr>
        <p:spPr>
          <a:xfrm>
            <a:off x="78739" y="4205621"/>
            <a:ext cx="8991600" cy="1927225"/>
          </a:xfrm>
          <a:prstGeom prst="rect">
            <a:avLst/>
          </a:prstGeom>
        </p:spPr>
        <p:txBody>
          <a:bodyPr vert="horz" wrap="square" lIns="0" tIns="133350" rIns="0" bIns="0" rtlCol="0">
            <a:spAutoFit/>
          </a:bodyPr>
          <a:lstStyle/>
          <a:p>
            <a:pPr marL="12700">
              <a:lnSpc>
                <a:spcPct val="100000"/>
              </a:lnSpc>
              <a:spcBef>
                <a:spcPts val="1050"/>
              </a:spcBef>
            </a:pPr>
            <a:r>
              <a:rPr sz="2400" spc="-5" dirty="0">
                <a:solidFill>
                  <a:srgbClr val="FFFFFF"/>
                </a:solidFill>
                <a:latin typeface="Arial"/>
                <a:cs typeface="Arial"/>
              </a:rPr>
              <a:t>έγχρωμα</a:t>
            </a:r>
            <a:r>
              <a:rPr sz="2400" spc="10" dirty="0">
                <a:solidFill>
                  <a:srgbClr val="FFFFFF"/>
                </a:solidFill>
                <a:latin typeface="Arial"/>
                <a:cs typeface="Arial"/>
              </a:rPr>
              <a:t> </a:t>
            </a:r>
            <a:r>
              <a:rPr sz="2400" spc="-5" dirty="0">
                <a:solidFill>
                  <a:srgbClr val="FFFFFF"/>
                </a:solidFill>
                <a:latin typeface="Arial"/>
                <a:cs typeface="Arial"/>
              </a:rPr>
              <a:t>φυλλάρια.</a:t>
            </a:r>
            <a:endParaRPr sz="2400">
              <a:latin typeface="Arial"/>
              <a:cs typeface="Arial"/>
            </a:endParaRPr>
          </a:p>
          <a:p>
            <a:pPr marL="12700" marR="9525">
              <a:lnSpc>
                <a:spcPct val="100000"/>
              </a:lnSpc>
              <a:spcBef>
                <a:spcPts val="944"/>
              </a:spcBef>
              <a:buClr>
                <a:srgbClr val="FFFFFF"/>
              </a:buClr>
              <a:buFont typeface="Wingdings"/>
              <a:buChar char=""/>
              <a:tabLst>
                <a:tab pos="238760" algn="l"/>
                <a:tab pos="1881505" algn="l"/>
                <a:tab pos="3265804" algn="l"/>
                <a:tab pos="4518660" algn="l"/>
                <a:tab pos="6512559" algn="l"/>
                <a:tab pos="7232650" algn="l"/>
                <a:tab pos="7689850" algn="l"/>
                <a:tab pos="8580120" algn="l"/>
              </a:tabLst>
            </a:pPr>
            <a:r>
              <a:rPr sz="2400" b="1" spc="-10" dirty="0">
                <a:solidFill>
                  <a:srgbClr val="D387C5"/>
                </a:solidFill>
                <a:latin typeface="Arial"/>
                <a:cs typeface="Arial"/>
              </a:rPr>
              <a:t>σ</a:t>
            </a:r>
            <a:r>
              <a:rPr sz="2400" b="1" spc="5" dirty="0">
                <a:solidFill>
                  <a:srgbClr val="D387C5"/>
                </a:solidFill>
                <a:latin typeface="Arial"/>
                <a:cs typeface="Arial"/>
              </a:rPr>
              <a:t>τ</a:t>
            </a:r>
            <a:r>
              <a:rPr sz="2400" b="1" dirty="0">
                <a:solidFill>
                  <a:srgbClr val="D387C5"/>
                </a:solidFill>
                <a:latin typeface="Arial"/>
                <a:cs typeface="Arial"/>
              </a:rPr>
              <a:t>ήμο</a:t>
            </a:r>
            <a:r>
              <a:rPr sz="2400" b="1" spc="-15" dirty="0">
                <a:solidFill>
                  <a:srgbClr val="D387C5"/>
                </a:solidFill>
                <a:latin typeface="Arial"/>
                <a:cs typeface="Arial"/>
              </a:rPr>
              <a:t>ν</a:t>
            </a:r>
            <a:r>
              <a:rPr sz="2400" b="1" spc="-10" dirty="0">
                <a:solidFill>
                  <a:srgbClr val="D387C5"/>
                </a:solidFill>
                <a:latin typeface="Arial"/>
                <a:cs typeface="Arial"/>
              </a:rPr>
              <a:t>ε</a:t>
            </a:r>
            <a:r>
              <a:rPr sz="2400" b="1" spc="-15" dirty="0">
                <a:solidFill>
                  <a:srgbClr val="D387C5"/>
                </a:solidFill>
                <a:latin typeface="Arial"/>
                <a:cs typeface="Arial"/>
              </a:rPr>
              <a:t>ς</a:t>
            </a:r>
            <a:r>
              <a:rPr sz="2400" b="1" dirty="0">
                <a:solidFill>
                  <a:srgbClr val="D387C5"/>
                </a:solidFill>
                <a:latin typeface="Arial"/>
                <a:cs typeface="Arial"/>
              </a:rPr>
              <a:t>:	</a:t>
            </a:r>
            <a:r>
              <a:rPr sz="2400" spc="-5" dirty="0">
                <a:solidFill>
                  <a:srgbClr val="FFFFFF"/>
                </a:solidFill>
                <a:latin typeface="Arial"/>
                <a:cs typeface="Arial"/>
              </a:rPr>
              <a:t>αρ</a:t>
            </a:r>
            <a:r>
              <a:rPr sz="2400" spc="10" dirty="0">
                <a:solidFill>
                  <a:srgbClr val="FFFFFF"/>
                </a:solidFill>
                <a:latin typeface="Arial"/>
                <a:cs typeface="Arial"/>
              </a:rPr>
              <a:t>σ</a:t>
            </a:r>
            <a:r>
              <a:rPr sz="2400" spc="5" dirty="0">
                <a:solidFill>
                  <a:srgbClr val="FFFFFF"/>
                </a:solidFill>
                <a:latin typeface="Arial"/>
                <a:cs typeface="Arial"/>
              </a:rPr>
              <a:t>ε</a:t>
            </a:r>
            <a:r>
              <a:rPr sz="2400" spc="-25" dirty="0">
                <a:solidFill>
                  <a:srgbClr val="FFFFFF"/>
                </a:solidFill>
                <a:latin typeface="Arial"/>
                <a:cs typeface="Arial"/>
              </a:rPr>
              <a:t>ν</a:t>
            </a:r>
            <a:r>
              <a:rPr sz="2400" spc="15" dirty="0">
                <a:solidFill>
                  <a:srgbClr val="FFFFFF"/>
                </a:solidFill>
                <a:latin typeface="Arial"/>
                <a:cs typeface="Arial"/>
              </a:rPr>
              <a:t>ι</a:t>
            </a:r>
            <a:r>
              <a:rPr sz="2400" spc="-25" dirty="0">
                <a:solidFill>
                  <a:srgbClr val="FFFFFF"/>
                </a:solidFill>
                <a:latin typeface="Arial"/>
                <a:cs typeface="Arial"/>
              </a:rPr>
              <a:t>κ</a:t>
            </a:r>
            <a:r>
              <a:rPr sz="2400" dirty="0">
                <a:solidFill>
                  <a:srgbClr val="FFFFFF"/>
                </a:solidFill>
                <a:latin typeface="Arial"/>
                <a:cs typeface="Arial"/>
              </a:rPr>
              <a:t>ά	</a:t>
            </a:r>
            <a:r>
              <a:rPr sz="2400" spc="5" dirty="0">
                <a:solidFill>
                  <a:srgbClr val="FFFFFF"/>
                </a:solidFill>
                <a:latin typeface="Arial"/>
                <a:cs typeface="Arial"/>
              </a:rPr>
              <a:t>ό</a:t>
            </a:r>
            <a:r>
              <a:rPr sz="2400" dirty="0">
                <a:solidFill>
                  <a:srgbClr val="FFFFFF"/>
                </a:solidFill>
                <a:latin typeface="Arial"/>
                <a:cs typeface="Arial"/>
              </a:rPr>
              <a:t>ργα</a:t>
            </a:r>
            <a:r>
              <a:rPr sz="2400" spc="-20" dirty="0">
                <a:solidFill>
                  <a:srgbClr val="FFFFFF"/>
                </a:solidFill>
                <a:latin typeface="Arial"/>
                <a:cs typeface="Arial"/>
              </a:rPr>
              <a:t>ν</a:t>
            </a:r>
            <a:r>
              <a:rPr sz="2400" spc="5" dirty="0">
                <a:solidFill>
                  <a:srgbClr val="FFFFFF"/>
                </a:solidFill>
                <a:latin typeface="Arial"/>
                <a:cs typeface="Arial"/>
              </a:rPr>
              <a:t>α</a:t>
            </a:r>
            <a:r>
              <a:rPr sz="2400" dirty="0">
                <a:solidFill>
                  <a:srgbClr val="FFFFFF"/>
                </a:solidFill>
                <a:latin typeface="Arial"/>
                <a:cs typeface="Arial"/>
              </a:rPr>
              <a:t>.	</a:t>
            </a:r>
            <a:r>
              <a:rPr sz="2400" spc="-20" dirty="0">
                <a:solidFill>
                  <a:srgbClr val="FFFFFF"/>
                </a:solidFill>
                <a:latin typeface="Arial"/>
                <a:cs typeface="Arial"/>
              </a:rPr>
              <a:t>Α</a:t>
            </a:r>
            <a:r>
              <a:rPr sz="2400" spc="-25" dirty="0">
                <a:solidFill>
                  <a:srgbClr val="FFFFFF"/>
                </a:solidFill>
                <a:latin typeface="Arial"/>
                <a:cs typeface="Arial"/>
              </a:rPr>
              <a:t>π</a:t>
            </a:r>
            <a:r>
              <a:rPr sz="2400" spc="-40" dirty="0">
                <a:solidFill>
                  <a:srgbClr val="FFFFFF"/>
                </a:solidFill>
                <a:latin typeface="Arial"/>
                <a:cs typeface="Arial"/>
              </a:rPr>
              <a:t>ο</a:t>
            </a:r>
            <a:r>
              <a:rPr sz="2400" spc="5" dirty="0">
                <a:solidFill>
                  <a:srgbClr val="FFFFFF"/>
                </a:solidFill>
                <a:latin typeface="Arial"/>
                <a:cs typeface="Arial"/>
              </a:rPr>
              <a:t>τε</a:t>
            </a:r>
            <a:r>
              <a:rPr sz="2400" spc="-50" dirty="0">
                <a:solidFill>
                  <a:srgbClr val="FFFFFF"/>
                </a:solidFill>
                <a:latin typeface="Arial"/>
                <a:cs typeface="Arial"/>
              </a:rPr>
              <a:t>λ</a:t>
            </a:r>
            <a:r>
              <a:rPr sz="2400" spc="5" dirty="0">
                <a:solidFill>
                  <a:srgbClr val="FFFFFF"/>
                </a:solidFill>
                <a:latin typeface="Arial"/>
                <a:cs typeface="Arial"/>
              </a:rPr>
              <a:t>ού</a:t>
            </a:r>
            <a:r>
              <a:rPr sz="2400" spc="-25" dirty="0">
                <a:solidFill>
                  <a:srgbClr val="FFFFFF"/>
                </a:solidFill>
                <a:latin typeface="Arial"/>
                <a:cs typeface="Arial"/>
              </a:rPr>
              <a:t>ν</a:t>
            </a:r>
            <a:r>
              <a:rPr sz="2400" spc="-15" dirty="0">
                <a:solidFill>
                  <a:srgbClr val="FFFFFF"/>
                </a:solidFill>
                <a:latin typeface="Arial"/>
                <a:cs typeface="Arial"/>
              </a:rPr>
              <a:t>τ</a:t>
            </a:r>
            <a:r>
              <a:rPr sz="2400" spc="-20" dirty="0">
                <a:solidFill>
                  <a:srgbClr val="FFFFFF"/>
                </a:solidFill>
                <a:latin typeface="Arial"/>
                <a:cs typeface="Arial"/>
              </a:rPr>
              <a:t>α</a:t>
            </a:r>
            <a:r>
              <a:rPr sz="2400" dirty="0">
                <a:solidFill>
                  <a:srgbClr val="FFFFFF"/>
                </a:solidFill>
                <a:latin typeface="Arial"/>
                <a:cs typeface="Arial"/>
              </a:rPr>
              <a:t>ι	από	</a:t>
            </a:r>
            <a:r>
              <a:rPr sz="2400" spc="-15" dirty="0">
                <a:solidFill>
                  <a:srgbClr val="FFFFFF"/>
                </a:solidFill>
                <a:latin typeface="Arial"/>
                <a:cs typeface="Arial"/>
              </a:rPr>
              <a:t>τ</a:t>
            </a:r>
            <a:r>
              <a:rPr sz="2400" dirty="0">
                <a:solidFill>
                  <a:srgbClr val="FFFFFF"/>
                </a:solidFill>
                <a:latin typeface="Arial"/>
                <a:cs typeface="Arial"/>
              </a:rPr>
              <a:t>ο	</a:t>
            </a:r>
            <a:r>
              <a:rPr sz="2400" b="1" spc="-40" dirty="0">
                <a:solidFill>
                  <a:srgbClr val="E26305"/>
                </a:solidFill>
                <a:latin typeface="Arial"/>
                <a:cs typeface="Arial"/>
              </a:rPr>
              <a:t>ν</a:t>
            </a:r>
            <a:r>
              <a:rPr sz="2400" b="1" dirty="0">
                <a:solidFill>
                  <a:srgbClr val="E26305"/>
                </a:solidFill>
                <a:latin typeface="Arial"/>
                <a:cs typeface="Arial"/>
              </a:rPr>
              <a:t>ή</a:t>
            </a:r>
            <a:r>
              <a:rPr sz="2400" b="1" spc="-10" dirty="0">
                <a:solidFill>
                  <a:srgbClr val="E26305"/>
                </a:solidFill>
                <a:latin typeface="Arial"/>
                <a:cs typeface="Arial"/>
              </a:rPr>
              <a:t>μ</a:t>
            </a:r>
            <a:r>
              <a:rPr sz="2400" b="1" dirty="0">
                <a:solidFill>
                  <a:srgbClr val="E26305"/>
                </a:solidFill>
                <a:latin typeface="Arial"/>
                <a:cs typeface="Arial"/>
              </a:rPr>
              <a:t>α	</a:t>
            </a:r>
            <a:r>
              <a:rPr sz="2400" spc="-25" dirty="0">
                <a:solidFill>
                  <a:srgbClr val="FFFFFF"/>
                </a:solidFill>
                <a:latin typeface="Arial"/>
                <a:cs typeface="Arial"/>
              </a:rPr>
              <a:t>κ</a:t>
            </a:r>
            <a:r>
              <a:rPr sz="2400" spc="-5" dirty="0">
                <a:solidFill>
                  <a:srgbClr val="FFFFFF"/>
                </a:solidFill>
                <a:latin typeface="Arial"/>
                <a:cs typeface="Arial"/>
              </a:rPr>
              <a:t>αι  τους </a:t>
            </a:r>
            <a:r>
              <a:rPr sz="2400" b="1" spc="-15" dirty="0">
                <a:solidFill>
                  <a:srgbClr val="E26305"/>
                </a:solidFill>
                <a:latin typeface="Arial"/>
                <a:cs typeface="Arial"/>
              </a:rPr>
              <a:t>ανθήρες </a:t>
            </a:r>
            <a:r>
              <a:rPr sz="2400" spc="-10" dirty="0">
                <a:solidFill>
                  <a:srgbClr val="FFFFFF"/>
                </a:solidFill>
                <a:latin typeface="Arial"/>
                <a:cs typeface="Arial"/>
              </a:rPr>
              <a:t>που περιέχουν </a:t>
            </a:r>
            <a:r>
              <a:rPr sz="2400" spc="-5" dirty="0">
                <a:solidFill>
                  <a:srgbClr val="FFFFFF"/>
                </a:solidFill>
                <a:latin typeface="Arial"/>
                <a:cs typeface="Arial"/>
              </a:rPr>
              <a:t>τους κόκκους </a:t>
            </a:r>
            <a:r>
              <a:rPr sz="2400" dirty="0">
                <a:solidFill>
                  <a:srgbClr val="FFFFFF"/>
                </a:solidFill>
                <a:latin typeface="Arial"/>
                <a:cs typeface="Arial"/>
              </a:rPr>
              <a:t>της</a:t>
            </a:r>
            <a:r>
              <a:rPr sz="2400" spc="-35" dirty="0">
                <a:solidFill>
                  <a:srgbClr val="FFFFFF"/>
                </a:solidFill>
                <a:latin typeface="Arial"/>
                <a:cs typeface="Arial"/>
              </a:rPr>
              <a:t> </a:t>
            </a:r>
            <a:r>
              <a:rPr sz="2400" dirty="0">
                <a:solidFill>
                  <a:srgbClr val="FFFFFF"/>
                </a:solidFill>
                <a:latin typeface="Arial"/>
                <a:cs typeface="Arial"/>
              </a:rPr>
              <a:t>γύρης.</a:t>
            </a:r>
            <a:endParaRPr sz="2400">
              <a:latin typeface="Arial"/>
              <a:cs typeface="Arial"/>
            </a:endParaRPr>
          </a:p>
          <a:p>
            <a:pPr marL="238125" indent="-226060">
              <a:lnSpc>
                <a:spcPct val="100000"/>
              </a:lnSpc>
              <a:spcBef>
                <a:spcPts val="1560"/>
              </a:spcBef>
              <a:buClr>
                <a:srgbClr val="FFFFFF"/>
              </a:buClr>
              <a:buFont typeface="Wingdings"/>
              <a:buChar char=""/>
              <a:tabLst>
                <a:tab pos="238760" algn="l"/>
                <a:tab pos="1597660" algn="l"/>
                <a:tab pos="2734945" algn="l"/>
                <a:tab pos="3979545" algn="l"/>
                <a:tab pos="5699125" algn="l"/>
                <a:tab pos="6421120" algn="l"/>
                <a:tab pos="7031355" algn="l"/>
                <a:tab pos="8434070" algn="l"/>
              </a:tabLst>
            </a:pPr>
            <a:r>
              <a:rPr sz="2400" b="1" spc="-5" dirty="0">
                <a:solidFill>
                  <a:srgbClr val="D387C5"/>
                </a:solidFill>
                <a:latin typeface="Arial"/>
                <a:cs typeface="Arial"/>
              </a:rPr>
              <a:t>ύπερο</a:t>
            </a:r>
            <a:r>
              <a:rPr sz="2400" b="1" spc="-10" dirty="0">
                <a:solidFill>
                  <a:srgbClr val="D387C5"/>
                </a:solidFill>
                <a:latin typeface="Arial"/>
                <a:cs typeface="Arial"/>
              </a:rPr>
              <a:t>ς</a:t>
            </a:r>
            <a:r>
              <a:rPr sz="2400" b="1" dirty="0">
                <a:solidFill>
                  <a:srgbClr val="D387C5"/>
                </a:solidFill>
                <a:latin typeface="Arial"/>
                <a:cs typeface="Arial"/>
              </a:rPr>
              <a:t>:	</a:t>
            </a:r>
            <a:r>
              <a:rPr sz="2400" dirty="0">
                <a:solidFill>
                  <a:srgbClr val="FFFFFF"/>
                </a:solidFill>
                <a:latin typeface="Arial"/>
                <a:cs typeface="Arial"/>
              </a:rPr>
              <a:t>θ</a:t>
            </a:r>
            <a:r>
              <a:rPr sz="2400" spc="-20" dirty="0">
                <a:solidFill>
                  <a:srgbClr val="FFFFFF"/>
                </a:solidFill>
                <a:latin typeface="Arial"/>
                <a:cs typeface="Arial"/>
              </a:rPr>
              <a:t>η</a:t>
            </a:r>
            <a:r>
              <a:rPr sz="2400" spc="-50" dirty="0">
                <a:solidFill>
                  <a:srgbClr val="FFFFFF"/>
                </a:solidFill>
                <a:latin typeface="Arial"/>
                <a:cs typeface="Arial"/>
              </a:rPr>
              <a:t>λ</a:t>
            </a:r>
            <a:r>
              <a:rPr sz="2400" dirty="0">
                <a:solidFill>
                  <a:srgbClr val="FFFFFF"/>
                </a:solidFill>
                <a:latin typeface="Arial"/>
                <a:cs typeface="Arial"/>
              </a:rPr>
              <a:t>υ</a:t>
            </a:r>
            <a:r>
              <a:rPr sz="2400" spc="-20" dirty="0">
                <a:solidFill>
                  <a:srgbClr val="FFFFFF"/>
                </a:solidFill>
                <a:latin typeface="Arial"/>
                <a:cs typeface="Arial"/>
              </a:rPr>
              <a:t>κ</a:t>
            </a:r>
            <a:r>
              <a:rPr sz="2400" dirty="0">
                <a:solidFill>
                  <a:srgbClr val="FFFFFF"/>
                </a:solidFill>
                <a:latin typeface="Arial"/>
                <a:cs typeface="Arial"/>
              </a:rPr>
              <a:t>ό	όρ</a:t>
            </a:r>
            <a:r>
              <a:rPr sz="2400" spc="-25" dirty="0">
                <a:solidFill>
                  <a:srgbClr val="FFFFFF"/>
                </a:solidFill>
                <a:latin typeface="Arial"/>
                <a:cs typeface="Arial"/>
              </a:rPr>
              <a:t>γ</a:t>
            </a:r>
            <a:r>
              <a:rPr sz="2400" spc="-5" dirty="0">
                <a:solidFill>
                  <a:srgbClr val="FFFFFF"/>
                </a:solidFill>
                <a:latin typeface="Arial"/>
                <a:cs typeface="Arial"/>
              </a:rPr>
              <a:t>α</a:t>
            </a:r>
            <a:r>
              <a:rPr sz="2400" spc="-25" dirty="0">
                <a:solidFill>
                  <a:srgbClr val="FFFFFF"/>
                </a:solidFill>
                <a:latin typeface="Arial"/>
                <a:cs typeface="Arial"/>
              </a:rPr>
              <a:t>ν</a:t>
            </a:r>
            <a:r>
              <a:rPr sz="2400" spc="10" dirty="0">
                <a:solidFill>
                  <a:srgbClr val="FFFFFF"/>
                </a:solidFill>
                <a:latin typeface="Arial"/>
                <a:cs typeface="Arial"/>
              </a:rPr>
              <a:t>ο</a:t>
            </a:r>
            <a:r>
              <a:rPr sz="2400" dirty="0">
                <a:solidFill>
                  <a:srgbClr val="FFFFFF"/>
                </a:solidFill>
                <a:latin typeface="Arial"/>
                <a:cs typeface="Arial"/>
              </a:rPr>
              <a:t>.	Α</a:t>
            </a:r>
            <a:r>
              <a:rPr sz="2400" spc="-20" dirty="0">
                <a:solidFill>
                  <a:srgbClr val="FFFFFF"/>
                </a:solidFill>
                <a:latin typeface="Arial"/>
                <a:cs typeface="Arial"/>
              </a:rPr>
              <a:t>π</a:t>
            </a:r>
            <a:r>
              <a:rPr sz="2400" spc="-45" dirty="0">
                <a:solidFill>
                  <a:srgbClr val="FFFFFF"/>
                </a:solidFill>
                <a:latin typeface="Arial"/>
                <a:cs typeface="Arial"/>
              </a:rPr>
              <a:t>ο</a:t>
            </a:r>
            <a:r>
              <a:rPr sz="2400" spc="5" dirty="0">
                <a:solidFill>
                  <a:srgbClr val="FFFFFF"/>
                </a:solidFill>
                <a:latin typeface="Arial"/>
                <a:cs typeface="Arial"/>
              </a:rPr>
              <a:t>τε</a:t>
            </a:r>
            <a:r>
              <a:rPr sz="2400" dirty="0">
                <a:solidFill>
                  <a:srgbClr val="FFFFFF"/>
                </a:solidFill>
                <a:latin typeface="Arial"/>
                <a:cs typeface="Arial"/>
              </a:rPr>
              <a:t>λ</a:t>
            </a:r>
            <a:r>
              <a:rPr sz="2400" spc="-20" dirty="0">
                <a:solidFill>
                  <a:srgbClr val="FFFFFF"/>
                </a:solidFill>
                <a:latin typeface="Arial"/>
                <a:cs typeface="Arial"/>
              </a:rPr>
              <a:t>ε</a:t>
            </a:r>
            <a:r>
              <a:rPr sz="2400" spc="-5" dirty="0">
                <a:solidFill>
                  <a:srgbClr val="FFFFFF"/>
                </a:solidFill>
                <a:latin typeface="Arial"/>
                <a:cs typeface="Arial"/>
              </a:rPr>
              <a:t>ί</a:t>
            </a:r>
            <a:r>
              <a:rPr sz="2400" spc="-20" dirty="0">
                <a:solidFill>
                  <a:srgbClr val="FFFFFF"/>
                </a:solidFill>
                <a:latin typeface="Arial"/>
                <a:cs typeface="Arial"/>
              </a:rPr>
              <a:t>τ</a:t>
            </a:r>
            <a:r>
              <a:rPr sz="2400" spc="-25" dirty="0">
                <a:solidFill>
                  <a:srgbClr val="FFFFFF"/>
                </a:solidFill>
                <a:latin typeface="Arial"/>
                <a:cs typeface="Arial"/>
              </a:rPr>
              <a:t>α</a:t>
            </a:r>
            <a:r>
              <a:rPr sz="2400" dirty="0">
                <a:solidFill>
                  <a:srgbClr val="FFFFFF"/>
                </a:solidFill>
                <a:latin typeface="Arial"/>
                <a:cs typeface="Arial"/>
              </a:rPr>
              <a:t>ι	</a:t>
            </a:r>
            <a:r>
              <a:rPr sz="2400" spc="-5" dirty="0">
                <a:solidFill>
                  <a:srgbClr val="FFFFFF"/>
                </a:solidFill>
                <a:latin typeface="Arial"/>
                <a:cs typeface="Arial"/>
              </a:rPr>
              <a:t>απ</a:t>
            </a:r>
            <a:r>
              <a:rPr sz="2400" dirty="0">
                <a:solidFill>
                  <a:srgbClr val="FFFFFF"/>
                </a:solidFill>
                <a:latin typeface="Arial"/>
                <a:cs typeface="Arial"/>
              </a:rPr>
              <a:t>ό	</a:t>
            </a:r>
            <a:r>
              <a:rPr sz="2400" spc="10" dirty="0">
                <a:solidFill>
                  <a:srgbClr val="FFFFFF"/>
                </a:solidFill>
                <a:latin typeface="Arial"/>
                <a:cs typeface="Arial"/>
              </a:rPr>
              <a:t>τ</a:t>
            </a:r>
            <a:r>
              <a:rPr sz="2400" spc="5" dirty="0">
                <a:solidFill>
                  <a:srgbClr val="FFFFFF"/>
                </a:solidFill>
                <a:latin typeface="Arial"/>
                <a:cs typeface="Arial"/>
              </a:rPr>
              <a:t>η</a:t>
            </a:r>
            <a:r>
              <a:rPr sz="2400" dirty="0">
                <a:solidFill>
                  <a:srgbClr val="FFFFFF"/>
                </a:solidFill>
                <a:latin typeface="Arial"/>
                <a:cs typeface="Arial"/>
              </a:rPr>
              <a:t>ν	</a:t>
            </a:r>
            <a:r>
              <a:rPr sz="2400" b="1" spc="30" dirty="0">
                <a:solidFill>
                  <a:srgbClr val="E26305"/>
                </a:solidFill>
                <a:latin typeface="Arial"/>
                <a:cs typeface="Arial"/>
              </a:rPr>
              <a:t>ω</a:t>
            </a:r>
            <a:r>
              <a:rPr sz="2400" b="1" dirty="0">
                <a:solidFill>
                  <a:srgbClr val="E26305"/>
                </a:solidFill>
                <a:latin typeface="Arial"/>
                <a:cs typeface="Arial"/>
              </a:rPr>
              <a:t>ο</a:t>
            </a:r>
            <a:r>
              <a:rPr sz="2400" b="1" spc="-10" dirty="0">
                <a:solidFill>
                  <a:srgbClr val="E26305"/>
                </a:solidFill>
                <a:latin typeface="Arial"/>
                <a:cs typeface="Arial"/>
              </a:rPr>
              <a:t>θ</a:t>
            </a:r>
            <a:r>
              <a:rPr sz="2400" b="1" dirty="0">
                <a:solidFill>
                  <a:srgbClr val="E26305"/>
                </a:solidFill>
                <a:latin typeface="Arial"/>
                <a:cs typeface="Arial"/>
              </a:rPr>
              <a:t>ή</a:t>
            </a:r>
            <a:r>
              <a:rPr sz="2400" b="1" spc="-25" dirty="0">
                <a:solidFill>
                  <a:srgbClr val="E26305"/>
                </a:solidFill>
                <a:latin typeface="Arial"/>
                <a:cs typeface="Arial"/>
              </a:rPr>
              <a:t>κ</a:t>
            </a:r>
            <a:r>
              <a:rPr sz="2400" b="1" dirty="0">
                <a:solidFill>
                  <a:srgbClr val="E26305"/>
                </a:solidFill>
                <a:latin typeface="Arial"/>
                <a:cs typeface="Arial"/>
              </a:rPr>
              <a:t>η</a:t>
            </a:r>
            <a:r>
              <a:rPr sz="2400" dirty="0">
                <a:solidFill>
                  <a:srgbClr val="FFFFFF"/>
                </a:solidFill>
                <a:latin typeface="Arial"/>
                <a:cs typeface="Arial"/>
              </a:rPr>
              <a:t>,	</a:t>
            </a:r>
            <a:r>
              <a:rPr sz="2400" spc="-30" dirty="0">
                <a:solidFill>
                  <a:srgbClr val="FFFFFF"/>
                </a:solidFill>
                <a:latin typeface="Arial"/>
                <a:cs typeface="Arial"/>
              </a:rPr>
              <a:t>π</a:t>
            </a:r>
            <a:r>
              <a:rPr sz="2400" dirty="0">
                <a:solidFill>
                  <a:srgbClr val="FFFFFF"/>
                </a:solidFill>
                <a:latin typeface="Arial"/>
                <a:cs typeface="Arial"/>
              </a:rPr>
              <a:t>ου</a:t>
            </a:r>
            <a:endParaRPr sz="2400">
              <a:latin typeface="Arial"/>
              <a:cs typeface="Arial"/>
            </a:endParaRPr>
          </a:p>
        </p:txBody>
      </p:sp>
      <p:sp>
        <p:nvSpPr>
          <p:cNvPr id="12" name="object 12"/>
          <p:cNvSpPr txBox="1"/>
          <p:nvPr/>
        </p:nvSpPr>
        <p:spPr>
          <a:xfrm>
            <a:off x="78739" y="6107683"/>
            <a:ext cx="8991600" cy="757555"/>
          </a:xfrm>
          <a:prstGeom prst="rect">
            <a:avLst/>
          </a:prstGeom>
        </p:spPr>
        <p:txBody>
          <a:bodyPr vert="horz" wrap="square" lIns="0" tIns="12700" rIns="0" bIns="0" rtlCol="0">
            <a:spAutoFit/>
          </a:bodyPr>
          <a:lstStyle/>
          <a:p>
            <a:pPr marL="12700">
              <a:lnSpc>
                <a:spcPct val="100000"/>
              </a:lnSpc>
              <a:spcBef>
                <a:spcPts val="100"/>
              </a:spcBef>
              <a:tabLst>
                <a:tab pos="2006600" algn="l"/>
                <a:tab pos="2878455" algn="l"/>
                <a:tab pos="3345179" algn="l"/>
                <a:tab pos="4293235" algn="l"/>
                <a:tab pos="4778375" algn="l"/>
                <a:tab pos="5241290" algn="l"/>
                <a:tab pos="6290310" algn="l"/>
                <a:tab pos="6857365" algn="l"/>
                <a:tab pos="8503920" algn="l"/>
              </a:tabLst>
            </a:pPr>
            <a:r>
              <a:rPr sz="2400" dirty="0">
                <a:solidFill>
                  <a:srgbClr val="FFFFFF"/>
                </a:solidFill>
                <a:latin typeface="Arial"/>
                <a:cs typeface="Arial"/>
              </a:rPr>
              <a:t>πρ</a:t>
            </a:r>
            <a:r>
              <a:rPr sz="2400" spc="5" dirty="0">
                <a:solidFill>
                  <a:srgbClr val="FFFFFF"/>
                </a:solidFill>
                <a:latin typeface="Arial"/>
                <a:cs typeface="Arial"/>
              </a:rPr>
              <a:t>οε</a:t>
            </a:r>
            <a:r>
              <a:rPr sz="2400" dirty="0">
                <a:solidFill>
                  <a:srgbClr val="FFFFFF"/>
                </a:solidFill>
                <a:latin typeface="Arial"/>
                <a:cs typeface="Arial"/>
              </a:rPr>
              <a:t>κ</a:t>
            </a:r>
            <a:r>
              <a:rPr sz="2400" spc="-15" dirty="0">
                <a:solidFill>
                  <a:srgbClr val="FFFFFF"/>
                </a:solidFill>
                <a:latin typeface="Arial"/>
                <a:cs typeface="Arial"/>
              </a:rPr>
              <a:t>τ</a:t>
            </a:r>
            <a:r>
              <a:rPr sz="2400" spc="5" dirty="0">
                <a:solidFill>
                  <a:srgbClr val="FFFFFF"/>
                </a:solidFill>
                <a:latin typeface="Arial"/>
                <a:cs typeface="Arial"/>
              </a:rPr>
              <a:t>ε</a:t>
            </a:r>
            <a:r>
              <a:rPr sz="2400" spc="15" dirty="0">
                <a:solidFill>
                  <a:srgbClr val="FFFFFF"/>
                </a:solidFill>
                <a:latin typeface="Arial"/>
                <a:cs typeface="Arial"/>
              </a:rPr>
              <a:t>ί</a:t>
            </a:r>
            <a:r>
              <a:rPr sz="2400" spc="-25" dirty="0">
                <a:solidFill>
                  <a:srgbClr val="FFFFFF"/>
                </a:solidFill>
                <a:latin typeface="Arial"/>
                <a:cs typeface="Arial"/>
              </a:rPr>
              <a:t>ν</a:t>
            </a:r>
            <a:r>
              <a:rPr sz="2400" spc="5" dirty="0">
                <a:solidFill>
                  <a:srgbClr val="FFFFFF"/>
                </a:solidFill>
                <a:latin typeface="Arial"/>
                <a:cs typeface="Arial"/>
              </a:rPr>
              <a:t>ε</a:t>
            </a:r>
            <a:r>
              <a:rPr sz="2400" spc="-15" dirty="0">
                <a:solidFill>
                  <a:srgbClr val="FFFFFF"/>
                </a:solidFill>
                <a:latin typeface="Arial"/>
                <a:cs typeface="Arial"/>
              </a:rPr>
              <a:t>τ</a:t>
            </a:r>
            <a:r>
              <a:rPr sz="2400" spc="-20" dirty="0">
                <a:solidFill>
                  <a:srgbClr val="FFFFFF"/>
                </a:solidFill>
                <a:latin typeface="Arial"/>
                <a:cs typeface="Arial"/>
              </a:rPr>
              <a:t>α</a:t>
            </a:r>
            <a:r>
              <a:rPr sz="2400" dirty="0">
                <a:solidFill>
                  <a:srgbClr val="FFFFFF"/>
                </a:solidFill>
                <a:latin typeface="Arial"/>
                <a:cs typeface="Arial"/>
              </a:rPr>
              <a:t>ι	π</a:t>
            </a:r>
            <a:r>
              <a:rPr sz="2400" spc="-20" dirty="0">
                <a:solidFill>
                  <a:srgbClr val="FFFFFF"/>
                </a:solidFill>
                <a:latin typeface="Arial"/>
                <a:cs typeface="Arial"/>
              </a:rPr>
              <a:t>ρ</a:t>
            </a:r>
            <a:r>
              <a:rPr sz="2400" spc="5" dirty="0">
                <a:solidFill>
                  <a:srgbClr val="FFFFFF"/>
                </a:solidFill>
                <a:latin typeface="Arial"/>
                <a:cs typeface="Arial"/>
              </a:rPr>
              <a:t>ο</a:t>
            </a:r>
            <a:r>
              <a:rPr sz="2400" dirty="0">
                <a:solidFill>
                  <a:srgbClr val="FFFFFF"/>
                </a:solidFill>
                <a:latin typeface="Arial"/>
                <a:cs typeface="Arial"/>
              </a:rPr>
              <a:t>ς	</a:t>
            </a:r>
            <a:r>
              <a:rPr sz="2400" spc="-35" dirty="0">
                <a:solidFill>
                  <a:srgbClr val="FFFFFF"/>
                </a:solidFill>
                <a:latin typeface="Arial"/>
                <a:cs typeface="Arial"/>
              </a:rPr>
              <a:t>τ</a:t>
            </a:r>
            <a:r>
              <a:rPr sz="2400" dirty="0">
                <a:solidFill>
                  <a:srgbClr val="FFFFFF"/>
                </a:solidFill>
                <a:latin typeface="Arial"/>
                <a:cs typeface="Arial"/>
              </a:rPr>
              <a:t>α	</a:t>
            </a:r>
            <a:r>
              <a:rPr sz="2400" spc="-25" dirty="0">
                <a:solidFill>
                  <a:srgbClr val="FFFFFF"/>
                </a:solidFill>
                <a:latin typeface="Arial"/>
                <a:cs typeface="Arial"/>
              </a:rPr>
              <a:t>π</a:t>
            </a:r>
            <a:r>
              <a:rPr sz="2400" spc="-5" dirty="0">
                <a:solidFill>
                  <a:srgbClr val="FFFFFF"/>
                </a:solidFill>
                <a:latin typeface="Arial"/>
                <a:cs typeface="Arial"/>
              </a:rPr>
              <a:t>ά</a:t>
            </a:r>
            <a:r>
              <a:rPr sz="2400" spc="-20" dirty="0">
                <a:solidFill>
                  <a:srgbClr val="FFFFFF"/>
                </a:solidFill>
                <a:latin typeface="Arial"/>
                <a:cs typeface="Arial"/>
              </a:rPr>
              <a:t>ν</a:t>
            </a:r>
            <a:r>
              <a:rPr sz="2400" dirty="0">
                <a:solidFill>
                  <a:srgbClr val="FFFFFF"/>
                </a:solidFill>
                <a:latin typeface="Arial"/>
                <a:cs typeface="Arial"/>
              </a:rPr>
              <a:t>ω	</a:t>
            </a:r>
            <a:r>
              <a:rPr sz="2400" spc="5" dirty="0">
                <a:solidFill>
                  <a:srgbClr val="FFFFFF"/>
                </a:solidFill>
                <a:latin typeface="Arial"/>
                <a:cs typeface="Arial"/>
              </a:rPr>
              <a:t>μ</a:t>
            </a:r>
            <a:r>
              <a:rPr sz="2400" dirty="0">
                <a:solidFill>
                  <a:srgbClr val="FFFFFF"/>
                </a:solidFill>
                <a:latin typeface="Arial"/>
                <a:cs typeface="Arial"/>
              </a:rPr>
              <a:t>ε	</a:t>
            </a:r>
            <a:r>
              <a:rPr sz="2400" spc="-15" dirty="0">
                <a:solidFill>
                  <a:srgbClr val="FFFFFF"/>
                </a:solidFill>
                <a:latin typeface="Arial"/>
                <a:cs typeface="Arial"/>
              </a:rPr>
              <a:t>τ</a:t>
            </a:r>
            <a:r>
              <a:rPr sz="2400" dirty="0">
                <a:solidFill>
                  <a:srgbClr val="FFFFFF"/>
                </a:solidFill>
                <a:latin typeface="Arial"/>
                <a:cs typeface="Arial"/>
              </a:rPr>
              <a:t>ο	</a:t>
            </a:r>
            <a:r>
              <a:rPr sz="2400" b="1" spc="-10" dirty="0">
                <a:solidFill>
                  <a:srgbClr val="E26305"/>
                </a:solidFill>
                <a:latin typeface="Arial"/>
                <a:cs typeface="Arial"/>
              </a:rPr>
              <a:t>σ</a:t>
            </a:r>
            <a:r>
              <a:rPr sz="2400" b="1" spc="5" dirty="0">
                <a:solidFill>
                  <a:srgbClr val="E26305"/>
                </a:solidFill>
                <a:latin typeface="Arial"/>
                <a:cs typeface="Arial"/>
              </a:rPr>
              <a:t>τ</a:t>
            </a:r>
            <a:r>
              <a:rPr sz="2400" b="1" spc="-5" dirty="0">
                <a:solidFill>
                  <a:srgbClr val="E26305"/>
                </a:solidFill>
                <a:latin typeface="Arial"/>
                <a:cs typeface="Arial"/>
              </a:rPr>
              <a:t>ύ</a:t>
            </a:r>
            <a:r>
              <a:rPr sz="2400" b="1" spc="-20" dirty="0">
                <a:solidFill>
                  <a:srgbClr val="E26305"/>
                </a:solidFill>
                <a:latin typeface="Arial"/>
                <a:cs typeface="Arial"/>
              </a:rPr>
              <a:t>λ</a:t>
            </a:r>
            <a:r>
              <a:rPr sz="2400" b="1" dirty="0">
                <a:solidFill>
                  <a:srgbClr val="E26305"/>
                </a:solidFill>
                <a:latin typeface="Arial"/>
                <a:cs typeface="Arial"/>
              </a:rPr>
              <a:t>ο	</a:t>
            </a:r>
            <a:r>
              <a:rPr sz="2400" spc="-25" dirty="0">
                <a:solidFill>
                  <a:srgbClr val="FFFFFF"/>
                </a:solidFill>
                <a:latin typeface="Arial"/>
                <a:cs typeface="Arial"/>
              </a:rPr>
              <a:t>κ</a:t>
            </a:r>
            <a:r>
              <a:rPr sz="2400" spc="-20" dirty="0">
                <a:solidFill>
                  <a:srgbClr val="FFFFFF"/>
                </a:solidFill>
                <a:latin typeface="Arial"/>
                <a:cs typeface="Arial"/>
              </a:rPr>
              <a:t>α</a:t>
            </a:r>
            <a:r>
              <a:rPr sz="2400" dirty="0">
                <a:solidFill>
                  <a:srgbClr val="FFFFFF"/>
                </a:solidFill>
                <a:latin typeface="Arial"/>
                <a:cs typeface="Arial"/>
              </a:rPr>
              <a:t>ι	</a:t>
            </a:r>
            <a:r>
              <a:rPr sz="2400" spc="-25" dirty="0">
                <a:solidFill>
                  <a:srgbClr val="FFFFFF"/>
                </a:solidFill>
                <a:latin typeface="Arial"/>
                <a:cs typeface="Arial"/>
              </a:rPr>
              <a:t>κ</a:t>
            </a:r>
            <a:r>
              <a:rPr sz="2400" spc="-20" dirty="0">
                <a:solidFill>
                  <a:srgbClr val="FFFFFF"/>
                </a:solidFill>
                <a:latin typeface="Arial"/>
                <a:cs typeface="Arial"/>
              </a:rPr>
              <a:t>α</a:t>
            </a:r>
            <a:r>
              <a:rPr sz="2400" spc="-15" dirty="0">
                <a:solidFill>
                  <a:srgbClr val="FFFFFF"/>
                </a:solidFill>
                <a:latin typeface="Arial"/>
                <a:cs typeface="Arial"/>
              </a:rPr>
              <a:t>τ</a:t>
            </a:r>
            <a:r>
              <a:rPr sz="2400" spc="-5" dirty="0">
                <a:solidFill>
                  <a:srgbClr val="FFFFFF"/>
                </a:solidFill>
                <a:latin typeface="Arial"/>
                <a:cs typeface="Arial"/>
              </a:rPr>
              <a:t>α</a:t>
            </a:r>
            <a:r>
              <a:rPr sz="2400" spc="-20" dirty="0">
                <a:solidFill>
                  <a:srgbClr val="FFFFFF"/>
                </a:solidFill>
                <a:latin typeface="Arial"/>
                <a:cs typeface="Arial"/>
              </a:rPr>
              <a:t>λ</a:t>
            </a:r>
            <a:r>
              <a:rPr sz="2400" spc="5" dirty="0">
                <a:solidFill>
                  <a:srgbClr val="FFFFFF"/>
                </a:solidFill>
                <a:latin typeface="Arial"/>
                <a:cs typeface="Arial"/>
              </a:rPr>
              <a:t>ή</a:t>
            </a:r>
            <a:r>
              <a:rPr sz="2400" dirty="0">
                <a:solidFill>
                  <a:srgbClr val="FFFFFF"/>
                </a:solidFill>
                <a:latin typeface="Arial"/>
                <a:cs typeface="Arial"/>
              </a:rPr>
              <a:t>γ</a:t>
            </a:r>
            <a:r>
              <a:rPr sz="2400" spc="5" dirty="0">
                <a:solidFill>
                  <a:srgbClr val="FFFFFF"/>
                </a:solidFill>
                <a:latin typeface="Arial"/>
                <a:cs typeface="Arial"/>
              </a:rPr>
              <a:t>ε</a:t>
            </a:r>
            <a:r>
              <a:rPr sz="2400" dirty="0">
                <a:solidFill>
                  <a:srgbClr val="FFFFFF"/>
                </a:solidFill>
                <a:latin typeface="Arial"/>
                <a:cs typeface="Arial"/>
              </a:rPr>
              <a:t>ι	</a:t>
            </a:r>
            <a:r>
              <a:rPr sz="2400" spc="-20" dirty="0">
                <a:solidFill>
                  <a:srgbClr val="FFFFFF"/>
                </a:solidFill>
                <a:latin typeface="Arial"/>
                <a:cs typeface="Arial"/>
              </a:rPr>
              <a:t>σ</a:t>
            </a:r>
            <a:r>
              <a:rPr sz="2400" spc="-15" dirty="0">
                <a:solidFill>
                  <a:srgbClr val="FFFFFF"/>
                </a:solidFill>
                <a:latin typeface="Arial"/>
                <a:cs typeface="Arial"/>
              </a:rPr>
              <a:t>τ</a:t>
            </a:r>
            <a:r>
              <a:rPr sz="2400" dirty="0">
                <a:solidFill>
                  <a:srgbClr val="FFFFFF"/>
                </a:solidFill>
                <a:latin typeface="Arial"/>
                <a:cs typeface="Arial"/>
              </a:rPr>
              <a:t>ο</a:t>
            </a:r>
            <a:endParaRPr sz="2400">
              <a:latin typeface="Arial"/>
              <a:cs typeface="Arial"/>
            </a:endParaRPr>
          </a:p>
          <a:p>
            <a:pPr marL="12700">
              <a:lnSpc>
                <a:spcPct val="100000"/>
              </a:lnSpc>
            </a:pPr>
            <a:r>
              <a:rPr sz="2400" b="1" spc="-5" dirty="0">
                <a:solidFill>
                  <a:srgbClr val="E26305"/>
                </a:solidFill>
                <a:latin typeface="Arial"/>
                <a:cs typeface="Arial"/>
              </a:rPr>
              <a:t>στίγμα</a:t>
            </a:r>
            <a:r>
              <a:rPr sz="2400" spc="-5" dirty="0">
                <a:solidFill>
                  <a:srgbClr val="FFFFFF"/>
                </a:solidFill>
                <a:latin typeface="Arial"/>
                <a:cs typeface="Arial"/>
              </a:rPr>
              <a:t>.</a:t>
            </a:r>
            <a:endParaRPr sz="24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5965" y="381380"/>
            <a:ext cx="8063230" cy="5148580"/>
          </a:xfrm>
          <a:prstGeom prst="rect">
            <a:avLst/>
          </a:prstGeom>
        </p:spPr>
        <p:txBody>
          <a:bodyPr vert="horz" wrap="square" lIns="0" tIns="12700" rIns="0" bIns="0" rtlCol="0">
            <a:spAutoFit/>
          </a:bodyPr>
          <a:lstStyle/>
          <a:p>
            <a:pPr marL="12700">
              <a:lnSpc>
                <a:spcPct val="100000"/>
              </a:lnSpc>
              <a:spcBef>
                <a:spcPts val="100"/>
              </a:spcBef>
            </a:pPr>
            <a:r>
              <a:rPr sz="2400" spc="-120" dirty="0">
                <a:solidFill>
                  <a:srgbClr val="FFFFFF"/>
                </a:solidFill>
                <a:latin typeface="Arial"/>
                <a:cs typeface="Arial"/>
              </a:rPr>
              <a:t>Τα </a:t>
            </a:r>
            <a:r>
              <a:rPr sz="2400" spc="-5" dirty="0">
                <a:solidFill>
                  <a:srgbClr val="FFFFFF"/>
                </a:solidFill>
                <a:latin typeface="Arial"/>
                <a:cs typeface="Arial"/>
              </a:rPr>
              <a:t>άνθη μπορεί </a:t>
            </a:r>
            <a:r>
              <a:rPr sz="2400" spc="-15" dirty="0">
                <a:solidFill>
                  <a:srgbClr val="FFFFFF"/>
                </a:solidFill>
                <a:latin typeface="Arial"/>
                <a:cs typeface="Arial"/>
              </a:rPr>
              <a:t>να</a:t>
            </a:r>
            <a:r>
              <a:rPr sz="2400" spc="90" dirty="0">
                <a:solidFill>
                  <a:srgbClr val="FFFFFF"/>
                </a:solidFill>
                <a:latin typeface="Arial"/>
                <a:cs typeface="Arial"/>
              </a:rPr>
              <a:t> </a:t>
            </a:r>
            <a:r>
              <a:rPr sz="2400" dirty="0">
                <a:solidFill>
                  <a:srgbClr val="FFFFFF"/>
                </a:solidFill>
                <a:latin typeface="Arial"/>
                <a:cs typeface="Arial"/>
              </a:rPr>
              <a:t>είναι:</a:t>
            </a:r>
            <a:endParaRPr sz="2400">
              <a:latin typeface="Arial"/>
              <a:cs typeface="Arial"/>
            </a:endParaRPr>
          </a:p>
          <a:p>
            <a:pPr>
              <a:lnSpc>
                <a:spcPct val="100000"/>
              </a:lnSpc>
              <a:spcBef>
                <a:spcPts val="5"/>
              </a:spcBef>
            </a:pPr>
            <a:endParaRPr sz="2500">
              <a:latin typeface="Times New Roman"/>
              <a:cs typeface="Times New Roman"/>
            </a:endParaRPr>
          </a:p>
          <a:p>
            <a:pPr marL="341630" indent="-329565">
              <a:lnSpc>
                <a:spcPct val="100000"/>
              </a:lnSpc>
              <a:buClr>
                <a:srgbClr val="D387C5"/>
              </a:buClr>
              <a:buFont typeface="Wingdings"/>
              <a:buChar char=""/>
              <a:tabLst>
                <a:tab pos="342265" algn="l"/>
              </a:tabLst>
            </a:pPr>
            <a:r>
              <a:rPr sz="2400" b="1" spc="-20" dirty="0">
                <a:solidFill>
                  <a:srgbClr val="DF9207"/>
                </a:solidFill>
                <a:latin typeface="Arial"/>
                <a:cs typeface="Arial"/>
              </a:rPr>
              <a:t>αρσενικά </a:t>
            </a:r>
            <a:r>
              <a:rPr sz="2400" spc="-15" dirty="0">
                <a:solidFill>
                  <a:srgbClr val="FFFFFF"/>
                </a:solidFill>
                <a:latin typeface="Arial"/>
                <a:cs typeface="Arial"/>
              </a:rPr>
              <a:t>(έχουν </a:t>
            </a:r>
            <a:r>
              <a:rPr sz="2400" spc="-5" dirty="0">
                <a:solidFill>
                  <a:srgbClr val="FFFFFF"/>
                </a:solidFill>
                <a:latin typeface="Arial"/>
                <a:cs typeface="Arial"/>
              </a:rPr>
              <a:t>μόνο</a:t>
            </a:r>
            <a:r>
              <a:rPr sz="2400" spc="60" dirty="0">
                <a:solidFill>
                  <a:srgbClr val="FFFFFF"/>
                </a:solidFill>
                <a:latin typeface="Arial"/>
                <a:cs typeface="Arial"/>
              </a:rPr>
              <a:t> </a:t>
            </a:r>
            <a:r>
              <a:rPr sz="2400" dirty="0">
                <a:solidFill>
                  <a:srgbClr val="FFFFFF"/>
                </a:solidFill>
                <a:latin typeface="Arial"/>
                <a:cs typeface="Arial"/>
              </a:rPr>
              <a:t>στήμονες)</a:t>
            </a:r>
            <a:endParaRPr sz="2400" dirty="0">
              <a:latin typeface="Arial"/>
              <a:cs typeface="Arial"/>
            </a:endParaRPr>
          </a:p>
          <a:p>
            <a:pPr>
              <a:lnSpc>
                <a:spcPct val="100000"/>
              </a:lnSpc>
              <a:spcBef>
                <a:spcPts val="10"/>
              </a:spcBef>
              <a:buClr>
                <a:srgbClr val="D387C5"/>
              </a:buClr>
              <a:buFont typeface="Wingdings"/>
              <a:buChar char=""/>
            </a:pPr>
            <a:endParaRPr sz="2500" dirty="0">
              <a:latin typeface="Times New Roman"/>
              <a:cs typeface="Times New Roman"/>
            </a:endParaRPr>
          </a:p>
          <a:p>
            <a:pPr marL="341630" indent="-329565">
              <a:lnSpc>
                <a:spcPct val="100000"/>
              </a:lnSpc>
              <a:buClr>
                <a:srgbClr val="D387C5"/>
              </a:buClr>
              <a:buFont typeface="Wingdings"/>
              <a:buChar char=""/>
              <a:tabLst>
                <a:tab pos="342265" algn="l"/>
              </a:tabLst>
            </a:pPr>
            <a:r>
              <a:rPr sz="2400" b="1" spc="-25" dirty="0">
                <a:solidFill>
                  <a:srgbClr val="DF9207"/>
                </a:solidFill>
                <a:latin typeface="Arial"/>
                <a:cs typeface="Arial"/>
              </a:rPr>
              <a:t>θηλυκά </a:t>
            </a:r>
            <a:r>
              <a:rPr sz="2400" spc="-15" dirty="0">
                <a:solidFill>
                  <a:srgbClr val="FFFFFF"/>
                </a:solidFill>
                <a:latin typeface="Arial"/>
                <a:cs typeface="Arial"/>
              </a:rPr>
              <a:t>(έχουν </a:t>
            </a:r>
            <a:r>
              <a:rPr sz="2400" spc="-5" dirty="0">
                <a:solidFill>
                  <a:srgbClr val="FFFFFF"/>
                </a:solidFill>
                <a:latin typeface="Arial"/>
                <a:cs typeface="Arial"/>
              </a:rPr>
              <a:t>μόνο</a:t>
            </a:r>
            <a:r>
              <a:rPr sz="2400" spc="60" dirty="0">
                <a:solidFill>
                  <a:srgbClr val="FFFFFF"/>
                </a:solidFill>
                <a:latin typeface="Arial"/>
                <a:cs typeface="Arial"/>
              </a:rPr>
              <a:t> </a:t>
            </a:r>
            <a:r>
              <a:rPr sz="2400" dirty="0">
                <a:solidFill>
                  <a:srgbClr val="FFFFFF"/>
                </a:solidFill>
                <a:latin typeface="Arial"/>
                <a:cs typeface="Arial"/>
              </a:rPr>
              <a:t>ύπερο)</a:t>
            </a:r>
            <a:endParaRPr sz="2400" dirty="0">
              <a:latin typeface="Arial"/>
              <a:cs typeface="Arial"/>
            </a:endParaRPr>
          </a:p>
          <a:p>
            <a:pPr>
              <a:lnSpc>
                <a:spcPct val="100000"/>
              </a:lnSpc>
              <a:spcBef>
                <a:spcPts val="5"/>
              </a:spcBef>
              <a:buClr>
                <a:srgbClr val="D387C5"/>
              </a:buClr>
              <a:buFont typeface="Wingdings"/>
              <a:buChar char=""/>
            </a:pPr>
            <a:endParaRPr sz="2500" dirty="0">
              <a:latin typeface="Times New Roman"/>
              <a:cs typeface="Times New Roman"/>
            </a:endParaRPr>
          </a:p>
          <a:p>
            <a:pPr marL="341630" indent="-329565">
              <a:lnSpc>
                <a:spcPct val="100000"/>
              </a:lnSpc>
              <a:buClr>
                <a:srgbClr val="D387C5"/>
              </a:buClr>
              <a:buFont typeface="Wingdings"/>
              <a:buChar char=""/>
              <a:tabLst>
                <a:tab pos="342265" algn="l"/>
              </a:tabLst>
            </a:pPr>
            <a:r>
              <a:rPr sz="2400" b="1" spc="-10" dirty="0">
                <a:solidFill>
                  <a:srgbClr val="DF9207"/>
                </a:solidFill>
                <a:latin typeface="Arial"/>
                <a:cs typeface="Arial"/>
              </a:rPr>
              <a:t>ερμαφρόδιτα </a:t>
            </a:r>
            <a:r>
              <a:rPr sz="2400" spc="-15" dirty="0">
                <a:solidFill>
                  <a:srgbClr val="FFFFFF"/>
                </a:solidFill>
                <a:latin typeface="Arial"/>
                <a:cs typeface="Arial"/>
              </a:rPr>
              <a:t>(έχουν </a:t>
            </a:r>
            <a:r>
              <a:rPr sz="2400" spc="-10" dirty="0">
                <a:solidFill>
                  <a:srgbClr val="FFFFFF"/>
                </a:solidFill>
                <a:latin typeface="Arial"/>
                <a:cs typeface="Arial"/>
              </a:rPr>
              <a:t>και τα </a:t>
            </a:r>
            <a:r>
              <a:rPr sz="2400" dirty="0">
                <a:solidFill>
                  <a:srgbClr val="FFFFFF"/>
                </a:solidFill>
                <a:latin typeface="Arial"/>
                <a:cs typeface="Arial"/>
              </a:rPr>
              <a:t>δύο</a:t>
            </a:r>
            <a:r>
              <a:rPr sz="2400" spc="-30" dirty="0">
                <a:solidFill>
                  <a:srgbClr val="FFFFFF"/>
                </a:solidFill>
                <a:latin typeface="Arial"/>
                <a:cs typeface="Arial"/>
              </a:rPr>
              <a:t> </a:t>
            </a:r>
            <a:r>
              <a:rPr sz="2400" spc="-5" dirty="0">
                <a:solidFill>
                  <a:srgbClr val="FFFFFF"/>
                </a:solidFill>
                <a:latin typeface="Arial"/>
                <a:cs typeface="Arial"/>
              </a:rPr>
              <a:t>γένη).</a:t>
            </a:r>
            <a:endParaRPr sz="2400" dirty="0">
              <a:latin typeface="Arial"/>
              <a:cs typeface="Arial"/>
            </a:endParaRPr>
          </a:p>
          <a:p>
            <a:pPr>
              <a:lnSpc>
                <a:spcPct val="100000"/>
              </a:lnSpc>
            </a:pPr>
            <a:endParaRPr sz="2700" dirty="0">
              <a:latin typeface="Times New Roman"/>
              <a:cs typeface="Times New Roman"/>
            </a:endParaRPr>
          </a:p>
          <a:p>
            <a:pPr>
              <a:lnSpc>
                <a:spcPct val="100000"/>
              </a:lnSpc>
              <a:spcBef>
                <a:spcPts val="15"/>
              </a:spcBef>
            </a:pPr>
            <a:endParaRPr sz="2300" dirty="0">
              <a:latin typeface="Times New Roman"/>
              <a:cs typeface="Times New Roman"/>
            </a:endParaRPr>
          </a:p>
          <a:p>
            <a:pPr marL="2250440" marR="6350" indent="-2238375">
              <a:lnSpc>
                <a:spcPct val="100000"/>
              </a:lnSpc>
              <a:tabLst>
                <a:tab pos="2317750" algn="l"/>
                <a:tab pos="3524885" algn="l"/>
                <a:tab pos="4308475" algn="l"/>
                <a:tab pos="6303010" algn="l"/>
                <a:tab pos="6826884" algn="l"/>
              </a:tabLst>
            </a:pPr>
            <a:r>
              <a:rPr sz="2400" b="1" dirty="0">
                <a:solidFill>
                  <a:srgbClr val="E2AED7"/>
                </a:solidFill>
                <a:latin typeface="Arial"/>
                <a:cs typeface="Arial"/>
              </a:rPr>
              <a:t>Μ</a:t>
            </a:r>
            <a:r>
              <a:rPr sz="2400" b="1" spc="15" dirty="0">
                <a:solidFill>
                  <a:srgbClr val="E2AED7"/>
                </a:solidFill>
                <a:latin typeface="Arial"/>
                <a:cs typeface="Arial"/>
              </a:rPr>
              <a:t>ό</a:t>
            </a:r>
            <a:r>
              <a:rPr sz="2400" b="1" spc="-40" dirty="0">
                <a:solidFill>
                  <a:srgbClr val="E2AED7"/>
                </a:solidFill>
                <a:latin typeface="Arial"/>
                <a:cs typeface="Arial"/>
              </a:rPr>
              <a:t>ν</a:t>
            </a:r>
            <a:r>
              <a:rPr sz="2400" b="1" dirty="0">
                <a:solidFill>
                  <a:srgbClr val="E2AED7"/>
                </a:solidFill>
                <a:latin typeface="Arial"/>
                <a:cs typeface="Arial"/>
              </a:rPr>
              <a:t>οι</a:t>
            </a:r>
            <a:r>
              <a:rPr sz="2400" b="1" spc="-60" dirty="0">
                <a:solidFill>
                  <a:srgbClr val="E2AED7"/>
                </a:solidFill>
                <a:latin typeface="Arial"/>
                <a:cs typeface="Arial"/>
              </a:rPr>
              <a:t>κ</a:t>
            </a:r>
            <a:r>
              <a:rPr sz="2400" b="1" dirty="0">
                <a:solidFill>
                  <a:srgbClr val="E2AED7"/>
                </a:solidFill>
                <a:latin typeface="Arial"/>
                <a:cs typeface="Arial"/>
              </a:rPr>
              <a:t>ο</a:t>
            </a:r>
            <a:r>
              <a:rPr sz="2400" b="1" spc="330" dirty="0">
                <a:solidFill>
                  <a:srgbClr val="E2AED7"/>
                </a:solidFill>
                <a:latin typeface="Arial"/>
                <a:cs typeface="Arial"/>
              </a:rPr>
              <a:t> </a:t>
            </a:r>
            <a:r>
              <a:rPr sz="2400" b="1" spc="5" dirty="0">
                <a:solidFill>
                  <a:srgbClr val="E2AED7"/>
                </a:solidFill>
                <a:latin typeface="Arial"/>
                <a:cs typeface="Arial"/>
              </a:rPr>
              <a:t>φ</a:t>
            </a:r>
            <a:r>
              <a:rPr sz="2400" b="1" spc="-5" dirty="0">
                <a:solidFill>
                  <a:srgbClr val="E2AED7"/>
                </a:solidFill>
                <a:latin typeface="Arial"/>
                <a:cs typeface="Arial"/>
              </a:rPr>
              <a:t>υτ</a:t>
            </a:r>
            <a:r>
              <a:rPr sz="2400" b="1" spc="5" dirty="0">
                <a:solidFill>
                  <a:srgbClr val="E2AED7"/>
                </a:solidFill>
                <a:latin typeface="Arial"/>
                <a:cs typeface="Arial"/>
              </a:rPr>
              <a:t>ό</a:t>
            </a:r>
            <a:r>
              <a:rPr sz="2400" b="1" dirty="0">
                <a:solidFill>
                  <a:srgbClr val="E2AED7"/>
                </a:solidFill>
                <a:latin typeface="Arial"/>
                <a:cs typeface="Arial"/>
              </a:rPr>
              <a:t>:		</a:t>
            </a:r>
            <a:r>
              <a:rPr sz="2400" spc="-20" dirty="0">
                <a:solidFill>
                  <a:srgbClr val="FFFFFF"/>
                </a:solidFill>
                <a:latin typeface="Arial"/>
                <a:cs typeface="Arial"/>
              </a:rPr>
              <a:t>σ</a:t>
            </a:r>
            <a:r>
              <a:rPr sz="2400" spc="-15" dirty="0">
                <a:solidFill>
                  <a:srgbClr val="FFFFFF"/>
                </a:solidFill>
                <a:latin typeface="Arial"/>
                <a:cs typeface="Arial"/>
              </a:rPr>
              <a:t>τ</a:t>
            </a:r>
            <a:r>
              <a:rPr sz="2400" dirty="0">
                <a:solidFill>
                  <a:srgbClr val="FFFFFF"/>
                </a:solidFill>
                <a:latin typeface="Arial"/>
                <a:cs typeface="Arial"/>
              </a:rPr>
              <a:t>ο</a:t>
            </a:r>
            <a:r>
              <a:rPr sz="2400" spc="325" dirty="0">
                <a:solidFill>
                  <a:srgbClr val="FFFFFF"/>
                </a:solidFill>
                <a:latin typeface="Arial"/>
                <a:cs typeface="Arial"/>
              </a:rPr>
              <a:t> </a:t>
            </a:r>
            <a:r>
              <a:rPr sz="2400" spc="-5" dirty="0">
                <a:solidFill>
                  <a:srgbClr val="FFFFFF"/>
                </a:solidFill>
                <a:latin typeface="Arial"/>
                <a:cs typeface="Arial"/>
              </a:rPr>
              <a:t>ίδ</a:t>
            </a:r>
            <a:r>
              <a:rPr sz="2400" spc="15" dirty="0">
                <a:solidFill>
                  <a:srgbClr val="FFFFFF"/>
                </a:solidFill>
                <a:latin typeface="Arial"/>
                <a:cs typeface="Arial"/>
              </a:rPr>
              <a:t>ι</a:t>
            </a:r>
            <a:r>
              <a:rPr sz="2400" dirty="0">
                <a:solidFill>
                  <a:srgbClr val="FFFFFF"/>
                </a:solidFill>
                <a:latin typeface="Arial"/>
                <a:cs typeface="Arial"/>
              </a:rPr>
              <a:t>ο	</a:t>
            </a:r>
            <a:r>
              <a:rPr sz="2400" spc="-5" dirty="0">
                <a:solidFill>
                  <a:srgbClr val="FFFFFF"/>
                </a:solidFill>
                <a:latin typeface="Arial"/>
                <a:cs typeface="Arial"/>
              </a:rPr>
              <a:t>φ</a:t>
            </a:r>
            <a:r>
              <a:rPr sz="2400" spc="-10" dirty="0">
                <a:solidFill>
                  <a:srgbClr val="FFFFFF"/>
                </a:solidFill>
                <a:latin typeface="Arial"/>
                <a:cs typeface="Arial"/>
              </a:rPr>
              <a:t>υ</a:t>
            </a:r>
            <a:r>
              <a:rPr sz="2400" spc="10" dirty="0">
                <a:solidFill>
                  <a:srgbClr val="FFFFFF"/>
                </a:solidFill>
                <a:latin typeface="Arial"/>
                <a:cs typeface="Arial"/>
              </a:rPr>
              <a:t>τ</a:t>
            </a:r>
            <a:r>
              <a:rPr sz="2400" dirty="0">
                <a:solidFill>
                  <a:srgbClr val="FFFFFF"/>
                </a:solidFill>
                <a:latin typeface="Arial"/>
                <a:cs typeface="Arial"/>
              </a:rPr>
              <a:t>ό	σ</a:t>
            </a:r>
            <a:r>
              <a:rPr sz="2400" spc="5" dirty="0">
                <a:solidFill>
                  <a:srgbClr val="FFFFFF"/>
                </a:solidFill>
                <a:latin typeface="Arial"/>
                <a:cs typeface="Arial"/>
              </a:rPr>
              <a:t>υ</a:t>
            </a:r>
            <a:r>
              <a:rPr sz="2400" spc="-25" dirty="0">
                <a:solidFill>
                  <a:srgbClr val="FFFFFF"/>
                </a:solidFill>
                <a:latin typeface="Arial"/>
                <a:cs typeface="Arial"/>
              </a:rPr>
              <a:t>ν</a:t>
            </a:r>
            <a:r>
              <a:rPr sz="2400" spc="5" dirty="0">
                <a:solidFill>
                  <a:srgbClr val="FFFFFF"/>
                </a:solidFill>
                <a:latin typeface="Arial"/>
                <a:cs typeface="Arial"/>
              </a:rPr>
              <a:t>υ</a:t>
            </a:r>
            <a:r>
              <a:rPr sz="2400" spc="-25" dirty="0">
                <a:solidFill>
                  <a:srgbClr val="FFFFFF"/>
                </a:solidFill>
                <a:latin typeface="Arial"/>
                <a:cs typeface="Arial"/>
              </a:rPr>
              <a:t>π</a:t>
            </a:r>
            <a:r>
              <a:rPr sz="2400" spc="-20" dirty="0">
                <a:solidFill>
                  <a:srgbClr val="FFFFFF"/>
                </a:solidFill>
                <a:latin typeface="Arial"/>
                <a:cs typeface="Arial"/>
              </a:rPr>
              <a:t>ά</a:t>
            </a:r>
            <a:r>
              <a:rPr sz="2400" dirty="0">
                <a:solidFill>
                  <a:srgbClr val="FFFFFF"/>
                </a:solidFill>
                <a:latin typeface="Arial"/>
                <a:cs typeface="Arial"/>
              </a:rPr>
              <a:t>ρ</a:t>
            </a:r>
            <a:r>
              <a:rPr sz="2400" spc="-85" dirty="0">
                <a:solidFill>
                  <a:srgbClr val="FFFFFF"/>
                </a:solidFill>
                <a:latin typeface="Arial"/>
                <a:cs typeface="Arial"/>
              </a:rPr>
              <a:t>χ</a:t>
            </a:r>
            <a:r>
              <a:rPr sz="2400" spc="5" dirty="0">
                <a:solidFill>
                  <a:srgbClr val="FFFFFF"/>
                </a:solidFill>
                <a:latin typeface="Arial"/>
                <a:cs typeface="Arial"/>
              </a:rPr>
              <a:t>ου</a:t>
            </a:r>
            <a:r>
              <a:rPr sz="2400" dirty="0">
                <a:solidFill>
                  <a:srgbClr val="FFFFFF"/>
                </a:solidFill>
                <a:latin typeface="Arial"/>
                <a:cs typeface="Arial"/>
              </a:rPr>
              <a:t>ν	</a:t>
            </a:r>
            <a:r>
              <a:rPr sz="2400" spc="-25" dirty="0">
                <a:solidFill>
                  <a:srgbClr val="FFFFFF"/>
                </a:solidFill>
                <a:latin typeface="Arial"/>
                <a:cs typeface="Arial"/>
              </a:rPr>
              <a:t>κ</a:t>
            </a:r>
            <a:r>
              <a:rPr sz="2400" spc="-5" dirty="0">
                <a:solidFill>
                  <a:srgbClr val="FFFFFF"/>
                </a:solidFill>
                <a:latin typeface="Arial"/>
                <a:cs typeface="Arial"/>
              </a:rPr>
              <a:t>α</a:t>
            </a:r>
            <a:r>
              <a:rPr sz="2400" dirty="0">
                <a:solidFill>
                  <a:srgbClr val="FFFFFF"/>
                </a:solidFill>
                <a:latin typeface="Arial"/>
                <a:cs typeface="Arial"/>
              </a:rPr>
              <a:t>ι	</a:t>
            </a:r>
            <a:r>
              <a:rPr sz="2400" spc="-5" dirty="0">
                <a:solidFill>
                  <a:srgbClr val="FFFFFF"/>
                </a:solidFill>
                <a:latin typeface="Arial"/>
                <a:cs typeface="Arial"/>
              </a:rPr>
              <a:t>αρ</a:t>
            </a:r>
            <a:r>
              <a:rPr sz="2400" spc="10" dirty="0">
                <a:solidFill>
                  <a:srgbClr val="FFFFFF"/>
                </a:solidFill>
                <a:latin typeface="Arial"/>
                <a:cs typeface="Arial"/>
              </a:rPr>
              <a:t>σ</a:t>
            </a:r>
            <a:r>
              <a:rPr sz="2400" spc="5" dirty="0">
                <a:solidFill>
                  <a:srgbClr val="FFFFFF"/>
                </a:solidFill>
                <a:latin typeface="Arial"/>
                <a:cs typeface="Arial"/>
              </a:rPr>
              <a:t>ε</a:t>
            </a:r>
            <a:r>
              <a:rPr sz="2400" spc="-25" dirty="0">
                <a:solidFill>
                  <a:srgbClr val="FFFFFF"/>
                </a:solidFill>
                <a:latin typeface="Arial"/>
                <a:cs typeface="Arial"/>
              </a:rPr>
              <a:t>ν</a:t>
            </a:r>
            <a:r>
              <a:rPr sz="2400" spc="15" dirty="0">
                <a:solidFill>
                  <a:srgbClr val="FFFFFF"/>
                </a:solidFill>
                <a:latin typeface="Arial"/>
                <a:cs typeface="Arial"/>
              </a:rPr>
              <a:t>ι</a:t>
            </a:r>
            <a:r>
              <a:rPr sz="2400" spc="-25" dirty="0">
                <a:solidFill>
                  <a:srgbClr val="FFFFFF"/>
                </a:solidFill>
                <a:latin typeface="Arial"/>
                <a:cs typeface="Arial"/>
              </a:rPr>
              <a:t>κ</a:t>
            </a:r>
            <a:r>
              <a:rPr sz="2400" dirty="0">
                <a:solidFill>
                  <a:srgbClr val="FFFFFF"/>
                </a:solidFill>
                <a:latin typeface="Arial"/>
                <a:cs typeface="Arial"/>
              </a:rPr>
              <a:t>ά  </a:t>
            </a:r>
            <a:r>
              <a:rPr sz="2400" spc="-10" dirty="0">
                <a:solidFill>
                  <a:srgbClr val="FFFFFF"/>
                </a:solidFill>
                <a:latin typeface="Arial"/>
                <a:cs typeface="Arial"/>
              </a:rPr>
              <a:t>και θηλυκά</a:t>
            </a:r>
            <a:r>
              <a:rPr sz="2400" spc="-35" dirty="0">
                <a:solidFill>
                  <a:srgbClr val="FFFFFF"/>
                </a:solidFill>
                <a:latin typeface="Arial"/>
                <a:cs typeface="Arial"/>
              </a:rPr>
              <a:t> </a:t>
            </a:r>
            <a:r>
              <a:rPr sz="2400" spc="-5" dirty="0">
                <a:solidFill>
                  <a:srgbClr val="FFFFFF"/>
                </a:solidFill>
                <a:latin typeface="Arial"/>
                <a:cs typeface="Arial"/>
              </a:rPr>
              <a:t>άνθη.</a:t>
            </a:r>
            <a:endParaRPr sz="2400" dirty="0">
              <a:latin typeface="Arial"/>
              <a:cs typeface="Arial"/>
            </a:endParaRPr>
          </a:p>
          <a:p>
            <a:pPr>
              <a:lnSpc>
                <a:spcPct val="100000"/>
              </a:lnSpc>
              <a:spcBef>
                <a:spcPts val="10"/>
              </a:spcBef>
            </a:pPr>
            <a:endParaRPr sz="2500" dirty="0">
              <a:latin typeface="Times New Roman"/>
              <a:cs typeface="Times New Roman"/>
            </a:endParaRPr>
          </a:p>
          <a:p>
            <a:pPr marL="2250440" marR="5080" indent="-2238375">
              <a:lnSpc>
                <a:spcPct val="100000"/>
              </a:lnSpc>
              <a:tabLst>
                <a:tab pos="1107440" algn="l"/>
                <a:tab pos="2104390" algn="l"/>
                <a:tab pos="3641090" algn="l"/>
                <a:tab pos="4485005" algn="l"/>
                <a:tab pos="5882005" algn="l"/>
                <a:tab pos="6226175" algn="l"/>
                <a:tab pos="7070725" algn="l"/>
              </a:tabLst>
            </a:pPr>
            <a:r>
              <a:rPr sz="2400" b="1" dirty="0">
                <a:solidFill>
                  <a:srgbClr val="E2AED7"/>
                </a:solidFill>
                <a:latin typeface="Arial"/>
                <a:cs typeface="Arial"/>
              </a:rPr>
              <a:t>Δ</a:t>
            </a:r>
            <a:r>
              <a:rPr sz="2400" b="1" spc="10" dirty="0">
                <a:solidFill>
                  <a:srgbClr val="E2AED7"/>
                </a:solidFill>
                <a:latin typeface="Arial"/>
                <a:cs typeface="Arial"/>
              </a:rPr>
              <a:t>ί</a:t>
            </a:r>
            <a:r>
              <a:rPr sz="2400" b="1" dirty="0">
                <a:solidFill>
                  <a:srgbClr val="E2AED7"/>
                </a:solidFill>
                <a:latin typeface="Arial"/>
                <a:cs typeface="Arial"/>
              </a:rPr>
              <a:t>ο</a:t>
            </a:r>
            <a:r>
              <a:rPr sz="2400" b="1" spc="-20" dirty="0">
                <a:solidFill>
                  <a:srgbClr val="E2AED7"/>
                </a:solidFill>
                <a:latin typeface="Arial"/>
                <a:cs typeface="Arial"/>
              </a:rPr>
              <a:t>ι</a:t>
            </a:r>
            <a:r>
              <a:rPr sz="2400" b="1" spc="-65" dirty="0">
                <a:solidFill>
                  <a:srgbClr val="E2AED7"/>
                </a:solidFill>
                <a:latin typeface="Arial"/>
                <a:cs typeface="Arial"/>
              </a:rPr>
              <a:t>κ</a:t>
            </a:r>
            <a:r>
              <a:rPr sz="2400" b="1" dirty="0">
                <a:solidFill>
                  <a:srgbClr val="E2AED7"/>
                </a:solidFill>
                <a:latin typeface="Arial"/>
                <a:cs typeface="Arial"/>
              </a:rPr>
              <a:t>ο	</a:t>
            </a:r>
            <a:r>
              <a:rPr sz="2400" b="1" spc="5" dirty="0">
                <a:solidFill>
                  <a:srgbClr val="E2AED7"/>
                </a:solidFill>
                <a:latin typeface="Arial"/>
                <a:cs typeface="Arial"/>
              </a:rPr>
              <a:t>φ</a:t>
            </a:r>
            <a:r>
              <a:rPr sz="2400" b="1" spc="-5" dirty="0">
                <a:solidFill>
                  <a:srgbClr val="E2AED7"/>
                </a:solidFill>
                <a:latin typeface="Arial"/>
                <a:cs typeface="Arial"/>
              </a:rPr>
              <a:t>υτ</a:t>
            </a:r>
            <a:r>
              <a:rPr sz="2400" b="1" dirty="0">
                <a:solidFill>
                  <a:srgbClr val="E2AED7"/>
                </a:solidFill>
                <a:latin typeface="Arial"/>
                <a:cs typeface="Arial"/>
              </a:rPr>
              <a:t>ό:	</a:t>
            </a:r>
            <a:r>
              <a:rPr sz="2400" spc="-20" dirty="0">
                <a:solidFill>
                  <a:srgbClr val="FFFFFF"/>
                </a:solidFill>
                <a:latin typeface="Arial"/>
                <a:cs typeface="Arial"/>
              </a:rPr>
              <a:t>υ</a:t>
            </a:r>
            <a:r>
              <a:rPr sz="2400" spc="-25" dirty="0">
                <a:solidFill>
                  <a:srgbClr val="FFFFFF"/>
                </a:solidFill>
                <a:latin typeface="Arial"/>
                <a:cs typeface="Arial"/>
              </a:rPr>
              <a:t>π</a:t>
            </a:r>
            <a:r>
              <a:rPr sz="2400" spc="-5" dirty="0">
                <a:solidFill>
                  <a:srgbClr val="FFFFFF"/>
                </a:solidFill>
                <a:latin typeface="Arial"/>
                <a:cs typeface="Arial"/>
              </a:rPr>
              <a:t>άρ</a:t>
            </a:r>
            <a:r>
              <a:rPr sz="2400" spc="-80" dirty="0">
                <a:solidFill>
                  <a:srgbClr val="FFFFFF"/>
                </a:solidFill>
                <a:latin typeface="Arial"/>
                <a:cs typeface="Arial"/>
              </a:rPr>
              <a:t>χ</a:t>
            </a:r>
            <a:r>
              <a:rPr sz="2400" spc="5" dirty="0">
                <a:solidFill>
                  <a:srgbClr val="FFFFFF"/>
                </a:solidFill>
                <a:latin typeface="Arial"/>
                <a:cs typeface="Arial"/>
              </a:rPr>
              <a:t>ου</a:t>
            </a:r>
            <a:r>
              <a:rPr sz="2400" dirty="0">
                <a:solidFill>
                  <a:srgbClr val="FFFFFF"/>
                </a:solidFill>
                <a:latin typeface="Arial"/>
                <a:cs typeface="Arial"/>
              </a:rPr>
              <a:t>ν	</a:t>
            </a:r>
            <a:r>
              <a:rPr sz="2400" spc="5" dirty="0">
                <a:solidFill>
                  <a:srgbClr val="FFFFFF"/>
                </a:solidFill>
                <a:latin typeface="Arial"/>
                <a:cs typeface="Arial"/>
              </a:rPr>
              <a:t>μό</a:t>
            </a:r>
            <a:r>
              <a:rPr sz="2400" spc="-25" dirty="0">
                <a:solidFill>
                  <a:srgbClr val="FFFFFF"/>
                </a:solidFill>
                <a:latin typeface="Arial"/>
                <a:cs typeface="Arial"/>
              </a:rPr>
              <a:t>ν</a:t>
            </a:r>
            <a:r>
              <a:rPr sz="2400" dirty="0">
                <a:solidFill>
                  <a:srgbClr val="FFFFFF"/>
                </a:solidFill>
                <a:latin typeface="Arial"/>
                <a:cs typeface="Arial"/>
              </a:rPr>
              <a:t>ο	αρ</a:t>
            </a:r>
            <a:r>
              <a:rPr sz="2400" spc="10" dirty="0">
                <a:solidFill>
                  <a:srgbClr val="FFFFFF"/>
                </a:solidFill>
                <a:latin typeface="Arial"/>
                <a:cs typeface="Arial"/>
              </a:rPr>
              <a:t>σε</a:t>
            </a:r>
            <a:r>
              <a:rPr sz="2400" spc="-25" dirty="0">
                <a:solidFill>
                  <a:srgbClr val="FFFFFF"/>
                </a:solidFill>
                <a:latin typeface="Arial"/>
                <a:cs typeface="Arial"/>
              </a:rPr>
              <a:t>ν</a:t>
            </a:r>
            <a:r>
              <a:rPr sz="2400" spc="15" dirty="0">
                <a:solidFill>
                  <a:srgbClr val="FFFFFF"/>
                </a:solidFill>
                <a:latin typeface="Arial"/>
                <a:cs typeface="Arial"/>
              </a:rPr>
              <a:t>ι</a:t>
            </a:r>
            <a:r>
              <a:rPr sz="2400" spc="-25" dirty="0">
                <a:solidFill>
                  <a:srgbClr val="FFFFFF"/>
                </a:solidFill>
                <a:latin typeface="Arial"/>
                <a:cs typeface="Arial"/>
              </a:rPr>
              <a:t>κ</a:t>
            </a:r>
            <a:r>
              <a:rPr sz="2400" dirty="0">
                <a:solidFill>
                  <a:srgbClr val="FFFFFF"/>
                </a:solidFill>
                <a:latin typeface="Arial"/>
                <a:cs typeface="Arial"/>
              </a:rPr>
              <a:t>ά	ή	</a:t>
            </a:r>
            <a:r>
              <a:rPr sz="2400" spc="5" dirty="0">
                <a:solidFill>
                  <a:srgbClr val="FFFFFF"/>
                </a:solidFill>
                <a:latin typeface="Arial"/>
                <a:cs typeface="Arial"/>
              </a:rPr>
              <a:t>μό</a:t>
            </a:r>
            <a:r>
              <a:rPr sz="2400" spc="-25" dirty="0">
                <a:solidFill>
                  <a:srgbClr val="FFFFFF"/>
                </a:solidFill>
                <a:latin typeface="Arial"/>
                <a:cs typeface="Arial"/>
              </a:rPr>
              <a:t>ν</a:t>
            </a:r>
            <a:r>
              <a:rPr sz="2400" dirty="0">
                <a:solidFill>
                  <a:srgbClr val="FFFFFF"/>
                </a:solidFill>
                <a:latin typeface="Arial"/>
                <a:cs typeface="Arial"/>
              </a:rPr>
              <a:t>ο	</a:t>
            </a:r>
            <a:r>
              <a:rPr sz="2400" spc="5" dirty="0">
                <a:solidFill>
                  <a:srgbClr val="FFFFFF"/>
                </a:solidFill>
                <a:latin typeface="Arial"/>
                <a:cs typeface="Arial"/>
              </a:rPr>
              <a:t>θ</a:t>
            </a:r>
            <a:r>
              <a:rPr sz="2400" spc="-15" dirty="0">
                <a:solidFill>
                  <a:srgbClr val="FFFFFF"/>
                </a:solidFill>
                <a:latin typeface="Arial"/>
                <a:cs typeface="Arial"/>
              </a:rPr>
              <a:t>η</a:t>
            </a:r>
            <a:r>
              <a:rPr sz="2400" spc="-50" dirty="0">
                <a:solidFill>
                  <a:srgbClr val="FFFFFF"/>
                </a:solidFill>
                <a:latin typeface="Arial"/>
                <a:cs typeface="Arial"/>
              </a:rPr>
              <a:t>λ</a:t>
            </a:r>
            <a:r>
              <a:rPr sz="2400" spc="5" dirty="0">
                <a:solidFill>
                  <a:srgbClr val="FFFFFF"/>
                </a:solidFill>
                <a:latin typeface="Arial"/>
                <a:cs typeface="Arial"/>
              </a:rPr>
              <a:t>υ</a:t>
            </a:r>
            <a:r>
              <a:rPr sz="2400" spc="-25" dirty="0">
                <a:solidFill>
                  <a:srgbClr val="FFFFFF"/>
                </a:solidFill>
                <a:latin typeface="Arial"/>
                <a:cs typeface="Arial"/>
              </a:rPr>
              <a:t>κ</a:t>
            </a:r>
            <a:r>
              <a:rPr sz="2400" dirty="0">
                <a:solidFill>
                  <a:srgbClr val="FFFFFF"/>
                </a:solidFill>
                <a:latin typeface="Arial"/>
                <a:cs typeface="Arial"/>
              </a:rPr>
              <a:t>ά  </a:t>
            </a:r>
            <a:r>
              <a:rPr sz="2400" spc="-5" dirty="0">
                <a:solidFill>
                  <a:srgbClr val="FFFFFF"/>
                </a:solidFill>
                <a:latin typeface="Arial"/>
                <a:cs typeface="Arial"/>
              </a:rPr>
              <a:t>φυτά (π.χ. </a:t>
            </a:r>
            <a:r>
              <a:rPr sz="2400" dirty="0">
                <a:solidFill>
                  <a:srgbClr val="FFFFFF"/>
                </a:solidFill>
                <a:latin typeface="Arial"/>
                <a:cs typeface="Arial"/>
              </a:rPr>
              <a:t>συκιά, ακτινίδιο,</a:t>
            </a:r>
            <a:r>
              <a:rPr sz="2400" spc="-100" dirty="0">
                <a:solidFill>
                  <a:srgbClr val="FFFFFF"/>
                </a:solidFill>
                <a:latin typeface="Arial"/>
                <a:cs typeface="Arial"/>
              </a:rPr>
              <a:t> </a:t>
            </a:r>
            <a:r>
              <a:rPr sz="2400" dirty="0">
                <a:solidFill>
                  <a:srgbClr val="FFFFFF"/>
                </a:solidFill>
                <a:latin typeface="Arial"/>
                <a:cs typeface="Arial"/>
              </a:rPr>
              <a:t>φυστικιά).</a:t>
            </a:r>
            <a:endParaRPr sz="24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2353055"/>
            <a:ext cx="193548" cy="1813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2276855"/>
            <a:ext cx="193548" cy="181355"/>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2200655"/>
            <a:ext cx="193548" cy="181355"/>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2124455"/>
            <a:ext cx="193548" cy="181355"/>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0" y="2048255"/>
            <a:ext cx="193548" cy="181355"/>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0" y="1972055"/>
            <a:ext cx="193548" cy="181355"/>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0" y="2429255"/>
            <a:ext cx="193548" cy="181355"/>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8531352" y="2353055"/>
            <a:ext cx="611124" cy="181355"/>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8531352" y="2276855"/>
            <a:ext cx="611124" cy="181355"/>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8531352" y="2200655"/>
            <a:ext cx="611124" cy="181355"/>
          </a:xfrm>
          <a:prstGeom prst="rect">
            <a:avLst/>
          </a:prstGeom>
          <a:blipFill>
            <a:blip r:embed="rId10" cstate="print"/>
            <a:stretch>
              <a:fillRect/>
            </a:stretch>
          </a:blipFill>
        </p:spPr>
        <p:txBody>
          <a:bodyPr wrap="square" lIns="0" tIns="0" rIns="0" bIns="0" rtlCol="0"/>
          <a:lstStyle/>
          <a:p>
            <a:endParaRPr/>
          </a:p>
        </p:txBody>
      </p:sp>
      <p:sp>
        <p:nvSpPr>
          <p:cNvPr id="12" name="object 12"/>
          <p:cNvSpPr/>
          <p:nvPr/>
        </p:nvSpPr>
        <p:spPr>
          <a:xfrm>
            <a:off x="8531352" y="2124455"/>
            <a:ext cx="611124" cy="181355"/>
          </a:xfrm>
          <a:prstGeom prst="rect">
            <a:avLst/>
          </a:prstGeom>
          <a:blipFill>
            <a:blip r:embed="rId11" cstate="print"/>
            <a:stretch>
              <a:fillRect/>
            </a:stretch>
          </a:blipFill>
        </p:spPr>
        <p:txBody>
          <a:bodyPr wrap="square" lIns="0" tIns="0" rIns="0" bIns="0" rtlCol="0"/>
          <a:lstStyle/>
          <a:p>
            <a:endParaRPr/>
          </a:p>
        </p:txBody>
      </p:sp>
      <p:sp>
        <p:nvSpPr>
          <p:cNvPr id="13" name="object 13"/>
          <p:cNvSpPr/>
          <p:nvPr/>
        </p:nvSpPr>
        <p:spPr>
          <a:xfrm>
            <a:off x="8531352" y="2048255"/>
            <a:ext cx="611124" cy="181355"/>
          </a:xfrm>
          <a:prstGeom prst="rect">
            <a:avLst/>
          </a:prstGeom>
          <a:blipFill>
            <a:blip r:embed="rId12" cstate="print"/>
            <a:stretch>
              <a:fillRect/>
            </a:stretch>
          </a:blipFill>
        </p:spPr>
        <p:txBody>
          <a:bodyPr wrap="square" lIns="0" tIns="0" rIns="0" bIns="0" rtlCol="0"/>
          <a:lstStyle/>
          <a:p>
            <a:endParaRPr/>
          </a:p>
        </p:txBody>
      </p:sp>
      <p:sp>
        <p:nvSpPr>
          <p:cNvPr id="14" name="object 14"/>
          <p:cNvSpPr/>
          <p:nvPr/>
        </p:nvSpPr>
        <p:spPr>
          <a:xfrm>
            <a:off x="8531352" y="1972055"/>
            <a:ext cx="611124" cy="181355"/>
          </a:xfrm>
          <a:prstGeom prst="rect">
            <a:avLst/>
          </a:prstGeom>
          <a:blipFill>
            <a:blip r:embed="rId13" cstate="print"/>
            <a:stretch>
              <a:fillRect/>
            </a:stretch>
          </a:blipFill>
        </p:spPr>
        <p:txBody>
          <a:bodyPr wrap="square" lIns="0" tIns="0" rIns="0" bIns="0" rtlCol="0"/>
          <a:lstStyle/>
          <a:p>
            <a:endParaRPr/>
          </a:p>
        </p:txBody>
      </p:sp>
      <p:sp>
        <p:nvSpPr>
          <p:cNvPr id="15" name="object 15"/>
          <p:cNvSpPr/>
          <p:nvPr/>
        </p:nvSpPr>
        <p:spPr>
          <a:xfrm>
            <a:off x="8531352" y="2438400"/>
            <a:ext cx="611124" cy="181355"/>
          </a:xfrm>
          <a:prstGeom prst="rect">
            <a:avLst/>
          </a:prstGeom>
          <a:blipFill>
            <a:blip r:embed="rId14" cstate="print"/>
            <a:stretch>
              <a:fillRect/>
            </a:stretch>
          </a:blipFill>
        </p:spPr>
        <p:txBody>
          <a:bodyPr wrap="square" lIns="0" tIns="0" rIns="0" bIns="0" rtlCol="0"/>
          <a:lstStyle/>
          <a:p>
            <a:endParaRPr/>
          </a:p>
        </p:txBody>
      </p:sp>
      <p:sp>
        <p:nvSpPr>
          <p:cNvPr id="16" name="object 16"/>
          <p:cNvSpPr/>
          <p:nvPr/>
        </p:nvSpPr>
        <p:spPr>
          <a:xfrm>
            <a:off x="8558783" y="6309359"/>
            <a:ext cx="178307" cy="181356"/>
          </a:xfrm>
          <a:prstGeom prst="rect">
            <a:avLst/>
          </a:prstGeom>
          <a:blipFill>
            <a:blip r:embed="rId15" cstate="print"/>
            <a:stretch>
              <a:fillRect/>
            </a:stretch>
          </a:blipFill>
        </p:spPr>
        <p:txBody>
          <a:bodyPr wrap="square" lIns="0" tIns="0" rIns="0" bIns="0" rtlCol="0"/>
          <a:lstStyle/>
          <a:p>
            <a:endParaRPr/>
          </a:p>
        </p:txBody>
      </p:sp>
      <p:sp>
        <p:nvSpPr>
          <p:cNvPr id="17" name="object 17"/>
          <p:cNvSpPr txBox="1">
            <a:spLocks noGrp="1"/>
          </p:cNvSpPr>
          <p:nvPr>
            <p:ph type="title"/>
          </p:nvPr>
        </p:nvSpPr>
        <p:spPr>
          <a:xfrm>
            <a:off x="3105150" y="209803"/>
            <a:ext cx="2914650" cy="574040"/>
          </a:xfrm>
          <a:prstGeom prst="rect">
            <a:avLst/>
          </a:prstGeom>
        </p:spPr>
        <p:txBody>
          <a:bodyPr vert="horz" wrap="square" lIns="0" tIns="12700" rIns="0" bIns="0" rtlCol="0">
            <a:spAutoFit/>
          </a:bodyPr>
          <a:lstStyle/>
          <a:p>
            <a:pPr marL="12700">
              <a:lnSpc>
                <a:spcPct val="100000"/>
              </a:lnSpc>
              <a:spcBef>
                <a:spcPts val="100"/>
              </a:spcBef>
            </a:pPr>
            <a:r>
              <a:rPr sz="3600" b="1" dirty="0">
                <a:solidFill>
                  <a:srgbClr val="B83C68"/>
                </a:solidFill>
                <a:latin typeface="Trebuchet MS"/>
                <a:cs typeface="Trebuchet MS"/>
              </a:rPr>
              <a:t>Γονιμοποίηση</a:t>
            </a:r>
            <a:endParaRPr sz="3600">
              <a:latin typeface="Trebuchet MS"/>
              <a:cs typeface="Trebuchet MS"/>
            </a:endParaRPr>
          </a:p>
        </p:txBody>
      </p:sp>
      <p:sp>
        <p:nvSpPr>
          <p:cNvPr id="18" name="object 18"/>
          <p:cNvSpPr txBox="1"/>
          <p:nvPr/>
        </p:nvSpPr>
        <p:spPr>
          <a:xfrm>
            <a:off x="293319" y="1096136"/>
            <a:ext cx="7992745" cy="1489075"/>
          </a:xfrm>
          <a:prstGeom prst="rect">
            <a:avLst/>
          </a:prstGeom>
        </p:spPr>
        <p:txBody>
          <a:bodyPr vert="horz" wrap="square" lIns="0" tIns="12700" rIns="0" bIns="0" rtlCol="0">
            <a:spAutoFit/>
          </a:bodyPr>
          <a:lstStyle/>
          <a:p>
            <a:pPr marL="2347595" marR="5080" indent="-2335530" algn="just">
              <a:lnSpc>
                <a:spcPct val="100000"/>
              </a:lnSpc>
              <a:spcBef>
                <a:spcPts val="100"/>
              </a:spcBef>
            </a:pPr>
            <a:r>
              <a:rPr sz="2400" b="1" spc="-15" dirty="0">
                <a:solidFill>
                  <a:srgbClr val="E26305"/>
                </a:solidFill>
                <a:latin typeface="Arial"/>
                <a:cs typeface="Arial"/>
              </a:rPr>
              <a:t>Επικονίαση </a:t>
            </a:r>
            <a:r>
              <a:rPr sz="2400" dirty="0">
                <a:solidFill>
                  <a:srgbClr val="FFFFFF"/>
                </a:solidFill>
                <a:latin typeface="Wingdings"/>
                <a:cs typeface="Wingdings"/>
              </a:rPr>
              <a:t></a:t>
            </a:r>
            <a:r>
              <a:rPr sz="2400" dirty="0">
                <a:solidFill>
                  <a:srgbClr val="FFFFFF"/>
                </a:solidFill>
                <a:latin typeface="Times New Roman"/>
                <a:cs typeface="Times New Roman"/>
              </a:rPr>
              <a:t> </a:t>
            </a:r>
            <a:r>
              <a:rPr sz="2400" spc="-5" dirty="0">
                <a:solidFill>
                  <a:srgbClr val="FFFFFF"/>
                </a:solidFill>
                <a:latin typeface="Arial"/>
                <a:cs typeface="Arial"/>
              </a:rPr>
              <a:t>είναι </a:t>
            </a:r>
            <a:r>
              <a:rPr sz="2400" dirty="0">
                <a:solidFill>
                  <a:srgbClr val="FFFFFF"/>
                </a:solidFill>
                <a:latin typeface="Arial"/>
                <a:cs typeface="Arial"/>
              </a:rPr>
              <a:t>η </a:t>
            </a:r>
            <a:r>
              <a:rPr sz="2400" spc="-5" dirty="0">
                <a:solidFill>
                  <a:srgbClr val="FFFFFF"/>
                </a:solidFill>
                <a:latin typeface="Arial"/>
                <a:cs typeface="Arial"/>
              </a:rPr>
              <a:t>μεταφορά </a:t>
            </a:r>
            <a:r>
              <a:rPr sz="2400" dirty="0">
                <a:solidFill>
                  <a:srgbClr val="FFFFFF"/>
                </a:solidFill>
                <a:latin typeface="Arial"/>
                <a:cs typeface="Arial"/>
              </a:rPr>
              <a:t>της </a:t>
            </a:r>
            <a:r>
              <a:rPr sz="2400" spc="-5" dirty="0">
                <a:solidFill>
                  <a:srgbClr val="FFFFFF"/>
                </a:solidFill>
                <a:latin typeface="Arial"/>
                <a:cs typeface="Arial"/>
              </a:rPr>
              <a:t>γύρης </a:t>
            </a:r>
            <a:r>
              <a:rPr sz="2400" spc="-10" dirty="0">
                <a:solidFill>
                  <a:srgbClr val="FFFFFF"/>
                </a:solidFill>
                <a:latin typeface="Arial"/>
                <a:cs typeface="Arial"/>
              </a:rPr>
              <a:t>(γυρεόκοκκων)  </a:t>
            </a:r>
            <a:r>
              <a:rPr sz="2400" spc="-5" dirty="0">
                <a:solidFill>
                  <a:srgbClr val="FFFFFF"/>
                </a:solidFill>
                <a:latin typeface="Arial"/>
                <a:cs typeface="Arial"/>
              </a:rPr>
              <a:t>από </a:t>
            </a:r>
            <a:r>
              <a:rPr sz="2400" spc="-10" dirty="0">
                <a:solidFill>
                  <a:srgbClr val="FFFFFF"/>
                </a:solidFill>
                <a:latin typeface="Arial"/>
                <a:cs typeface="Arial"/>
              </a:rPr>
              <a:t>τους </a:t>
            </a:r>
            <a:r>
              <a:rPr sz="2400" spc="-5" dirty="0">
                <a:solidFill>
                  <a:srgbClr val="FFFFFF"/>
                </a:solidFill>
                <a:latin typeface="Arial"/>
                <a:cs typeface="Arial"/>
              </a:rPr>
              <a:t>ανθήρες </a:t>
            </a:r>
            <a:r>
              <a:rPr sz="2400" spc="-15" dirty="0">
                <a:solidFill>
                  <a:srgbClr val="FFFFFF"/>
                </a:solidFill>
                <a:latin typeface="Arial"/>
                <a:cs typeface="Arial"/>
              </a:rPr>
              <a:t>στο </a:t>
            </a:r>
            <a:r>
              <a:rPr sz="2400" dirty="0">
                <a:solidFill>
                  <a:srgbClr val="FFFFFF"/>
                </a:solidFill>
                <a:latin typeface="Arial"/>
                <a:cs typeface="Arial"/>
              </a:rPr>
              <a:t>στίγμα, </a:t>
            </a:r>
            <a:r>
              <a:rPr sz="2400" spc="-5" dirty="0">
                <a:solidFill>
                  <a:srgbClr val="FFFFFF"/>
                </a:solidFill>
                <a:latin typeface="Arial"/>
                <a:cs typeface="Arial"/>
              </a:rPr>
              <a:t>είτε </a:t>
            </a:r>
            <a:r>
              <a:rPr sz="2400" spc="-10" dirty="0">
                <a:solidFill>
                  <a:srgbClr val="FFFFFF"/>
                </a:solidFill>
                <a:latin typeface="Arial"/>
                <a:cs typeface="Arial"/>
              </a:rPr>
              <a:t>με </a:t>
            </a:r>
            <a:r>
              <a:rPr sz="2400" spc="-5" dirty="0">
                <a:solidFill>
                  <a:srgbClr val="FFFFFF"/>
                </a:solidFill>
                <a:latin typeface="Arial"/>
                <a:cs typeface="Arial"/>
              </a:rPr>
              <a:t>τον  άνεμο, </a:t>
            </a:r>
            <a:r>
              <a:rPr sz="2400" dirty="0">
                <a:solidFill>
                  <a:srgbClr val="FFFFFF"/>
                </a:solidFill>
                <a:latin typeface="Arial"/>
                <a:cs typeface="Arial"/>
              </a:rPr>
              <a:t>είτε </a:t>
            </a:r>
            <a:r>
              <a:rPr sz="2400" spc="-10" dirty="0">
                <a:solidFill>
                  <a:srgbClr val="FFFFFF"/>
                </a:solidFill>
                <a:latin typeface="Arial"/>
                <a:cs typeface="Arial"/>
              </a:rPr>
              <a:t>με τα έντομα, </a:t>
            </a:r>
            <a:r>
              <a:rPr sz="2400" dirty="0">
                <a:solidFill>
                  <a:srgbClr val="FFFFFF"/>
                </a:solidFill>
                <a:latin typeface="Arial"/>
                <a:cs typeface="Arial"/>
              </a:rPr>
              <a:t>είτε με </a:t>
            </a:r>
            <a:r>
              <a:rPr sz="2400" spc="-40" dirty="0">
                <a:solidFill>
                  <a:srgbClr val="FFFFFF"/>
                </a:solidFill>
                <a:latin typeface="Arial"/>
                <a:cs typeface="Arial"/>
              </a:rPr>
              <a:t>τα  </a:t>
            </a:r>
            <a:r>
              <a:rPr sz="2400" spc="-5" dirty="0">
                <a:solidFill>
                  <a:srgbClr val="FFFFFF"/>
                </a:solidFill>
                <a:latin typeface="Arial"/>
                <a:cs typeface="Arial"/>
              </a:rPr>
              <a:t>πτηνά.</a:t>
            </a:r>
            <a:endParaRPr sz="2400">
              <a:latin typeface="Arial"/>
              <a:cs typeface="Arial"/>
            </a:endParaRPr>
          </a:p>
        </p:txBody>
      </p:sp>
      <p:sp>
        <p:nvSpPr>
          <p:cNvPr id="19" name="object 19"/>
          <p:cNvSpPr/>
          <p:nvPr/>
        </p:nvSpPr>
        <p:spPr>
          <a:xfrm>
            <a:off x="1737360" y="2715767"/>
            <a:ext cx="6480047" cy="3840479"/>
          </a:xfrm>
          <a:prstGeom prst="rect">
            <a:avLst/>
          </a:prstGeom>
          <a:blipFill>
            <a:blip r:embed="rId16"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5965" y="309448"/>
            <a:ext cx="7989570" cy="1855470"/>
          </a:xfrm>
          <a:prstGeom prst="rect">
            <a:avLst/>
          </a:prstGeom>
        </p:spPr>
        <p:txBody>
          <a:bodyPr vert="horz" wrap="square" lIns="0" tIns="12700" rIns="0" bIns="0" rtlCol="0">
            <a:spAutoFit/>
          </a:bodyPr>
          <a:lstStyle/>
          <a:p>
            <a:pPr marL="12700" marR="5080" algn="just">
              <a:lnSpc>
                <a:spcPct val="100000"/>
              </a:lnSpc>
              <a:spcBef>
                <a:spcPts val="100"/>
              </a:spcBef>
            </a:pPr>
            <a:r>
              <a:rPr spc="-5" dirty="0"/>
              <a:t>Με </a:t>
            </a:r>
            <a:r>
              <a:rPr dirty="0"/>
              <a:t>την </a:t>
            </a:r>
            <a:r>
              <a:rPr spc="-5" dirty="0"/>
              <a:t>επικονίαση, </a:t>
            </a:r>
            <a:r>
              <a:rPr dirty="0"/>
              <a:t>ο </a:t>
            </a:r>
            <a:r>
              <a:rPr spc="-10" dirty="0"/>
              <a:t>κόκκος </a:t>
            </a:r>
            <a:r>
              <a:rPr dirty="0"/>
              <a:t>γύρης </a:t>
            </a:r>
            <a:r>
              <a:rPr spc="-5" dirty="0"/>
              <a:t>βρίσκεται </a:t>
            </a:r>
            <a:r>
              <a:rPr spc="-15" dirty="0"/>
              <a:t>στο </a:t>
            </a:r>
            <a:r>
              <a:rPr spc="-5" dirty="0"/>
              <a:t>στίγμα  του υπέρου. </a:t>
            </a:r>
            <a:r>
              <a:rPr spc="-70" dirty="0"/>
              <a:t>Τότε </a:t>
            </a:r>
            <a:r>
              <a:rPr spc="-5" dirty="0"/>
              <a:t>δημιουργεί </a:t>
            </a:r>
            <a:r>
              <a:rPr dirty="0"/>
              <a:t>μια </a:t>
            </a:r>
            <a:r>
              <a:rPr b="1" dirty="0">
                <a:solidFill>
                  <a:srgbClr val="E26305"/>
                </a:solidFill>
                <a:latin typeface="Arial"/>
                <a:cs typeface="Arial"/>
              </a:rPr>
              <a:t>προεκβολή </a:t>
            </a:r>
            <a:r>
              <a:rPr spc="-15" dirty="0"/>
              <a:t>που </a:t>
            </a:r>
            <a:r>
              <a:rPr spc="-5" dirty="0"/>
              <a:t>διασχίζει  το </a:t>
            </a:r>
            <a:r>
              <a:rPr spc="-10" dirty="0"/>
              <a:t>στύλο </a:t>
            </a:r>
            <a:r>
              <a:rPr spc="-15" dirty="0"/>
              <a:t>και φτάνει </a:t>
            </a:r>
            <a:r>
              <a:rPr spc="-5" dirty="0"/>
              <a:t>στο </a:t>
            </a:r>
            <a:r>
              <a:rPr spc="-10" dirty="0"/>
              <a:t>εσωτερικό </a:t>
            </a:r>
            <a:r>
              <a:rPr spc="-5" dirty="0"/>
              <a:t>της </a:t>
            </a:r>
            <a:r>
              <a:rPr dirty="0"/>
              <a:t>ωοθήκης </a:t>
            </a:r>
            <a:r>
              <a:rPr spc="-15" dirty="0"/>
              <a:t>που  </a:t>
            </a:r>
            <a:r>
              <a:rPr spc="-5" dirty="0"/>
              <a:t>βρίσκεται </a:t>
            </a:r>
            <a:r>
              <a:rPr spc="-10" dirty="0"/>
              <a:t>το </a:t>
            </a:r>
            <a:r>
              <a:rPr spc="-5" dirty="0"/>
              <a:t>ωάριο. </a:t>
            </a:r>
            <a:r>
              <a:rPr spc="-135" dirty="0"/>
              <a:t>Το </a:t>
            </a:r>
            <a:r>
              <a:rPr dirty="0"/>
              <a:t>ωάριο </a:t>
            </a:r>
            <a:r>
              <a:rPr spc="-5" dirty="0"/>
              <a:t>ενώνεται </a:t>
            </a:r>
            <a:r>
              <a:rPr spc="-10" dirty="0"/>
              <a:t>με </a:t>
            </a:r>
            <a:r>
              <a:rPr spc="-5" dirty="0"/>
              <a:t>την </a:t>
            </a:r>
            <a:r>
              <a:rPr spc="-10" dirty="0"/>
              <a:t>προεκβολή  </a:t>
            </a:r>
            <a:r>
              <a:rPr spc="-5" dirty="0"/>
              <a:t>του </a:t>
            </a:r>
            <a:r>
              <a:rPr spc="-10" dirty="0"/>
              <a:t>κόκκου </a:t>
            </a:r>
            <a:r>
              <a:rPr dirty="0"/>
              <a:t>γύρης </a:t>
            </a:r>
            <a:r>
              <a:rPr spc="-10" dirty="0"/>
              <a:t>επιτελώντας </a:t>
            </a:r>
            <a:r>
              <a:rPr spc="5" dirty="0"/>
              <a:t>τη</a:t>
            </a:r>
            <a:r>
              <a:rPr spc="-65" dirty="0"/>
              <a:t> </a:t>
            </a:r>
            <a:r>
              <a:rPr dirty="0"/>
              <a:t>γονιμοποίηση.</a:t>
            </a:r>
          </a:p>
        </p:txBody>
      </p:sp>
      <p:sp>
        <p:nvSpPr>
          <p:cNvPr id="3" name="object 3"/>
          <p:cNvSpPr/>
          <p:nvPr/>
        </p:nvSpPr>
        <p:spPr>
          <a:xfrm>
            <a:off x="1210055" y="2237230"/>
            <a:ext cx="6790944" cy="4572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511" y="198120"/>
            <a:ext cx="8110728" cy="608990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5965" y="238505"/>
            <a:ext cx="8063230" cy="3318510"/>
          </a:xfrm>
          <a:prstGeom prst="rect">
            <a:avLst/>
          </a:prstGeom>
        </p:spPr>
        <p:txBody>
          <a:bodyPr vert="horz" wrap="square" lIns="0" tIns="12700" rIns="0" bIns="0" rtlCol="0">
            <a:spAutoFit/>
          </a:bodyPr>
          <a:lstStyle/>
          <a:p>
            <a:pPr marL="12700" algn="just">
              <a:lnSpc>
                <a:spcPct val="100000"/>
              </a:lnSpc>
              <a:spcBef>
                <a:spcPts val="100"/>
              </a:spcBef>
            </a:pPr>
            <a:r>
              <a:rPr sz="2400" b="1" spc="-5" dirty="0">
                <a:solidFill>
                  <a:srgbClr val="D387C5"/>
                </a:solidFill>
                <a:latin typeface="Arial"/>
                <a:cs typeface="Arial"/>
              </a:rPr>
              <a:t>α) </a:t>
            </a:r>
            <a:r>
              <a:rPr sz="2400" b="1" spc="-20" dirty="0">
                <a:solidFill>
                  <a:srgbClr val="D387C5"/>
                </a:solidFill>
                <a:latin typeface="Arial"/>
                <a:cs typeface="Arial"/>
              </a:rPr>
              <a:t>Αυτογονιμοποίηση </a:t>
            </a:r>
            <a:r>
              <a:rPr sz="2400" dirty="0">
                <a:solidFill>
                  <a:srgbClr val="FFFFFF"/>
                </a:solidFill>
                <a:latin typeface="Wingdings"/>
                <a:cs typeface="Wingdings"/>
              </a:rPr>
              <a:t></a:t>
            </a:r>
            <a:r>
              <a:rPr sz="2400" dirty="0">
                <a:solidFill>
                  <a:srgbClr val="FFFFFF"/>
                </a:solidFill>
                <a:latin typeface="Times New Roman"/>
                <a:cs typeface="Times New Roman"/>
              </a:rPr>
              <a:t> </a:t>
            </a:r>
            <a:r>
              <a:rPr sz="2400" spc="-15" dirty="0">
                <a:solidFill>
                  <a:srgbClr val="FFFFFF"/>
                </a:solidFill>
                <a:latin typeface="Arial"/>
                <a:cs typeface="Arial"/>
              </a:rPr>
              <a:t>όταν </a:t>
            </a:r>
            <a:r>
              <a:rPr sz="2400" dirty="0">
                <a:solidFill>
                  <a:srgbClr val="FFFFFF"/>
                </a:solidFill>
                <a:latin typeface="Arial"/>
                <a:cs typeface="Arial"/>
              </a:rPr>
              <a:t>η </a:t>
            </a:r>
            <a:r>
              <a:rPr sz="2400" spc="-10" dirty="0">
                <a:solidFill>
                  <a:srgbClr val="FFFFFF"/>
                </a:solidFill>
                <a:latin typeface="Arial"/>
                <a:cs typeface="Arial"/>
              </a:rPr>
              <a:t>γύρη που επικάθεται</a:t>
            </a:r>
            <a:r>
              <a:rPr sz="2400" spc="60" dirty="0">
                <a:solidFill>
                  <a:srgbClr val="FFFFFF"/>
                </a:solidFill>
                <a:latin typeface="Arial"/>
                <a:cs typeface="Arial"/>
              </a:rPr>
              <a:t> </a:t>
            </a:r>
            <a:r>
              <a:rPr sz="2400" spc="-15" dirty="0">
                <a:solidFill>
                  <a:srgbClr val="FFFFFF"/>
                </a:solidFill>
                <a:latin typeface="Arial"/>
                <a:cs typeface="Arial"/>
              </a:rPr>
              <a:t>στο</a:t>
            </a:r>
            <a:endParaRPr sz="2400">
              <a:latin typeface="Arial"/>
              <a:cs typeface="Arial"/>
            </a:endParaRPr>
          </a:p>
          <a:p>
            <a:pPr marL="3244215" marR="5080" algn="just">
              <a:lnSpc>
                <a:spcPct val="100000"/>
              </a:lnSpc>
            </a:pPr>
            <a:r>
              <a:rPr sz="2400" dirty="0">
                <a:solidFill>
                  <a:srgbClr val="FFFFFF"/>
                </a:solidFill>
                <a:latin typeface="Arial"/>
                <a:cs typeface="Arial"/>
              </a:rPr>
              <a:t>στίγμα </a:t>
            </a:r>
            <a:r>
              <a:rPr sz="2400" spc="-5" dirty="0">
                <a:solidFill>
                  <a:srgbClr val="FFFFFF"/>
                </a:solidFill>
                <a:latin typeface="Arial"/>
                <a:cs typeface="Arial"/>
              </a:rPr>
              <a:t>του υπέρου των </a:t>
            </a:r>
            <a:r>
              <a:rPr sz="2400" dirty="0">
                <a:solidFill>
                  <a:srgbClr val="FFFFFF"/>
                </a:solidFill>
                <a:latin typeface="Arial"/>
                <a:cs typeface="Arial"/>
              </a:rPr>
              <a:t>ανθέων  </a:t>
            </a:r>
            <a:r>
              <a:rPr sz="2400" spc="-5" dirty="0">
                <a:solidFill>
                  <a:srgbClr val="FFFFFF"/>
                </a:solidFill>
                <a:latin typeface="Arial"/>
                <a:cs typeface="Arial"/>
              </a:rPr>
              <a:t>ενός φυτού </a:t>
            </a:r>
            <a:r>
              <a:rPr sz="2400" spc="-10" dirty="0">
                <a:solidFill>
                  <a:srgbClr val="FFFFFF"/>
                </a:solidFill>
                <a:latin typeface="Arial"/>
                <a:cs typeface="Arial"/>
              </a:rPr>
              <a:t>προέρχεται </a:t>
            </a:r>
            <a:r>
              <a:rPr sz="2400" spc="-5" dirty="0">
                <a:solidFill>
                  <a:srgbClr val="FFFFFF"/>
                </a:solidFill>
                <a:latin typeface="Arial"/>
                <a:cs typeface="Arial"/>
              </a:rPr>
              <a:t>από τους  </a:t>
            </a:r>
            <a:r>
              <a:rPr sz="2400" dirty="0">
                <a:solidFill>
                  <a:srgbClr val="FFFFFF"/>
                </a:solidFill>
                <a:latin typeface="Arial"/>
                <a:cs typeface="Arial"/>
              </a:rPr>
              <a:t>στήμονες </a:t>
            </a:r>
            <a:r>
              <a:rPr sz="2400" spc="-5" dirty="0">
                <a:solidFill>
                  <a:srgbClr val="FFFFFF"/>
                </a:solidFill>
                <a:latin typeface="Arial"/>
                <a:cs typeface="Arial"/>
              </a:rPr>
              <a:t>των ανθέων </a:t>
            </a:r>
            <a:r>
              <a:rPr sz="2400" b="1" spc="-25" dirty="0">
                <a:solidFill>
                  <a:srgbClr val="E26305"/>
                </a:solidFill>
                <a:latin typeface="Arial"/>
                <a:cs typeface="Arial"/>
              </a:rPr>
              <a:t>του </a:t>
            </a:r>
            <a:r>
              <a:rPr sz="2400" b="1" dirty="0">
                <a:solidFill>
                  <a:srgbClr val="E26305"/>
                </a:solidFill>
                <a:latin typeface="Arial"/>
                <a:cs typeface="Arial"/>
              </a:rPr>
              <a:t>ίδιου  </a:t>
            </a:r>
            <a:r>
              <a:rPr sz="2400" b="1" spc="-15" dirty="0">
                <a:solidFill>
                  <a:srgbClr val="E26305"/>
                </a:solidFill>
                <a:latin typeface="Arial"/>
                <a:cs typeface="Arial"/>
              </a:rPr>
              <a:t>φυτού</a:t>
            </a:r>
            <a:r>
              <a:rPr sz="2400" spc="-15" dirty="0">
                <a:solidFill>
                  <a:srgbClr val="FFFFFF"/>
                </a:solidFill>
                <a:latin typeface="Arial"/>
                <a:cs typeface="Arial"/>
              </a:rPr>
              <a:t>.</a:t>
            </a:r>
            <a:endParaRPr sz="2400">
              <a:latin typeface="Arial"/>
              <a:cs typeface="Arial"/>
            </a:endParaRPr>
          </a:p>
          <a:p>
            <a:pPr>
              <a:lnSpc>
                <a:spcPct val="100000"/>
              </a:lnSpc>
              <a:spcBef>
                <a:spcPts val="10"/>
              </a:spcBef>
            </a:pPr>
            <a:endParaRPr sz="2500">
              <a:latin typeface="Times New Roman"/>
              <a:cs typeface="Times New Roman"/>
            </a:endParaRPr>
          </a:p>
          <a:p>
            <a:pPr marR="6350" algn="r">
              <a:lnSpc>
                <a:spcPct val="100000"/>
              </a:lnSpc>
            </a:pPr>
            <a:r>
              <a:rPr sz="2400" b="1" dirty="0">
                <a:solidFill>
                  <a:srgbClr val="D387C5"/>
                </a:solidFill>
                <a:latin typeface="Arial"/>
                <a:cs typeface="Arial"/>
              </a:rPr>
              <a:t>β) </a:t>
            </a:r>
            <a:r>
              <a:rPr sz="2400" b="1" spc="-20" dirty="0">
                <a:solidFill>
                  <a:srgbClr val="D387C5"/>
                </a:solidFill>
                <a:latin typeface="Arial"/>
                <a:cs typeface="Arial"/>
              </a:rPr>
              <a:t>Σταυρογονιμοποίηση  </a:t>
            </a:r>
            <a:r>
              <a:rPr sz="2400" dirty="0">
                <a:solidFill>
                  <a:srgbClr val="FFFFFF"/>
                </a:solidFill>
                <a:latin typeface="Wingdings"/>
                <a:cs typeface="Wingdings"/>
              </a:rPr>
              <a:t></a:t>
            </a:r>
            <a:r>
              <a:rPr sz="2400" dirty="0">
                <a:solidFill>
                  <a:srgbClr val="FFFFFF"/>
                </a:solidFill>
                <a:latin typeface="Times New Roman"/>
                <a:cs typeface="Times New Roman"/>
              </a:rPr>
              <a:t>  </a:t>
            </a:r>
            <a:r>
              <a:rPr sz="2400" spc="-15" dirty="0">
                <a:solidFill>
                  <a:srgbClr val="FFFFFF"/>
                </a:solidFill>
                <a:latin typeface="Arial"/>
                <a:cs typeface="Arial"/>
              </a:rPr>
              <a:t>όταν </a:t>
            </a:r>
            <a:r>
              <a:rPr sz="2400" dirty="0">
                <a:solidFill>
                  <a:srgbClr val="FFFFFF"/>
                </a:solidFill>
                <a:latin typeface="Arial"/>
                <a:cs typeface="Arial"/>
              </a:rPr>
              <a:t>η γύρη </a:t>
            </a:r>
            <a:r>
              <a:rPr sz="2400" spc="-10" dirty="0">
                <a:solidFill>
                  <a:srgbClr val="FFFFFF"/>
                </a:solidFill>
                <a:latin typeface="Arial"/>
                <a:cs typeface="Arial"/>
              </a:rPr>
              <a:t>μεταφέρεται</a:t>
            </a:r>
            <a:r>
              <a:rPr sz="2400" spc="60" dirty="0">
                <a:solidFill>
                  <a:srgbClr val="FFFFFF"/>
                </a:solidFill>
                <a:latin typeface="Arial"/>
                <a:cs typeface="Arial"/>
              </a:rPr>
              <a:t> </a:t>
            </a:r>
            <a:r>
              <a:rPr sz="2400" spc="-5" dirty="0">
                <a:solidFill>
                  <a:srgbClr val="FFFFFF"/>
                </a:solidFill>
                <a:latin typeface="Arial"/>
                <a:cs typeface="Arial"/>
              </a:rPr>
              <a:t>από</a:t>
            </a:r>
            <a:endParaRPr sz="2400">
              <a:latin typeface="Arial"/>
              <a:cs typeface="Arial"/>
            </a:endParaRPr>
          </a:p>
          <a:p>
            <a:pPr marR="8255" algn="r">
              <a:lnSpc>
                <a:spcPct val="100000"/>
              </a:lnSpc>
              <a:spcBef>
                <a:spcPts val="5"/>
              </a:spcBef>
              <a:tabLst>
                <a:tab pos="1014730" algn="l"/>
                <a:tab pos="2682875" algn="l"/>
                <a:tab pos="3600450" algn="l"/>
              </a:tabLst>
            </a:pPr>
            <a:r>
              <a:rPr sz="2400" spc="-15" dirty="0">
                <a:solidFill>
                  <a:srgbClr val="FFFFFF"/>
                </a:solidFill>
                <a:latin typeface="Arial"/>
                <a:cs typeface="Arial"/>
              </a:rPr>
              <a:t>τ</a:t>
            </a:r>
            <a:r>
              <a:rPr sz="2400" spc="5" dirty="0">
                <a:solidFill>
                  <a:srgbClr val="FFFFFF"/>
                </a:solidFill>
                <a:latin typeface="Arial"/>
                <a:cs typeface="Arial"/>
              </a:rPr>
              <a:t>ου</a:t>
            </a:r>
            <a:r>
              <a:rPr sz="2400" dirty="0">
                <a:solidFill>
                  <a:srgbClr val="FFFFFF"/>
                </a:solidFill>
                <a:latin typeface="Arial"/>
                <a:cs typeface="Arial"/>
              </a:rPr>
              <a:t>ς	</a:t>
            </a:r>
            <a:r>
              <a:rPr sz="2400" spc="-15" dirty="0">
                <a:solidFill>
                  <a:srgbClr val="FFFFFF"/>
                </a:solidFill>
                <a:latin typeface="Arial"/>
                <a:cs typeface="Arial"/>
              </a:rPr>
              <a:t>σ</a:t>
            </a:r>
            <a:r>
              <a:rPr sz="2400" spc="10" dirty="0">
                <a:solidFill>
                  <a:srgbClr val="FFFFFF"/>
                </a:solidFill>
                <a:latin typeface="Arial"/>
                <a:cs typeface="Arial"/>
              </a:rPr>
              <a:t>τ</a:t>
            </a:r>
            <a:r>
              <a:rPr sz="2400" spc="5" dirty="0">
                <a:solidFill>
                  <a:srgbClr val="FFFFFF"/>
                </a:solidFill>
                <a:latin typeface="Arial"/>
                <a:cs typeface="Arial"/>
              </a:rPr>
              <a:t>ή</a:t>
            </a:r>
            <a:r>
              <a:rPr sz="2400" spc="-15" dirty="0">
                <a:solidFill>
                  <a:srgbClr val="FFFFFF"/>
                </a:solidFill>
                <a:latin typeface="Arial"/>
                <a:cs typeface="Arial"/>
              </a:rPr>
              <a:t>μ</a:t>
            </a:r>
            <a:r>
              <a:rPr sz="2400" spc="5" dirty="0">
                <a:solidFill>
                  <a:srgbClr val="FFFFFF"/>
                </a:solidFill>
                <a:latin typeface="Arial"/>
                <a:cs typeface="Arial"/>
              </a:rPr>
              <a:t>ο</a:t>
            </a:r>
            <a:r>
              <a:rPr sz="2400" spc="-25" dirty="0">
                <a:solidFill>
                  <a:srgbClr val="FFFFFF"/>
                </a:solidFill>
                <a:latin typeface="Arial"/>
                <a:cs typeface="Arial"/>
              </a:rPr>
              <a:t>ν</a:t>
            </a:r>
            <a:r>
              <a:rPr sz="2400" spc="10" dirty="0">
                <a:solidFill>
                  <a:srgbClr val="FFFFFF"/>
                </a:solidFill>
                <a:latin typeface="Arial"/>
                <a:cs typeface="Arial"/>
              </a:rPr>
              <a:t>ε</a:t>
            </a:r>
            <a:r>
              <a:rPr sz="2400" dirty="0">
                <a:solidFill>
                  <a:srgbClr val="FFFFFF"/>
                </a:solidFill>
                <a:latin typeface="Arial"/>
                <a:cs typeface="Arial"/>
              </a:rPr>
              <a:t>ς	</a:t>
            </a:r>
            <a:r>
              <a:rPr sz="2400" spc="-15" dirty="0">
                <a:solidFill>
                  <a:srgbClr val="FFFFFF"/>
                </a:solidFill>
                <a:latin typeface="Arial"/>
                <a:cs typeface="Arial"/>
              </a:rPr>
              <a:t>τ</a:t>
            </a:r>
            <a:r>
              <a:rPr sz="2400" dirty="0">
                <a:solidFill>
                  <a:srgbClr val="FFFFFF"/>
                </a:solidFill>
                <a:latin typeface="Arial"/>
                <a:cs typeface="Arial"/>
              </a:rPr>
              <a:t>ων	α</a:t>
            </a:r>
            <a:r>
              <a:rPr sz="2400" spc="-25" dirty="0">
                <a:solidFill>
                  <a:srgbClr val="FFFFFF"/>
                </a:solidFill>
                <a:latin typeface="Arial"/>
                <a:cs typeface="Arial"/>
              </a:rPr>
              <a:t>ν</a:t>
            </a:r>
            <a:r>
              <a:rPr sz="2400" spc="5" dirty="0">
                <a:solidFill>
                  <a:srgbClr val="FFFFFF"/>
                </a:solidFill>
                <a:latin typeface="Arial"/>
                <a:cs typeface="Arial"/>
              </a:rPr>
              <a:t>θέ</a:t>
            </a:r>
            <a:r>
              <a:rPr sz="2400" spc="20" dirty="0">
                <a:solidFill>
                  <a:srgbClr val="FFFFFF"/>
                </a:solidFill>
                <a:latin typeface="Arial"/>
                <a:cs typeface="Arial"/>
              </a:rPr>
              <a:t>ω</a:t>
            </a:r>
            <a:r>
              <a:rPr sz="2400" dirty="0">
                <a:solidFill>
                  <a:srgbClr val="FFFFFF"/>
                </a:solidFill>
                <a:latin typeface="Arial"/>
                <a:cs typeface="Arial"/>
              </a:rPr>
              <a:t>ν</a:t>
            </a:r>
            <a:endParaRPr sz="2400">
              <a:latin typeface="Arial"/>
              <a:cs typeface="Arial"/>
            </a:endParaRPr>
          </a:p>
          <a:p>
            <a:pPr marL="3418204">
              <a:lnSpc>
                <a:spcPct val="100000"/>
              </a:lnSpc>
            </a:pPr>
            <a:r>
              <a:rPr sz="2400" b="1" dirty="0">
                <a:solidFill>
                  <a:srgbClr val="E26305"/>
                </a:solidFill>
                <a:latin typeface="Arial"/>
                <a:cs typeface="Arial"/>
              </a:rPr>
              <a:t>άλλων</a:t>
            </a:r>
            <a:r>
              <a:rPr sz="2400" b="1" spc="-60" dirty="0">
                <a:solidFill>
                  <a:srgbClr val="E26305"/>
                </a:solidFill>
                <a:latin typeface="Arial"/>
                <a:cs typeface="Arial"/>
              </a:rPr>
              <a:t> </a:t>
            </a:r>
            <a:r>
              <a:rPr sz="2400" b="1" spc="-15" dirty="0">
                <a:solidFill>
                  <a:srgbClr val="E26305"/>
                </a:solidFill>
                <a:latin typeface="Arial"/>
                <a:cs typeface="Arial"/>
              </a:rPr>
              <a:t>φυτών</a:t>
            </a:r>
            <a:r>
              <a:rPr sz="2400" spc="-15" dirty="0">
                <a:solidFill>
                  <a:srgbClr val="FFFFFF"/>
                </a:solidFill>
                <a:latin typeface="Arial"/>
                <a:cs typeface="Arial"/>
              </a:rPr>
              <a:t>.</a:t>
            </a:r>
            <a:endParaRPr sz="2400">
              <a:latin typeface="Arial"/>
              <a:cs typeface="Arial"/>
            </a:endParaRPr>
          </a:p>
        </p:txBody>
      </p:sp>
      <p:sp>
        <p:nvSpPr>
          <p:cNvPr id="3" name="object 3"/>
          <p:cNvSpPr/>
          <p:nvPr/>
        </p:nvSpPr>
        <p:spPr>
          <a:xfrm>
            <a:off x="182879" y="3825240"/>
            <a:ext cx="3142487" cy="285902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3563111" y="3819144"/>
            <a:ext cx="5501640" cy="2855976"/>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167</Words>
  <Application>Microsoft Office PowerPoint</Application>
  <PresentationFormat>Προβολή στην οθόνη (4:3)</PresentationFormat>
  <Paragraphs>41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Office Theme</vt:lpstr>
      <vt:lpstr>Άνθος</vt:lpstr>
      <vt:lpstr>Παρουσίαση του PowerPoint</vt:lpstr>
      <vt:lpstr>Γονιμοποίηση</vt:lpstr>
      <vt:lpstr>Με την επικονίαση, ο κόκκος γύρης βρίσκεται στο στίγμα  του υπέρου. Τότε δημιουργεί μια προεκβολή που διασχίζει  το στύλο και φτάνει στο εσωτερικό της ωοθήκης που  βρίσκεται το ωάριο. Το ωάριο ενώνεται με την προεκβολή  του κόκκου γύρης επιτελώντας τη γονιμοποίηση.</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Άνθος</dc:title>
  <dc:creator>Μαρίζα Σαραντοπούλου</dc:creator>
  <cp:lastModifiedBy>user</cp:lastModifiedBy>
  <cp:revision>1</cp:revision>
  <dcterms:created xsi:type="dcterms:W3CDTF">2020-12-22T23:43:40Z</dcterms:created>
  <dcterms:modified xsi:type="dcterms:W3CDTF">2020-12-22T23:51:48Z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2020-12-22T00:00:00Z</vt:filetime>
  </property>
  <property fmtid="{D5CDD505-2E9C-101B-9397-08002B2CF9AE}" pid="3" name="Creator">
    <vt:lpwstr>Microsoft® PowerPoint® 2016</vt:lpwstr>
  </property>
  <property fmtid="{D5CDD505-2E9C-101B-9397-08002B2CF9AE}" pid="4" name="LastSaved">
    <vt:filetime>2020-12-22T00:00:00Z</vt:filetime>
  </property>
</Properties>
</file>