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6" r:id="rId1"/>
  </p:sldMasterIdLst>
  <p:notesMasterIdLst>
    <p:notesMasterId r:id="rId44"/>
  </p:notes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 id="295" r:id="rId15"/>
    <p:sldId id="309" r:id="rId16"/>
    <p:sldId id="310" r:id="rId17"/>
    <p:sldId id="296" r:id="rId18"/>
    <p:sldId id="278" r:id="rId19"/>
    <p:sldId id="294" r:id="rId20"/>
    <p:sldId id="298" r:id="rId21"/>
    <p:sldId id="279" r:id="rId22"/>
    <p:sldId id="280" r:id="rId23"/>
    <p:sldId id="299" r:id="rId24"/>
    <p:sldId id="297" r:id="rId25"/>
    <p:sldId id="282" r:id="rId26"/>
    <p:sldId id="283" r:id="rId27"/>
    <p:sldId id="284" r:id="rId28"/>
    <p:sldId id="285" r:id="rId29"/>
    <p:sldId id="286" r:id="rId30"/>
    <p:sldId id="287" r:id="rId31"/>
    <p:sldId id="258" r:id="rId32"/>
    <p:sldId id="300" r:id="rId33"/>
    <p:sldId id="301" r:id="rId34"/>
    <p:sldId id="290" r:id="rId35"/>
    <p:sldId id="291" r:id="rId36"/>
    <p:sldId id="304" r:id="rId37"/>
    <p:sldId id="305" r:id="rId38"/>
    <p:sldId id="302" r:id="rId39"/>
    <p:sldId id="306" r:id="rId40"/>
    <p:sldId id="307" r:id="rId41"/>
    <p:sldId id="308" r:id="rId42"/>
    <p:sldId id="303" r:id="rId4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5D5"/>
    <a:srgbClr val="FFEFBD"/>
    <a:srgbClr val="FFE389"/>
    <a:srgbClr val="0000FF"/>
    <a:srgbClr val="FFE89F"/>
    <a:srgbClr val="660033"/>
    <a:srgbClr val="8000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78"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614E6A-018F-4A8B-8127-0EC7BF7D9CAD}" type="datetimeFigureOut">
              <a:rPr lang="el-GR" smtClean="0"/>
              <a:pPr/>
              <a:t>26/11/2023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B57D06-4F6C-4D04-A901-98180D1430F0}" type="slidenum">
              <a:rPr lang="el-GR" smtClean="0"/>
              <a:pPr/>
              <a:t>‹#›</a:t>
            </a:fld>
            <a:endParaRPr lang="el-GR"/>
          </a:p>
        </p:txBody>
      </p:sp>
    </p:spTree>
    <p:extLst>
      <p:ext uri="{BB962C8B-B14F-4D97-AF65-F5344CB8AC3E}">
        <p14:creationId xmlns:p14="http://schemas.microsoft.com/office/powerpoint/2010/main" val="2309930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143000" y="1122363"/>
            <a:ext cx="6858000" cy="2387600"/>
          </a:xfrm>
        </p:spPr>
        <p:txBody>
          <a:bodyPr anchor="b"/>
          <a:lstStyle>
            <a:lvl1pPr algn="ctr">
              <a:defRPr sz="4500"/>
            </a:lvl1pPr>
          </a:lstStyle>
          <a:p>
            <a:r>
              <a:rPr lang="el-GR"/>
              <a:t>Στυλ κύριου τίτλου</a:t>
            </a:r>
          </a:p>
        </p:txBody>
      </p:sp>
      <p:sp>
        <p:nvSpPr>
          <p:cNvPr id="3" name="Υπότιτλος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A11573A1-0D96-4E10-8B7C-D8F89EEEE5DB}" type="datetime1">
              <a:rPr lang="el-GR" smtClean="0">
                <a:solidFill>
                  <a:prstClr val="black">
                    <a:tint val="75000"/>
                  </a:prstClr>
                </a:solidFill>
              </a:rPr>
              <a:pPr/>
              <a:t>26/11/2023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028609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00A63C73-38D1-4755-BD26-5C75E2814FDC}" type="datetime1">
              <a:rPr lang="el-GR" smtClean="0">
                <a:solidFill>
                  <a:prstClr val="black">
                    <a:tint val="75000"/>
                  </a:prstClr>
                </a:solidFill>
              </a:rPr>
              <a:pPr/>
              <a:t>26/11/2023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552592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43675" y="365125"/>
            <a:ext cx="1971675"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628650" y="365125"/>
            <a:ext cx="5800725" cy="5811838"/>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0390A432-76FE-48E5-80E6-481D80EE0DFE}" type="datetime1">
              <a:rPr lang="el-GR" smtClean="0">
                <a:solidFill>
                  <a:prstClr val="black">
                    <a:tint val="75000"/>
                  </a:prstClr>
                </a:solidFill>
              </a:rPr>
              <a:pPr/>
              <a:t>26/11/2023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469229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C04CCCFC-2E8D-438B-BCC0-1AF42B939CD9}" type="datetime1">
              <a:rPr lang="el-GR" smtClean="0">
                <a:solidFill>
                  <a:prstClr val="black">
                    <a:tint val="75000"/>
                  </a:prstClr>
                </a:solidFill>
              </a:rPr>
              <a:pPr/>
              <a:t>26/11/2023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20609118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623888" y="1709739"/>
            <a:ext cx="7886700" cy="2852737"/>
          </a:xfrm>
        </p:spPr>
        <p:txBody>
          <a:bodyPr anchor="b"/>
          <a:lstStyle>
            <a:lvl1pPr>
              <a:defRPr sz="4500"/>
            </a:lvl1pPr>
          </a:lstStyle>
          <a:p>
            <a:r>
              <a:rPr lang="el-GR"/>
              <a:t>Στυλ κύριου τίτλου</a:t>
            </a:r>
          </a:p>
        </p:txBody>
      </p:sp>
      <p:sp>
        <p:nvSpPr>
          <p:cNvPr id="3" name="Θέση κειμένου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BFC2D52A-2D4C-4F66-9B07-B28CD35C1674}" type="datetime1">
              <a:rPr lang="el-GR" smtClean="0">
                <a:solidFill>
                  <a:prstClr val="black">
                    <a:tint val="75000"/>
                  </a:prstClr>
                </a:solidFill>
              </a:rPr>
              <a:pPr/>
              <a:t>26/11/2023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994124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628650" y="1825625"/>
            <a:ext cx="38862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29150" y="1825625"/>
            <a:ext cx="3886200" cy="435133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01D07946-9EE8-40A7-B080-A0F6B4E24862}" type="datetime1">
              <a:rPr lang="el-GR" smtClean="0">
                <a:solidFill>
                  <a:prstClr val="black">
                    <a:tint val="75000"/>
                  </a:prstClr>
                </a:solidFill>
              </a:rPr>
              <a:pPr/>
              <a:t>26/11/2023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3093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629841" y="365126"/>
            <a:ext cx="7886700" cy="1325563"/>
          </a:xfrm>
        </p:spPr>
        <p:txBody>
          <a:bodyPr/>
          <a:lstStyle/>
          <a:p>
            <a:r>
              <a:rPr lang="el-GR"/>
              <a:t>Στυλ κύριου τίτλου</a:t>
            </a:r>
          </a:p>
        </p:txBody>
      </p:sp>
      <p:sp>
        <p:nvSpPr>
          <p:cNvPr id="3" name="Θέση κειμένου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4" name="Θέση περιεχομένου 3"/>
          <p:cNvSpPr>
            <a:spLocks noGrp="1"/>
          </p:cNvSpPr>
          <p:nvPr>
            <p:ph sz="half" idx="2"/>
          </p:nvPr>
        </p:nvSpPr>
        <p:spPr>
          <a:xfrm>
            <a:off x="629842" y="2505075"/>
            <a:ext cx="3868340"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29150" y="2505075"/>
            <a:ext cx="3887391" cy="368458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C385131C-00C7-46EA-9C89-919CB14E1E9D}" type="datetime1">
              <a:rPr lang="el-GR" smtClean="0">
                <a:solidFill>
                  <a:prstClr val="black">
                    <a:tint val="75000"/>
                  </a:prstClr>
                </a:solidFill>
              </a:rPr>
              <a:pPr/>
              <a:t>26/11/2023</a:t>
            </a:fld>
            <a:endParaRPr lang="el-GR">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651034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82069625-BD9E-41C7-9545-CB2524DD72FA}" type="datetime1">
              <a:rPr lang="el-GR" smtClean="0">
                <a:solidFill>
                  <a:prstClr val="black">
                    <a:tint val="75000"/>
                  </a:prstClr>
                </a:solidFill>
              </a:rPr>
              <a:pPr/>
              <a:t>26/11/2023</a:t>
            </a:fld>
            <a:endParaRPr lang="el-GR">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122069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7F69A2C3-BF24-44FF-9998-194F243D7F4B}" type="datetime1">
              <a:rPr lang="el-GR" smtClean="0">
                <a:solidFill>
                  <a:prstClr val="black">
                    <a:tint val="75000"/>
                  </a:prstClr>
                </a:solidFill>
              </a:rPr>
              <a:pPr/>
              <a:t>26/11/2023</a:t>
            </a:fld>
            <a:endParaRPr lang="el-GR">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256659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29841" y="457200"/>
            <a:ext cx="2949178" cy="1600200"/>
          </a:xfrm>
        </p:spPr>
        <p:txBody>
          <a:bodyPr anchor="b"/>
          <a:lstStyle>
            <a:lvl1pPr>
              <a:defRPr sz="2400"/>
            </a:lvl1pPr>
          </a:lstStyle>
          <a:p>
            <a:r>
              <a:rPr lang="el-GR"/>
              <a:t>Στυλ κύριου τίτλου</a:t>
            </a:r>
          </a:p>
        </p:txBody>
      </p:sp>
      <p:sp>
        <p:nvSpPr>
          <p:cNvPr id="3" name="Θέση περιεχομένου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93C6B083-DE58-4AB3-9C47-57E111335762}" type="datetime1">
              <a:rPr lang="el-GR" smtClean="0">
                <a:solidFill>
                  <a:prstClr val="black">
                    <a:tint val="75000"/>
                  </a:prstClr>
                </a:solidFill>
              </a:rPr>
              <a:pPr/>
              <a:t>26/11/2023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82902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29841" y="457200"/>
            <a:ext cx="2949178" cy="1600200"/>
          </a:xfrm>
        </p:spPr>
        <p:txBody>
          <a:bodyPr anchor="b"/>
          <a:lstStyle>
            <a:lvl1pPr>
              <a:defRPr sz="2400"/>
            </a:lvl1pPr>
          </a:lstStyle>
          <a:p>
            <a:r>
              <a:rPr lang="el-GR"/>
              <a:t>Στυλ κύριου τίτλου</a:t>
            </a:r>
          </a:p>
        </p:txBody>
      </p:sp>
      <p:sp>
        <p:nvSpPr>
          <p:cNvPr id="3" name="Θέση εικόνας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l-GR"/>
          </a:p>
        </p:txBody>
      </p:sp>
      <p:sp>
        <p:nvSpPr>
          <p:cNvPr id="4" name="Θέση κειμένου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14E10005-A026-4F5A-BAB5-28EC45C803F8}" type="datetime1">
              <a:rPr lang="el-GR" smtClean="0">
                <a:solidFill>
                  <a:prstClr val="black">
                    <a:tint val="75000"/>
                  </a:prstClr>
                </a:solidFill>
              </a:rPr>
              <a:pPr/>
              <a:t>26/11/2023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187668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04CCCFC-2E8D-438B-BCC0-1AF42B939CD9}" type="datetime1">
              <a:rPr lang="el-GR" smtClean="0">
                <a:solidFill>
                  <a:prstClr val="black">
                    <a:tint val="75000"/>
                  </a:prstClr>
                </a:solidFill>
              </a:rPr>
              <a:pPr/>
              <a:t>26/11/2023</a:t>
            </a:fld>
            <a:endParaRPr lang="el-GR">
              <a:solidFill>
                <a:prstClr val="black">
                  <a:tint val="75000"/>
                </a:prstClr>
              </a:solidFill>
            </a:endParaRPr>
          </a:p>
        </p:txBody>
      </p:sp>
      <p:sp>
        <p:nvSpPr>
          <p:cNvPr id="5" name="Θέση υποσέλιδου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l-GR">
                <a:solidFill>
                  <a:prstClr val="black">
                    <a:tint val="75000"/>
                  </a:prstClr>
                </a:solidFill>
              </a:rPr>
              <a:t>Μερκ. Παναγιωτόπουλος - Φυσικός        </a:t>
            </a:r>
            <a:r>
              <a:rPr lang="en-US">
                <a:solidFill>
                  <a:prstClr val="black">
                    <a:tint val="75000"/>
                  </a:prstClr>
                </a:solidFill>
              </a:rPr>
              <a:t>www.merkopanas.blogspot.gr</a:t>
            </a:r>
            <a:endParaRPr lang="el-GR">
              <a:solidFill>
                <a:prstClr val="black">
                  <a:tint val="75000"/>
                </a:prstClr>
              </a:solidFill>
            </a:endParaRPr>
          </a:p>
        </p:txBody>
      </p:sp>
      <p:sp>
        <p:nvSpPr>
          <p:cNvPr id="6" name="Θέση αριθμού διαφάνειας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DF53439-851E-44AD-84B1-B6BFC3D0C743}"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62864719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l-G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hyperlink" Target="http://www.omas-e.gr/main/files/%CE%97-%CE%94%CE%99%CE%97%CE%9B%CE%95%CE%9A%CE%A4%CE%A1%CE%99%CE%9A%CE%97-%CE%A3%CE%A4%CE%91%CE%98%CE%95%CE%A1%CE%91-%CE%9A%CE%91%CE%99-%CE%97-%CE%A3%CE%A4%CE%91%CE%98%CE%95%CE%A1%CE%91-%CE%9C%CE%91%CE%93%CE%9D%CE%97%CE%A4%CE%99%CE%9A%CE%97%CE%A3-%CE%94%CE%99%CE%91%CE%A0%CE%95%CE%A1%CE%91%CE%A4%CE%9F%CE%A4%CE%97%CE%A4%CE%91%CE%A3-%CE%A4%CE%9F%CE%A5-%CE%9A%CE%95%CE%9D%CE%9F%CE%A5-%CE%A3%CE%A4%CE%9F-%CE%A6%CE%A9%CE%A3.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seilias.gr/index.php?option=com_content&amp;task=view&amp;id=164&amp;Itemid=32&amp;catid=21" TargetMode="External"/><Relationship Id="rId7" Type="http://schemas.openxmlformats.org/officeDocument/2006/relationships/image" Target="../media/image26.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12.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png"/><Relationship Id="rId1" Type="http://schemas.openxmlformats.org/officeDocument/2006/relationships/slideLayout" Target="../slideLayouts/slideLayout7.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13.xml.rels><?xml version="1.0" encoding="UTF-8" standalone="yes"?>
<Relationships xmlns="http://schemas.openxmlformats.org/package/2006/relationships"><Relationship Id="rId3" Type="http://schemas.openxmlformats.org/officeDocument/2006/relationships/hyperlink" Target="http://youtu.be/b49DF-qN4n8" TargetMode="External"/><Relationship Id="rId7" Type="http://schemas.openxmlformats.org/officeDocument/2006/relationships/image" Target="../media/image36.png"/><Relationship Id="rId2" Type="http://schemas.openxmlformats.org/officeDocument/2006/relationships/image" Target="../media/image18.jpeg"/><Relationship Id="rId1" Type="http://schemas.openxmlformats.org/officeDocument/2006/relationships/slideLayout" Target="../slideLayouts/slideLayout7.xml"/><Relationship Id="rId5" Type="http://schemas.openxmlformats.org/officeDocument/2006/relationships/image" Target="../media/image19.e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7.xml"/><Relationship Id="rId5" Type="http://schemas.openxmlformats.org/officeDocument/2006/relationships/image" Target="../media/image38.png"/><Relationship Id="rId4" Type="http://schemas.openxmlformats.org/officeDocument/2006/relationships/image" Target="../media/image37.png"/></Relationships>
</file>

<file path=ppt/slides/_rels/slide16.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WBPki1myOvY" TargetMode="External"/><Relationship Id="rId7" Type="http://schemas.openxmlformats.org/officeDocument/2006/relationships/hyperlink" Target="http://ylikonet300.blogspot.gr/2012/06/67.html" TargetMode="External"/><Relationship Id="rId2" Type="http://schemas.openxmlformats.org/officeDocument/2006/relationships/hyperlink" Target="http://www.seilias.gr/index.php?option=com_content&amp;task=view&amp;id=74&amp;Itemid=32&amp;catid=20" TargetMode="External"/><Relationship Id="rId1" Type="http://schemas.openxmlformats.org/officeDocument/2006/relationships/slideLayout" Target="../slideLayouts/slideLayout7.xml"/><Relationship Id="rId6" Type="http://schemas.openxmlformats.org/officeDocument/2006/relationships/hyperlink" Target="http://www.clab.edc.uoc.gr/aestit/3rd/contributions/101.pdf" TargetMode="External"/><Relationship Id="rId5" Type="http://schemas.openxmlformats.org/officeDocument/2006/relationships/hyperlink" Target="https://www.youtube.com/watch?v=x1-SibwIPM4" TargetMode="External"/><Relationship Id="rId4" Type="http://schemas.openxmlformats.org/officeDocument/2006/relationships/hyperlink" Target="https://www.youtube.com/watch?v=B5LVoU_a08c"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merkopanas.blogspot.gr/2014/12/coulomb-hot-potatoes.html" TargetMode="External"/><Relationship Id="rId2" Type="http://schemas.openxmlformats.org/officeDocument/2006/relationships/hyperlink" Target="http://merkopanas.blogspot.gr/2014/11/coulomb-hot-potatoes.htm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el.wikipedia.org/wiki/%CE%98%CE%B1%CE%BB%CE%AE%CF%82" TargetMode="Externa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0.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7.xml"/><Relationship Id="rId4" Type="http://schemas.openxmlformats.org/officeDocument/2006/relationships/image" Target="../media/image47.png"/></Relationships>
</file>

<file path=ppt/slides/_rels/slide37.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image" Target="../media/image51.png"/><Relationship Id="rId7" Type="http://schemas.openxmlformats.org/officeDocument/2006/relationships/image" Target="../media/image53.wmf"/><Relationship Id="rId2" Type="http://schemas.openxmlformats.org/officeDocument/2006/relationships/image" Target="../media/image50.png"/><Relationship Id="rId1" Type="http://schemas.openxmlformats.org/officeDocument/2006/relationships/slideLayout" Target="../slideLayouts/slideLayout7.xml"/><Relationship Id="rId6" Type="http://schemas.openxmlformats.org/officeDocument/2006/relationships/oleObject" Target="../embeddings/oleObject3.bin"/><Relationship Id="rId11" Type="http://schemas.openxmlformats.org/officeDocument/2006/relationships/image" Target="../media/image55.wmf"/><Relationship Id="rId5" Type="http://schemas.openxmlformats.org/officeDocument/2006/relationships/image" Target="../media/image52.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54.wmf"/></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9.jpeg"/><Relationship Id="rId3" Type="http://schemas.openxmlformats.org/officeDocument/2006/relationships/image" Target="../media/image5.jpeg"/><Relationship Id="rId7" Type="http://schemas.openxmlformats.org/officeDocument/2006/relationships/hyperlink" Target="https://el.wikipedia.org/wiki/%CE%92%CE%B5%CE%BD%CE%B9%CE%B1%CE%BC%CE%AF%CE%BD_%CE%A6%CF%81%CE%B1%CE%B3%CE%BA%CE%BB%CE%AF%CE%BD%CE%BF%CF%82" TargetMode="External"/><Relationship Id="rId12" Type="http://schemas.openxmlformats.org/officeDocument/2006/relationships/hyperlink" Target="http://merkopanas.blogspot.gr/2017/08/1867-michael-faraday.html" TargetMode="External"/><Relationship Id="rId2" Type="http://schemas.openxmlformats.org/officeDocument/2006/relationships/hyperlink" Target="http://images.google.gr/imgres?imgurl=http://measure.igpp.ucla.edu/solar-terrestrial-luminaries/gilbert.jpg&amp;imgrefurl=http://measure.igpp.ucla.edu/solar-terrestrial-luminaries/timeline.html&amp;usg=__nPQ_7bz7EhcvJfaeHA1zIHkJpII=&amp;h=650&amp;w=481&amp;sz=379&amp;hl=el&amp;start=11&amp;sig2=7nWU7zlpp-Ew4dPPM1kmjQ&amp;um=1&amp;itbs=1&amp;tbnid=RCdKQyoaKpYP6M:&amp;tbnh=137&amp;tbnw=101&amp;prev=/images?q=Gilbert&amp;hl=el&amp;rlz=1T4GGLL_elGR356GR357&amp;sa=N&amp;um=1&amp;ei=giJnS6_qMIy5_Qb63JS_Aw" TargetMode="External"/><Relationship Id="rId16" Type="http://schemas.openxmlformats.org/officeDocument/2006/relationships/hyperlink" Target="https://el.wikipedia.org/wiki/%CE%91%CE%BD%CF%84%CF%81%CE%AD-%CE%9C%CE%B1%CF%81%CE%AF_%CE%91%CE%BC%CF%80%CE%AD%CF%81" TargetMode="External"/><Relationship Id="rId1" Type="http://schemas.openxmlformats.org/officeDocument/2006/relationships/slideLayout" Target="../slideLayouts/slideLayout7.xml"/><Relationship Id="rId6" Type="http://schemas.openxmlformats.org/officeDocument/2006/relationships/image" Target="../media/image6.jpeg"/><Relationship Id="rId11" Type="http://schemas.openxmlformats.org/officeDocument/2006/relationships/image" Target="../media/image8.jpeg"/><Relationship Id="rId5" Type="http://schemas.openxmlformats.org/officeDocument/2006/relationships/hyperlink" Target="http://images.google.gr/imgres?imgurl=http://scrapetv.com/News/News%20Pages/Politics/images-2/benjamin-franklin.jpg&amp;imgrefurl=http://scrapetv.com/News/News%20Pages/Politics/pages-2/Dianne-Feinstein-seeking-hiding-child-pornography-in-stimulus-bill-Scrape-TV-The-World-on-your-side.html&amp;usg=__Sje48c9xln4FtHEIK_Ll0HmQ8yo=&amp;h=470&amp;w=370&amp;sz=17&amp;hl=el&amp;start=1&amp;sig2=KOd0wzPZhsIHqKpWsqrcPg&amp;um=1&amp;itbs=1&amp;tbnid=eJhyrIhR2k1ZKM:&amp;tbnh=129&amp;tbnw=102&amp;prev=/images?q=franklin+benjamin&amp;hl=el&amp;rlz=1T4GGLL_elGR356GR357&amp;sa=N&amp;um=1&amp;ei=eClnS-uZCMiH_Abskf0y" TargetMode="External"/><Relationship Id="rId15" Type="http://schemas.openxmlformats.org/officeDocument/2006/relationships/image" Target="../media/image10.jpeg"/><Relationship Id="rId10" Type="http://schemas.openxmlformats.org/officeDocument/2006/relationships/hyperlink" Target="http://en.wikipedia.org/wiki/Image:Faraday.jpg" TargetMode="External"/><Relationship Id="rId4" Type="http://schemas.openxmlformats.org/officeDocument/2006/relationships/hyperlink" Target="http://merkopanas.blogspot.gr/2017/05/1544-william-gilbert.html" TargetMode="External"/><Relationship Id="rId9" Type="http://schemas.openxmlformats.org/officeDocument/2006/relationships/hyperlink" Target="https://el.wikipedia.org/wiki/%CE%A7%CE%B1%CE%BD%CF%82_%CE%9A%CF%81%CE%AF%CF%83%CF%84%CE%B9%CE%B1%CE%BD_%CE%88%CF%81%CF%83%CF%84%CE%B5%CE%BD%CF%84" TargetMode="External"/><Relationship Id="rId14" Type="http://schemas.openxmlformats.org/officeDocument/2006/relationships/hyperlink" Target="http://merkopanas.blogspot.com/2018/06/1831-james-maxwell.html" TargetMode="External"/></Relationships>
</file>

<file path=ppt/slides/_rels/slide40.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image" Target="../media/image56.png"/><Relationship Id="rId1" Type="http://schemas.openxmlformats.org/officeDocument/2006/relationships/slideLayout" Target="../slideLayouts/slideLayout7.xml"/><Relationship Id="rId5" Type="http://schemas.openxmlformats.org/officeDocument/2006/relationships/image" Target="../media/image55.wmf"/><Relationship Id="rId4" Type="http://schemas.openxmlformats.org/officeDocument/2006/relationships/oleObject" Target="../embeddings/oleObject6.bin"/></Relationships>
</file>

<file path=ppt/slides/_rels/slide41.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image" Target="../media/image50.png"/><Relationship Id="rId1" Type="http://schemas.openxmlformats.org/officeDocument/2006/relationships/slideLayout" Target="../slideLayouts/slideLayout7.xml"/><Relationship Id="rId5" Type="http://schemas.openxmlformats.org/officeDocument/2006/relationships/image" Target="../media/image60.png"/><Relationship Id="rId4" Type="http://schemas.openxmlformats.org/officeDocument/2006/relationships/image" Target="../media/image59.png"/></Relationships>
</file>

<file path=ppt/slides/_rels/slide42.xml.rels><?xml version="1.0" encoding="UTF-8" standalone="yes"?>
<Relationships xmlns="http://schemas.openxmlformats.org/package/2006/relationships"><Relationship Id="rId2" Type="http://schemas.openxmlformats.org/officeDocument/2006/relationships/image" Target="../media/image6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3.png"/><Relationship Id="rId2" Type="http://schemas.openxmlformats.org/officeDocument/2006/relationships/hyperlink" Target="http://images.google.gr/imgres?imgurl=http://bilimicat.files.wordpress.com/2009/03/michael-faraday3.jpg&amp;imgrefurl=http://bilimicat.wordpress.com/2009/03/26/michael-faraday/&amp;usg=__c-9J4LkZjh6sWolTNN0MB6MUD5M=&amp;h=2061&amp;w=1436&amp;sz=132&amp;hl=el&amp;start=15&amp;sig2=NUnK351ZD2HS3LUD0eFhww&amp;um=1&amp;tbnid=NmhOwCor7CK_oM:&amp;tbnh=150&amp;tbnw=105&amp;prev=/images?q=faraday+michael&amp;hl=el&amp;rlz=1T4WZPA_enGR290GR290&amp;sa=N&amp;um=1&amp;ei=Z3TCSqLRN4HqmgPE0ZirBg" TargetMode="External"/><Relationship Id="rId1" Type="http://schemas.openxmlformats.org/officeDocument/2006/relationships/slideLayout" Target="../slideLayouts/slideLayout7.xml"/><Relationship Id="rId6" Type="http://schemas.openxmlformats.org/officeDocument/2006/relationships/hyperlink" Target="http://en.wikipedia.org/wiki/File:James_Clerk_Maxwell.png" TargetMode="External"/><Relationship Id="rId5" Type="http://schemas.openxmlformats.org/officeDocument/2006/relationships/image" Target="../media/image12.jpeg"/><Relationship Id="rId4" Type="http://schemas.openxmlformats.org/officeDocument/2006/relationships/hyperlink" Target="http://images.google.gr/imgres?imgurl=http://people.clarkson.edu/~ekatz/scientists/ampere11.jpg&amp;imgrefurl=http://people.clarkson.edu/~ekatz/scientists/ampere.htm&amp;usg=__aHUYRyY7Fagbz56LLFjQCECl9xk=&amp;h=489&amp;w=387&amp;sz=22&amp;hl=el&amp;start=1&amp;sig2=Je58m3hDEUlufojL2T5_hQ&amp;um=1&amp;tbnid=QPC1agP-FAzjaM:&amp;tbnh=130&amp;tbnw=103&amp;prev=/images?q=Ampere&amp;hl=el&amp;rlz=1T4WZPA_enGR290GR290&amp;sa=N&amp;um=1&amp;ei=pXTCSrXEB4u-mQOz7bGdB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el.wikipedia.org/wiki/%CE%A3%CE%B1%CF%81%CE%BB_%CE%A9%CE%B3%CE%BA%CF%85%CF%83%CF%84%CE%AD%CE%BD_%CE%BD%CF%84%CE%B5_%CE%9A%CE%BF%CF%85%CE%BB%CF%8C%CE%BC%CF%80"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hyperlink" Target="https://www.youtube.com/watch?v=FYSTGX-F1GM" TargetMode="Externa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csvt.qc.ca/patriotes/pei/travaux/coulomb/Image1.gif" TargetMode="External"/><Relationship Id="rId1" Type="http://schemas.openxmlformats.org/officeDocument/2006/relationships/slideLayout" Target="../slideLayouts/slideLayout7.xml"/><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1</a:t>
            </a:fld>
            <a:endParaRPr lang="el-GR" dirty="0">
              <a:solidFill>
                <a:prstClr val="black"/>
              </a:solidFill>
            </a:endParaRPr>
          </a:p>
        </p:txBody>
      </p:sp>
      <p:pic>
        <p:nvPicPr>
          <p:cNvPr id="4098" name="Picture 2" descr="C:\Users\Merkouris\Desktop\Coulomb4.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318378">
            <a:off x="1980652" y="1489900"/>
            <a:ext cx="4771603" cy="1798719"/>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Merkouris\Desktop\Coulomb6.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80042">
            <a:off x="2392131" y="3690532"/>
            <a:ext cx="4610350" cy="1475312"/>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4"/>
          <p:cNvSpPr txBox="1">
            <a:spLocks noChangeArrowheads="1"/>
          </p:cNvSpPr>
          <p:nvPr/>
        </p:nvSpPr>
        <p:spPr bwMode="auto">
          <a:xfrm>
            <a:off x="1223628" y="404664"/>
            <a:ext cx="669674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defRPr/>
            </a:pPr>
            <a:r>
              <a:rPr lang="el-GR" altLang="el-GR" sz="3200" b="1" dirty="0">
                <a:solidFill>
                  <a:srgbClr val="800000"/>
                </a:solidFill>
                <a:effectLst>
                  <a:outerShdw blurRad="38100" dist="38100" dir="2700000" algn="tl">
                    <a:srgbClr val="000000"/>
                  </a:outerShdw>
                </a:effectLst>
                <a:latin typeface="Comic Sans MS" pitchFamily="66" charset="0"/>
              </a:rPr>
              <a:t>Ηλεκτροστατικές αλληλεπιδράσεις</a:t>
            </a:r>
          </a:p>
        </p:txBody>
      </p:sp>
    </p:spTree>
    <p:extLst>
      <p:ext uri="{BB962C8B-B14F-4D97-AF65-F5344CB8AC3E}">
        <p14:creationId xmlns:p14="http://schemas.microsoft.com/office/powerpoint/2010/main" val="150526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250" fill="hold"/>
                                        <p:tgtEl>
                                          <p:spTgt spid="7"/>
                                        </p:tgtEl>
                                        <p:attrNameLst>
                                          <p:attrName>ppt_x</p:attrName>
                                        </p:attrNameLst>
                                      </p:cBhvr>
                                      <p:tavLst>
                                        <p:tav tm="0">
                                          <p:val>
                                            <p:strVal val="#ppt_x-.2"/>
                                          </p:val>
                                        </p:tav>
                                        <p:tav tm="100000">
                                          <p:val>
                                            <p:strVal val="#ppt_x"/>
                                          </p:val>
                                        </p:tav>
                                      </p:tavLst>
                                    </p:anim>
                                    <p:anim calcmode="lin" valueType="num">
                                      <p:cBhvr>
                                        <p:cTn id="8" dur="125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250"/>
                                        <p:tgtEl>
                                          <p:spTgt spid="7"/>
                                        </p:tgtEl>
                                      </p:cBhvr>
                                    </p:animEffect>
                                  </p:childTnLst>
                                </p:cTn>
                              </p:par>
                            </p:childTnLst>
                          </p:cTn>
                        </p:par>
                        <p:par>
                          <p:cTn id="10" fill="hold">
                            <p:stCondLst>
                              <p:cond delay="1250"/>
                            </p:stCondLst>
                            <p:childTnLst>
                              <p:par>
                                <p:cTn id="11" presetID="10" presetClass="entr" presetSubtype="0" fill="hold" nodeType="afterEffect">
                                  <p:stCondLst>
                                    <p:cond delay="500"/>
                                  </p:stCondLst>
                                  <p:childTnLst>
                                    <p:set>
                                      <p:cBhvr>
                                        <p:cTn id="12" dur="1" fill="hold">
                                          <p:stCondLst>
                                            <p:cond delay="0"/>
                                          </p:stCondLst>
                                        </p:cTn>
                                        <p:tgtEl>
                                          <p:spTgt spid="4098"/>
                                        </p:tgtEl>
                                        <p:attrNameLst>
                                          <p:attrName>style.visibility</p:attrName>
                                        </p:attrNameLst>
                                      </p:cBhvr>
                                      <p:to>
                                        <p:strVal val="visible"/>
                                      </p:to>
                                    </p:set>
                                    <p:animEffect transition="in" filter="fade">
                                      <p:cBhvr>
                                        <p:cTn id="13" dur="500"/>
                                        <p:tgtEl>
                                          <p:spTgt spid="4098"/>
                                        </p:tgtEl>
                                      </p:cBhvr>
                                    </p:animEffect>
                                  </p:childTnLst>
                                </p:cTn>
                              </p:par>
                            </p:childTnLst>
                          </p:cTn>
                        </p:par>
                        <p:par>
                          <p:cTn id="14" fill="hold">
                            <p:stCondLst>
                              <p:cond delay="2250"/>
                            </p:stCondLst>
                            <p:childTnLst>
                              <p:par>
                                <p:cTn id="15" presetID="10" presetClass="entr" presetSubtype="0" fill="hold" nodeType="afterEffect">
                                  <p:stCondLst>
                                    <p:cond delay="500"/>
                                  </p:stCondLst>
                                  <p:childTnLst>
                                    <p:set>
                                      <p:cBhvr>
                                        <p:cTn id="16" dur="1" fill="hold">
                                          <p:stCondLst>
                                            <p:cond delay="0"/>
                                          </p:stCondLst>
                                        </p:cTn>
                                        <p:tgtEl>
                                          <p:spTgt spid="4099"/>
                                        </p:tgtEl>
                                        <p:attrNameLst>
                                          <p:attrName>style.visibility</p:attrName>
                                        </p:attrNameLst>
                                      </p:cBhvr>
                                      <p:to>
                                        <p:strVal val="visible"/>
                                      </p:to>
                                    </p:set>
                                    <p:animEffect transition="in" filter="fade">
                                      <p:cBhvr>
                                        <p:cTn id="17"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10</a:t>
            </a:fld>
            <a:endParaRPr lang="el-GR" dirty="0">
              <a:solidFill>
                <a:prstClr val="black"/>
              </a:solidFill>
            </a:endParaRPr>
          </a:p>
        </p:txBody>
      </p:sp>
      <p:pic>
        <p:nvPicPr>
          <p:cNvPr id="4"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836712"/>
            <a:ext cx="1057691" cy="100811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5" name="TextBox 4"/>
              <p:cNvSpPr txBox="1"/>
              <p:nvPr/>
            </p:nvSpPr>
            <p:spPr>
              <a:xfrm>
                <a:off x="1669251" y="571799"/>
                <a:ext cx="6192688" cy="988797"/>
              </a:xfrm>
              <a:prstGeom prst="rect">
                <a:avLst/>
              </a:prstGeom>
              <a:noFill/>
            </p:spPr>
            <p:txBody>
              <a:bodyPr wrap="square" rtlCol="0">
                <a:spAutoFit/>
              </a:bodyPr>
              <a:lstStyle/>
              <a:p>
                <a:pPr algn="just"/>
                <a:r>
                  <a:rPr lang="el-GR" sz="2000" b="1" dirty="0">
                    <a:latin typeface="Comic Sans MS" panose="030F0702030302020204" pitchFamily="66" charset="0"/>
                  </a:rPr>
                  <a:t>Για το σύστημα μονάδων </a:t>
                </a:r>
                <a:r>
                  <a:rPr lang="en-US" sz="2000" b="1" dirty="0">
                    <a:latin typeface="Comic Sans MS" panose="030F0702030302020204" pitchFamily="66" charset="0"/>
                  </a:rPr>
                  <a:t>SI </a:t>
                </a:r>
                <a:r>
                  <a:rPr lang="el-GR" sz="2000" b="1" dirty="0">
                    <a:latin typeface="Comic Sans MS" panose="030F0702030302020204" pitchFamily="66" charset="0"/>
                  </a:rPr>
                  <a:t>και εφόσον τα φορτία βρίσκονται στον αέρα</a:t>
                </a:r>
                <a:r>
                  <a:rPr lang="en-US" sz="2000" b="1" dirty="0">
                    <a:latin typeface="Comic Sans MS" panose="030F0702030302020204" pitchFamily="66" charset="0"/>
                  </a:rPr>
                  <a:t>,</a:t>
                </a:r>
                <a:r>
                  <a:rPr lang="el-GR" sz="2000" b="1" dirty="0">
                    <a:latin typeface="Comic Sans MS" panose="030F0702030302020204" pitchFamily="66" charset="0"/>
                  </a:rPr>
                  <a:t> η σταθερά </a:t>
                </a:r>
                <a:r>
                  <a:rPr lang="en-US" sz="2000" b="1" i="1" dirty="0">
                    <a:latin typeface="Comic Sans MS" panose="030F0702030302020204" pitchFamily="66" charset="0"/>
                  </a:rPr>
                  <a:t>k</a:t>
                </a:r>
                <a:r>
                  <a:rPr lang="el-GR" sz="2000" b="1" i="1" dirty="0">
                    <a:latin typeface="Comic Sans MS" panose="030F0702030302020204" pitchFamily="66" charset="0"/>
                  </a:rPr>
                  <a:t> </a:t>
                </a:r>
                <a:r>
                  <a:rPr lang="en-US" sz="2000" b="1" dirty="0">
                    <a:latin typeface="Comic Sans MS" panose="030F0702030302020204" pitchFamily="66" charset="0"/>
                  </a:rPr>
                  <a:t>=</a:t>
                </a:r>
                <a:r>
                  <a:rPr lang="el-GR" sz="2000" b="1" dirty="0">
                    <a:latin typeface="Comic Sans MS" panose="030F0702030302020204" pitchFamily="66" charset="0"/>
                  </a:rPr>
                  <a:t> </a:t>
                </a:r>
                <a:r>
                  <a:rPr lang="en-US" altLang="el-GR" sz="2000" b="1" dirty="0">
                    <a:latin typeface="Comic Sans MS" pitchFamily="66" charset="0"/>
                  </a:rPr>
                  <a:t>9.10</a:t>
                </a:r>
                <a:r>
                  <a:rPr lang="en-US" altLang="el-GR" sz="2000" b="1" baseline="30000" dirty="0">
                    <a:latin typeface="Comic Sans MS" pitchFamily="66" charset="0"/>
                  </a:rPr>
                  <a:t>9 </a:t>
                </a:r>
                <a14:m>
                  <m:oMath xmlns:m="http://schemas.openxmlformats.org/officeDocument/2006/math">
                    <m:f>
                      <m:fPr>
                        <m:ctrlPr>
                          <a:rPr lang="en-US" altLang="el-GR" sz="2400" b="1" i="1" smtClean="0">
                            <a:latin typeface="Cambria Math" panose="02040503050406030204" pitchFamily="18" charset="0"/>
                          </a:rPr>
                        </m:ctrlPr>
                      </m:fPr>
                      <m:num>
                        <m:r>
                          <a:rPr lang="en-US" altLang="el-GR" sz="2400" b="1" i="0" smtClean="0">
                            <a:latin typeface="Cambria Math" panose="02040503050406030204" pitchFamily="18" charset="0"/>
                          </a:rPr>
                          <m:t>𝐍</m:t>
                        </m:r>
                        <m:sSup>
                          <m:sSupPr>
                            <m:ctrlPr>
                              <a:rPr lang="en-US" altLang="el-GR" sz="2400" b="1" i="1" smtClean="0">
                                <a:latin typeface="Cambria Math" panose="02040503050406030204" pitchFamily="18" charset="0"/>
                              </a:rPr>
                            </m:ctrlPr>
                          </m:sSupPr>
                          <m:e>
                            <m:r>
                              <a:rPr lang="en-US" altLang="el-GR" sz="2400" b="1" i="0" smtClean="0">
                                <a:latin typeface="Cambria Math" panose="02040503050406030204" pitchFamily="18" charset="0"/>
                              </a:rPr>
                              <m:t>𝐦</m:t>
                            </m:r>
                          </m:e>
                          <m:sup>
                            <m:r>
                              <a:rPr lang="en-US" altLang="el-GR" sz="2400" b="1" i="0" smtClean="0">
                                <a:latin typeface="Cambria Math" panose="02040503050406030204" pitchFamily="18" charset="0"/>
                              </a:rPr>
                              <m:t>𝟐</m:t>
                            </m:r>
                          </m:sup>
                        </m:sSup>
                      </m:num>
                      <m:den>
                        <m:sSup>
                          <m:sSupPr>
                            <m:ctrlPr>
                              <a:rPr lang="en-US" altLang="el-GR" sz="2400" b="1" i="1" smtClean="0">
                                <a:latin typeface="Cambria Math" panose="02040503050406030204" pitchFamily="18" charset="0"/>
                              </a:rPr>
                            </m:ctrlPr>
                          </m:sSupPr>
                          <m:e>
                            <m:r>
                              <a:rPr lang="en-US" altLang="el-GR" sz="2400" b="1" i="0" smtClean="0">
                                <a:latin typeface="Cambria Math" panose="02040503050406030204" pitchFamily="18" charset="0"/>
                              </a:rPr>
                              <m:t>𝐂</m:t>
                            </m:r>
                          </m:e>
                          <m:sup>
                            <m:r>
                              <a:rPr lang="el-GR" altLang="el-GR" sz="2400" b="1" i="0" smtClean="0">
                                <a:latin typeface="Cambria Math" panose="02040503050406030204" pitchFamily="18" charset="0"/>
                              </a:rPr>
                              <m:t>𝟐</m:t>
                            </m:r>
                          </m:sup>
                        </m:sSup>
                      </m:den>
                    </m:f>
                  </m:oMath>
                </a14:m>
                <a:r>
                  <a:rPr lang="en-US" altLang="el-GR" sz="2000" b="1" baseline="30000" dirty="0">
                    <a:latin typeface="Comic Sans MS" pitchFamily="66" charset="0"/>
                  </a:rPr>
                  <a:t> </a:t>
                </a:r>
                <a:r>
                  <a:rPr lang="en-US" altLang="el-GR" sz="2400" b="1" baseline="30000" dirty="0">
                    <a:latin typeface="Comic Sans MS" pitchFamily="66" charset="0"/>
                  </a:rPr>
                  <a:t>.</a:t>
                </a:r>
                <a:endParaRPr lang="el-GR" sz="2400" b="1" dirty="0">
                  <a:latin typeface="Comic Sans MS" panose="030F0702030302020204" pitchFamily="66"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1669251" y="571799"/>
                <a:ext cx="6192688" cy="988797"/>
              </a:xfrm>
              <a:prstGeom prst="rect">
                <a:avLst/>
              </a:prstGeom>
              <a:blipFill>
                <a:blip r:embed="rId3" cstate="print"/>
                <a:stretch>
                  <a:fillRect l="-1083" t="-3704" r="-984" b="-617"/>
                </a:stretch>
              </a:blipFill>
            </p:spPr>
            <p:txBody>
              <a:bodyPr/>
              <a:lstStyle/>
              <a:p>
                <a:r>
                  <a:rPr lang="el-GR">
                    <a:noFill/>
                  </a:rPr>
                  <a:t> </a:t>
                </a:r>
              </a:p>
            </p:txBody>
          </p:sp>
        </mc:Fallback>
      </mc:AlternateContent>
      <p:sp>
        <p:nvSpPr>
          <p:cNvPr id="9" name="Text Box 4"/>
          <p:cNvSpPr txBox="1">
            <a:spLocks noChangeArrowheads="1"/>
          </p:cNvSpPr>
          <p:nvPr/>
        </p:nvSpPr>
        <p:spPr bwMode="auto">
          <a:xfrm>
            <a:off x="1673815" y="1970988"/>
            <a:ext cx="5976663" cy="964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50000"/>
              </a:lnSpc>
              <a:spcBef>
                <a:spcPct val="50000"/>
              </a:spcBef>
            </a:pPr>
            <a:r>
              <a:rPr lang="el-GR" altLang="el-GR" sz="2000" b="1" dirty="0">
                <a:latin typeface="Comic Sans MS" pitchFamily="66" charset="0"/>
              </a:rPr>
              <a:t>Η εξάρτηση της </a:t>
            </a:r>
            <a:r>
              <a:rPr lang="en-US" altLang="el-GR" sz="2000" b="1" i="1" dirty="0">
                <a:solidFill>
                  <a:srgbClr val="FF0000"/>
                </a:solidFill>
                <a:effectLst>
                  <a:outerShdw blurRad="38100" dist="38100" dir="2700000" algn="tl">
                    <a:srgbClr val="000000"/>
                  </a:outerShdw>
                </a:effectLst>
                <a:latin typeface="Comic Sans MS" pitchFamily="66" charset="0"/>
              </a:rPr>
              <a:t>k</a:t>
            </a:r>
            <a:r>
              <a:rPr lang="en-US" altLang="el-GR" sz="2000" b="1" dirty="0">
                <a:latin typeface="Comic Sans MS" pitchFamily="66" charset="0"/>
              </a:rPr>
              <a:t> </a:t>
            </a:r>
            <a:r>
              <a:rPr lang="el-GR" altLang="el-GR" sz="2000" b="1" dirty="0">
                <a:latin typeface="Comic Sans MS" pitchFamily="66" charset="0"/>
              </a:rPr>
              <a:t>από το μέσο όπου βρίσκονται τα ηλεκτρικά φορτία φαίνεται από τη σχέση</a:t>
            </a:r>
          </a:p>
        </p:txBody>
      </p:sp>
      <mc:AlternateContent xmlns:mc="http://schemas.openxmlformats.org/markup-compatibility/2006" xmlns:a14="http://schemas.microsoft.com/office/drawing/2010/main">
        <mc:Choice Requires="a14">
          <p:sp>
            <p:nvSpPr>
              <p:cNvPr id="11" name="Text Box 6"/>
              <p:cNvSpPr txBox="1">
                <a:spLocks noChangeArrowheads="1"/>
              </p:cNvSpPr>
              <p:nvPr/>
            </p:nvSpPr>
            <p:spPr bwMode="auto">
              <a:xfrm>
                <a:off x="1601658" y="3738070"/>
                <a:ext cx="6327873" cy="1195648"/>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pPr>
                  <a:lnSpc>
                    <a:spcPct val="150000"/>
                  </a:lnSpc>
                  <a:spcBef>
                    <a:spcPct val="50000"/>
                  </a:spcBef>
                </a:pPr>
                <a:r>
                  <a:rPr lang="el-GR" altLang="el-GR" dirty="0">
                    <a:latin typeface="Comic Sans MS" pitchFamily="66" charset="0"/>
                  </a:rPr>
                  <a:t>όπου </a:t>
                </a:r>
                <a:r>
                  <a:rPr lang="el-GR" altLang="el-GR" i="1" dirty="0">
                    <a:latin typeface="Comic Sans MS" pitchFamily="66" charset="0"/>
                  </a:rPr>
                  <a:t>ε</a:t>
                </a:r>
                <a:r>
                  <a:rPr lang="el-GR" altLang="el-GR" baseline="-25000" dirty="0">
                    <a:latin typeface="Comic Sans MS" pitchFamily="66" charset="0"/>
                  </a:rPr>
                  <a:t>0</a:t>
                </a:r>
                <a:r>
                  <a:rPr lang="el-GR" altLang="el-GR" dirty="0">
                    <a:effectLst>
                      <a:outerShdw blurRad="38100" dist="38100" dir="2700000" algn="tl">
                        <a:srgbClr val="FFFFFF"/>
                      </a:outerShdw>
                    </a:effectLst>
                    <a:latin typeface="Comic Sans MS" pitchFamily="66" charset="0"/>
                  </a:rPr>
                  <a:t> </a:t>
                </a:r>
                <a:r>
                  <a:rPr lang="en-US" altLang="el-GR" dirty="0">
                    <a:effectLst>
                      <a:outerShdw blurRad="38100" dist="38100" dir="2700000" algn="tl">
                        <a:srgbClr val="FFFFFF"/>
                      </a:outerShdw>
                    </a:effectLst>
                    <a:latin typeface="Comic Sans MS" pitchFamily="66" charset="0"/>
                  </a:rPr>
                  <a:t>= 8,84.10</a:t>
                </a:r>
                <a:r>
                  <a:rPr lang="en-US" altLang="el-GR" baseline="30000" dirty="0">
                    <a:effectLst>
                      <a:outerShdw blurRad="38100" dist="38100" dir="2700000" algn="tl">
                        <a:srgbClr val="FFFFFF"/>
                      </a:outerShdw>
                    </a:effectLst>
                    <a:latin typeface="Comic Sans MS" pitchFamily="66" charset="0"/>
                  </a:rPr>
                  <a:t>-12</a:t>
                </a:r>
                <a:r>
                  <a:rPr lang="en-US" altLang="el-GR" dirty="0">
                    <a:effectLst>
                      <a:outerShdw blurRad="38100" dist="38100" dir="2700000" algn="tl">
                        <a:srgbClr val="FFFFFF"/>
                      </a:outerShdw>
                    </a:effectLst>
                    <a:latin typeface="Comic Sans MS" pitchFamily="66" charset="0"/>
                  </a:rPr>
                  <a:t> </a:t>
                </a:r>
                <a14:m>
                  <m:oMath xmlns:m="http://schemas.openxmlformats.org/officeDocument/2006/math">
                    <m:f>
                      <m:fPr>
                        <m:ctrlPr>
                          <a:rPr lang="en-US" altLang="el-GR" sz="2000" b="1" i="1" smtClean="0">
                            <a:effectLst/>
                            <a:latin typeface="Cambria Math" panose="02040503050406030204" pitchFamily="18" charset="0"/>
                          </a:rPr>
                        </m:ctrlPr>
                      </m:fPr>
                      <m:num>
                        <m:sSup>
                          <m:sSupPr>
                            <m:ctrlPr>
                              <a:rPr lang="en-US" altLang="el-GR" sz="2000" b="1" i="1" smtClean="0">
                                <a:effectLst/>
                                <a:latin typeface="Cambria Math" panose="02040503050406030204" pitchFamily="18" charset="0"/>
                              </a:rPr>
                            </m:ctrlPr>
                          </m:sSupPr>
                          <m:e>
                            <m:r>
                              <a:rPr lang="en-US" altLang="el-GR" sz="2000" b="1" i="0" smtClean="0">
                                <a:effectLst/>
                                <a:latin typeface="Cambria Math" panose="02040503050406030204" pitchFamily="18" charset="0"/>
                              </a:rPr>
                              <m:t>𝐂</m:t>
                            </m:r>
                          </m:e>
                          <m:sup>
                            <m:r>
                              <a:rPr lang="en-US" altLang="el-GR" sz="2000" b="1" i="0" smtClean="0">
                                <a:effectLst/>
                                <a:latin typeface="Cambria Math" panose="02040503050406030204" pitchFamily="18" charset="0"/>
                              </a:rPr>
                              <m:t>𝟐</m:t>
                            </m:r>
                          </m:sup>
                        </m:sSup>
                      </m:num>
                      <m:den>
                        <m:r>
                          <a:rPr lang="el-GR" altLang="el-GR" sz="2000" b="1" i="0" smtClean="0">
                            <a:effectLst/>
                            <a:latin typeface="Cambria Math" panose="02040503050406030204" pitchFamily="18" charset="0"/>
                          </a:rPr>
                          <m:t>𝚴</m:t>
                        </m:r>
                        <m:sSup>
                          <m:sSupPr>
                            <m:ctrlPr>
                              <a:rPr lang="el-GR" altLang="el-GR" sz="2000" b="1" i="1" smtClean="0">
                                <a:effectLst/>
                                <a:latin typeface="Cambria Math" panose="02040503050406030204" pitchFamily="18" charset="0"/>
                              </a:rPr>
                            </m:ctrlPr>
                          </m:sSupPr>
                          <m:e>
                            <m:r>
                              <a:rPr lang="en-US" altLang="el-GR" sz="2000" b="1" i="0" smtClean="0">
                                <a:effectLst/>
                                <a:latin typeface="Cambria Math" panose="02040503050406030204" pitchFamily="18" charset="0"/>
                              </a:rPr>
                              <m:t>𝐦</m:t>
                            </m:r>
                          </m:e>
                          <m:sup>
                            <m:r>
                              <a:rPr lang="el-GR" altLang="el-GR" sz="2000" b="1" i="0" smtClean="0">
                                <a:effectLst/>
                                <a:latin typeface="Cambria Math" panose="02040503050406030204" pitchFamily="18" charset="0"/>
                              </a:rPr>
                              <m:t>𝟐</m:t>
                            </m:r>
                          </m:sup>
                        </m:sSup>
                      </m:den>
                    </m:f>
                  </m:oMath>
                </a14:m>
                <a:r>
                  <a:rPr lang="en-US" altLang="el-GR" dirty="0">
                    <a:effectLst>
                      <a:outerShdw blurRad="38100" dist="38100" dir="2700000" algn="tl">
                        <a:srgbClr val="FFFFFF"/>
                      </a:outerShdw>
                    </a:effectLst>
                    <a:latin typeface="Comic Sans MS" pitchFamily="66" charset="0"/>
                  </a:rPr>
                  <a:t>, </a:t>
                </a:r>
                <a:r>
                  <a:rPr lang="el-GR" altLang="el-GR" dirty="0">
                    <a:effectLst>
                      <a:outerShdw blurRad="38100" dist="38100" dir="2700000" algn="tl">
                        <a:srgbClr val="FFFFFF"/>
                      </a:outerShdw>
                    </a:effectLst>
                    <a:latin typeface="Comic Sans MS" pitchFamily="66" charset="0"/>
                  </a:rPr>
                  <a:t>η </a:t>
                </a:r>
                <a:r>
                  <a:rPr lang="el-GR" altLang="el-GR" dirty="0">
                    <a:solidFill>
                      <a:srgbClr val="FF0000"/>
                    </a:solidFill>
                    <a:latin typeface="Comic Sans MS" pitchFamily="66" charset="0"/>
                    <a:hlinkClick r:id="rId4"/>
                  </a:rPr>
                  <a:t>απόλυτη διηλεκτρική σταθερά</a:t>
                </a:r>
                <a:r>
                  <a:rPr lang="el-GR" altLang="el-GR" dirty="0">
                    <a:latin typeface="Comic Sans MS" pitchFamily="66" charset="0"/>
                    <a:hlinkClick r:id="rId4"/>
                  </a:rPr>
                  <a:t> </a:t>
                </a:r>
                <a:r>
                  <a:rPr lang="el-GR" altLang="el-GR" dirty="0">
                    <a:latin typeface="Comic Sans MS" pitchFamily="66" charset="0"/>
                  </a:rPr>
                  <a:t>του κενού ή αέρα.</a:t>
                </a:r>
              </a:p>
            </p:txBody>
          </p:sp>
        </mc:Choice>
        <mc:Fallback xmlns="">
          <p:sp>
            <p:nvSpPr>
              <p:cNvPr id="11" name="Text Box 6"/>
              <p:cNvSpPr txBox="1">
                <a:spLocks noRot="1" noChangeAspect="1" noMove="1" noResize="1" noEditPoints="1" noAdjustHandles="1" noChangeArrowheads="1" noChangeShapeType="1" noTextEdit="1"/>
              </p:cNvSpPr>
              <p:nvPr/>
            </p:nvSpPr>
            <p:spPr bwMode="auto">
              <a:xfrm>
                <a:off x="1601658" y="3738070"/>
                <a:ext cx="6327873" cy="1195648"/>
              </a:xfrm>
              <a:prstGeom prst="rect">
                <a:avLst/>
              </a:prstGeom>
              <a:blipFill>
                <a:blip r:embed="rId5" cstate="print"/>
                <a:stretch>
                  <a:fillRect l="-867" b="-7653"/>
                </a:stretch>
              </a:blip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4086083" y="2959556"/>
                <a:ext cx="1411605" cy="75604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1" i="1" smtClean="0">
                          <a:solidFill>
                            <a:srgbClr val="FF0000"/>
                          </a:solidFill>
                          <a:effectLst>
                            <a:outerShdw blurRad="38100" dist="38100" dir="2700000" algn="tl">
                              <a:srgbClr val="000000">
                                <a:alpha val="43137"/>
                              </a:srgbClr>
                            </a:outerShdw>
                          </a:effectLst>
                          <a:latin typeface="Cambria Math" panose="02040503050406030204" pitchFamily="18" charset="0"/>
                        </a:rPr>
                        <m:t>𝒌</m:t>
                      </m:r>
                      <m:r>
                        <a:rPr lang="en-US" sz="2400" b="1" i="0" smtClean="0">
                          <a:solidFill>
                            <a:srgbClr val="FF0000"/>
                          </a:solidFill>
                          <a:effectLst>
                            <a:outerShdw blurRad="38100" dist="38100" dir="2700000" algn="tl">
                              <a:srgbClr val="000000">
                                <a:alpha val="43137"/>
                              </a:srgbClr>
                            </a:outerShdw>
                          </a:effectLst>
                          <a:latin typeface="Cambria Math" panose="02040503050406030204" pitchFamily="18" charset="0"/>
                        </a:rPr>
                        <m:t>= </m:t>
                      </m:r>
                      <m:f>
                        <m:fPr>
                          <m:ctrlPr>
                            <a:rPr lang="en-US" sz="24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fPr>
                        <m:num>
                          <m:r>
                            <a:rPr lang="el-GR" sz="2400" b="1" i="0" smtClean="0">
                              <a:solidFill>
                                <a:srgbClr val="FF0000"/>
                              </a:solidFill>
                              <a:effectLst>
                                <a:outerShdw blurRad="38100" dist="38100" dir="2700000" algn="tl">
                                  <a:srgbClr val="000000">
                                    <a:alpha val="43137"/>
                                  </a:srgbClr>
                                </a:outerShdw>
                              </a:effectLst>
                              <a:latin typeface="Cambria Math" panose="02040503050406030204" pitchFamily="18" charset="0"/>
                            </a:rPr>
                            <m:t>𝟏</m:t>
                          </m:r>
                        </m:num>
                        <m:den>
                          <m:r>
                            <a:rPr lang="en-US" sz="2400" b="1" i="0" smtClean="0">
                              <a:solidFill>
                                <a:srgbClr val="FF0000"/>
                              </a:solidFill>
                              <a:effectLst>
                                <a:outerShdw blurRad="38100" dist="38100" dir="2700000" algn="tl">
                                  <a:srgbClr val="000000">
                                    <a:alpha val="43137"/>
                                  </a:srgbClr>
                                </a:outerShdw>
                              </a:effectLst>
                              <a:latin typeface="Cambria Math" panose="02040503050406030204" pitchFamily="18" charset="0"/>
                            </a:rPr>
                            <m:t>𝟒</m:t>
                          </m:r>
                          <m:r>
                            <a:rPr lang="el-GR" sz="2400" b="1" i="0" smtClean="0">
                              <a:solidFill>
                                <a:srgbClr val="FF0000"/>
                              </a:solidFill>
                              <a:effectLst>
                                <a:outerShdw blurRad="38100" dist="38100" dir="2700000" algn="tl">
                                  <a:srgbClr val="000000">
                                    <a:alpha val="43137"/>
                                  </a:srgbClr>
                                </a:outerShdw>
                              </a:effectLst>
                              <a:latin typeface="Cambria Math" panose="02040503050406030204" pitchFamily="18" charset="0"/>
                            </a:rPr>
                            <m:t>𝛑</m:t>
                          </m:r>
                          <m:sSub>
                            <m:sSubPr>
                              <m:ctrlPr>
                                <a:rPr lang="el-GR" sz="24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bPr>
                            <m:e>
                              <m:r>
                                <a:rPr lang="el-GR" sz="2400" b="1" i="1" smtClean="0">
                                  <a:solidFill>
                                    <a:srgbClr val="FF0000"/>
                                  </a:solidFill>
                                  <a:effectLst>
                                    <a:outerShdw blurRad="38100" dist="38100" dir="2700000" algn="tl">
                                      <a:srgbClr val="000000">
                                        <a:alpha val="43137"/>
                                      </a:srgbClr>
                                    </a:outerShdw>
                                  </a:effectLst>
                                  <a:latin typeface="Cambria Math" panose="02040503050406030204" pitchFamily="18" charset="0"/>
                                </a:rPr>
                                <m:t>𝜺</m:t>
                              </m:r>
                            </m:e>
                            <m:sub>
                              <m:r>
                                <a:rPr lang="el-GR" sz="2400" b="1" i="0" smtClean="0">
                                  <a:solidFill>
                                    <a:srgbClr val="FF0000"/>
                                  </a:solidFill>
                                  <a:effectLst>
                                    <a:outerShdw blurRad="38100" dist="38100" dir="2700000" algn="tl">
                                      <a:srgbClr val="000000">
                                        <a:alpha val="43137"/>
                                      </a:srgbClr>
                                    </a:outerShdw>
                                  </a:effectLst>
                                  <a:latin typeface="Cambria Math" panose="02040503050406030204" pitchFamily="18" charset="0"/>
                                </a:rPr>
                                <m:t>𝟎</m:t>
                              </m:r>
                            </m:sub>
                          </m:sSub>
                        </m:den>
                      </m:f>
                    </m:oMath>
                  </m:oMathPara>
                </a14:m>
                <a:endParaRPr lang="el-GR" sz="2400" b="1" dirty="0">
                  <a:solidFill>
                    <a:srgbClr val="FF0000"/>
                  </a:solidFill>
                  <a:effectLst>
                    <a:outerShdw blurRad="38100" dist="38100" dir="2700000" algn="tl">
                      <a:srgbClr val="000000">
                        <a:alpha val="43137"/>
                      </a:srgbClr>
                    </a:outerShdw>
                  </a:effectLst>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4086083" y="2959556"/>
                <a:ext cx="1411605" cy="756041"/>
              </a:xfrm>
              <a:prstGeom prst="rect">
                <a:avLst/>
              </a:prstGeom>
              <a:blipFill>
                <a:blip r:embed="rId6" cstate="print"/>
                <a:stretch>
                  <a:fillRect r="-1293" b="-6400"/>
                </a:stretch>
              </a:blipFill>
            </p:spPr>
            <p:txBody>
              <a:bodyPr/>
              <a:lstStyle/>
              <a:p>
                <a:r>
                  <a:rPr lang="el-GR">
                    <a:noFill/>
                  </a:rPr>
                  <a:t> </a:t>
                </a:r>
              </a:p>
            </p:txBody>
          </p:sp>
        </mc:Fallback>
      </mc:AlternateContent>
    </p:spTree>
    <p:extLst>
      <p:ext uri="{BB962C8B-B14F-4D97-AF65-F5344CB8AC3E}">
        <p14:creationId xmlns:p14="http://schemas.microsoft.com/office/powerpoint/2010/main" val="309031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25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par>
                          <p:cTn id="17" fill="hold">
                            <p:stCondLst>
                              <p:cond delay="500"/>
                            </p:stCondLst>
                            <p:childTnLst>
                              <p:par>
                                <p:cTn id="18" presetID="42" presetClass="entr" presetSubtype="0" fill="hold" grpId="0" nodeType="afterEffect">
                                  <p:stCondLst>
                                    <p:cond delay="50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10" presetClass="entr" presetSubtype="0" fill="hold" grpId="0" nodeType="afterEffect">
                                  <p:stCondLst>
                                    <p:cond delay="50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p:bldP spid="11"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11</a:t>
            </a:fld>
            <a:endParaRPr lang="el-GR" dirty="0">
              <a:solidFill>
                <a:prstClr val="black"/>
              </a:solidFill>
            </a:endParaRPr>
          </a:p>
        </p:txBody>
      </p:sp>
      <p:pic>
        <p:nvPicPr>
          <p:cNvPr id="4"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584440"/>
            <a:ext cx="1008112" cy="96085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5" name="TextBox 4"/>
              <p:cNvSpPr txBox="1"/>
              <p:nvPr/>
            </p:nvSpPr>
            <p:spPr>
              <a:xfrm>
                <a:off x="1547664" y="332656"/>
                <a:ext cx="7056784" cy="5842305"/>
              </a:xfrm>
              <a:prstGeom prst="rect">
                <a:avLst/>
              </a:prstGeom>
              <a:noFill/>
            </p:spPr>
            <p:txBody>
              <a:bodyPr wrap="square" rtlCol="0">
                <a:spAutoFit/>
              </a:bodyPr>
              <a:lstStyle/>
              <a:p>
                <a:pPr algn="just"/>
                <a:r>
                  <a:rPr lang="en-US" sz="2000" b="1" dirty="0">
                    <a:solidFill>
                      <a:srgbClr val="0000FF"/>
                    </a:solidFill>
                    <a:latin typeface="Comic Sans MS" panose="030F0702030302020204" pitchFamily="66" charset="0"/>
                  </a:rPr>
                  <a:t>    </a:t>
                </a:r>
                <a:r>
                  <a:rPr lang="el-GR" sz="2000" b="1" dirty="0">
                    <a:solidFill>
                      <a:srgbClr val="800000"/>
                    </a:solidFill>
                    <a:latin typeface="Comic Sans MS" panose="030F0702030302020204" pitchFamily="66" charset="0"/>
                  </a:rPr>
                  <a:t>Μερικά χρήσιμα στοιχεία για τη δύναμη </a:t>
                </a:r>
                <a:r>
                  <a:rPr lang="en-US" sz="2000" b="1" dirty="0">
                    <a:solidFill>
                      <a:srgbClr val="800000"/>
                    </a:solidFill>
                    <a:latin typeface="Comic Sans MS" panose="030F0702030302020204" pitchFamily="66" charset="0"/>
                  </a:rPr>
                  <a:t>Coulomb</a:t>
                </a:r>
              </a:p>
              <a:p>
                <a:pPr algn="just"/>
                <a:endParaRPr lang="en-US" sz="1200" b="1" dirty="0">
                  <a:latin typeface="Comic Sans MS" panose="030F0702030302020204" pitchFamily="66" charset="0"/>
                </a:endParaRPr>
              </a:p>
              <a:p>
                <a:pPr marL="342900" indent="-342900" algn="just">
                  <a:lnSpc>
                    <a:spcPct val="150000"/>
                  </a:lnSpc>
                  <a:buFont typeface="Arial" panose="020B0604020202020204" pitchFamily="34" charset="0"/>
                  <a:buChar char="•"/>
                </a:pPr>
                <a:r>
                  <a:rPr lang="el-GR" sz="2000" b="1" dirty="0">
                    <a:latin typeface="Comic Sans MS" panose="030F0702030302020204" pitchFamily="66" charset="0"/>
                  </a:rPr>
                  <a:t>Η διεύθυνση της δύναμης βρίσκεται στην (νοητή) ευθεία που συνδέει τα δύο σημειακά ηλεκτρικά φορτία.</a:t>
                </a:r>
                <a:r>
                  <a:rPr lang="en-US" sz="2000" b="1" dirty="0">
                    <a:latin typeface="Comic Sans MS" panose="030F0702030302020204" pitchFamily="66" charset="0"/>
                  </a:rPr>
                  <a:t> </a:t>
                </a:r>
                <a:endParaRPr lang="el-GR" sz="2000" b="1" dirty="0">
                  <a:latin typeface="Comic Sans MS" panose="030F0702030302020204" pitchFamily="66" charset="0"/>
                </a:endParaRPr>
              </a:p>
              <a:p>
                <a:pPr marL="342900" indent="-342900" algn="just">
                  <a:buFont typeface="Arial" panose="020B0604020202020204" pitchFamily="34" charset="0"/>
                  <a:buChar char="•"/>
                </a:pPr>
                <a:endParaRPr lang="el-GR" sz="2000" b="1" dirty="0">
                  <a:latin typeface="Comic Sans MS" panose="030F0702030302020204" pitchFamily="66" charset="0"/>
                </a:endParaRPr>
              </a:p>
              <a:p>
                <a:pPr algn="just"/>
                <a:endParaRPr lang="el-GR" sz="2000" b="1" dirty="0">
                  <a:latin typeface="Comic Sans MS" panose="030F0702030302020204" pitchFamily="66" charset="0"/>
                </a:endParaRPr>
              </a:p>
              <a:p>
                <a:pPr marL="342900" indent="-342900" algn="just">
                  <a:buFont typeface="Arial" panose="020B0604020202020204" pitchFamily="34" charset="0"/>
                  <a:buChar char="•"/>
                </a:pPr>
                <a:endParaRPr lang="el-GR" sz="1400" b="1" dirty="0">
                  <a:latin typeface="Comic Sans MS" panose="030F0702030302020204" pitchFamily="66" charset="0"/>
                </a:endParaRPr>
              </a:p>
              <a:p>
                <a:pPr marL="342900" indent="-342900" algn="just">
                  <a:lnSpc>
                    <a:spcPct val="150000"/>
                  </a:lnSpc>
                  <a:buFont typeface="Arial" panose="020B0604020202020204" pitchFamily="34" charset="0"/>
                  <a:buChar char="•"/>
                </a:pPr>
                <a:r>
                  <a:rPr lang="el-GR" sz="2000" b="1" dirty="0">
                    <a:latin typeface="Comic Sans MS" panose="030F0702030302020204" pitchFamily="66" charset="0"/>
                  </a:rPr>
                  <a:t>Το μέτρο της δύναμης </a:t>
                </a:r>
                <a:r>
                  <a:rPr lang="en-US" sz="2000" b="1" i="1" dirty="0">
                    <a:latin typeface="Comic Sans MS" panose="030F0702030302020204" pitchFamily="66" charset="0"/>
                  </a:rPr>
                  <a:t>F</a:t>
                </a:r>
                <a:r>
                  <a:rPr lang="en-US" sz="2000" b="1" baseline="-25000" dirty="0">
                    <a:latin typeface="Comic Sans MS" panose="030F0702030302020204" pitchFamily="66" charset="0"/>
                  </a:rPr>
                  <a:t>1</a:t>
                </a:r>
                <a:r>
                  <a:rPr lang="en-US" sz="2000" b="1" dirty="0">
                    <a:latin typeface="Comic Sans MS" panose="030F0702030302020204" pitchFamily="66" charset="0"/>
                  </a:rPr>
                  <a:t> </a:t>
                </a:r>
                <a:r>
                  <a:rPr lang="el-GR" sz="2000" b="1" dirty="0">
                    <a:latin typeface="Comic Sans MS" panose="030F0702030302020204" pitchFamily="66" charset="0"/>
                  </a:rPr>
                  <a:t>είναι ίσο με το μέτρο της δύναμης </a:t>
                </a:r>
                <a:r>
                  <a:rPr lang="en-US" sz="2000" b="1" i="1" dirty="0">
                    <a:latin typeface="Comic Sans MS" panose="030F0702030302020204" pitchFamily="66" charset="0"/>
                  </a:rPr>
                  <a:t>F</a:t>
                </a:r>
                <a:r>
                  <a:rPr lang="el-GR" sz="2000" b="1" baseline="-25000" dirty="0">
                    <a:latin typeface="Comic Sans MS" panose="030F0702030302020204" pitchFamily="66" charset="0"/>
                  </a:rPr>
                  <a:t>2 </a:t>
                </a:r>
                <a:r>
                  <a:rPr lang="el-GR" sz="2000" b="1" dirty="0">
                    <a:latin typeface="Comic Sans MS" panose="030F0702030302020204" pitchFamily="66" charset="0"/>
                  </a:rPr>
                  <a:t>(3</a:t>
                </a:r>
                <a:r>
                  <a:rPr lang="el-GR" sz="2000" b="1" baseline="30000" dirty="0">
                    <a:latin typeface="Comic Sans MS" panose="030F0702030302020204" pitchFamily="66" charset="0"/>
                  </a:rPr>
                  <a:t>ος</a:t>
                </a:r>
                <a:r>
                  <a:rPr lang="el-GR" sz="2000" b="1" dirty="0">
                    <a:latin typeface="Comic Sans MS" panose="030F0702030302020204" pitchFamily="66" charset="0"/>
                  </a:rPr>
                  <a:t> νόμος </a:t>
                </a:r>
                <a:r>
                  <a:rPr lang="en-US" sz="2000" b="1" dirty="0">
                    <a:latin typeface="Comic Sans MS" panose="030F0702030302020204" pitchFamily="66" charset="0"/>
                  </a:rPr>
                  <a:t>Newton)</a:t>
                </a:r>
                <a:r>
                  <a:rPr lang="el-GR" sz="2000" b="1" dirty="0">
                    <a:latin typeface="Comic Sans MS" panose="030F0702030302020204" pitchFamily="66" charset="0"/>
                  </a:rPr>
                  <a:t>. </a:t>
                </a:r>
                <a:endParaRPr lang="en-US" sz="2000" b="1" dirty="0">
                  <a:latin typeface="Comic Sans MS" panose="030F0702030302020204" pitchFamily="66" charset="0"/>
                </a:endParaRPr>
              </a:p>
              <a:p>
                <a:pPr marL="342900" indent="-342900" algn="just">
                  <a:buFont typeface="Arial" panose="020B0604020202020204" pitchFamily="34" charset="0"/>
                  <a:buChar char="•"/>
                </a:pPr>
                <a:endParaRPr lang="en-US" sz="2400" b="1" dirty="0">
                  <a:latin typeface="Comic Sans MS" panose="030F0702030302020204" pitchFamily="66" charset="0"/>
                </a:endParaRPr>
              </a:p>
              <a:p>
                <a:pPr algn="just"/>
                <a:endParaRPr lang="en-US" sz="1400" b="1" dirty="0">
                  <a:latin typeface="Comic Sans MS" panose="030F0702030302020204" pitchFamily="66" charset="0"/>
                </a:endParaRPr>
              </a:p>
              <a:p>
                <a:pPr marL="342900" indent="-342900" algn="just">
                  <a:lnSpc>
                    <a:spcPct val="150000"/>
                  </a:lnSpc>
                  <a:buFont typeface="Arial" panose="020B0604020202020204" pitchFamily="34" charset="0"/>
                  <a:buChar char="•"/>
                </a:pPr>
                <a:r>
                  <a:rPr lang="el-GR" altLang="el-GR" sz="2000" b="1" dirty="0">
                    <a:latin typeface="Comic Sans MS" pitchFamily="66" charset="0"/>
                  </a:rPr>
                  <a:t>Η δύναμη είναι διανυσματικό μέγεθος.</a:t>
                </a:r>
                <a:r>
                  <a:rPr lang="el-GR" altLang="el-GR" sz="2000" b="1" dirty="0">
                    <a:effectLst>
                      <a:outerShdw blurRad="38100" dist="38100" dir="2700000" algn="tl">
                        <a:srgbClr val="FFFFFF"/>
                      </a:outerShdw>
                    </a:effectLst>
                    <a:latin typeface="Comic Sans MS" pitchFamily="66" charset="0"/>
                  </a:rPr>
                  <a:t> Αν σε ένα φορτίο ασκούνται περισσότερες από μία δυνάμεις, χρειάζεται να βρούμε τη συνολική δύναμη,</a:t>
                </a:r>
                <a:r>
                  <a:rPr lang="el-GR" altLang="el-GR" sz="2000" b="1" dirty="0">
                    <a:latin typeface="Comic Sans MS" pitchFamily="66" charset="0"/>
                  </a:rPr>
                  <a:t> </a:t>
                </a:r>
                <a:r>
                  <a:rPr lang="el-GR" altLang="el-GR" sz="2000" b="1" dirty="0">
                    <a:solidFill>
                      <a:srgbClr val="FF0000"/>
                    </a:solidFill>
                    <a:effectLst>
                      <a:outerShdw blurRad="38100" dist="38100" dir="2700000" algn="tl">
                        <a:srgbClr val="000000">
                          <a:alpha val="43137"/>
                        </a:srgbClr>
                      </a:outerShdw>
                    </a:effectLst>
                    <a:latin typeface="Comic Sans MS" pitchFamily="66" charset="0"/>
                    <a:hlinkClick r:id="rId3"/>
                  </a:rPr>
                  <a:t>ΔΙΑΝΥΣΜΑΤΙΚΑ</a:t>
                </a:r>
                <a:r>
                  <a:rPr lang="en-US" altLang="el-GR" sz="2000" b="1" dirty="0">
                    <a:solidFill>
                      <a:srgbClr val="FF0000"/>
                    </a:solidFill>
                    <a:latin typeface="Comic Sans MS" pitchFamily="66" charset="0"/>
                  </a:rPr>
                  <a:t> </a:t>
                </a:r>
                <a:r>
                  <a:rPr lang="en-US" altLang="el-GR" sz="2000" b="1" dirty="0">
                    <a:latin typeface="Comic Sans MS" pitchFamily="66" charset="0"/>
                  </a:rPr>
                  <a:t>(</a:t>
                </a:r>
                <a14:m>
                  <m:oMath xmlns:m="http://schemas.openxmlformats.org/officeDocument/2006/math">
                    <m:acc>
                      <m:accPr>
                        <m:chr m:val="⃗"/>
                        <m:ctrlPr>
                          <a:rPr lang="en-US" altLang="el-GR" sz="2000" b="1" i="1" smtClean="0">
                            <a:latin typeface="Cambria Math" panose="02040503050406030204" pitchFamily="18" charset="0"/>
                          </a:rPr>
                        </m:ctrlPr>
                      </m:accPr>
                      <m:e>
                        <m:r>
                          <a:rPr lang="en-US" altLang="el-GR" sz="2000" b="1" i="1" smtClean="0">
                            <a:latin typeface="Cambria Math"/>
                          </a:rPr>
                          <m:t>𝑭</m:t>
                        </m:r>
                      </m:e>
                    </m:acc>
                    <m:r>
                      <a:rPr lang="en-US" altLang="el-GR" sz="2000" b="1" i="1" smtClean="0">
                        <a:latin typeface="Cambria Math"/>
                      </a:rPr>
                      <m:t>= </m:t>
                    </m:r>
                    <m:acc>
                      <m:accPr>
                        <m:chr m:val="⃗"/>
                        <m:ctrlPr>
                          <a:rPr lang="en-US" altLang="el-GR" sz="2000" b="1" i="1" smtClean="0">
                            <a:latin typeface="Cambria Math" panose="02040503050406030204" pitchFamily="18" charset="0"/>
                          </a:rPr>
                        </m:ctrlPr>
                      </m:accPr>
                      <m:e>
                        <m:r>
                          <a:rPr lang="en-US" altLang="el-GR" sz="2000" b="1" i="1" smtClean="0">
                            <a:latin typeface="Cambria Math"/>
                          </a:rPr>
                          <m:t>𝑭</m:t>
                        </m:r>
                      </m:e>
                    </m:acc>
                    <m:r>
                      <a:rPr lang="en-US" altLang="el-GR" sz="2000" b="1" i="1" baseline="-25000" smtClean="0">
                        <a:latin typeface="Cambria Math"/>
                      </a:rPr>
                      <m:t>𝟏</m:t>
                    </m:r>
                  </m:oMath>
                </a14:m>
                <a:r>
                  <a:rPr lang="en-US" altLang="el-GR" sz="2000" b="1" dirty="0">
                    <a:latin typeface="Comic Sans MS" pitchFamily="66" charset="0"/>
                  </a:rPr>
                  <a:t>+</a:t>
                </a:r>
                <a14:m>
                  <m:oMath xmlns:m="http://schemas.openxmlformats.org/officeDocument/2006/math">
                    <m:acc>
                      <m:accPr>
                        <m:chr m:val="⃗"/>
                        <m:ctrlPr>
                          <a:rPr lang="en-US" altLang="el-GR" sz="2000" b="1" i="1" dirty="0" smtClean="0">
                            <a:latin typeface="Cambria Math" panose="02040503050406030204" pitchFamily="18" charset="0"/>
                          </a:rPr>
                        </m:ctrlPr>
                      </m:accPr>
                      <m:e>
                        <m:r>
                          <a:rPr lang="en-US" altLang="el-GR" sz="2000" b="1" i="1" dirty="0" smtClean="0">
                            <a:latin typeface="Cambria Math"/>
                          </a:rPr>
                          <m:t>𝑭</m:t>
                        </m:r>
                      </m:e>
                    </m:acc>
                    <m:r>
                      <a:rPr lang="en-US" altLang="el-GR" sz="2000" b="1" i="1" baseline="-25000" dirty="0" smtClean="0">
                        <a:latin typeface="Cambria Math"/>
                      </a:rPr>
                      <m:t>𝟐</m:t>
                    </m:r>
                  </m:oMath>
                </a14:m>
                <a:r>
                  <a:rPr lang="en-US" altLang="el-GR" sz="2000" b="1" dirty="0">
                    <a:latin typeface="Comic Sans MS" pitchFamily="66" charset="0"/>
                  </a:rPr>
                  <a:t>+…)</a:t>
                </a:r>
                <a:r>
                  <a:rPr lang="el-GR" altLang="el-GR" sz="2000" b="1" dirty="0">
                    <a:latin typeface="Comic Sans MS" pitchFamily="66" charset="0"/>
                  </a:rPr>
                  <a:t>. </a:t>
                </a:r>
                <a:endParaRPr lang="el-GR" sz="2000" b="1" dirty="0">
                  <a:latin typeface="Comic Sans MS" panose="030F0702030302020204" pitchFamily="66"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1547664" y="332656"/>
                <a:ext cx="7056784" cy="5842305"/>
              </a:xfrm>
              <a:prstGeom prst="rect">
                <a:avLst/>
              </a:prstGeom>
              <a:blipFill>
                <a:blip r:embed="rId4" cstate="print"/>
                <a:stretch>
                  <a:fillRect l="-778" t="-626" r="-1383"/>
                </a:stretch>
              </a:blipFill>
            </p:spPr>
            <p:txBody>
              <a:bodyPr/>
              <a:lstStyle/>
              <a:p>
                <a:r>
                  <a:rPr lang="en-GB">
                    <a:noFill/>
                  </a:rPr>
                  <a:t> </a:t>
                </a:r>
              </a:p>
            </p:txBody>
          </p:sp>
        </mc:Fallback>
      </mc:AlternateContent>
      <p:sp>
        <p:nvSpPr>
          <p:cNvPr id="7" name="Line 9"/>
          <p:cNvSpPr>
            <a:spLocks noChangeShapeType="1"/>
          </p:cNvSpPr>
          <p:nvPr/>
        </p:nvSpPr>
        <p:spPr bwMode="auto">
          <a:xfrm>
            <a:off x="4122827" y="2261899"/>
            <a:ext cx="208915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nvGrpSpPr>
          <p:cNvPr id="25" name="Ομάδα 24"/>
          <p:cNvGrpSpPr/>
          <p:nvPr/>
        </p:nvGrpSpPr>
        <p:grpSpPr>
          <a:xfrm>
            <a:off x="2395627" y="1757074"/>
            <a:ext cx="1225550" cy="504825"/>
            <a:chOff x="1734323" y="2577248"/>
            <a:chExt cx="1225550" cy="504825"/>
          </a:xfrm>
        </p:grpSpPr>
        <p:sp>
          <p:nvSpPr>
            <p:cNvPr id="10" name="Line 11"/>
            <p:cNvSpPr>
              <a:spLocks noChangeShapeType="1"/>
            </p:cNvSpPr>
            <p:nvPr/>
          </p:nvSpPr>
          <p:spPr bwMode="auto">
            <a:xfrm>
              <a:off x="2094686" y="3082073"/>
              <a:ext cx="865187" cy="0"/>
            </a:xfrm>
            <a:prstGeom prst="line">
              <a:avLst/>
            </a:prstGeom>
            <a:noFill/>
            <a:ln w="57150">
              <a:solidFill>
                <a:srgbClr val="0033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mc:AlternateContent xmlns:mc="http://schemas.openxmlformats.org/markup-compatibility/2006" xmlns:a14="http://schemas.microsoft.com/office/drawing/2010/main">
          <mc:Choice Requires="a14">
            <p:sp>
              <p:nvSpPr>
                <p:cNvPr id="11" name="Text Box 14"/>
                <p:cNvSpPr txBox="1">
                  <a:spLocks noChangeArrowheads="1"/>
                </p:cNvSpPr>
                <p:nvPr/>
              </p:nvSpPr>
              <p:spPr bwMode="auto">
                <a:xfrm>
                  <a:off x="1734323" y="2577248"/>
                  <a:ext cx="576263" cy="43749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spAutoFit/>
                </a:bodyPr>
                <a:lstStyle/>
                <a:p>
                  <a:pPr>
                    <a:spcBef>
                      <a:spcPct val="50000"/>
                    </a:spcBef>
                  </a:pPr>
                  <a14:m>
                    <m:oMathPara xmlns:m="http://schemas.openxmlformats.org/officeDocument/2006/math">
                      <m:oMathParaPr>
                        <m:jc m:val="centerGroup"/>
                      </m:oMathParaPr>
                      <m:oMath xmlns:m="http://schemas.openxmlformats.org/officeDocument/2006/math">
                        <m:acc>
                          <m:accPr>
                            <m:chr m:val="⃗"/>
                            <m:ctrlPr>
                              <a:rPr lang="en-US" altLang="el-GR" sz="2000" b="1" i="1" smtClean="0">
                                <a:solidFill>
                                  <a:srgbClr val="FF0000"/>
                                </a:solidFill>
                                <a:latin typeface="Cambria Math" panose="02040503050406030204" pitchFamily="18" charset="0"/>
                              </a:rPr>
                            </m:ctrlPr>
                          </m:accPr>
                          <m:e>
                            <m:r>
                              <a:rPr lang="en-US" altLang="el-GR" sz="2000" b="1" i="1">
                                <a:solidFill>
                                  <a:srgbClr val="FF0000"/>
                                </a:solidFill>
                                <a:latin typeface="Cambria Math"/>
                              </a:rPr>
                              <m:t>𝑭</m:t>
                            </m:r>
                          </m:e>
                        </m:acc>
                        <m:r>
                          <a:rPr lang="en-US" altLang="el-GR" sz="2000" b="1" i="1" baseline="-25000">
                            <a:solidFill>
                              <a:srgbClr val="FF0000"/>
                            </a:solidFill>
                            <a:latin typeface="Cambria Math"/>
                          </a:rPr>
                          <m:t>𝟏</m:t>
                        </m:r>
                      </m:oMath>
                    </m:oMathPara>
                  </a14:m>
                  <a:endParaRPr lang="el-GR" altLang="el-GR" sz="2000" b="1" i="1" dirty="0">
                    <a:solidFill>
                      <a:srgbClr val="FF0000"/>
                    </a:solidFill>
                    <a:effectLst>
                      <a:outerShdw blurRad="38100" dist="38100" dir="2700000" algn="tl">
                        <a:srgbClr val="000000">
                          <a:alpha val="43137"/>
                        </a:srgbClr>
                      </a:outerShdw>
                    </a:effectLst>
                    <a:latin typeface="Comic Sans MS" pitchFamily="66" charset="0"/>
                  </a:endParaRPr>
                </a:p>
              </p:txBody>
            </p:sp>
          </mc:Choice>
          <mc:Fallback xmlns="">
            <p:sp>
              <p:nvSpPr>
                <p:cNvPr id="11" name="Text Box 14"/>
                <p:cNvSpPr txBox="1">
                  <a:spLocks noRot="1" noChangeAspect="1" noMove="1" noResize="1" noEditPoints="1" noAdjustHandles="1" noChangeArrowheads="1" noChangeShapeType="1" noTextEdit="1"/>
                </p:cNvSpPr>
                <p:nvPr/>
              </p:nvSpPr>
              <p:spPr bwMode="auto">
                <a:xfrm>
                  <a:off x="1734323" y="2577248"/>
                  <a:ext cx="576263" cy="437492"/>
                </a:xfrm>
                <a:prstGeom prst="rect">
                  <a:avLst/>
                </a:prstGeom>
                <a:blipFill>
                  <a:blip r:embed="rId5" cstate="print"/>
                  <a:stretch>
                    <a:fillRect b="-1389"/>
                  </a:stretch>
                </a:blip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r>
                    <a:rPr lang="el-GR">
                      <a:noFill/>
                    </a:rPr>
                    <a:t> </a:t>
                  </a:r>
                </a:p>
              </p:txBody>
            </p:sp>
          </mc:Fallback>
        </mc:AlternateContent>
      </p:grpSp>
      <p:grpSp>
        <p:nvGrpSpPr>
          <p:cNvPr id="26" name="Ομάδα 25"/>
          <p:cNvGrpSpPr/>
          <p:nvPr/>
        </p:nvGrpSpPr>
        <p:grpSpPr>
          <a:xfrm>
            <a:off x="6715215" y="1757074"/>
            <a:ext cx="1008062" cy="504825"/>
            <a:chOff x="6053911" y="2577248"/>
            <a:chExt cx="1008062" cy="504825"/>
          </a:xfrm>
        </p:grpSpPr>
        <p:sp>
          <p:nvSpPr>
            <p:cNvPr id="9" name="Line 10"/>
            <p:cNvSpPr>
              <a:spLocks noChangeShapeType="1"/>
            </p:cNvSpPr>
            <p:nvPr/>
          </p:nvSpPr>
          <p:spPr bwMode="auto">
            <a:xfrm>
              <a:off x="6053911" y="3082073"/>
              <a:ext cx="865187" cy="0"/>
            </a:xfrm>
            <a:prstGeom prst="line">
              <a:avLst/>
            </a:prstGeom>
            <a:noFill/>
            <a:ln w="57150">
              <a:solidFill>
                <a:srgbClr val="0033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mc:AlternateContent xmlns:mc="http://schemas.openxmlformats.org/markup-compatibility/2006" xmlns:a14="http://schemas.microsoft.com/office/drawing/2010/main">
          <mc:Choice Requires="a14">
            <p:sp>
              <p:nvSpPr>
                <p:cNvPr id="12" name="Text Box 15"/>
                <p:cNvSpPr txBox="1">
                  <a:spLocks noChangeArrowheads="1"/>
                </p:cNvSpPr>
                <p:nvPr/>
              </p:nvSpPr>
              <p:spPr bwMode="auto">
                <a:xfrm>
                  <a:off x="6558736" y="2577248"/>
                  <a:ext cx="503237" cy="43749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spAutoFit/>
                </a:bodyPr>
                <a:lstStyle/>
                <a:p>
                  <a:pPr>
                    <a:spcBef>
                      <a:spcPct val="50000"/>
                    </a:spcBef>
                  </a:pPr>
                  <a14:m>
                    <m:oMathPara xmlns:m="http://schemas.openxmlformats.org/officeDocument/2006/math">
                      <m:oMathParaPr>
                        <m:jc m:val="centerGroup"/>
                      </m:oMathParaPr>
                      <m:oMath xmlns:m="http://schemas.openxmlformats.org/officeDocument/2006/math">
                        <m:acc>
                          <m:accPr>
                            <m:chr m:val="⃗"/>
                            <m:ctrlPr>
                              <a:rPr lang="en-US" altLang="el-GR" sz="2000" b="1" i="1" smtClean="0">
                                <a:solidFill>
                                  <a:srgbClr val="FF0000"/>
                                </a:solidFill>
                                <a:latin typeface="Cambria Math" panose="02040503050406030204" pitchFamily="18" charset="0"/>
                              </a:rPr>
                            </m:ctrlPr>
                          </m:accPr>
                          <m:e>
                            <m:r>
                              <a:rPr lang="en-US" altLang="el-GR" sz="2000" b="1" i="1">
                                <a:solidFill>
                                  <a:srgbClr val="FF0000"/>
                                </a:solidFill>
                                <a:latin typeface="Cambria Math"/>
                              </a:rPr>
                              <m:t>𝑭</m:t>
                            </m:r>
                          </m:e>
                        </m:acc>
                        <m:r>
                          <a:rPr lang="en-US" altLang="el-GR" sz="2000" b="1" i="1" baseline="-25000" smtClean="0">
                            <a:solidFill>
                              <a:srgbClr val="FF0000"/>
                            </a:solidFill>
                            <a:latin typeface="Cambria Math" panose="02040503050406030204" pitchFamily="18" charset="0"/>
                          </a:rPr>
                          <m:t>𝟐</m:t>
                        </m:r>
                      </m:oMath>
                    </m:oMathPara>
                  </a14:m>
                  <a:endParaRPr lang="el-GR" altLang="el-GR" sz="2000" b="1" i="1" dirty="0">
                    <a:solidFill>
                      <a:srgbClr val="FF0000"/>
                    </a:solidFill>
                    <a:effectLst>
                      <a:outerShdw blurRad="38100" dist="38100" dir="2700000" algn="tl">
                        <a:srgbClr val="000000">
                          <a:alpha val="43137"/>
                        </a:srgbClr>
                      </a:outerShdw>
                    </a:effectLst>
                    <a:latin typeface="Comic Sans MS" pitchFamily="66" charset="0"/>
                  </a:endParaRPr>
                </a:p>
              </p:txBody>
            </p:sp>
          </mc:Choice>
          <mc:Fallback xmlns="">
            <p:sp>
              <p:nvSpPr>
                <p:cNvPr id="12" name="Text Box 15"/>
                <p:cNvSpPr txBox="1">
                  <a:spLocks noRot="1" noChangeAspect="1" noMove="1" noResize="1" noEditPoints="1" noAdjustHandles="1" noChangeArrowheads="1" noChangeShapeType="1" noTextEdit="1"/>
                </p:cNvSpPr>
                <p:nvPr/>
              </p:nvSpPr>
              <p:spPr bwMode="auto">
                <a:xfrm>
                  <a:off x="6558736" y="2577248"/>
                  <a:ext cx="503237" cy="437492"/>
                </a:xfrm>
                <a:prstGeom prst="rect">
                  <a:avLst/>
                </a:prstGeom>
                <a:blipFill>
                  <a:blip r:embed="rId6" cstate="print"/>
                  <a:stretch>
                    <a:fillRect b="-1389"/>
                  </a:stretch>
                </a:blip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r>
                    <a:rPr lang="el-GR">
                      <a:noFill/>
                    </a:rPr>
                    <a:t> </a:t>
                  </a:r>
                </a:p>
              </p:txBody>
            </p:sp>
          </mc:Fallback>
        </mc:AlternateContent>
      </p:grpSp>
      <p:grpSp>
        <p:nvGrpSpPr>
          <p:cNvPr id="14" name="Ομάδα 13"/>
          <p:cNvGrpSpPr/>
          <p:nvPr/>
        </p:nvGrpSpPr>
        <p:grpSpPr>
          <a:xfrm>
            <a:off x="3619590" y="1581678"/>
            <a:ext cx="3097212" cy="896121"/>
            <a:chOff x="3348038" y="1453379"/>
            <a:chExt cx="3097212" cy="896121"/>
          </a:xfrm>
        </p:grpSpPr>
        <p:sp>
          <p:nvSpPr>
            <p:cNvPr id="21" name="Oval 6"/>
            <p:cNvSpPr>
              <a:spLocks noChangeArrowheads="1"/>
            </p:cNvSpPr>
            <p:nvPr/>
          </p:nvSpPr>
          <p:spPr bwMode="auto">
            <a:xfrm>
              <a:off x="3348038" y="1844675"/>
              <a:ext cx="503237" cy="504825"/>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400" b="1" dirty="0">
                  <a:solidFill>
                    <a:srgbClr val="FF0000"/>
                  </a:solidFill>
                </a:rPr>
                <a:t>+</a:t>
              </a:r>
              <a:endParaRPr lang="el-GR" altLang="el-GR" sz="2400" b="1" dirty="0">
                <a:solidFill>
                  <a:srgbClr val="FF0000"/>
                </a:solidFill>
              </a:endParaRPr>
            </a:p>
          </p:txBody>
        </p:sp>
        <p:sp>
          <p:nvSpPr>
            <p:cNvPr id="22" name="Oval 8"/>
            <p:cNvSpPr>
              <a:spLocks noChangeArrowheads="1"/>
            </p:cNvSpPr>
            <p:nvPr/>
          </p:nvSpPr>
          <p:spPr bwMode="auto">
            <a:xfrm>
              <a:off x="5940425" y="1844675"/>
              <a:ext cx="503238" cy="504825"/>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400" b="1">
                  <a:solidFill>
                    <a:srgbClr val="FF0000"/>
                  </a:solidFill>
                </a:rPr>
                <a:t>+</a:t>
              </a:r>
              <a:endParaRPr lang="el-GR" altLang="el-GR" sz="2400" b="1">
                <a:solidFill>
                  <a:srgbClr val="FF0000"/>
                </a:solidFill>
              </a:endParaRPr>
            </a:p>
          </p:txBody>
        </p:sp>
        <p:sp>
          <p:nvSpPr>
            <p:cNvPr id="23" name="Text Box 12"/>
            <p:cNvSpPr txBox="1">
              <a:spLocks noChangeArrowheads="1"/>
            </p:cNvSpPr>
            <p:nvPr/>
          </p:nvSpPr>
          <p:spPr bwMode="auto">
            <a:xfrm>
              <a:off x="3348038" y="1453379"/>
              <a:ext cx="504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dirty="0">
                  <a:latin typeface="Comic Sans MS" pitchFamily="66" charset="0"/>
                </a:rPr>
                <a:t>q</a:t>
              </a:r>
              <a:r>
                <a:rPr lang="en-US" altLang="el-GR" sz="2000" b="1" baseline="-25000" dirty="0">
                  <a:latin typeface="Comic Sans MS" pitchFamily="66" charset="0"/>
                </a:rPr>
                <a:t>1</a:t>
              </a:r>
              <a:endParaRPr lang="el-GR" altLang="el-GR" sz="2000" b="1" i="1" dirty="0">
                <a:latin typeface="Comic Sans MS" pitchFamily="66" charset="0"/>
              </a:endParaRPr>
            </a:p>
          </p:txBody>
        </p:sp>
        <p:sp>
          <p:nvSpPr>
            <p:cNvPr id="24" name="Text Box 13"/>
            <p:cNvSpPr txBox="1">
              <a:spLocks noChangeArrowheads="1"/>
            </p:cNvSpPr>
            <p:nvPr/>
          </p:nvSpPr>
          <p:spPr bwMode="auto">
            <a:xfrm>
              <a:off x="5940425" y="1474457"/>
              <a:ext cx="504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dirty="0">
                  <a:latin typeface="Comic Sans MS" pitchFamily="66" charset="0"/>
                </a:rPr>
                <a:t>q</a:t>
              </a:r>
              <a:r>
                <a:rPr lang="en-US" altLang="el-GR" sz="2000" b="1" baseline="-25000" dirty="0">
                  <a:latin typeface="Comic Sans MS" pitchFamily="66" charset="0"/>
                </a:rPr>
                <a:t>2</a:t>
              </a:r>
              <a:endParaRPr lang="el-GR" altLang="el-GR" sz="2000" b="1" i="1" dirty="0">
                <a:latin typeface="Comic Sans MS" pitchFamily="66" charset="0"/>
              </a:endParaRPr>
            </a:p>
          </p:txBody>
        </p:sp>
      </p:grpSp>
      <mc:AlternateContent xmlns:mc="http://schemas.openxmlformats.org/markup-compatibility/2006" xmlns:a14="http://schemas.microsoft.com/office/drawing/2010/main">
        <mc:Choice Requires="a14">
          <p:sp>
            <p:nvSpPr>
              <p:cNvPr id="28" name="TextBox 27"/>
              <p:cNvSpPr txBox="1"/>
              <p:nvPr/>
            </p:nvSpPr>
            <p:spPr>
              <a:xfrm>
                <a:off x="4051737" y="3559112"/>
                <a:ext cx="2160240" cy="53604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l-GR" sz="24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dPr>
                        <m:e>
                          <m:acc>
                            <m:accPr>
                              <m:chr m:val="⃗"/>
                              <m:ctrlPr>
                                <a:rPr lang="en-US" altLang="el-GR" sz="2400" b="1" i="1">
                                  <a:solidFill>
                                    <a:srgbClr val="FF0000"/>
                                  </a:solidFill>
                                  <a:latin typeface="Cambria Math" panose="02040503050406030204" pitchFamily="18" charset="0"/>
                                </a:rPr>
                              </m:ctrlPr>
                            </m:accPr>
                            <m:e>
                              <m:r>
                                <a:rPr lang="en-US" altLang="el-GR" sz="2400" b="1" i="1">
                                  <a:solidFill>
                                    <a:srgbClr val="FF0000"/>
                                  </a:solidFill>
                                  <a:latin typeface="Cambria Math"/>
                                </a:rPr>
                                <m:t>𝑭</m:t>
                              </m:r>
                            </m:e>
                          </m:acc>
                          <m:r>
                            <a:rPr lang="en-US" altLang="el-GR" sz="2400" b="1" i="1" baseline="-25000">
                              <a:solidFill>
                                <a:srgbClr val="FF0000"/>
                              </a:solidFill>
                              <a:latin typeface="Cambria Math"/>
                            </a:rPr>
                            <m:t>𝟏</m:t>
                          </m:r>
                        </m:e>
                      </m:d>
                      <m:r>
                        <a:rPr lang="en-US" sz="2400" b="1">
                          <a:solidFill>
                            <a:srgbClr val="FF0000"/>
                          </a:solidFill>
                          <a:latin typeface="Cambria Math"/>
                        </a:rPr>
                        <m:t>=</m:t>
                      </m:r>
                      <m:r>
                        <a:rPr lang="en-US" sz="2400" b="1" i="1">
                          <a:solidFill>
                            <a:srgbClr val="FF0000"/>
                          </a:solidFill>
                          <a:effectLst>
                            <a:outerShdw blurRad="38100" dist="38100" dir="2700000" algn="tl">
                              <a:srgbClr val="000000">
                                <a:alpha val="43137"/>
                              </a:srgbClr>
                            </a:outerShdw>
                          </a:effectLst>
                          <a:latin typeface="Cambria Math"/>
                        </a:rPr>
                        <m:t> </m:t>
                      </m:r>
                      <m:d>
                        <m:dPr>
                          <m:begChr m:val="|"/>
                          <m:endChr m:val="|"/>
                          <m:ctrlPr>
                            <a:rPr lang="en-US" sz="2400" b="1" i="1">
                              <a:solidFill>
                                <a:srgbClr val="FF0000"/>
                              </a:solidFill>
                              <a:effectLst>
                                <a:outerShdw blurRad="38100" dist="38100" dir="2700000" algn="tl">
                                  <a:srgbClr val="000000">
                                    <a:alpha val="43137"/>
                                  </a:srgbClr>
                                </a:outerShdw>
                              </a:effectLst>
                              <a:latin typeface="Cambria Math" panose="02040503050406030204" pitchFamily="18" charset="0"/>
                            </a:rPr>
                          </m:ctrlPr>
                        </m:dPr>
                        <m:e>
                          <m:acc>
                            <m:accPr>
                              <m:chr m:val="⃗"/>
                              <m:ctrlPr>
                                <a:rPr lang="en-US" altLang="el-GR" sz="2400" b="1" i="1" smtClean="0">
                                  <a:solidFill>
                                    <a:srgbClr val="FF0000"/>
                                  </a:solidFill>
                                  <a:latin typeface="Cambria Math" panose="02040503050406030204" pitchFamily="18" charset="0"/>
                                </a:rPr>
                              </m:ctrlPr>
                            </m:accPr>
                            <m:e>
                              <m:r>
                                <a:rPr lang="en-US" altLang="el-GR" sz="2400" b="1" i="1">
                                  <a:solidFill>
                                    <a:srgbClr val="FF0000"/>
                                  </a:solidFill>
                                  <a:latin typeface="Cambria Math"/>
                                </a:rPr>
                                <m:t>𝑭</m:t>
                              </m:r>
                            </m:e>
                          </m:acc>
                          <m:r>
                            <a:rPr lang="en-US" altLang="el-GR" sz="2400" b="1" i="1" baseline="-25000" smtClean="0">
                              <a:solidFill>
                                <a:srgbClr val="FF0000"/>
                              </a:solidFill>
                              <a:latin typeface="Cambria Math" panose="02040503050406030204" pitchFamily="18" charset="0"/>
                            </a:rPr>
                            <m:t>𝟐</m:t>
                          </m:r>
                        </m:e>
                      </m:d>
                    </m:oMath>
                  </m:oMathPara>
                </a14:m>
                <a:endParaRPr lang="el-GR" sz="2400" dirty="0"/>
              </a:p>
            </p:txBody>
          </p:sp>
        </mc:Choice>
        <mc:Fallback xmlns="">
          <p:sp>
            <p:nvSpPr>
              <p:cNvPr id="28" name="TextBox 27"/>
              <p:cNvSpPr txBox="1">
                <a:spLocks noRot="1" noChangeAspect="1" noMove="1" noResize="1" noEditPoints="1" noAdjustHandles="1" noChangeArrowheads="1" noChangeShapeType="1" noTextEdit="1"/>
              </p:cNvSpPr>
              <p:nvPr/>
            </p:nvSpPr>
            <p:spPr>
              <a:xfrm>
                <a:off x="4051737" y="3559112"/>
                <a:ext cx="2160240" cy="536044"/>
              </a:xfrm>
              <a:prstGeom prst="rect">
                <a:avLst/>
              </a:prstGeom>
              <a:blipFill>
                <a:blip r:embed="rId7" cstate="print"/>
                <a:stretch>
                  <a:fillRect/>
                </a:stretch>
              </a:blipFill>
            </p:spPr>
            <p:txBody>
              <a:bodyPr/>
              <a:lstStyle/>
              <a:p>
                <a:r>
                  <a:rPr lang="el-GR">
                    <a:noFill/>
                  </a:rPr>
                  <a:t> </a:t>
                </a:r>
              </a:p>
            </p:txBody>
          </p:sp>
        </mc:Fallback>
      </mc:AlternateContent>
    </p:spTree>
    <p:extLst>
      <p:ext uri="{BB962C8B-B14F-4D97-AF65-F5344CB8AC3E}">
        <p14:creationId xmlns:p14="http://schemas.microsoft.com/office/powerpoint/2010/main" val="2661372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dissolve">
                                      <p:cBhvr>
                                        <p:cTn id="16" dur="500"/>
                                        <p:tgtEl>
                                          <p:spTgt spid="5">
                                            <p:txEl>
                                              <p:pRg st="2" end="2"/>
                                            </p:txEl>
                                          </p:spTgt>
                                        </p:tgtEl>
                                      </p:cBhvr>
                                    </p:animEffect>
                                  </p:childTnLst>
                                </p:cTn>
                              </p:par>
                            </p:childTnLst>
                          </p:cTn>
                        </p:par>
                        <p:par>
                          <p:cTn id="17" fill="hold">
                            <p:stCondLst>
                              <p:cond delay="500"/>
                            </p:stCondLst>
                            <p:childTnLst>
                              <p:par>
                                <p:cTn id="18" presetID="10" presetClass="entr" presetSubtype="0" fill="hold" nodeType="afterEffect">
                                  <p:stCondLst>
                                    <p:cond delay="50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par>
                                <p:cTn id="29" presetID="10"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5">
                                            <p:txEl>
                                              <p:pRg st="6" end="6"/>
                                            </p:txEl>
                                          </p:spTgt>
                                        </p:tgtEl>
                                        <p:attrNameLst>
                                          <p:attrName>style.visibility</p:attrName>
                                        </p:attrNameLst>
                                      </p:cBhvr>
                                      <p:to>
                                        <p:strVal val="visible"/>
                                      </p:to>
                                    </p:set>
                                    <p:animEffect transition="in" filter="dissolve">
                                      <p:cBhvr>
                                        <p:cTn id="36" dur="500"/>
                                        <p:tgtEl>
                                          <p:spTgt spid="5">
                                            <p:txEl>
                                              <p:pRg st="6" end="6"/>
                                            </p:txEl>
                                          </p:spTgt>
                                        </p:tgtEl>
                                      </p:cBhvr>
                                    </p:animEffect>
                                  </p:childTnLst>
                                </p:cTn>
                              </p:par>
                            </p:childTnLst>
                          </p:cTn>
                        </p:par>
                        <p:par>
                          <p:cTn id="37" fill="hold">
                            <p:stCondLst>
                              <p:cond delay="500"/>
                            </p:stCondLst>
                            <p:childTnLst>
                              <p:par>
                                <p:cTn id="38" presetID="10" presetClass="entr" presetSubtype="0" fill="hold" grpId="0" nodeType="afterEffect">
                                  <p:stCondLst>
                                    <p:cond delay="500"/>
                                  </p:stCondLst>
                                  <p:childTnLst>
                                    <p:set>
                                      <p:cBhvr>
                                        <p:cTn id="39" dur="1" fill="hold">
                                          <p:stCondLst>
                                            <p:cond delay="0"/>
                                          </p:stCondLst>
                                        </p:cTn>
                                        <p:tgtEl>
                                          <p:spTgt spid="28"/>
                                        </p:tgtEl>
                                        <p:attrNameLst>
                                          <p:attrName>style.visibility</p:attrName>
                                        </p:attrNameLst>
                                      </p:cBhvr>
                                      <p:to>
                                        <p:strVal val="visible"/>
                                      </p:to>
                                    </p:set>
                                    <p:animEffect transition="in" filter="fade">
                                      <p:cBhvr>
                                        <p:cTn id="40" dur="500"/>
                                        <p:tgtEl>
                                          <p:spTgt spid="28"/>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5">
                                            <p:txEl>
                                              <p:pRg st="9" end="9"/>
                                            </p:txEl>
                                          </p:spTgt>
                                        </p:tgtEl>
                                        <p:attrNameLst>
                                          <p:attrName>style.visibility</p:attrName>
                                        </p:attrNameLst>
                                      </p:cBhvr>
                                      <p:to>
                                        <p:strVal val="visible"/>
                                      </p:to>
                                    </p:set>
                                    <p:animEffect transition="in" filter="fade">
                                      <p:cBhvr>
                                        <p:cTn id="45" dur="10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12</a:t>
            </a:fld>
            <a:endParaRPr lang="el-GR" dirty="0">
              <a:solidFill>
                <a:prstClr val="black"/>
              </a:solidFill>
            </a:endParaRPr>
          </a:p>
        </p:txBody>
      </p:sp>
      <p:sp>
        <p:nvSpPr>
          <p:cNvPr id="4" name="Ορθογώνιο 3"/>
          <p:cNvSpPr/>
          <p:nvPr/>
        </p:nvSpPr>
        <p:spPr>
          <a:xfrm>
            <a:off x="924575" y="527923"/>
            <a:ext cx="7416824" cy="1754326"/>
          </a:xfrm>
          <a:prstGeom prst="rect">
            <a:avLst/>
          </a:prstGeom>
        </p:spPr>
        <p:txBody>
          <a:bodyPr wrap="square">
            <a:spAutoFit/>
          </a:bodyPr>
          <a:lstStyle/>
          <a:p>
            <a:pPr algn="just">
              <a:lnSpc>
                <a:spcPct val="150000"/>
              </a:lnSpc>
            </a:pPr>
            <a:r>
              <a:rPr lang="el-GR" dirty="0">
                <a:latin typeface="Trebuchet MS" panose="020B0603020202020204" pitchFamily="34" charset="0"/>
              </a:rPr>
              <a:t>Τρία φορτία +</a:t>
            </a:r>
            <a:r>
              <a:rPr lang="en-US" i="1" dirty="0">
                <a:latin typeface="Trebuchet MS" panose="020B0603020202020204" pitchFamily="34" charset="0"/>
              </a:rPr>
              <a:t>q</a:t>
            </a:r>
            <a:r>
              <a:rPr lang="el-GR" baseline="-25000" dirty="0">
                <a:latin typeface="Trebuchet MS" panose="020B0603020202020204" pitchFamily="34" charset="0"/>
              </a:rPr>
              <a:t>Α</a:t>
            </a:r>
            <a:r>
              <a:rPr lang="el-GR" dirty="0">
                <a:latin typeface="Trebuchet MS" panose="020B0603020202020204" pitchFamily="34" charset="0"/>
              </a:rPr>
              <a:t>, -</a:t>
            </a:r>
            <a:r>
              <a:rPr lang="en-US" i="1" dirty="0" err="1">
                <a:latin typeface="Trebuchet MS" panose="020B0603020202020204" pitchFamily="34" charset="0"/>
              </a:rPr>
              <a:t>q</a:t>
            </a:r>
            <a:r>
              <a:rPr lang="en-US" baseline="-25000" dirty="0" err="1">
                <a:latin typeface="Trebuchet MS" panose="020B0603020202020204" pitchFamily="34" charset="0"/>
              </a:rPr>
              <a:t>B</a:t>
            </a:r>
            <a:r>
              <a:rPr lang="el-GR" dirty="0">
                <a:latin typeface="Trebuchet MS" panose="020B0603020202020204" pitchFamily="34" charset="0"/>
              </a:rPr>
              <a:t>  και </a:t>
            </a:r>
            <a:r>
              <a:rPr lang="en-US" dirty="0">
                <a:latin typeface="Trebuchet MS" panose="020B0603020202020204" pitchFamily="34" charset="0"/>
              </a:rPr>
              <a:t>+</a:t>
            </a:r>
            <a:r>
              <a:rPr lang="en-US" i="1" dirty="0">
                <a:latin typeface="Trebuchet MS" panose="020B0603020202020204" pitchFamily="34" charset="0"/>
              </a:rPr>
              <a:t>q</a:t>
            </a:r>
            <a:r>
              <a:rPr lang="el-GR" baseline="-25000" dirty="0">
                <a:latin typeface="Trebuchet MS" panose="020B0603020202020204" pitchFamily="34" charset="0"/>
              </a:rPr>
              <a:t>Γ</a:t>
            </a:r>
            <a:r>
              <a:rPr lang="el-GR" dirty="0">
                <a:latin typeface="Trebuchet MS" panose="020B0603020202020204" pitchFamily="34" charset="0"/>
              </a:rPr>
              <a:t> τοποθετούνται ακίνητα πάνω σε ευθεία και στις θέσεις Α, Β, Γ αντίστοιχα. Αν οι αποστάσεις (ΑΒ) και (ΑΓ) μεταξύ των φορτίων είναι γνωστές, να βρεθεί η δύναμη που ασκείται στο φορτίο που βρίσκεται στο σημείο Β, από τα άλλα φορτία.</a:t>
            </a:r>
          </a:p>
        </p:txBody>
      </p:sp>
      <p:sp>
        <p:nvSpPr>
          <p:cNvPr id="5" name="TextBox 4"/>
          <p:cNvSpPr txBox="1"/>
          <p:nvPr/>
        </p:nvSpPr>
        <p:spPr>
          <a:xfrm>
            <a:off x="1439551" y="127839"/>
            <a:ext cx="6386873" cy="461665"/>
          </a:xfrm>
          <a:prstGeom prst="rect">
            <a:avLst/>
          </a:prstGeom>
          <a:noFill/>
        </p:spPr>
        <p:txBody>
          <a:bodyPr wrap="square" rtlCol="0">
            <a:spAutoFit/>
          </a:bodyPr>
          <a:lstStyle/>
          <a:p>
            <a:r>
              <a:rPr lang="el-GR" sz="2400" b="1" dirty="0">
                <a:solidFill>
                  <a:srgbClr val="800000"/>
                </a:solidFill>
                <a:latin typeface="Comic Sans MS" panose="030F0702030302020204" pitchFamily="66" charset="0"/>
              </a:rPr>
              <a:t>Παράδειγμα εύρεσης συνισταμένης δύναμης</a:t>
            </a:r>
          </a:p>
        </p:txBody>
      </p:sp>
      <p:grpSp>
        <p:nvGrpSpPr>
          <p:cNvPr id="29" name="Ομάδα 28"/>
          <p:cNvGrpSpPr/>
          <p:nvPr/>
        </p:nvGrpSpPr>
        <p:grpSpPr>
          <a:xfrm>
            <a:off x="2247051" y="2140983"/>
            <a:ext cx="971909" cy="369896"/>
            <a:chOff x="2247051" y="2140983"/>
            <a:chExt cx="971909" cy="369896"/>
          </a:xfrm>
        </p:grpSpPr>
        <p:cxnSp>
          <p:nvCxnSpPr>
            <p:cNvPr id="23" name="Ευθύγραμμο βέλος σύνδεσης 22"/>
            <p:cNvCxnSpPr/>
            <p:nvPr/>
          </p:nvCxnSpPr>
          <p:spPr>
            <a:xfrm flipH="1">
              <a:off x="2483768" y="2497141"/>
              <a:ext cx="735192" cy="13738"/>
            </a:xfrm>
            <a:prstGeom prst="straightConnector1">
              <a:avLst/>
            </a:prstGeom>
            <a:ln w="28575">
              <a:solidFill>
                <a:srgbClr val="0066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TextBox 26"/>
                <p:cNvSpPr txBox="1"/>
                <p:nvPr/>
              </p:nvSpPr>
              <p:spPr>
                <a:xfrm>
                  <a:off x="2247051" y="2140983"/>
                  <a:ext cx="586983" cy="368499"/>
                </a:xfrm>
                <a:prstGeom prst="rect">
                  <a:avLst/>
                </a:prstGeom>
                <a:noFill/>
              </p:spPr>
              <p:txBody>
                <a:bodyPr wrap="square" rtlCol="0">
                  <a:spAutoFit/>
                </a:bodyPr>
                <a:lstStyle/>
                <a:p>
                  <a14:m>
                    <m:oMath xmlns:m="http://schemas.openxmlformats.org/officeDocument/2006/math">
                      <m:acc>
                        <m:accPr>
                          <m:chr m:val="⃗"/>
                          <m:ctrlPr>
                            <a:rPr lang="en-US" sz="1600" b="1" i="1">
                              <a:solidFill>
                                <a:srgbClr val="006600"/>
                              </a:solidFill>
                              <a:effectLst>
                                <a:outerShdw blurRad="38100" dist="38100" dir="2700000" algn="tl">
                                  <a:srgbClr val="000000">
                                    <a:alpha val="43137"/>
                                  </a:srgbClr>
                                </a:outerShdw>
                              </a:effectLst>
                              <a:latin typeface="Cambria Math" panose="02040503050406030204" pitchFamily="18" charset="0"/>
                            </a:rPr>
                          </m:ctrlPr>
                        </m:accPr>
                        <m:e>
                          <m:r>
                            <a:rPr lang="en-US" sz="1600" b="1" i="1">
                              <a:solidFill>
                                <a:srgbClr val="006600"/>
                              </a:solidFill>
                              <a:effectLst>
                                <a:outerShdw blurRad="38100" dist="38100" dir="2700000" algn="tl">
                                  <a:srgbClr val="000000">
                                    <a:alpha val="43137"/>
                                  </a:srgbClr>
                                </a:outerShdw>
                              </a:effectLst>
                              <a:latin typeface="Cambria Math"/>
                            </a:rPr>
                            <m:t>𝑭</m:t>
                          </m:r>
                        </m:e>
                      </m:acc>
                    </m:oMath>
                  </a14:m>
                  <a:r>
                    <a:rPr lang="en-US" sz="1600" b="1" baseline="-25000" dirty="0">
                      <a:solidFill>
                        <a:srgbClr val="006600"/>
                      </a:solidFill>
                      <a:effectLst>
                        <a:outerShdw blurRad="38100" dist="38100" dir="2700000" algn="tl">
                          <a:srgbClr val="000000">
                            <a:alpha val="43137"/>
                          </a:srgbClr>
                        </a:outerShdw>
                      </a:effectLst>
                      <a:latin typeface="Comic Sans MS" panose="030F0702030302020204" pitchFamily="66" charset="0"/>
                    </a:rPr>
                    <a:t>AB</a:t>
                  </a:r>
                  <a:r>
                    <a:rPr lang="el-GR" sz="1600" b="1" dirty="0">
                      <a:solidFill>
                        <a:srgbClr val="006600"/>
                      </a:solidFill>
                      <a:latin typeface="Comic Sans MS" panose="030F0702030302020204" pitchFamily="66" charset="0"/>
                    </a:rPr>
                    <a:t> </a:t>
                  </a:r>
                </a:p>
              </p:txBody>
            </p:sp>
          </mc:Choice>
          <mc:Fallback xmlns="">
            <p:sp>
              <p:nvSpPr>
                <p:cNvPr id="27" name="TextBox 26"/>
                <p:cNvSpPr txBox="1">
                  <a:spLocks noRot="1" noChangeAspect="1" noMove="1" noResize="1" noEditPoints="1" noAdjustHandles="1" noChangeArrowheads="1" noChangeShapeType="1" noTextEdit="1"/>
                </p:cNvSpPr>
                <p:nvPr/>
              </p:nvSpPr>
              <p:spPr>
                <a:xfrm>
                  <a:off x="2247051" y="2140983"/>
                  <a:ext cx="586983" cy="368499"/>
                </a:xfrm>
                <a:prstGeom prst="rect">
                  <a:avLst/>
                </a:prstGeom>
                <a:blipFill>
                  <a:blip r:embed="rId2" cstate="print"/>
                  <a:stretch>
                    <a:fillRect b="-22951"/>
                  </a:stretch>
                </a:blipFill>
              </p:spPr>
              <p:txBody>
                <a:bodyPr/>
                <a:lstStyle/>
                <a:p>
                  <a:r>
                    <a:rPr lang="el-GR">
                      <a:noFill/>
                    </a:rPr>
                    <a:t> </a:t>
                  </a:r>
                </a:p>
              </p:txBody>
            </p:sp>
          </mc:Fallback>
        </mc:AlternateContent>
      </p:grpSp>
      <p:cxnSp>
        <p:nvCxnSpPr>
          <p:cNvPr id="19" name="Ευθύγραμμο βέλος σύνδεσης 18"/>
          <p:cNvCxnSpPr/>
          <p:nvPr/>
        </p:nvCxnSpPr>
        <p:spPr>
          <a:xfrm flipV="1">
            <a:off x="3199012" y="2490120"/>
            <a:ext cx="394254" cy="4164"/>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2" name="TextBox 31"/>
              <p:cNvSpPr txBox="1"/>
              <p:nvPr/>
            </p:nvSpPr>
            <p:spPr>
              <a:xfrm>
                <a:off x="1439551" y="2956383"/>
                <a:ext cx="6408712" cy="437492"/>
              </a:xfrm>
              <a:prstGeom prst="rect">
                <a:avLst/>
              </a:prstGeom>
              <a:noFill/>
            </p:spPr>
            <p:txBody>
              <a:bodyPr wrap="square" rtlCol="0">
                <a:spAutoFit/>
              </a:bodyPr>
              <a:lstStyle/>
              <a:p>
                <a:pPr algn="just"/>
                <a:r>
                  <a:rPr lang="el-GR" sz="2000" b="1" dirty="0">
                    <a:latin typeface="Comic Sans MS" panose="030F0702030302020204" pitchFamily="66" charset="0"/>
                  </a:rPr>
                  <a:t>Η δύναμη </a:t>
                </a:r>
                <a14:m>
                  <m:oMath xmlns:m="http://schemas.openxmlformats.org/officeDocument/2006/math">
                    <m:acc>
                      <m:accPr>
                        <m:chr m:val="⃗"/>
                        <m:ctrlPr>
                          <a:rPr lang="en-US" sz="2000" b="1" i="1" smtClean="0">
                            <a:solidFill>
                              <a:srgbClr val="006600"/>
                            </a:solidFill>
                            <a:effectLst>
                              <a:outerShdw blurRad="38100" dist="38100" dir="2700000" algn="tl">
                                <a:srgbClr val="000000">
                                  <a:alpha val="43137"/>
                                </a:srgbClr>
                              </a:outerShdw>
                            </a:effectLst>
                            <a:latin typeface="Cambria Math" panose="02040503050406030204" pitchFamily="18" charset="0"/>
                          </a:rPr>
                        </m:ctrlPr>
                      </m:accPr>
                      <m:e>
                        <m:r>
                          <a:rPr lang="en-US" sz="2000" b="1" i="1">
                            <a:solidFill>
                              <a:srgbClr val="006600"/>
                            </a:solidFill>
                            <a:effectLst>
                              <a:outerShdw blurRad="38100" dist="38100" dir="2700000" algn="tl">
                                <a:srgbClr val="000000">
                                  <a:alpha val="43137"/>
                                </a:srgbClr>
                              </a:outerShdw>
                            </a:effectLst>
                            <a:latin typeface="Cambria Math"/>
                          </a:rPr>
                          <m:t>𝑭</m:t>
                        </m:r>
                      </m:e>
                    </m:acc>
                  </m:oMath>
                </a14:m>
                <a:r>
                  <a:rPr lang="en-US" sz="2000" b="1" baseline="-25000" dirty="0">
                    <a:solidFill>
                      <a:srgbClr val="006600"/>
                    </a:solidFill>
                    <a:effectLst>
                      <a:outerShdw blurRad="38100" dist="38100" dir="2700000" algn="tl">
                        <a:srgbClr val="000000">
                          <a:alpha val="43137"/>
                        </a:srgbClr>
                      </a:outerShdw>
                    </a:effectLst>
                    <a:latin typeface="Comic Sans MS" panose="030F0702030302020204" pitchFamily="66" charset="0"/>
                  </a:rPr>
                  <a:t>AB</a:t>
                </a:r>
                <a:r>
                  <a:rPr lang="el-GR" sz="2000" b="1" dirty="0">
                    <a:solidFill>
                      <a:srgbClr val="006600"/>
                    </a:solidFill>
                    <a:latin typeface="Comic Sans MS" panose="030F0702030302020204" pitchFamily="66" charset="0"/>
                  </a:rPr>
                  <a:t> </a:t>
                </a:r>
                <a:r>
                  <a:rPr lang="el-GR" sz="2000" b="1" dirty="0">
                    <a:latin typeface="Comic Sans MS" panose="030F0702030302020204" pitchFamily="66" charset="0"/>
                  </a:rPr>
                  <a:t>ανάμεσα στα </a:t>
                </a:r>
                <a:r>
                  <a:rPr lang="en-US" sz="2000" b="1" i="1" dirty="0">
                    <a:latin typeface="Comic Sans MS" panose="030F0702030302020204" pitchFamily="66" charset="0"/>
                  </a:rPr>
                  <a:t>q</a:t>
                </a:r>
                <a:r>
                  <a:rPr lang="el-GR" sz="2000" b="1" baseline="-25000" dirty="0">
                    <a:latin typeface="Comic Sans MS" panose="030F0702030302020204" pitchFamily="66" charset="0"/>
                  </a:rPr>
                  <a:t>Α </a:t>
                </a:r>
                <a:r>
                  <a:rPr lang="el-GR" sz="2000" b="1" dirty="0">
                    <a:latin typeface="Comic Sans MS" panose="030F0702030302020204" pitchFamily="66" charset="0"/>
                  </a:rPr>
                  <a:t>και </a:t>
                </a:r>
                <a:r>
                  <a:rPr lang="en-US" sz="2000" b="1" i="1" dirty="0">
                    <a:latin typeface="Comic Sans MS" panose="030F0702030302020204" pitchFamily="66" charset="0"/>
                  </a:rPr>
                  <a:t>q</a:t>
                </a:r>
                <a:r>
                  <a:rPr lang="el-GR" sz="2000" b="1" baseline="-25000" dirty="0">
                    <a:latin typeface="Comic Sans MS" panose="030F0702030302020204" pitchFamily="66" charset="0"/>
                  </a:rPr>
                  <a:t>Β</a:t>
                </a:r>
                <a:r>
                  <a:rPr lang="el-GR" sz="2000" b="1" dirty="0">
                    <a:latin typeface="Comic Sans MS" panose="030F0702030302020204" pitchFamily="66" charset="0"/>
                  </a:rPr>
                  <a:t> είναι </a:t>
                </a:r>
                <a:r>
                  <a:rPr lang="el-GR" sz="2000" b="1" dirty="0">
                    <a:solidFill>
                      <a:srgbClr val="006600"/>
                    </a:solidFill>
                    <a:effectLst>
                      <a:outerShdw blurRad="38100" dist="38100" dir="2700000" algn="tl">
                        <a:srgbClr val="000000">
                          <a:alpha val="43137"/>
                        </a:srgbClr>
                      </a:outerShdw>
                    </a:effectLst>
                    <a:latin typeface="Comic Sans MS" panose="030F0702030302020204" pitchFamily="66" charset="0"/>
                  </a:rPr>
                  <a:t>ελκτική</a:t>
                </a:r>
                <a:r>
                  <a:rPr lang="el-GR" sz="2000" b="1" dirty="0">
                    <a:latin typeface="Comic Sans MS" panose="030F0702030302020204" pitchFamily="66" charset="0"/>
                  </a:rPr>
                  <a:t>. </a:t>
                </a:r>
              </a:p>
            </p:txBody>
          </p:sp>
        </mc:Choice>
        <mc:Fallback xmlns="">
          <p:sp>
            <p:nvSpPr>
              <p:cNvPr id="32" name="TextBox 31"/>
              <p:cNvSpPr txBox="1">
                <a:spLocks noRot="1" noChangeAspect="1" noMove="1" noResize="1" noEditPoints="1" noAdjustHandles="1" noChangeArrowheads="1" noChangeShapeType="1" noTextEdit="1"/>
              </p:cNvSpPr>
              <p:nvPr/>
            </p:nvSpPr>
            <p:spPr>
              <a:xfrm>
                <a:off x="1439551" y="2956383"/>
                <a:ext cx="6408712" cy="437492"/>
              </a:xfrm>
              <a:prstGeom prst="rect">
                <a:avLst/>
              </a:prstGeom>
              <a:blipFill rotWithShape="1">
                <a:blip r:embed="rId3" cstate="print"/>
                <a:stretch>
                  <a:fillRect l="-951" b="-30556"/>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1456252" y="3503730"/>
                <a:ext cx="6463073" cy="437492"/>
              </a:xfrm>
              <a:prstGeom prst="rect">
                <a:avLst/>
              </a:prstGeom>
              <a:noFill/>
            </p:spPr>
            <p:txBody>
              <a:bodyPr wrap="square" rtlCol="0">
                <a:spAutoFit/>
              </a:bodyPr>
              <a:lstStyle/>
              <a:p>
                <a:pPr algn="just"/>
                <a:r>
                  <a:rPr lang="el-GR" sz="2000" b="1" dirty="0">
                    <a:latin typeface="Comic Sans MS" panose="030F0702030302020204" pitchFamily="66" charset="0"/>
                  </a:rPr>
                  <a:t>Η δύναμη </a:t>
                </a:r>
                <a14:m>
                  <m:oMath xmlns:m="http://schemas.openxmlformats.org/officeDocument/2006/math">
                    <m:acc>
                      <m:accPr>
                        <m:chr m:val="⃗"/>
                        <m:ctrlPr>
                          <a:rPr lang="en-US" sz="2000" b="1" i="1" smtClean="0">
                            <a:solidFill>
                              <a:srgbClr val="0000FF"/>
                            </a:solidFill>
                            <a:effectLst>
                              <a:outerShdw blurRad="38100" dist="38100" dir="2700000" algn="tl">
                                <a:srgbClr val="000000">
                                  <a:alpha val="43137"/>
                                </a:srgbClr>
                              </a:outerShdw>
                            </a:effectLst>
                            <a:latin typeface="Cambria Math" panose="02040503050406030204" pitchFamily="18" charset="0"/>
                          </a:rPr>
                        </m:ctrlPr>
                      </m:accPr>
                      <m:e>
                        <m:r>
                          <a:rPr lang="en-US" sz="2000" b="1" i="1">
                            <a:solidFill>
                              <a:srgbClr val="0000FF"/>
                            </a:solidFill>
                            <a:effectLst>
                              <a:outerShdw blurRad="38100" dist="38100" dir="2700000" algn="tl">
                                <a:srgbClr val="000000">
                                  <a:alpha val="43137"/>
                                </a:srgbClr>
                              </a:outerShdw>
                            </a:effectLst>
                            <a:latin typeface="Cambria Math"/>
                          </a:rPr>
                          <m:t>𝑭</m:t>
                        </m:r>
                      </m:e>
                    </m:acc>
                  </m:oMath>
                </a14:m>
                <a:r>
                  <a:rPr lang="el-GR" sz="2000" b="1" baseline="-25000" dirty="0">
                    <a:solidFill>
                      <a:srgbClr val="0000FF"/>
                    </a:solidFill>
                    <a:effectLst>
                      <a:outerShdw blurRad="38100" dist="38100" dir="2700000" algn="tl">
                        <a:srgbClr val="000000">
                          <a:alpha val="43137"/>
                        </a:srgbClr>
                      </a:outerShdw>
                    </a:effectLst>
                    <a:latin typeface="Comic Sans MS" panose="030F0702030302020204" pitchFamily="66" charset="0"/>
                  </a:rPr>
                  <a:t>Γ</a:t>
                </a:r>
                <a:r>
                  <a:rPr lang="en-US" sz="2000" b="1" baseline="-25000" dirty="0">
                    <a:solidFill>
                      <a:srgbClr val="0000FF"/>
                    </a:solidFill>
                    <a:effectLst>
                      <a:outerShdw blurRad="38100" dist="38100" dir="2700000" algn="tl">
                        <a:srgbClr val="000000">
                          <a:alpha val="43137"/>
                        </a:srgbClr>
                      </a:outerShdw>
                    </a:effectLst>
                    <a:latin typeface="Comic Sans MS" panose="030F0702030302020204" pitchFamily="66" charset="0"/>
                  </a:rPr>
                  <a:t>B</a:t>
                </a:r>
                <a:r>
                  <a:rPr lang="el-GR" sz="2000" b="1" dirty="0">
                    <a:solidFill>
                      <a:srgbClr val="0000FF"/>
                    </a:solidFill>
                    <a:latin typeface="Comic Sans MS" panose="030F0702030302020204" pitchFamily="66" charset="0"/>
                  </a:rPr>
                  <a:t> </a:t>
                </a:r>
                <a:r>
                  <a:rPr lang="el-GR" sz="2000" b="1" dirty="0">
                    <a:latin typeface="Comic Sans MS" panose="030F0702030302020204" pitchFamily="66" charset="0"/>
                  </a:rPr>
                  <a:t>ανάμεσα στα </a:t>
                </a:r>
                <a:r>
                  <a:rPr lang="en-US" sz="2000" b="1" i="1" dirty="0">
                    <a:latin typeface="Comic Sans MS" panose="030F0702030302020204" pitchFamily="66" charset="0"/>
                  </a:rPr>
                  <a:t>q</a:t>
                </a:r>
                <a:r>
                  <a:rPr lang="el-GR" sz="2000" b="1" baseline="-25000" dirty="0">
                    <a:latin typeface="Comic Sans MS" panose="030F0702030302020204" pitchFamily="66" charset="0"/>
                  </a:rPr>
                  <a:t>Γ </a:t>
                </a:r>
                <a:r>
                  <a:rPr lang="el-GR" sz="2000" b="1" dirty="0">
                    <a:latin typeface="Comic Sans MS" panose="030F0702030302020204" pitchFamily="66" charset="0"/>
                  </a:rPr>
                  <a:t>και </a:t>
                </a:r>
                <a:r>
                  <a:rPr lang="en-US" sz="2000" b="1" i="1" dirty="0">
                    <a:latin typeface="Comic Sans MS" panose="030F0702030302020204" pitchFamily="66" charset="0"/>
                  </a:rPr>
                  <a:t>q</a:t>
                </a:r>
                <a:r>
                  <a:rPr lang="el-GR" sz="2000" b="1" baseline="-25000" dirty="0">
                    <a:latin typeface="Comic Sans MS" panose="030F0702030302020204" pitchFamily="66" charset="0"/>
                  </a:rPr>
                  <a:t>Β</a:t>
                </a:r>
                <a:r>
                  <a:rPr lang="el-GR" sz="2000" b="1" dirty="0">
                    <a:latin typeface="Comic Sans MS" panose="030F0702030302020204" pitchFamily="66" charset="0"/>
                  </a:rPr>
                  <a:t> είναι </a:t>
                </a:r>
                <a:r>
                  <a:rPr lang="el-GR" sz="2000" b="1" dirty="0">
                    <a:solidFill>
                      <a:srgbClr val="0000FF"/>
                    </a:solidFill>
                    <a:effectLst>
                      <a:outerShdw blurRad="38100" dist="38100" dir="2700000" algn="tl">
                        <a:srgbClr val="000000">
                          <a:alpha val="43137"/>
                        </a:srgbClr>
                      </a:outerShdw>
                    </a:effectLst>
                    <a:latin typeface="Comic Sans MS" panose="030F0702030302020204" pitchFamily="66" charset="0"/>
                  </a:rPr>
                  <a:t>ελκτική</a:t>
                </a:r>
                <a:r>
                  <a:rPr lang="el-GR" sz="2000" b="1" dirty="0">
                    <a:latin typeface="Comic Sans MS" panose="030F0702030302020204" pitchFamily="66" charset="0"/>
                  </a:rPr>
                  <a:t>. </a:t>
                </a:r>
              </a:p>
            </p:txBody>
          </p:sp>
        </mc:Choice>
        <mc:Fallback xmlns="">
          <p:sp>
            <p:nvSpPr>
              <p:cNvPr id="33" name="TextBox 32"/>
              <p:cNvSpPr txBox="1">
                <a:spLocks noRot="1" noChangeAspect="1" noMove="1" noResize="1" noEditPoints="1" noAdjustHandles="1" noChangeArrowheads="1" noChangeShapeType="1" noTextEdit="1"/>
              </p:cNvSpPr>
              <p:nvPr/>
            </p:nvSpPr>
            <p:spPr>
              <a:xfrm>
                <a:off x="1456252" y="3503730"/>
                <a:ext cx="6463073" cy="437492"/>
              </a:xfrm>
              <a:prstGeom prst="rect">
                <a:avLst/>
              </a:prstGeom>
              <a:blipFill rotWithShape="1">
                <a:blip r:embed="rId4" cstate="print"/>
                <a:stretch>
                  <a:fillRect l="-1038" b="-30556"/>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3226266" y="4583493"/>
                <a:ext cx="2118913" cy="506421"/>
              </a:xfrm>
              <a:prstGeom prst="rect">
                <a:avLst/>
              </a:prstGeom>
              <a:noFill/>
            </p:spPr>
            <p:txBody>
              <a:bodyPr wrap="none" rtlCol="0">
                <a:spAutoFit/>
              </a:bodyPr>
              <a:lstStyle/>
              <a:p>
                <a14:m>
                  <m:oMath xmlns:m="http://schemas.openxmlformats.org/officeDocument/2006/math">
                    <m:acc>
                      <m:accPr>
                        <m:chr m:val="⃗"/>
                        <m:ctrlPr>
                          <a:rPr lang="el-GR" sz="24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accPr>
                      <m:e>
                        <m:r>
                          <a:rPr lang="en-US" sz="2400" b="1" i="1" smtClean="0">
                            <a:solidFill>
                              <a:srgbClr val="FF0000"/>
                            </a:solidFill>
                            <a:effectLst>
                              <a:outerShdw blurRad="38100" dist="38100" dir="2700000" algn="tl">
                                <a:srgbClr val="000000">
                                  <a:alpha val="43137"/>
                                </a:srgbClr>
                              </a:outerShdw>
                            </a:effectLst>
                            <a:latin typeface="Cambria Math"/>
                          </a:rPr>
                          <m:t>𝑭</m:t>
                        </m:r>
                      </m:e>
                    </m:acc>
                    <m:r>
                      <a:rPr lang="en-US" sz="2400" b="1" i="1" smtClean="0">
                        <a:solidFill>
                          <a:srgbClr val="FF0000"/>
                        </a:solidFill>
                        <a:effectLst>
                          <a:outerShdw blurRad="38100" dist="38100" dir="2700000" algn="tl">
                            <a:srgbClr val="000000">
                              <a:alpha val="43137"/>
                            </a:srgbClr>
                          </a:outerShdw>
                        </a:effectLst>
                        <a:latin typeface="Cambria Math"/>
                      </a:rPr>
                      <m:t>= </m:t>
                    </m:r>
                    <m:acc>
                      <m:accPr>
                        <m:chr m:val="⃗"/>
                        <m:ctrlPr>
                          <a:rPr lang="en-US" sz="24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accPr>
                      <m:e>
                        <m:r>
                          <a:rPr lang="en-US" sz="2400" b="1" i="1" smtClean="0">
                            <a:solidFill>
                              <a:srgbClr val="FF0000"/>
                            </a:solidFill>
                            <a:effectLst>
                              <a:outerShdw blurRad="38100" dist="38100" dir="2700000" algn="tl">
                                <a:srgbClr val="000000">
                                  <a:alpha val="43137"/>
                                </a:srgbClr>
                              </a:outerShdw>
                            </a:effectLst>
                            <a:latin typeface="Cambria Math"/>
                          </a:rPr>
                          <m:t>𝑭</m:t>
                        </m:r>
                      </m:e>
                    </m:acc>
                    <m:r>
                      <a:rPr lang="en-US" sz="2400" b="1" i="0" baseline="-25000" smtClean="0">
                        <a:solidFill>
                          <a:srgbClr val="FF0000"/>
                        </a:solidFill>
                        <a:effectLst>
                          <a:outerShdw blurRad="38100" dist="38100" dir="2700000" algn="tl">
                            <a:srgbClr val="000000">
                              <a:alpha val="43137"/>
                            </a:srgbClr>
                          </a:outerShdw>
                        </a:effectLst>
                        <a:latin typeface="Cambria Math"/>
                      </a:rPr>
                      <m:t>𝐀𝐁</m:t>
                    </m:r>
                  </m:oMath>
                </a14:m>
                <a:r>
                  <a:rPr lang="en-US" sz="2400" b="1" baseline="-25000" dirty="0">
                    <a:solidFill>
                      <a:srgbClr val="FF0000"/>
                    </a:solidFill>
                    <a:effectLst>
                      <a:outerShdw blurRad="38100" dist="38100" dir="2700000" algn="tl">
                        <a:srgbClr val="000000">
                          <a:alpha val="43137"/>
                        </a:srgbClr>
                      </a:outerShdw>
                    </a:effectLst>
                  </a:rPr>
                  <a:t> </a:t>
                </a:r>
                <a:r>
                  <a:rPr lang="en-US" sz="2400" b="1" dirty="0">
                    <a:solidFill>
                      <a:srgbClr val="FF0000"/>
                    </a:solidFill>
                    <a:effectLst>
                      <a:outerShdw blurRad="38100" dist="38100" dir="2700000" algn="tl">
                        <a:srgbClr val="000000">
                          <a:alpha val="43137"/>
                        </a:srgbClr>
                      </a:outerShdw>
                    </a:effectLst>
                  </a:rPr>
                  <a:t> + </a:t>
                </a:r>
                <a14:m>
                  <m:oMath xmlns:m="http://schemas.openxmlformats.org/officeDocument/2006/math">
                    <m:acc>
                      <m:accPr>
                        <m:chr m:val="⃗"/>
                        <m:ctrlPr>
                          <a:rPr lang="en-US" sz="24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accPr>
                      <m:e>
                        <m:r>
                          <a:rPr lang="en-US" sz="2400" b="1" i="1" smtClean="0">
                            <a:solidFill>
                              <a:srgbClr val="FF0000"/>
                            </a:solidFill>
                            <a:effectLst>
                              <a:outerShdw blurRad="38100" dist="38100" dir="2700000" algn="tl">
                                <a:srgbClr val="000000">
                                  <a:alpha val="43137"/>
                                </a:srgbClr>
                              </a:outerShdw>
                            </a:effectLst>
                            <a:latin typeface="Cambria Math"/>
                          </a:rPr>
                          <m:t>𝑭</m:t>
                        </m:r>
                      </m:e>
                    </m:acc>
                    <m:r>
                      <a:rPr lang="el-GR" sz="2400" b="1" i="0" baseline="-25000" smtClean="0">
                        <a:solidFill>
                          <a:srgbClr val="FF0000"/>
                        </a:solidFill>
                        <a:effectLst>
                          <a:outerShdw blurRad="38100" dist="38100" dir="2700000" algn="tl">
                            <a:srgbClr val="000000">
                              <a:alpha val="43137"/>
                            </a:srgbClr>
                          </a:outerShdw>
                        </a:effectLst>
                        <a:latin typeface="Cambria Math"/>
                      </a:rPr>
                      <m:t>𝚪𝚩</m:t>
                    </m:r>
                  </m:oMath>
                </a14:m>
                <a:endParaRPr lang="el-GR" sz="2400" b="1" baseline="-25000" dirty="0">
                  <a:solidFill>
                    <a:srgbClr val="FF0000"/>
                  </a:solidFill>
                  <a:effectLst>
                    <a:outerShdw blurRad="38100" dist="38100" dir="2700000" algn="tl">
                      <a:srgbClr val="000000">
                        <a:alpha val="43137"/>
                      </a:srgbClr>
                    </a:outerShdw>
                  </a:effectLst>
                </a:endParaRPr>
              </a:p>
            </p:txBody>
          </p:sp>
        </mc:Choice>
        <mc:Fallback xmlns="">
          <p:sp>
            <p:nvSpPr>
              <p:cNvPr id="34" name="TextBox 33"/>
              <p:cNvSpPr txBox="1">
                <a:spLocks noRot="1" noChangeAspect="1" noMove="1" noResize="1" noEditPoints="1" noAdjustHandles="1" noChangeArrowheads="1" noChangeShapeType="1" noTextEdit="1"/>
              </p:cNvSpPr>
              <p:nvPr/>
            </p:nvSpPr>
            <p:spPr>
              <a:xfrm>
                <a:off x="3226266" y="4583493"/>
                <a:ext cx="2118913" cy="506421"/>
              </a:xfrm>
              <a:prstGeom prst="rect">
                <a:avLst/>
              </a:prstGeom>
              <a:blipFill rotWithShape="1">
                <a:blip r:embed="rId5" cstate="print"/>
                <a:stretch>
                  <a:fillRect t="-2410" b="-32530"/>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1865613" y="5089914"/>
                <a:ext cx="6053712" cy="1106072"/>
              </a:xfrm>
              <a:prstGeom prst="rect">
                <a:avLst/>
              </a:prstGeom>
              <a:noFill/>
            </p:spPr>
            <p:txBody>
              <a:bodyPr wrap="square" rtlCol="0">
                <a:spAutoFit/>
              </a:bodyPr>
              <a:lstStyle/>
              <a:p>
                <a:pPr algn="just"/>
                <a:r>
                  <a:rPr lang="el-GR" sz="2000" b="1" dirty="0">
                    <a:latin typeface="Comic Sans MS" panose="030F0702030302020204" pitchFamily="66" charset="0"/>
                  </a:rPr>
                  <a:t>Οι δυνάμεις </a:t>
                </a:r>
                <a14:m>
                  <m:oMath xmlns:m="http://schemas.openxmlformats.org/officeDocument/2006/math">
                    <m:acc>
                      <m:accPr>
                        <m:chr m:val="⃗"/>
                        <m:ctrlPr>
                          <a:rPr lang="en-US" sz="2000" b="1" i="1" smtClean="0">
                            <a:solidFill>
                              <a:srgbClr val="006600"/>
                            </a:solidFill>
                            <a:effectLst>
                              <a:outerShdw blurRad="38100" dist="38100" dir="2700000" algn="tl">
                                <a:srgbClr val="000000">
                                  <a:alpha val="43137"/>
                                </a:srgbClr>
                              </a:outerShdw>
                            </a:effectLst>
                            <a:latin typeface="Cambria Math" panose="02040503050406030204" pitchFamily="18" charset="0"/>
                          </a:rPr>
                        </m:ctrlPr>
                      </m:accPr>
                      <m:e>
                        <m:r>
                          <a:rPr lang="en-US" sz="2000" b="1" i="1">
                            <a:solidFill>
                              <a:srgbClr val="006600"/>
                            </a:solidFill>
                            <a:effectLst>
                              <a:outerShdw blurRad="38100" dist="38100" dir="2700000" algn="tl">
                                <a:srgbClr val="000000">
                                  <a:alpha val="43137"/>
                                </a:srgbClr>
                              </a:outerShdw>
                            </a:effectLst>
                            <a:latin typeface="Cambria Math"/>
                          </a:rPr>
                          <m:t>𝑭</m:t>
                        </m:r>
                      </m:e>
                    </m:acc>
                    <m:r>
                      <a:rPr lang="en-US" sz="2000" b="1" i="1" baseline="-25000">
                        <a:solidFill>
                          <a:srgbClr val="006600"/>
                        </a:solidFill>
                        <a:effectLst>
                          <a:outerShdw blurRad="38100" dist="38100" dir="2700000" algn="tl">
                            <a:srgbClr val="000000">
                              <a:alpha val="43137"/>
                            </a:srgbClr>
                          </a:outerShdw>
                        </a:effectLst>
                        <a:latin typeface="Cambria Math"/>
                      </a:rPr>
                      <m:t>𝑨𝑩</m:t>
                    </m:r>
                  </m:oMath>
                </a14:m>
                <a:r>
                  <a:rPr lang="el-GR" sz="2000" b="1" dirty="0">
                    <a:solidFill>
                      <a:srgbClr val="006600"/>
                    </a:solidFill>
                    <a:latin typeface="Comic Sans MS" panose="030F0702030302020204" pitchFamily="66" charset="0"/>
                  </a:rPr>
                  <a:t> </a:t>
                </a:r>
                <a:r>
                  <a:rPr lang="el-GR" sz="2000" b="1" dirty="0">
                    <a:latin typeface="Comic Sans MS" panose="030F0702030302020204" pitchFamily="66" charset="0"/>
                  </a:rPr>
                  <a:t>και </a:t>
                </a:r>
                <a14:m>
                  <m:oMath xmlns:m="http://schemas.openxmlformats.org/officeDocument/2006/math">
                    <m:acc>
                      <m:accPr>
                        <m:chr m:val="⃗"/>
                        <m:ctrlPr>
                          <a:rPr lang="en-US" sz="2000" b="1" i="1" smtClean="0">
                            <a:solidFill>
                              <a:srgbClr val="0000FF"/>
                            </a:solidFill>
                            <a:effectLst>
                              <a:outerShdw blurRad="38100" dist="38100" dir="2700000" algn="tl">
                                <a:srgbClr val="000000">
                                  <a:alpha val="43137"/>
                                </a:srgbClr>
                              </a:outerShdw>
                            </a:effectLst>
                            <a:latin typeface="Cambria Math" panose="02040503050406030204" pitchFamily="18" charset="0"/>
                          </a:rPr>
                        </m:ctrlPr>
                      </m:accPr>
                      <m:e>
                        <m:r>
                          <a:rPr lang="en-US" sz="2000" b="1" i="1">
                            <a:solidFill>
                              <a:srgbClr val="0000FF"/>
                            </a:solidFill>
                            <a:effectLst>
                              <a:outerShdw blurRad="38100" dist="38100" dir="2700000" algn="tl">
                                <a:srgbClr val="000000">
                                  <a:alpha val="43137"/>
                                </a:srgbClr>
                              </a:outerShdw>
                            </a:effectLst>
                            <a:latin typeface="Cambria Math"/>
                          </a:rPr>
                          <m:t>𝑭</m:t>
                        </m:r>
                      </m:e>
                    </m:acc>
                    <m:r>
                      <a:rPr lang="el-GR" sz="2000" b="1" baseline="-25000">
                        <a:solidFill>
                          <a:srgbClr val="0000FF"/>
                        </a:solidFill>
                        <a:effectLst>
                          <a:outerShdw blurRad="38100" dist="38100" dir="2700000" algn="tl">
                            <a:srgbClr val="000000">
                              <a:alpha val="43137"/>
                            </a:srgbClr>
                          </a:outerShdw>
                        </a:effectLst>
                        <a:latin typeface="Cambria Math"/>
                      </a:rPr>
                      <m:t>𝚪𝚩</m:t>
                    </m:r>
                  </m:oMath>
                </a14:m>
                <a:r>
                  <a:rPr lang="el-GR" sz="2000" b="1" baseline="-25000" dirty="0">
                    <a:solidFill>
                      <a:srgbClr val="0000FF"/>
                    </a:solidFill>
                    <a:effectLst>
                      <a:outerShdw blurRad="38100" dist="38100" dir="2700000" algn="tl">
                        <a:srgbClr val="000000">
                          <a:alpha val="43137"/>
                        </a:srgbClr>
                      </a:outerShdw>
                    </a:effectLst>
                  </a:rPr>
                  <a:t> </a:t>
                </a:r>
                <a:r>
                  <a:rPr lang="el-GR" sz="2000" b="1" dirty="0">
                    <a:solidFill>
                      <a:srgbClr val="0000FF"/>
                    </a:solidFill>
                    <a:effectLst>
                      <a:outerShdw blurRad="38100" dist="38100" dir="2700000" algn="tl">
                        <a:srgbClr val="000000">
                          <a:alpha val="43137"/>
                        </a:srgbClr>
                      </a:outerShdw>
                    </a:effectLst>
                  </a:rPr>
                  <a:t> </a:t>
                </a:r>
                <a:r>
                  <a:rPr lang="el-GR" sz="2000" b="1" dirty="0">
                    <a:latin typeface="Comic Sans MS" panose="030F0702030302020204" pitchFamily="66" charset="0"/>
                  </a:rPr>
                  <a:t>είναι αντίρροπες.</a:t>
                </a:r>
              </a:p>
              <a:p>
                <a:pPr algn="just"/>
                <a:r>
                  <a:rPr lang="el-GR" sz="2000" b="1" dirty="0">
                    <a:latin typeface="Comic Sans MS" panose="030F0702030302020204" pitchFamily="66" charset="0"/>
                  </a:rPr>
                  <a:t> </a:t>
                </a:r>
                <a:endParaRPr lang="en-US" sz="2000" b="1" dirty="0">
                  <a:latin typeface="Comic Sans MS" panose="030F0702030302020204" pitchFamily="66" charset="0"/>
                </a:endParaRPr>
              </a:p>
              <a:p>
                <a:r>
                  <a:rPr lang="el-GR" sz="2400" b="1" dirty="0">
                    <a:solidFill>
                      <a:srgbClr val="FF0000"/>
                    </a:solidFill>
                    <a:effectLst>
                      <a:outerShdw blurRad="38100" dist="38100" dir="2700000" algn="tl">
                        <a:srgbClr val="000000">
                          <a:alpha val="43137"/>
                        </a:srgbClr>
                      </a:outerShdw>
                    </a:effectLst>
                  </a:rPr>
                  <a:t>             </a:t>
                </a:r>
                <a14:m>
                  <m:oMath xmlns:m="http://schemas.openxmlformats.org/officeDocument/2006/math">
                    <m:r>
                      <a:rPr lang="en-US" sz="2400" b="1" i="1" smtClean="0">
                        <a:solidFill>
                          <a:srgbClr val="FF0000"/>
                        </a:solidFill>
                        <a:effectLst>
                          <a:outerShdw blurRad="38100" dist="38100" dir="2700000" algn="tl">
                            <a:srgbClr val="000000">
                              <a:alpha val="43137"/>
                            </a:srgbClr>
                          </a:outerShdw>
                        </a:effectLst>
                        <a:latin typeface="Cambria Math"/>
                      </a:rPr>
                      <m:t>𝑭</m:t>
                    </m:r>
                    <m:r>
                      <a:rPr lang="en-US" sz="2400" b="1" i="1" smtClean="0">
                        <a:solidFill>
                          <a:srgbClr val="FF0000"/>
                        </a:solidFill>
                        <a:effectLst>
                          <a:outerShdw blurRad="38100" dist="38100" dir="2700000" algn="tl">
                            <a:srgbClr val="000000">
                              <a:alpha val="43137"/>
                            </a:srgbClr>
                          </a:outerShdw>
                        </a:effectLst>
                        <a:latin typeface="Cambria Math"/>
                      </a:rPr>
                      <m:t> = </m:t>
                    </m:r>
                    <m:d>
                      <m:dPr>
                        <m:begChr m:val="|"/>
                        <m:endChr m:val="|"/>
                        <m:ctrlPr>
                          <a:rPr lang="en-US" sz="24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dPr>
                      <m:e>
                        <m:sSub>
                          <m:sSubPr>
                            <m:ctrlPr>
                              <a:rPr lang="en-US" sz="24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bPr>
                          <m:e>
                            <m:r>
                              <a:rPr lang="en-US" sz="2400" b="1" i="1" smtClean="0">
                                <a:solidFill>
                                  <a:srgbClr val="FF0000"/>
                                </a:solidFill>
                                <a:effectLst>
                                  <a:outerShdw blurRad="38100" dist="38100" dir="2700000" algn="tl">
                                    <a:srgbClr val="000000">
                                      <a:alpha val="43137"/>
                                    </a:srgbClr>
                                  </a:outerShdw>
                                </a:effectLst>
                                <a:latin typeface="Cambria Math"/>
                              </a:rPr>
                              <m:t>𝑭</m:t>
                            </m:r>
                          </m:e>
                          <m:sub>
                            <m:r>
                              <a:rPr lang="el-GR" sz="2400" b="1" i="0" smtClean="0">
                                <a:solidFill>
                                  <a:srgbClr val="FF0000"/>
                                </a:solidFill>
                                <a:effectLst>
                                  <a:outerShdw blurRad="38100" dist="38100" dir="2700000" algn="tl">
                                    <a:srgbClr val="000000">
                                      <a:alpha val="43137"/>
                                    </a:srgbClr>
                                  </a:outerShdw>
                                </a:effectLst>
                                <a:latin typeface="Cambria Math"/>
                              </a:rPr>
                              <m:t>𝚨𝚩</m:t>
                            </m:r>
                          </m:sub>
                        </m:sSub>
                        <m:r>
                          <a:rPr lang="el-GR" sz="2400" b="1" i="1" smtClean="0">
                            <a:solidFill>
                              <a:srgbClr val="FF0000"/>
                            </a:solidFill>
                            <a:effectLst>
                              <a:outerShdw blurRad="38100" dist="38100" dir="2700000" algn="tl">
                                <a:srgbClr val="000000">
                                  <a:alpha val="43137"/>
                                </a:srgbClr>
                              </a:outerShdw>
                            </a:effectLst>
                            <a:latin typeface="Cambria Math"/>
                          </a:rPr>
                          <m:t>− </m:t>
                        </m:r>
                        <m:sSub>
                          <m:sSubPr>
                            <m:ctrlPr>
                              <a:rPr lang="el-GR" sz="24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bPr>
                          <m:e>
                            <m:r>
                              <a:rPr lang="en-US" sz="2400" b="1" i="1" smtClean="0">
                                <a:solidFill>
                                  <a:srgbClr val="FF0000"/>
                                </a:solidFill>
                                <a:effectLst>
                                  <a:outerShdw blurRad="38100" dist="38100" dir="2700000" algn="tl">
                                    <a:srgbClr val="000000">
                                      <a:alpha val="43137"/>
                                    </a:srgbClr>
                                  </a:outerShdw>
                                </a:effectLst>
                                <a:latin typeface="Cambria Math"/>
                              </a:rPr>
                              <m:t>𝑭</m:t>
                            </m:r>
                          </m:e>
                          <m:sub>
                            <m:r>
                              <a:rPr lang="el-GR" sz="2400" b="1" i="0" smtClean="0">
                                <a:solidFill>
                                  <a:srgbClr val="FF0000"/>
                                </a:solidFill>
                                <a:effectLst>
                                  <a:outerShdw blurRad="38100" dist="38100" dir="2700000" algn="tl">
                                    <a:srgbClr val="000000">
                                      <a:alpha val="43137"/>
                                    </a:srgbClr>
                                  </a:outerShdw>
                                </a:effectLst>
                                <a:latin typeface="Cambria Math"/>
                              </a:rPr>
                              <m:t>𝚪𝚩</m:t>
                            </m:r>
                          </m:sub>
                        </m:sSub>
                      </m:e>
                    </m:d>
                  </m:oMath>
                </a14:m>
                <a:r>
                  <a:rPr lang="en-US" sz="2400" b="1" baseline="-25000" dirty="0">
                    <a:latin typeface="Comic Sans MS" panose="030F0702030302020204" pitchFamily="66" charset="0"/>
                  </a:rPr>
                  <a:t>   </a:t>
                </a:r>
                <a:r>
                  <a:rPr lang="el-GR" dirty="0">
                    <a:latin typeface="Comic Sans MS" panose="030F0702030302020204" pitchFamily="66" charset="0"/>
                  </a:rPr>
                  <a:t>και φορά της  </a:t>
                </a:r>
                <a14:m>
                  <m:oMath xmlns:m="http://schemas.openxmlformats.org/officeDocument/2006/math">
                    <m:acc>
                      <m:accPr>
                        <m:chr m:val="⃗"/>
                        <m:ctrlPr>
                          <a:rPr lang="en-US" sz="2000" b="1" i="1">
                            <a:solidFill>
                              <a:srgbClr val="006600"/>
                            </a:solidFill>
                            <a:effectLst>
                              <a:outerShdw blurRad="38100" dist="38100" dir="2700000" algn="tl">
                                <a:srgbClr val="000000">
                                  <a:alpha val="43137"/>
                                </a:srgbClr>
                              </a:outerShdw>
                            </a:effectLst>
                            <a:latin typeface="Cambria Math" panose="02040503050406030204" pitchFamily="18" charset="0"/>
                          </a:rPr>
                        </m:ctrlPr>
                      </m:accPr>
                      <m:e>
                        <m:r>
                          <a:rPr lang="en-US" sz="2000" b="1" i="1">
                            <a:solidFill>
                              <a:srgbClr val="006600"/>
                            </a:solidFill>
                            <a:effectLst>
                              <a:outerShdw blurRad="38100" dist="38100" dir="2700000" algn="tl">
                                <a:srgbClr val="000000">
                                  <a:alpha val="43137"/>
                                </a:srgbClr>
                              </a:outerShdw>
                            </a:effectLst>
                            <a:latin typeface="Cambria Math"/>
                          </a:rPr>
                          <m:t>𝑭</m:t>
                        </m:r>
                      </m:e>
                    </m:acc>
                    <m:r>
                      <a:rPr lang="en-US" sz="2000" b="1" i="1" baseline="-25000">
                        <a:solidFill>
                          <a:srgbClr val="006600"/>
                        </a:solidFill>
                        <a:effectLst>
                          <a:outerShdw blurRad="38100" dist="38100" dir="2700000" algn="tl">
                            <a:srgbClr val="000000">
                              <a:alpha val="43137"/>
                            </a:srgbClr>
                          </a:outerShdw>
                        </a:effectLst>
                        <a:latin typeface="Cambria Math"/>
                      </a:rPr>
                      <m:t>𝑨𝑩</m:t>
                    </m:r>
                  </m:oMath>
                </a14:m>
                <a:r>
                  <a:rPr lang="el-GR" dirty="0">
                    <a:latin typeface="Comic Sans MS" panose="030F0702030302020204" pitchFamily="66" charset="0"/>
                  </a:rPr>
                  <a:t> </a:t>
                </a:r>
                <a:endParaRPr lang="el-GR" b="1" dirty="0">
                  <a:latin typeface="Comic Sans MS" panose="030F0702030302020204" pitchFamily="66" charset="0"/>
                </a:endParaRPr>
              </a:p>
            </p:txBody>
          </p:sp>
        </mc:Choice>
        <mc:Fallback xmlns="">
          <p:sp>
            <p:nvSpPr>
              <p:cNvPr id="36" name="TextBox 35"/>
              <p:cNvSpPr txBox="1">
                <a:spLocks noRot="1" noChangeAspect="1" noMove="1" noResize="1" noEditPoints="1" noAdjustHandles="1" noChangeArrowheads="1" noChangeShapeType="1" noTextEdit="1"/>
              </p:cNvSpPr>
              <p:nvPr/>
            </p:nvSpPr>
            <p:spPr>
              <a:xfrm>
                <a:off x="1865613" y="5089914"/>
                <a:ext cx="6053712" cy="1106072"/>
              </a:xfrm>
              <a:prstGeom prst="rect">
                <a:avLst/>
              </a:prstGeom>
              <a:blipFill rotWithShape="1">
                <a:blip r:embed="rId6" cstate="print"/>
                <a:stretch>
                  <a:fillRect l="-1007" b="-7182"/>
                </a:stretch>
              </a:blipFill>
            </p:spPr>
            <p:txBody>
              <a:bodyPr/>
              <a:lstStyle/>
              <a:p>
                <a:r>
                  <a:rPr lang="el-GR">
                    <a:noFill/>
                  </a:rPr>
                  <a:t> </a:t>
                </a:r>
              </a:p>
            </p:txBody>
          </p:sp>
        </mc:Fallback>
      </mc:AlternateContent>
      <p:grpSp>
        <p:nvGrpSpPr>
          <p:cNvPr id="41" name="Ομάδα 40"/>
          <p:cNvGrpSpPr/>
          <p:nvPr/>
        </p:nvGrpSpPr>
        <p:grpSpPr>
          <a:xfrm>
            <a:off x="2775096" y="2490120"/>
            <a:ext cx="395734" cy="423377"/>
            <a:chOff x="2808115" y="2490962"/>
            <a:chExt cx="395734" cy="423377"/>
          </a:xfrm>
        </p:grpSpPr>
        <p:cxnSp>
          <p:nvCxnSpPr>
            <p:cNvPr id="39" name="Ευθύγραμμο βέλος σύνδεσης 38"/>
            <p:cNvCxnSpPr/>
            <p:nvPr/>
          </p:nvCxnSpPr>
          <p:spPr>
            <a:xfrm flipH="1" flipV="1">
              <a:off x="2876827" y="2490962"/>
              <a:ext cx="327022" cy="6179"/>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 name="Ορθογώνιο 39"/>
            <p:cNvSpPr/>
            <p:nvPr/>
          </p:nvSpPr>
          <p:spPr>
            <a:xfrm>
              <a:off x="2808115" y="2545007"/>
              <a:ext cx="324128" cy="369332"/>
            </a:xfrm>
            <a:prstGeom prst="rect">
              <a:avLst/>
            </a:prstGeom>
          </p:spPr>
          <p:txBody>
            <a:bodyPr wrap="none">
              <a:spAutoFit/>
            </a:bodyPr>
            <a:lstStyle/>
            <a:p>
              <a:r>
                <a:rPr lang="en-US" b="1" i="1" dirty="0">
                  <a:solidFill>
                    <a:srgbClr val="FF0000"/>
                  </a:solidFill>
                  <a:effectLst>
                    <a:outerShdw blurRad="38100" dist="38100" dir="2700000" algn="tl">
                      <a:srgbClr val="000000">
                        <a:alpha val="43137"/>
                      </a:srgbClr>
                    </a:outerShdw>
                  </a:effectLst>
                  <a:latin typeface="Comic Sans MS" panose="030F0702030302020204" pitchFamily="66" charset="0"/>
                </a:rPr>
                <a:t>F</a:t>
              </a:r>
              <a:endParaRPr lang="el-GR" dirty="0"/>
            </a:p>
          </p:txBody>
        </p:sp>
      </p:grpSp>
      <p:grpSp>
        <p:nvGrpSpPr>
          <p:cNvPr id="9" name="Ομάδα 8"/>
          <p:cNvGrpSpPr/>
          <p:nvPr/>
        </p:nvGrpSpPr>
        <p:grpSpPr>
          <a:xfrm>
            <a:off x="1513415" y="2082420"/>
            <a:ext cx="4807602" cy="793294"/>
            <a:chOff x="1513415" y="2082420"/>
            <a:chExt cx="4807602" cy="793294"/>
          </a:xfrm>
        </p:grpSpPr>
        <p:grpSp>
          <p:nvGrpSpPr>
            <p:cNvPr id="37" name="Ομάδα 36"/>
            <p:cNvGrpSpPr/>
            <p:nvPr/>
          </p:nvGrpSpPr>
          <p:grpSpPr>
            <a:xfrm>
              <a:off x="1552663" y="2082420"/>
              <a:ext cx="4768354" cy="793294"/>
              <a:chOff x="1552663" y="2082420"/>
              <a:chExt cx="4768354" cy="793294"/>
            </a:xfrm>
          </p:grpSpPr>
          <p:grpSp>
            <p:nvGrpSpPr>
              <p:cNvPr id="20" name="Ομάδα 19"/>
              <p:cNvGrpSpPr/>
              <p:nvPr/>
            </p:nvGrpSpPr>
            <p:grpSpPr>
              <a:xfrm>
                <a:off x="1552663" y="2082420"/>
                <a:ext cx="681816" cy="736235"/>
                <a:chOff x="1552663" y="2082420"/>
                <a:chExt cx="681816" cy="736235"/>
              </a:xfrm>
            </p:grpSpPr>
            <p:sp>
              <p:nvSpPr>
                <p:cNvPr id="8" name="TextBox 7"/>
                <p:cNvSpPr txBox="1"/>
                <p:nvPr/>
              </p:nvSpPr>
              <p:spPr>
                <a:xfrm>
                  <a:off x="1552663" y="2203102"/>
                  <a:ext cx="648072" cy="615553"/>
                </a:xfrm>
                <a:prstGeom prst="rect">
                  <a:avLst/>
                </a:prstGeom>
                <a:noFill/>
              </p:spPr>
              <p:txBody>
                <a:bodyPr wrap="square" rtlCol="0">
                  <a:spAutoFit/>
                </a:bodyPr>
                <a:lstStyle/>
                <a:p>
                  <a:r>
                    <a:rPr lang="el-GR" b="1" dirty="0">
                      <a:latin typeface="Comic Sans MS" panose="030F0702030302020204" pitchFamily="66" charset="0"/>
                    </a:rPr>
                    <a:t>  .</a:t>
                  </a:r>
                </a:p>
                <a:p>
                  <a:r>
                    <a:rPr lang="el-GR" sz="1600" b="1" dirty="0">
                      <a:latin typeface="Comic Sans MS" panose="030F0702030302020204" pitchFamily="66" charset="0"/>
                    </a:rPr>
                    <a:t>  </a:t>
                  </a:r>
                  <a:r>
                    <a:rPr lang="en-US" sz="1600" b="1" i="1" dirty="0">
                      <a:latin typeface="Comic Sans MS" panose="030F0702030302020204" pitchFamily="66" charset="0"/>
                    </a:rPr>
                    <a:t>q</a:t>
                  </a:r>
                  <a:r>
                    <a:rPr lang="el-GR" sz="1600" b="1" baseline="-25000" dirty="0">
                      <a:latin typeface="Comic Sans MS" panose="030F0702030302020204" pitchFamily="66" charset="0"/>
                    </a:rPr>
                    <a:t>Α</a:t>
                  </a:r>
                </a:p>
              </p:txBody>
            </p:sp>
            <p:sp>
              <p:nvSpPr>
                <p:cNvPr id="15" name="TextBox 14"/>
                <p:cNvSpPr txBox="1"/>
                <p:nvPr/>
              </p:nvSpPr>
              <p:spPr>
                <a:xfrm>
                  <a:off x="1647496" y="2082420"/>
                  <a:ext cx="586983" cy="369332"/>
                </a:xfrm>
                <a:prstGeom prst="rect">
                  <a:avLst/>
                </a:prstGeom>
                <a:noFill/>
              </p:spPr>
              <p:txBody>
                <a:bodyPr wrap="square" rtlCol="0">
                  <a:spAutoFit/>
                </a:bodyPr>
                <a:lstStyle/>
                <a:p>
                  <a:r>
                    <a:rPr lang="el-GR" dirty="0"/>
                    <a:t>(+)</a:t>
                  </a:r>
                </a:p>
              </p:txBody>
            </p:sp>
          </p:grpSp>
          <p:grpSp>
            <p:nvGrpSpPr>
              <p:cNvPr id="21" name="Ομάδα 20"/>
              <p:cNvGrpSpPr/>
              <p:nvPr/>
            </p:nvGrpSpPr>
            <p:grpSpPr>
              <a:xfrm>
                <a:off x="2959769" y="2114288"/>
                <a:ext cx="758132" cy="761426"/>
                <a:chOff x="2898680" y="2114288"/>
                <a:chExt cx="758132" cy="761426"/>
              </a:xfrm>
            </p:grpSpPr>
            <p:sp>
              <p:nvSpPr>
                <p:cNvPr id="10" name="TextBox 9"/>
                <p:cNvSpPr txBox="1"/>
                <p:nvPr/>
              </p:nvSpPr>
              <p:spPr>
                <a:xfrm>
                  <a:off x="2898680" y="2229383"/>
                  <a:ext cx="648072" cy="646331"/>
                </a:xfrm>
                <a:prstGeom prst="rect">
                  <a:avLst/>
                </a:prstGeom>
                <a:noFill/>
              </p:spPr>
              <p:txBody>
                <a:bodyPr wrap="square" rtlCol="0">
                  <a:spAutoFit/>
                </a:bodyPr>
                <a:lstStyle/>
                <a:p>
                  <a:r>
                    <a:rPr lang="el-GR" sz="1600" b="1" dirty="0">
                      <a:latin typeface="Comic Sans MS" panose="030F0702030302020204" pitchFamily="66" charset="0"/>
                    </a:rPr>
                    <a:t> </a:t>
                  </a:r>
                  <a:r>
                    <a:rPr lang="el-GR" b="1" dirty="0">
                      <a:latin typeface="Comic Sans MS" panose="030F0702030302020204" pitchFamily="66" charset="0"/>
                    </a:rPr>
                    <a:t>.</a:t>
                  </a:r>
                </a:p>
                <a:p>
                  <a:r>
                    <a:rPr lang="el-GR" b="1" dirty="0">
                      <a:latin typeface="Comic Sans MS" panose="030F0702030302020204" pitchFamily="66" charset="0"/>
                    </a:rPr>
                    <a:t> </a:t>
                  </a:r>
                  <a:r>
                    <a:rPr lang="en-US" sz="1600" b="1" i="1" dirty="0">
                      <a:latin typeface="Comic Sans MS" panose="030F0702030302020204" pitchFamily="66" charset="0"/>
                    </a:rPr>
                    <a:t>q</a:t>
                  </a:r>
                  <a:r>
                    <a:rPr lang="el-GR" sz="1600" b="1" baseline="-25000" dirty="0">
                      <a:latin typeface="Comic Sans MS" panose="030F0702030302020204" pitchFamily="66" charset="0"/>
                    </a:rPr>
                    <a:t>Β</a:t>
                  </a:r>
                </a:p>
              </p:txBody>
            </p:sp>
            <p:sp>
              <p:nvSpPr>
                <p:cNvPr id="16" name="TextBox 15"/>
                <p:cNvSpPr txBox="1"/>
                <p:nvPr/>
              </p:nvSpPr>
              <p:spPr>
                <a:xfrm>
                  <a:off x="3069829" y="2114288"/>
                  <a:ext cx="586983" cy="369332"/>
                </a:xfrm>
                <a:prstGeom prst="rect">
                  <a:avLst/>
                </a:prstGeom>
                <a:noFill/>
              </p:spPr>
              <p:txBody>
                <a:bodyPr wrap="square" rtlCol="0">
                  <a:spAutoFit/>
                </a:bodyPr>
                <a:lstStyle/>
                <a:p>
                  <a:r>
                    <a:rPr lang="el-GR" dirty="0"/>
                    <a:t>(</a:t>
                  </a:r>
                  <a:r>
                    <a:rPr lang="el-GR" b="1" dirty="0"/>
                    <a:t>-</a:t>
                  </a:r>
                  <a:r>
                    <a:rPr lang="el-GR" dirty="0"/>
                    <a:t>)</a:t>
                  </a:r>
                </a:p>
              </p:txBody>
            </p:sp>
          </p:grpSp>
          <p:grpSp>
            <p:nvGrpSpPr>
              <p:cNvPr id="22" name="Ομάδα 21"/>
              <p:cNvGrpSpPr/>
              <p:nvPr/>
            </p:nvGrpSpPr>
            <p:grpSpPr>
              <a:xfrm>
                <a:off x="5665265" y="2140983"/>
                <a:ext cx="655752" cy="734731"/>
                <a:chOff x="5665265" y="2140983"/>
                <a:chExt cx="655752" cy="734731"/>
              </a:xfrm>
            </p:grpSpPr>
            <p:sp>
              <p:nvSpPr>
                <p:cNvPr id="11" name="TextBox 10"/>
                <p:cNvSpPr txBox="1"/>
                <p:nvPr/>
              </p:nvSpPr>
              <p:spPr>
                <a:xfrm>
                  <a:off x="5665265" y="2229383"/>
                  <a:ext cx="648072" cy="646331"/>
                </a:xfrm>
                <a:prstGeom prst="rect">
                  <a:avLst/>
                </a:prstGeom>
                <a:noFill/>
              </p:spPr>
              <p:txBody>
                <a:bodyPr wrap="square" rtlCol="0">
                  <a:spAutoFit/>
                </a:bodyPr>
                <a:lstStyle/>
                <a:p>
                  <a:r>
                    <a:rPr lang="el-GR" sz="1600" b="1" dirty="0">
                      <a:latin typeface="Comic Sans MS" panose="030F0702030302020204" pitchFamily="66" charset="0"/>
                    </a:rPr>
                    <a:t> </a:t>
                  </a:r>
                  <a:r>
                    <a:rPr lang="el-GR" b="1" dirty="0">
                      <a:latin typeface="Comic Sans MS" panose="030F0702030302020204" pitchFamily="66" charset="0"/>
                    </a:rPr>
                    <a:t>.</a:t>
                  </a:r>
                </a:p>
                <a:p>
                  <a:r>
                    <a:rPr lang="el-GR" b="1" dirty="0">
                      <a:latin typeface="Comic Sans MS" panose="030F0702030302020204" pitchFamily="66" charset="0"/>
                    </a:rPr>
                    <a:t> </a:t>
                  </a:r>
                  <a:r>
                    <a:rPr lang="en-US" sz="1600" b="1" i="1" dirty="0">
                      <a:latin typeface="Comic Sans MS" panose="030F0702030302020204" pitchFamily="66" charset="0"/>
                    </a:rPr>
                    <a:t>q</a:t>
                  </a:r>
                  <a:r>
                    <a:rPr lang="el-GR" sz="1600" b="1" baseline="-25000" dirty="0">
                      <a:latin typeface="Comic Sans MS" panose="030F0702030302020204" pitchFamily="66" charset="0"/>
                    </a:rPr>
                    <a:t>Γ</a:t>
                  </a:r>
                </a:p>
              </p:txBody>
            </p:sp>
            <p:sp>
              <p:nvSpPr>
                <p:cNvPr id="17" name="TextBox 16"/>
                <p:cNvSpPr txBox="1"/>
                <p:nvPr/>
              </p:nvSpPr>
              <p:spPr>
                <a:xfrm>
                  <a:off x="5734034" y="2140983"/>
                  <a:ext cx="586983" cy="369332"/>
                </a:xfrm>
                <a:prstGeom prst="rect">
                  <a:avLst/>
                </a:prstGeom>
                <a:noFill/>
              </p:spPr>
              <p:txBody>
                <a:bodyPr wrap="square" rtlCol="0">
                  <a:spAutoFit/>
                </a:bodyPr>
                <a:lstStyle/>
                <a:p>
                  <a:r>
                    <a:rPr lang="el-GR" dirty="0"/>
                    <a:t>(</a:t>
                  </a:r>
                  <a:r>
                    <a:rPr lang="en-US" b="1" dirty="0"/>
                    <a:t>+</a:t>
                  </a:r>
                  <a:r>
                    <a:rPr lang="el-GR" dirty="0"/>
                    <a:t>)</a:t>
                  </a:r>
                </a:p>
              </p:txBody>
            </p:sp>
          </p:grpSp>
        </p:grpSp>
        <p:grpSp>
          <p:nvGrpSpPr>
            <p:cNvPr id="7" name="Ομάδα 6"/>
            <p:cNvGrpSpPr/>
            <p:nvPr/>
          </p:nvGrpSpPr>
          <p:grpSpPr>
            <a:xfrm>
              <a:off x="1513415" y="2115708"/>
              <a:ext cx="4426737" cy="349038"/>
              <a:chOff x="1513415" y="2115708"/>
              <a:chExt cx="4426737" cy="349038"/>
            </a:xfrm>
          </p:grpSpPr>
          <p:sp>
            <p:nvSpPr>
              <p:cNvPr id="6" name="TextBox 5"/>
              <p:cNvSpPr txBox="1"/>
              <p:nvPr/>
            </p:nvSpPr>
            <p:spPr>
              <a:xfrm>
                <a:off x="1513415" y="2115708"/>
                <a:ext cx="288032" cy="307777"/>
              </a:xfrm>
              <a:prstGeom prst="rect">
                <a:avLst/>
              </a:prstGeom>
              <a:noFill/>
            </p:spPr>
            <p:txBody>
              <a:bodyPr wrap="square" rtlCol="0">
                <a:spAutoFit/>
              </a:bodyPr>
              <a:lstStyle/>
              <a:p>
                <a:r>
                  <a:rPr lang="el-GR" sz="1400" b="1" dirty="0">
                    <a:latin typeface="Comic Sans MS" panose="030F0702030302020204" pitchFamily="66" charset="0"/>
                  </a:rPr>
                  <a:t>Α</a:t>
                </a:r>
              </a:p>
            </p:txBody>
          </p:sp>
          <p:sp>
            <p:nvSpPr>
              <p:cNvPr id="31" name="TextBox 30"/>
              <p:cNvSpPr txBox="1"/>
              <p:nvPr/>
            </p:nvSpPr>
            <p:spPr>
              <a:xfrm>
                <a:off x="3007319" y="2156969"/>
                <a:ext cx="288032" cy="307777"/>
              </a:xfrm>
              <a:prstGeom prst="rect">
                <a:avLst/>
              </a:prstGeom>
              <a:noFill/>
            </p:spPr>
            <p:txBody>
              <a:bodyPr wrap="square" rtlCol="0">
                <a:spAutoFit/>
              </a:bodyPr>
              <a:lstStyle/>
              <a:p>
                <a:r>
                  <a:rPr lang="el-GR" sz="1400" b="1" dirty="0">
                    <a:latin typeface="Comic Sans MS" panose="030F0702030302020204" pitchFamily="66" charset="0"/>
                  </a:rPr>
                  <a:t>Β</a:t>
                </a:r>
              </a:p>
            </p:txBody>
          </p:sp>
          <p:sp>
            <p:nvSpPr>
              <p:cNvPr id="35" name="TextBox 34"/>
              <p:cNvSpPr txBox="1"/>
              <p:nvPr/>
            </p:nvSpPr>
            <p:spPr>
              <a:xfrm>
                <a:off x="5652120" y="2156969"/>
                <a:ext cx="288032" cy="307777"/>
              </a:xfrm>
              <a:prstGeom prst="rect">
                <a:avLst/>
              </a:prstGeom>
              <a:noFill/>
            </p:spPr>
            <p:txBody>
              <a:bodyPr wrap="square" rtlCol="0">
                <a:spAutoFit/>
              </a:bodyPr>
              <a:lstStyle/>
              <a:p>
                <a:r>
                  <a:rPr lang="el-GR" sz="1400" b="1" dirty="0">
                    <a:latin typeface="Comic Sans MS" panose="030F0702030302020204" pitchFamily="66" charset="0"/>
                  </a:rPr>
                  <a:t>Γ</a:t>
                </a:r>
              </a:p>
            </p:txBody>
          </p:sp>
        </p:grpSp>
      </p:grpSp>
      <mc:AlternateContent xmlns:mc="http://schemas.openxmlformats.org/markup-compatibility/2006" xmlns:a14="http://schemas.microsoft.com/office/drawing/2010/main">
        <mc:Choice Requires="a14">
          <p:sp>
            <p:nvSpPr>
              <p:cNvPr id="13" name="TextBox 12"/>
              <p:cNvSpPr txBox="1"/>
              <p:nvPr/>
            </p:nvSpPr>
            <p:spPr>
              <a:xfrm>
                <a:off x="1513415" y="4077072"/>
                <a:ext cx="5544616" cy="437492"/>
              </a:xfrm>
              <a:prstGeom prst="rect">
                <a:avLst/>
              </a:prstGeom>
              <a:noFill/>
            </p:spPr>
            <p:txBody>
              <a:bodyPr wrap="square" rtlCol="0">
                <a:spAutoFit/>
              </a:bodyPr>
              <a:lstStyle/>
              <a:p>
                <a:r>
                  <a:rPr lang="el-GR" sz="2000" b="1" dirty="0">
                    <a:latin typeface="Comic Sans MS" panose="030F0702030302020204" pitchFamily="66" charset="0"/>
                  </a:rPr>
                  <a:t>Η συνισταμένη </a:t>
                </a:r>
                <a14:m>
                  <m:oMath xmlns:m="http://schemas.openxmlformats.org/officeDocument/2006/math">
                    <m:acc>
                      <m:accPr>
                        <m:chr m:val="⃗"/>
                        <m:ctrlPr>
                          <a:rPr lang="el-GR" sz="2000" b="1" i="1">
                            <a:solidFill>
                              <a:srgbClr val="FF0000"/>
                            </a:solidFill>
                            <a:effectLst>
                              <a:outerShdw blurRad="38100" dist="38100" dir="2700000" algn="tl">
                                <a:srgbClr val="000000">
                                  <a:alpha val="43137"/>
                                </a:srgbClr>
                              </a:outerShdw>
                            </a:effectLst>
                            <a:latin typeface="Cambria Math" panose="02040503050406030204" pitchFamily="18" charset="0"/>
                          </a:rPr>
                        </m:ctrlPr>
                      </m:accPr>
                      <m:e>
                        <m:r>
                          <a:rPr lang="en-US" sz="2000" b="1" i="1">
                            <a:solidFill>
                              <a:srgbClr val="FF0000"/>
                            </a:solidFill>
                            <a:effectLst>
                              <a:outerShdw blurRad="38100" dist="38100" dir="2700000" algn="tl">
                                <a:srgbClr val="000000">
                                  <a:alpha val="43137"/>
                                </a:srgbClr>
                              </a:outerShdw>
                            </a:effectLst>
                            <a:latin typeface="Cambria Math"/>
                          </a:rPr>
                          <m:t>𝑭</m:t>
                        </m:r>
                      </m:e>
                    </m:acc>
                  </m:oMath>
                </a14:m>
                <a:r>
                  <a:rPr lang="el-GR" sz="2000" b="1" dirty="0">
                    <a:latin typeface="Comic Sans MS" panose="030F0702030302020204" pitchFamily="66" charset="0"/>
                  </a:rPr>
                  <a:t> των </a:t>
                </a:r>
                <a14:m>
                  <m:oMath xmlns:m="http://schemas.openxmlformats.org/officeDocument/2006/math">
                    <m:acc>
                      <m:accPr>
                        <m:chr m:val="⃗"/>
                        <m:ctrlPr>
                          <a:rPr lang="en-US" sz="2000" b="1" i="1">
                            <a:solidFill>
                              <a:srgbClr val="006600"/>
                            </a:solidFill>
                            <a:effectLst>
                              <a:outerShdw blurRad="38100" dist="38100" dir="2700000" algn="tl">
                                <a:srgbClr val="000000">
                                  <a:alpha val="43137"/>
                                </a:srgbClr>
                              </a:outerShdw>
                            </a:effectLst>
                            <a:latin typeface="Cambria Math" panose="02040503050406030204" pitchFamily="18" charset="0"/>
                          </a:rPr>
                        </m:ctrlPr>
                      </m:accPr>
                      <m:e>
                        <m:r>
                          <a:rPr lang="en-US" sz="2000" b="1" i="1">
                            <a:solidFill>
                              <a:srgbClr val="006600"/>
                            </a:solidFill>
                            <a:effectLst>
                              <a:outerShdw blurRad="38100" dist="38100" dir="2700000" algn="tl">
                                <a:srgbClr val="000000">
                                  <a:alpha val="43137"/>
                                </a:srgbClr>
                              </a:outerShdw>
                            </a:effectLst>
                            <a:latin typeface="Cambria Math"/>
                          </a:rPr>
                          <m:t>𝑭</m:t>
                        </m:r>
                      </m:e>
                    </m:acc>
                  </m:oMath>
                </a14:m>
                <a:r>
                  <a:rPr lang="en-US" sz="2000" b="1" baseline="-25000" dirty="0">
                    <a:solidFill>
                      <a:srgbClr val="006600"/>
                    </a:solidFill>
                    <a:effectLst>
                      <a:outerShdw blurRad="38100" dist="38100" dir="2700000" algn="tl">
                        <a:srgbClr val="000000">
                          <a:alpha val="43137"/>
                        </a:srgbClr>
                      </a:outerShdw>
                    </a:effectLst>
                    <a:latin typeface="Comic Sans MS" panose="030F0702030302020204" pitchFamily="66" charset="0"/>
                  </a:rPr>
                  <a:t>AB</a:t>
                </a:r>
                <a:r>
                  <a:rPr lang="el-GR" sz="2000" b="1" baseline="-25000" dirty="0">
                    <a:solidFill>
                      <a:srgbClr val="006600"/>
                    </a:solidFill>
                    <a:effectLst>
                      <a:outerShdw blurRad="38100" dist="38100" dir="2700000" algn="tl">
                        <a:srgbClr val="000000">
                          <a:alpha val="43137"/>
                        </a:srgbClr>
                      </a:outerShdw>
                    </a:effectLst>
                    <a:latin typeface="Comic Sans MS" panose="030F0702030302020204" pitchFamily="66" charset="0"/>
                  </a:rPr>
                  <a:t>  </a:t>
                </a:r>
                <a:r>
                  <a:rPr lang="el-GR" sz="2000" b="1" dirty="0">
                    <a:latin typeface="Comic Sans MS" panose="030F0702030302020204" pitchFamily="66" charset="0"/>
                  </a:rPr>
                  <a:t>και </a:t>
                </a:r>
                <a14:m>
                  <m:oMath xmlns:m="http://schemas.openxmlformats.org/officeDocument/2006/math">
                    <m:acc>
                      <m:accPr>
                        <m:chr m:val="⃗"/>
                        <m:ctrlPr>
                          <a:rPr lang="en-US" sz="2000" b="1" i="1">
                            <a:solidFill>
                              <a:srgbClr val="0000FF"/>
                            </a:solidFill>
                            <a:effectLst>
                              <a:outerShdw blurRad="38100" dist="38100" dir="2700000" algn="tl">
                                <a:srgbClr val="000000">
                                  <a:alpha val="43137"/>
                                </a:srgbClr>
                              </a:outerShdw>
                            </a:effectLst>
                            <a:latin typeface="Cambria Math" panose="02040503050406030204" pitchFamily="18" charset="0"/>
                          </a:rPr>
                        </m:ctrlPr>
                      </m:accPr>
                      <m:e>
                        <m:r>
                          <a:rPr lang="en-US" sz="2000" b="1" i="1">
                            <a:solidFill>
                              <a:srgbClr val="0000FF"/>
                            </a:solidFill>
                            <a:effectLst>
                              <a:outerShdw blurRad="38100" dist="38100" dir="2700000" algn="tl">
                                <a:srgbClr val="000000">
                                  <a:alpha val="43137"/>
                                </a:srgbClr>
                              </a:outerShdw>
                            </a:effectLst>
                            <a:latin typeface="Cambria Math"/>
                          </a:rPr>
                          <m:t>𝑭</m:t>
                        </m:r>
                      </m:e>
                    </m:acc>
                  </m:oMath>
                </a14:m>
                <a:r>
                  <a:rPr lang="el-GR" sz="2000" b="1" baseline="-25000" dirty="0">
                    <a:solidFill>
                      <a:srgbClr val="0000FF"/>
                    </a:solidFill>
                    <a:effectLst>
                      <a:outerShdw blurRad="38100" dist="38100" dir="2700000" algn="tl">
                        <a:srgbClr val="000000">
                          <a:alpha val="43137"/>
                        </a:srgbClr>
                      </a:outerShdw>
                    </a:effectLst>
                    <a:latin typeface="Comic Sans MS" panose="030F0702030302020204" pitchFamily="66" charset="0"/>
                  </a:rPr>
                  <a:t>Γ</a:t>
                </a:r>
                <a:r>
                  <a:rPr lang="en-US" sz="2000" b="1" baseline="-25000" dirty="0">
                    <a:solidFill>
                      <a:srgbClr val="0000FF"/>
                    </a:solidFill>
                    <a:effectLst>
                      <a:outerShdw blurRad="38100" dist="38100" dir="2700000" algn="tl">
                        <a:srgbClr val="000000">
                          <a:alpha val="43137"/>
                        </a:srgbClr>
                      </a:outerShdw>
                    </a:effectLst>
                    <a:latin typeface="Comic Sans MS" panose="030F0702030302020204" pitchFamily="66" charset="0"/>
                  </a:rPr>
                  <a:t>B</a:t>
                </a:r>
                <a:r>
                  <a:rPr lang="el-GR" sz="2000" b="1" dirty="0">
                    <a:latin typeface="Comic Sans MS" panose="030F0702030302020204" pitchFamily="66" charset="0"/>
                  </a:rPr>
                  <a:t>  θα είναι </a:t>
                </a:r>
              </a:p>
            </p:txBody>
          </p:sp>
        </mc:Choice>
        <mc:Fallback xmlns="">
          <p:sp>
            <p:nvSpPr>
              <p:cNvPr id="13" name="TextBox 12"/>
              <p:cNvSpPr txBox="1">
                <a:spLocks noRot="1" noChangeAspect="1" noMove="1" noResize="1" noEditPoints="1" noAdjustHandles="1" noChangeArrowheads="1" noChangeShapeType="1" noTextEdit="1"/>
              </p:cNvSpPr>
              <p:nvPr/>
            </p:nvSpPr>
            <p:spPr>
              <a:xfrm>
                <a:off x="1513415" y="4077072"/>
                <a:ext cx="5544616" cy="437492"/>
              </a:xfrm>
              <a:prstGeom prst="rect">
                <a:avLst/>
              </a:prstGeom>
              <a:blipFill rotWithShape="1">
                <a:blip r:embed="rId7" cstate="print"/>
                <a:stretch>
                  <a:fillRect l="-1099" b="-27778"/>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2" name="Ορθογώνιο 11"/>
              <p:cNvSpPr/>
              <p:nvPr/>
            </p:nvSpPr>
            <p:spPr>
              <a:xfrm>
                <a:off x="3541985" y="2380246"/>
                <a:ext cx="614271" cy="402931"/>
              </a:xfrm>
              <a:prstGeom prst="rect">
                <a:avLst/>
              </a:prstGeom>
            </p:spPr>
            <p:txBody>
              <a:bodyPr wrap="none">
                <a:spAutoFit/>
              </a:bodyPr>
              <a:lstStyle/>
              <a:p>
                <a14:m>
                  <m:oMath xmlns:m="http://schemas.openxmlformats.org/officeDocument/2006/math">
                    <m:acc>
                      <m:accPr>
                        <m:chr m:val="⃗"/>
                        <m:ctrlPr>
                          <a:rPr lang="en-US" b="1" i="1">
                            <a:solidFill>
                              <a:srgbClr val="0000FF"/>
                            </a:solidFill>
                            <a:effectLst>
                              <a:outerShdw blurRad="38100" dist="38100" dir="2700000" algn="tl">
                                <a:srgbClr val="000000">
                                  <a:alpha val="43137"/>
                                </a:srgbClr>
                              </a:outerShdw>
                            </a:effectLst>
                            <a:latin typeface="Cambria Math" panose="02040503050406030204" pitchFamily="18" charset="0"/>
                          </a:rPr>
                        </m:ctrlPr>
                      </m:accPr>
                      <m:e>
                        <m:r>
                          <a:rPr lang="en-US" b="1" i="1">
                            <a:solidFill>
                              <a:srgbClr val="0000FF"/>
                            </a:solidFill>
                            <a:effectLst>
                              <a:outerShdw blurRad="38100" dist="38100" dir="2700000" algn="tl">
                                <a:srgbClr val="000000">
                                  <a:alpha val="43137"/>
                                </a:srgbClr>
                              </a:outerShdw>
                            </a:effectLst>
                            <a:latin typeface="Cambria Math"/>
                          </a:rPr>
                          <m:t>𝑭</m:t>
                        </m:r>
                      </m:e>
                    </m:acc>
                  </m:oMath>
                </a14:m>
                <a:r>
                  <a:rPr lang="el-GR" b="1" baseline="-25000" dirty="0">
                    <a:solidFill>
                      <a:srgbClr val="0000FF"/>
                    </a:solidFill>
                    <a:effectLst>
                      <a:outerShdw blurRad="38100" dist="38100" dir="2700000" algn="tl">
                        <a:srgbClr val="000000">
                          <a:alpha val="43137"/>
                        </a:srgbClr>
                      </a:outerShdw>
                    </a:effectLst>
                    <a:latin typeface="Comic Sans MS" panose="030F0702030302020204" pitchFamily="66" charset="0"/>
                  </a:rPr>
                  <a:t>Γ</a:t>
                </a:r>
                <a:r>
                  <a:rPr lang="en-US" b="1" baseline="-25000" dirty="0">
                    <a:solidFill>
                      <a:srgbClr val="0000FF"/>
                    </a:solidFill>
                    <a:effectLst>
                      <a:outerShdw blurRad="38100" dist="38100" dir="2700000" algn="tl">
                        <a:srgbClr val="000000">
                          <a:alpha val="43137"/>
                        </a:srgbClr>
                      </a:outerShdw>
                    </a:effectLst>
                    <a:latin typeface="Comic Sans MS" panose="030F0702030302020204" pitchFamily="66" charset="0"/>
                  </a:rPr>
                  <a:t>B</a:t>
                </a:r>
                <a:r>
                  <a:rPr lang="el-GR" b="1" dirty="0">
                    <a:solidFill>
                      <a:srgbClr val="0000FF"/>
                    </a:solidFill>
                    <a:latin typeface="Comic Sans MS" panose="030F0702030302020204" pitchFamily="66" charset="0"/>
                  </a:rPr>
                  <a:t> </a:t>
                </a:r>
                <a:endParaRPr lang="el-GR" dirty="0"/>
              </a:p>
            </p:txBody>
          </p:sp>
        </mc:Choice>
        <mc:Fallback xmlns="">
          <p:sp>
            <p:nvSpPr>
              <p:cNvPr id="12" name="Ορθογώνιο 11"/>
              <p:cNvSpPr>
                <a:spLocks noRot="1" noChangeAspect="1" noMove="1" noResize="1" noEditPoints="1" noAdjustHandles="1" noChangeArrowheads="1" noChangeShapeType="1" noTextEdit="1"/>
              </p:cNvSpPr>
              <p:nvPr/>
            </p:nvSpPr>
            <p:spPr>
              <a:xfrm>
                <a:off x="3541985" y="2380246"/>
                <a:ext cx="614271" cy="402931"/>
              </a:xfrm>
              <a:prstGeom prst="rect">
                <a:avLst/>
              </a:prstGeom>
              <a:blipFill>
                <a:blip r:embed="rId8" cstate="print"/>
                <a:stretch>
                  <a:fillRect b="-23881"/>
                </a:stretch>
              </a:blipFill>
            </p:spPr>
            <p:txBody>
              <a:bodyPr/>
              <a:lstStyle/>
              <a:p>
                <a:r>
                  <a:rPr lang="el-GR">
                    <a:noFill/>
                  </a:rPr>
                  <a:t> </a:t>
                </a:r>
              </a:p>
            </p:txBody>
          </p:sp>
        </mc:Fallback>
      </mc:AlternateContent>
    </p:spTree>
    <p:extLst>
      <p:ext uri="{BB962C8B-B14F-4D97-AF65-F5344CB8AC3E}">
        <p14:creationId xmlns:p14="http://schemas.microsoft.com/office/powerpoint/2010/main" val="1113197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0-#ppt_w/2"/>
                                          </p:val>
                                        </p:tav>
                                        <p:tav tm="100000">
                                          <p:val>
                                            <p:strVal val="#ppt_x"/>
                                          </p:val>
                                        </p:tav>
                                      </p:tavLst>
                                    </p:anim>
                                    <p:anim calcmode="lin" valueType="num">
                                      <p:cBhvr additive="base">
                                        <p:cTn id="8" dur="2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ssolv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500"/>
                                        <p:tgtEl>
                                          <p:spTgt spid="32"/>
                                        </p:tgtEl>
                                      </p:cBhvr>
                                    </p:animEffect>
                                  </p:childTnLst>
                                </p:cTn>
                              </p:par>
                            </p:childTnLst>
                          </p:cTn>
                        </p:par>
                        <p:par>
                          <p:cTn id="24" fill="hold">
                            <p:stCondLst>
                              <p:cond delay="500"/>
                            </p:stCondLst>
                            <p:childTnLst>
                              <p:par>
                                <p:cTn id="25" presetID="10" presetClass="entr" presetSubtype="0" fill="hold" nodeType="afterEffect">
                                  <p:stCondLst>
                                    <p:cond delay="50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5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fade">
                                      <p:cBhvr>
                                        <p:cTn id="32" dur="500"/>
                                        <p:tgtEl>
                                          <p:spTgt spid="33"/>
                                        </p:tgtEl>
                                      </p:cBhvr>
                                    </p:animEffect>
                                  </p:childTnLst>
                                </p:cTn>
                              </p:par>
                            </p:childTnLst>
                          </p:cTn>
                        </p:par>
                        <p:par>
                          <p:cTn id="33" fill="hold">
                            <p:stCondLst>
                              <p:cond delay="500"/>
                            </p:stCondLst>
                            <p:childTnLst>
                              <p:par>
                                <p:cTn id="34" presetID="10" presetClass="entr" presetSubtype="0" fill="hold" nodeType="afterEffect">
                                  <p:stCondLst>
                                    <p:cond delay="25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500"/>
                                        <p:tgtEl>
                                          <p:spTgt spid="1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500"/>
                                        <p:tgtEl>
                                          <p:spTgt spid="13"/>
                                        </p:tgtEl>
                                      </p:cBhvr>
                                    </p:animEffect>
                                  </p:childTnLst>
                                </p:cTn>
                              </p:par>
                            </p:childTnLst>
                          </p:cTn>
                        </p:par>
                        <p:par>
                          <p:cTn id="45" fill="hold">
                            <p:stCondLst>
                              <p:cond delay="500"/>
                            </p:stCondLst>
                            <p:childTnLst>
                              <p:par>
                                <p:cTn id="46" presetID="10" presetClass="entr" presetSubtype="0" fill="hold" grpId="0" nodeType="afterEffect">
                                  <p:stCondLst>
                                    <p:cond delay="500"/>
                                  </p:stCondLst>
                                  <p:childTnLst>
                                    <p:set>
                                      <p:cBhvr>
                                        <p:cTn id="47" dur="1" fill="hold">
                                          <p:stCondLst>
                                            <p:cond delay="0"/>
                                          </p:stCondLst>
                                        </p:cTn>
                                        <p:tgtEl>
                                          <p:spTgt spid="34"/>
                                        </p:tgtEl>
                                        <p:attrNameLst>
                                          <p:attrName>style.visibility</p:attrName>
                                        </p:attrNameLst>
                                      </p:cBhvr>
                                      <p:to>
                                        <p:strVal val="visible"/>
                                      </p:to>
                                    </p:set>
                                    <p:animEffect transition="in" filter="fade">
                                      <p:cBhvr>
                                        <p:cTn id="48" dur="500"/>
                                        <p:tgtEl>
                                          <p:spTgt spid="34"/>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6">
                                            <p:txEl>
                                              <p:pRg st="0" end="0"/>
                                            </p:txEl>
                                          </p:spTgt>
                                        </p:tgtEl>
                                        <p:attrNameLst>
                                          <p:attrName>style.visibility</p:attrName>
                                        </p:attrNameLst>
                                      </p:cBhvr>
                                      <p:to>
                                        <p:strVal val="visible"/>
                                      </p:to>
                                    </p:set>
                                    <p:animEffect transition="in" filter="fade">
                                      <p:cBhvr>
                                        <p:cTn id="53" dur="500"/>
                                        <p:tgtEl>
                                          <p:spTgt spid="36">
                                            <p:txEl>
                                              <p:pRg st="0" end="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36">
                                            <p:txEl>
                                              <p:pRg st="2" end="2"/>
                                            </p:txEl>
                                          </p:spTgt>
                                        </p:tgtEl>
                                        <p:attrNameLst>
                                          <p:attrName>style.visibility</p:attrName>
                                        </p:attrNameLst>
                                      </p:cBhvr>
                                      <p:to>
                                        <p:strVal val="visible"/>
                                      </p:to>
                                    </p:set>
                                    <p:animEffect transition="in" filter="fade">
                                      <p:cBhvr>
                                        <p:cTn id="58" dur="500"/>
                                        <p:tgtEl>
                                          <p:spTgt spid="36">
                                            <p:txEl>
                                              <p:pRg st="2" end="2"/>
                                            </p:txEl>
                                          </p:spTgt>
                                        </p:tgtEl>
                                      </p:cBhvr>
                                    </p:animEffect>
                                  </p:childTnLst>
                                </p:cTn>
                              </p:par>
                            </p:childTnLst>
                          </p:cTn>
                        </p:par>
                        <p:par>
                          <p:cTn id="59" fill="hold">
                            <p:stCondLst>
                              <p:cond delay="500"/>
                            </p:stCondLst>
                            <p:childTnLst>
                              <p:par>
                                <p:cTn id="60" presetID="10" presetClass="entr" presetSubtype="0" fill="hold" nodeType="afterEffect">
                                  <p:stCondLst>
                                    <p:cond delay="500"/>
                                  </p:stCondLst>
                                  <p:childTnLst>
                                    <p:set>
                                      <p:cBhvr>
                                        <p:cTn id="61" dur="1" fill="hold">
                                          <p:stCondLst>
                                            <p:cond delay="0"/>
                                          </p:stCondLst>
                                        </p:cTn>
                                        <p:tgtEl>
                                          <p:spTgt spid="41"/>
                                        </p:tgtEl>
                                        <p:attrNameLst>
                                          <p:attrName>style.visibility</p:attrName>
                                        </p:attrNameLst>
                                      </p:cBhvr>
                                      <p:to>
                                        <p:strVal val="visible"/>
                                      </p:to>
                                    </p:set>
                                    <p:animEffect transition="in" filter="fade">
                                      <p:cBhvr>
                                        <p:cTn id="6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32" grpId="0" animBg="1"/>
      <p:bldP spid="33" grpId="0" animBg="1"/>
      <p:bldP spid="34" grpId="0" animBg="1"/>
      <p:bldP spid="13"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13</a:t>
            </a:fld>
            <a:endParaRPr lang="el-GR" dirty="0">
              <a:solidFill>
                <a:prstClr val="black"/>
              </a:solidFill>
            </a:endParaRPr>
          </a:p>
        </p:txBody>
      </p:sp>
      <p:pic>
        <p:nvPicPr>
          <p:cNvPr id="5" name="Picture 3" descr="C:\Users\Merkouris\Desktop\2.jp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68873" y="2086093"/>
            <a:ext cx="6006253" cy="334439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p:cNvSpPr txBox="1">
            <a:spLocks noChangeArrowheads="1"/>
          </p:cNvSpPr>
          <p:nvPr/>
        </p:nvSpPr>
        <p:spPr>
          <a:xfrm>
            <a:off x="1835696" y="440148"/>
            <a:ext cx="6264696" cy="72008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altLang="el-GR" sz="3200" b="1" dirty="0">
                <a:solidFill>
                  <a:srgbClr val="990033"/>
                </a:solidFill>
                <a:latin typeface="Comic Sans MS" pitchFamily="66" charset="0"/>
                <a:hlinkClick r:id="rId3"/>
              </a:rPr>
              <a:t>Γραφική παράσταση</a:t>
            </a:r>
            <a:r>
              <a:rPr lang="en-GB" altLang="el-GR" sz="3200" b="1" dirty="0">
                <a:solidFill>
                  <a:srgbClr val="990033"/>
                </a:solidFill>
                <a:latin typeface="Comic Sans MS" pitchFamily="66" charset="0"/>
              </a:rPr>
              <a:t> </a:t>
            </a:r>
            <a:r>
              <a:rPr lang="en-GB" altLang="el-GR" sz="3200" b="1" i="1" dirty="0">
                <a:solidFill>
                  <a:srgbClr val="990033"/>
                </a:solidFill>
                <a:latin typeface="Comic Sans MS" pitchFamily="66" charset="0"/>
              </a:rPr>
              <a:t>F</a:t>
            </a:r>
            <a:r>
              <a:rPr lang="en-GB" altLang="el-GR" sz="3200" b="1" baseline="-25000" dirty="0">
                <a:solidFill>
                  <a:srgbClr val="990033"/>
                </a:solidFill>
                <a:latin typeface="Comic Sans MS" pitchFamily="66" charset="0"/>
              </a:rPr>
              <a:t>C</a:t>
            </a:r>
            <a:r>
              <a:rPr lang="en-GB" altLang="el-GR" sz="3200" b="1" dirty="0">
                <a:solidFill>
                  <a:srgbClr val="990033"/>
                </a:solidFill>
                <a:latin typeface="Comic Sans MS" pitchFamily="66" charset="0"/>
              </a:rPr>
              <a:t>(</a:t>
            </a:r>
            <a:r>
              <a:rPr lang="en-GB" altLang="el-GR" sz="3200" b="1" i="1" dirty="0">
                <a:solidFill>
                  <a:srgbClr val="990033"/>
                </a:solidFill>
                <a:latin typeface="Comic Sans MS" pitchFamily="66" charset="0"/>
              </a:rPr>
              <a:t>r</a:t>
            </a:r>
            <a:r>
              <a:rPr lang="en-GB" altLang="el-GR" sz="3200" b="1" dirty="0">
                <a:solidFill>
                  <a:srgbClr val="990033"/>
                </a:solidFill>
                <a:latin typeface="Comic Sans MS" pitchFamily="66" charset="0"/>
              </a:rPr>
              <a:t>)</a:t>
            </a:r>
            <a:endParaRPr lang="el-GR" altLang="el-GR" sz="3200" b="1" dirty="0">
              <a:solidFill>
                <a:srgbClr val="990033"/>
              </a:solidFill>
              <a:latin typeface="Comic Sans MS" pitchFamily="66" charset="0"/>
            </a:endParaRPr>
          </a:p>
        </p:txBody>
      </p:sp>
      <p:graphicFrame>
        <p:nvGraphicFramePr>
          <p:cNvPr id="4" name="Αντικείμενο 3"/>
          <p:cNvGraphicFramePr>
            <a:graphicFrameLocks noChangeAspect="1"/>
          </p:cNvGraphicFramePr>
          <p:nvPr>
            <p:extLst>
              <p:ext uri="{D42A27DB-BD31-4B8C-83A1-F6EECF244321}">
                <p14:modId xmlns:p14="http://schemas.microsoft.com/office/powerpoint/2010/main" val="265292995"/>
              </p:ext>
            </p:extLst>
          </p:nvPr>
        </p:nvGraphicFramePr>
        <p:xfrm>
          <a:off x="4968044" y="2966201"/>
          <a:ext cx="2042596" cy="792088"/>
        </p:xfrm>
        <a:graphic>
          <a:graphicData uri="http://schemas.openxmlformats.org/presentationml/2006/ole">
            <mc:AlternateContent xmlns:mc="http://schemas.openxmlformats.org/markup-compatibility/2006">
              <mc:Choice xmlns:v="urn:schemas-microsoft-com:vml" Requires="v">
                <p:oleObj name="Εξίσωση" r:id="rId4" imgW="1332720" imgH="495360" progId="">
                  <p:embed/>
                </p:oleObj>
              </mc:Choice>
              <mc:Fallback>
                <p:oleObj name="Εξίσωση" r:id="rId4" imgW="1332720" imgH="495360" progId="">
                  <p:embed/>
                  <p:pic>
                    <p:nvPicPr>
                      <p:cNvPr id="0" name="Picture 17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68044" y="2966201"/>
                        <a:ext cx="2042596" cy="792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xmlns:a14="http://schemas.microsoft.com/office/drawing/2010/main">
        <mc:Choice Requires="a14">
          <p:sp>
            <p:nvSpPr>
              <p:cNvPr id="7" name="TextBox 6"/>
              <p:cNvSpPr txBox="1"/>
              <p:nvPr/>
            </p:nvSpPr>
            <p:spPr>
              <a:xfrm>
                <a:off x="2987824" y="1337190"/>
                <a:ext cx="3168352" cy="104124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l-GR" sz="32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bPr>
                        <m:e>
                          <m:r>
                            <a:rPr lang="en-US" sz="3200" b="1" i="1" smtClean="0">
                              <a:solidFill>
                                <a:srgbClr val="FF0000"/>
                              </a:solidFill>
                              <a:effectLst>
                                <a:outerShdw blurRad="38100" dist="38100" dir="2700000" algn="tl">
                                  <a:srgbClr val="000000">
                                    <a:alpha val="43137"/>
                                  </a:srgbClr>
                                </a:outerShdw>
                              </a:effectLst>
                              <a:latin typeface="Cambria Math"/>
                            </a:rPr>
                            <m:t>𝑭</m:t>
                          </m:r>
                        </m:e>
                        <m:sub>
                          <m:r>
                            <a:rPr lang="en-US" sz="3200" b="1" i="1" smtClean="0">
                              <a:solidFill>
                                <a:srgbClr val="FF0000"/>
                              </a:solidFill>
                              <a:effectLst>
                                <a:outerShdw blurRad="38100" dist="38100" dir="2700000" algn="tl">
                                  <a:srgbClr val="000000">
                                    <a:alpha val="43137"/>
                                  </a:srgbClr>
                                </a:outerShdw>
                              </a:effectLst>
                              <a:latin typeface="Cambria Math"/>
                            </a:rPr>
                            <m:t>𝑪</m:t>
                          </m:r>
                        </m:sub>
                      </m:sSub>
                      <m:r>
                        <a:rPr lang="en-US" sz="3200" b="1" i="1" smtClean="0">
                          <a:solidFill>
                            <a:srgbClr val="FF0000"/>
                          </a:solidFill>
                          <a:effectLst>
                            <a:outerShdw blurRad="38100" dist="38100" dir="2700000" algn="tl">
                              <a:srgbClr val="000000">
                                <a:alpha val="43137"/>
                              </a:srgbClr>
                            </a:outerShdw>
                          </a:effectLst>
                          <a:latin typeface="Cambria Math"/>
                        </a:rPr>
                        <m:t> =  </m:t>
                      </m:r>
                      <m:r>
                        <a:rPr lang="en-US" sz="3200" b="1" i="1" smtClean="0">
                          <a:solidFill>
                            <a:srgbClr val="FF0000"/>
                          </a:solidFill>
                          <a:effectLst>
                            <a:outerShdw blurRad="38100" dist="38100" dir="2700000" algn="tl">
                              <a:srgbClr val="000000">
                                <a:alpha val="43137"/>
                              </a:srgbClr>
                            </a:outerShdw>
                          </a:effectLst>
                          <a:latin typeface="Cambria Math"/>
                        </a:rPr>
                        <m:t>𝒌</m:t>
                      </m:r>
                      <m:f>
                        <m:fPr>
                          <m:ctrlPr>
                            <a:rPr lang="en-US" sz="32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fPr>
                        <m:num>
                          <m:d>
                            <m:dPr>
                              <m:begChr m:val="|"/>
                              <m:endChr m:val="|"/>
                              <m:ctrlPr>
                                <a:rPr lang="en-US" sz="32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dPr>
                            <m:e>
                              <m:sSub>
                                <m:sSubPr>
                                  <m:ctrlPr>
                                    <a:rPr lang="en-US" sz="32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bPr>
                                <m:e>
                                  <m:r>
                                    <a:rPr lang="en-US" sz="3200" b="1" i="1" smtClean="0">
                                      <a:solidFill>
                                        <a:srgbClr val="FF0000"/>
                                      </a:solidFill>
                                      <a:effectLst>
                                        <a:outerShdw blurRad="38100" dist="38100" dir="2700000" algn="tl">
                                          <a:srgbClr val="000000">
                                            <a:alpha val="43137"/>
                                          </a:srgbClr>
                                        </a:outerShdw>
                                      </a:effectLst>
                                      <a:latin typeface="Cambria Math"/>
                                    </a:rPr>
                                    <m:t>𝒒</m:t>
                                  </m:r>
                                </m:e>
                                <m:sub>
                                  <m:r>
                                    <a:rPr lang="en-US" sz="3200" b="1" i="1" smtClean="0">
                                      <a:solidFill>
                                        <a:srgbClr val="FF0000"/>
                                      </a:solidFill>
                                      <a:effectLst>
                                        <a:outerShdw blurRad="38100" dist="38100" dir="2700000" algn="tl">
                                          <a:srgbClr val="000000">
                                            <a:alpha val="43137"/>
                                          </a:srgbClr>
                                        </a:outerShdw>
                                      </a:effectLst>
                                      <a:latin typeface="Cambria Math"/>
                                    </a:rPr>
                                    <m:t>𝟏</m:t>
                                  </m:r>
                                  <m:r>
                                    <a:rPr lang="en-US" sz="3200" b="1" i="1" smtClean="0">
                                      <a:solidFill>
                                        <a:srgbClr val="FF0000"/>
                                      </a:solidFill>
                                      <a:effectLst>
                                        <a:outerShdw blurRad="38100" dist="38100" dir="2700000" algn="tl">
                                          <a:srgbClr val="000000">
                                            <a:alpha val="43137"/>
                                          </a:srgbClr>
                                        </a:outerShdw>
                                      </a:effectLst>
                                      <a:latin typeface="Cambria Math"/>
                                    </a:rPr>
                                    <m:t>. </m:t>
                                  </m:r>
                                </m:sub>
                              </m:sSub>
                              <m:sSub>
                                <m:sSubPr>
                                  <m:ctrlPr>
                                    <a:rPr lang="en-US" sz="32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bPr>
                                <m:e>
                                  <m:r>
                                    <a:rPr lang="en-US" sz="3200" b="1" i="1" smtClean="0">
                                      <a:solidFill>
                                        <a:srgbClr val="FF0000"/>
                                      </a:solidFill>
                                      <a:effectLst>
                                        <a:outerShdw blurRad="38100" dist="38100" dir="2700000" algn="tl">
                                          <a:srgbClr val="000000">
                                            <a:alpha val="43137"/>
                                          </a:srgbClr>
                                        </a:outerShdw>
                                      </a:effectLst>
                                      <a:latin typeface="Cambria Math"/>
                                    </a:rPr>
                                    <m:t>𝒒</m:t>
                                  </m:r>
                                </m:e>
                                <m:sub>
                                  <m:r>
                                    <a:rPr lang="en-US" sz="3200" b="1" i="1" smtClean="0">
                                      <a:solidFill>
                                        <a:srgbClr val="FF0000"/>
                                      </a:solidFill>
                                      <a:effectLst>
                                        <a:outerShdw blurRad="38100" dist="38100" dir="2700000" algn="tl">
                                          <a:srgbClr val="000000">
                                            <a:alpha val="43137"/>
                                          </a:srgbClr>
                                        </a:outerShdw>
                                      </a:effectLst>
                                      <a:latin typeface="Cambria Math"/>
                                    </a:rPr>
                                    <m:t>𝟐</m:t>
                                  </m:r>
                                </m:sub>
                              </m:sSub>
                            </m:e>
                          </m:d>
                        </m:num>
                        <m:den>
                          <m:sSup>
                            <m:sSupPr>
                              <m:ctrlPr>
                                <a:rPr lang="en-US" sz="32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pPr>
                            <m:e>
                              <m:r>
                                <a:rPr lang="en-US" sz="3200" b="1" i="1" smtClean="0">
                                  <a:solidFill>
                                    <a:srgbClr val="FF0000"/>
                                  </a:solidFill>
                                  <a:effectLst>
                                    <a:outerShdw blurRad="38100" dist="38100" dir="2700000" algn="tl">
                                      <a:srgbClr val="000000">
                                        <a:alpha val="43137"/>
                                      </a:srgbClr>
                                    </a:outerShdw>
                                  </a:effectLst>
                                  <a:latin typeface="Cambria Math"/>
                                </a:rPr>
                                <m:t>𝒓</m:t>
                              </m:r>
                            </m:e>
                            <m:sup>
                              <m:r>
                                <a:rPr lang="en-US" sz="3200" b="1" i="1" smtClean="0">
                                  <a:solidFill>
                                    <a:srgbClr val="FF0000"/>
                                  </a:solidFill>
                                  <a:effectLst>
                                    <a:outerShdw blurRad="38100" dist="38100" dir="2700000" algn="tl">
                                      <a:srgbClr val="000000">
                                        <a:alpha val="43137"/>
                                      </a:srgbClr>
                                    </a:outerShdw>
                                  </a:effectLst>
                                  <a:latin typeface="Cambria Math"/>
                                </a:rPr>
                                <m:t>𝟐</m:t>
                              </m:r>
                            </m:sup>
                          </m:sSup>
                        </m:den>
                      </m:f>
                    </m:oMath>
                  </m:oMathPara>
                </a14:m>
                <a:endParaRPr lang="el-GR" sz="3200"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2987824" y="1337190"/>
                <a:ext cx="3168352" cy="1041247"/>
              </a:xfrm>
              <a:prstGeom prst="rect">
                <a:avLst/>
              </a:prstGeom>
              <a:blipFill>
                <a:blip r:embed="rId7" cstate="print"/>
                <a:stretch>
                  <a:fillRect b="-1754"/>
                </a:stretch>
              </a:blipFill>
            </p:spPr>
            <p:txBody>
              <a:bodyPr/>
              <a:lstStyle/>
              <a:p>
                <a:r>
                  <a:rPr lang="en-GB">
                    <a:noFill/>
                  </a:rPr>
                  <a:t> </a:t>
                </a:r>
              </a:p>
            </p:txBody>
          </p:sp>
        </mc:Fallback>
      </mc:AlternateContent>
    </p:spTree>
    <p:extLst>
      <p:ext uri="{BB962C8B-B14F-4D97-AF65-F5344CB8AC3E}">
        <p14:creationId xmlns:p14="http://schemas.microsoft.com/office/powerpoint/2010/main" val="4005875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0-#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childTnLst>
                                </p:cTn>
                              </p:par>
                            </p:childTnLst>
                          </p:cTn>
                        </p:par>
                        <p:par>
                          <p:cTn id="19" fill="hold">
                            <p:stCondLst>
                              <p:cond delay="1000"/>
                            </p:stCondLst>
                            <p:childTnLst>
                              <p:par>
                                <p:cTn id="20" presetID="9" presetClass="entr" presetSubtype="0" fill="hold" nodeType="afterEffect">
                                  <p:stCondLst>
                                    <p:cond delay="500"/>
                                  </p:stCondLst>
                                  <p:childTnLst>
                                    <p:set>
                                      <p:cBhvr>
                                        <p:cTn id="21" dur="1" fill="hold">
                                          <p:stCondLst>
                                            <p:cond delay="0"/>
                                          </p:stCondLst>
                                        </p:cTn>
                                        <p:tgtEl>
                                          <p:spTgt spid="4"/>
                                        </p:tgtEl>
                                        <p:attrNameLst>
                                          <p:attrName>style.visibility</p:attrName>
                                        </p:attrNameLst>
                                      </p:cBhvr>
                                      <p:to>
                                        <p:strVal val="visible"/>
                                      </p:to>
                                    </p:set>
                                    <p:animEffect transition="in" filter="dissolv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schemeClr val="tx1"/>
                </a:solidFill>
              </a:rPr>
              <a:pPr/>
              <a:t>14</a:t>
            </a:fld>
            <a:endParaRPr lang="el-GR" dirty="0">
              <a:solidFill>
                <a:schemeClr val="tx1"/>
              </a:solidFill>
            </a:endParaRPr>
          </a:p>
        </p:txBody>
      </p:sp>
      <p:sp>
        <p:nvSpPr>
          <p:cNvPr id="4" name="TextBox 3"/>
          <p:cNvSpPr txBox="1"/>
          <p:nvPr/>
        </p:nvSpPr>
        <p:spPr>
          <a:xfrm>
            <a:off x="824880" y="404664"/>
            <a:ext cx="7560840" cy="769441"/>
          </a:xfrm>
          <a:prstGeom prst="rect">
            <a:avLst/>
          </a:prstGeom>
          <a:noFill/>
        </p:spPr>
        <p:txBody>
          <a:bodyPr wrap="square" rtlCol="0">
            <a:spAutoFit/>
          </a:bodyPr>
          <a:lstStyle/>
          <a:p>
            <a:r>
              <a:rPr lang="el-GR" sz="2800" b="1" dirty="0">
                <a:solidFill>
                  <a:srgbClr val="800000"/>
                </a:solidFill>
                <a:effectLst>
                  <a:outerShdw blurRad="38100" dist="38100" dir="2700000" algn="tl">
                    <a:srgbClr val="000000">
                      <a:alpha val="43137"/>
                    </a:srgbClr>
                  </a:outerShdw>
                </a:effectLst>
                <a:latin typeface="Comic Sans MS" panose="030F0702030302020204" pitchFamily="66" charset="0"/>
              </a:rPr>
              <a:t>Σύγκριση ηλεκτρικής και </a:t>
            </a:r>
            <a:r>
              <a:rPr lang="el-GR" sz="2800" b="1" dirty="0" err="1">
                <a:solidFill>
                  <a:srgbClr val="800000"/>
                </a:solidFill>
                <a:effectLst>
                  <a:outerShdw blurRad="38100" dist="38100" dir="2700000" algn="tl">
                    <a:srgbClr val="000000">
                      <a:alpha val="43137"/>
                    </a:srgbClr>
                  </a:outerShdw>
                </a:effectLst>
                <a:latin typeface="Comic Sans MS" panose="030F0702030302020204" pitchFamily="66" charset="0"/>
              </a:rPr>
              <a:t>βαρυτικής</a:t>
            </a:r>
            <a:r>
              <a:rPr lang="el-GR" sz="2800" b="1" dirty="0">
                <a:solidFill>
                  <a:srgbClr val="800000"/>
                </a:solidFill>
                <a:effectLst>
                  <a:outerShdw blurRad="38100" dist="38100" dir="2700000" algn="tl">
                    <a:srgbClr val="000000">
                      <a:alpha val="43137"/>
                    </a:srgbClr>
                  </a:outerShdw>
                </a:effectLst>
                <a:latin typeface="Comic Sans MS" panose="030F0702030302020204" pitchFamily="66" charset="0"/>
              </a:rPr>
              <a:t> δύναμης</a:t>
            </a:r>
          </a:p>
          <a:p>
            <a:pPr algn="ctr"/>
            <a:r>
              <a:rPr lang="el-GR" sz="1600" b="1" dirty="0">
                <a:latin typeface="Comic Sans MS" panose="030F0702030302020204" pitchFamily="66" charset="0"/>
              </a:rPr>
              <a:t>(παράδειγμα 2, σελ. 15</a:t>
            </a:r>
            <a:r>
              <a:rPr lang="en-US" sz="1600" b="1" dirty="0">
                <a:latin typeface="Comic Sans MS" panose="030F0702030302020204" pitchFamily="66" charset="0"/>
              </a:rPr>
              <a:t> </a:t>
            </a:r>
            <a:r>
              <a:rPr lang="el-GR" sz="1600" b="1" dirty="0">
                <a:latin typeface="Comic Sans MS" panose="030F0702030302020204" pitchFamily="66" charset="0"/>
              </a:rPr>
              <a:t>βιβλίου)</a:t>
            </a:r>
          </a:p>
        </p:txBody>
      </p:sp>
      <p:grpSp>
        <p:nvGrpSpPr>
          <p:cNvPr id="7" name="Ομάδα 6"/>
          <p:cNvGrpSpPr/>
          <p:nvPr/>
        </p:nvGrpSpPr>
        <p:grpSpPr>
          <a:xfrm>
            <a:off x="757021" y="1174105"/>
            <a:ext cx="7929780" cy="4755375"/>
            <a:chOff x="773045" y="958081"/>
            <a:chExt cx="7929780" cy="4755375"/>
          </a:xfrm>
        </p:grpSpPr>
        <p:sp>
          <p:nvSpPr>
            <p:cNvPr id="5" name="Ορθογώνιο 4"/>
            <p:cNvSpPr/>
            <p:nvPr/>
          </p:nvSpPr>
          <p:spPr>
            <a:xfrm>
              <a:off x="802043" y="958081"/>
              <a:ext cx="7571962" cy="2169825"/>
            </a:xfrm>
            <a:prstGeom prst="rect">
              <a:avLst/>
            </a:prstGeom>
          </p:spPr>
          <p:txBody>
            <a:bodyPr wrap="square">
              <a:spAutoFit/>
            </a:bodyPr>
            <a:lstStyle/>
            <a:p>
              <a:pPr algn="just">
                <a:lnSpc>
                  <a:spcPct val="150000"/>
                </a:lnSpc>
              </a:pPr>
              <a:r>
                <a:rPr lang="el-GR" dirty="0">
                  <a:latin typeface="Trebuchet MS" panose="020B0603020202020204" pitchFamily="34" charset="0"/>
                </a:rPr>
                <a:t>Να υπολογισθεί η δύναμη </a:t>
              </a:r>
              <a:r>
                <a:rPr lang="el-GR" dirty="0" err="1">
                  <a:latin typeface="Trebuchet MS" panose="020B0603020202020204" pitchFamily="34" charset="0"/>
                </a:rPr>
                <a:t>Coulomb</a:t>
              </a:r>
              <a:r>
                <a:rPr lang="el-GR" dirty="0">
                  <a:latin typeface="Trebuchet MS" panose="020B0603020202020204" pitchFamily="34" charset="0"/>
                </a:rPr>
                <a:t> που ασκείται μεταξύ πρωτονίου - ηλεκτρονίου στο άτομο του υδρογόνου και να συγκριθεί με τη δύναμη παγκόσμιας έλξης που ασκείται μεταξύ τους. </a:t>
              </a:r>
            </a:p>
            <a:p>
              <a:pPr algn="just">
                <a:lnSpc>
                  <a:spcPct val="150000"/>
                </a:lnSpc>
              </a:pPr>
              <a:r>
                <a:rPr lang="el-GR" dirty="0">
                  <a:latin typeface="Trebuchet MS" panose="020B0603020202020204" pitchFamily="34" charset="0"/>
                </a:rPr>
                <a:t>Πόση θα έπρεπε να είναι η μάζα του πυρήνα, ώστε οι δύο δυνάμεις να είναι ίσου μέτρου;</a:t>
              </a:r>
            </a:p>
          </p:txBody>
        </p:sp>
        <p:sp>
          <p:nvSpPr>
            <p:cNvPr id="6" name="Ορθογώνιο 5"/>
            <p:cNvSpPr/>
            <p:nvPr/>
          </p:nvSpPr>
          <p:spPr>
            <a:xfrm>
              <a:off x="773045" y="3128133"/>
              <a:ext cx="7929780" cy="2585323"/>
            </a:xfrm>
            <a:prstGeom prst="rect">
              <a:avLst/>
            </a:prstGeom>
          </p:spPr>
          <p:txBody>
            <a:bodyPr wrap="square">
              <a:spAutoFit/>
            </a:bodyPr>
            <a:lstStyle/>
            <a:p>
              <a:pPr>
                <a:lnSpc>
                  <a:spcPct val="150000"/>
                </a:lnSpc>
              </a:pPr>
              <a:r>
                <a:rPr lang="el-GR" dirty="0">
                  <a:latin typeface="Trebuchet MS" panose="020B0603020202020204" pitchFamily="34" charset="0"/>
                </a:rPr>
                <a:t>Δίδονται:  </a:t>
              </a:r>
            </a:p>
            <a:p>
              <a:pPr>
                <a:lnSpc>
                  <a:spcPct val="150000"/>
                </a:lnSpc>
              </a:pPr>
              <a:r>
                <a:rPr lang="el-GR" dirty="0">
                  <a:latin typeface="Trebuchet MS" panose="020B0603020202020204" pitchFamily="34" charset="0"/>
                </a:rPr>
                <a:t>φορτίο πρωτονίου  </a:t>
              </a:r>
              <a:r>
                <a:rPr lang="el-GR" i="1" dirty="0" err="1">
                  <a:latin typeface="Trebuchet MS" panose="020B0603020202020204" pitchFamily="34" charset="0"/>
                </a:rPr>
                <a:t>q</a:t>
              </a:r>
              <a:r>
                <a:rPr lang="el-GR" baseline="-25000" dirty="0" err="1">
                  <a:latin typeface="Trebuchet MS" panose="020B0603020202020204" pitchFamily="34" charset="0"/>
                </a:rPr>
                <a:t>p</a:t>
              </a:r>
              <a:r>
                <a:rPr lang="el-GR" dirty="0">
                  <a:latin typeface="Trebuchet MS" panose="020B0603020202020204" pitchFamily="34" charset="0"/>
                </a:rPr>
                <a:t> = +1,6·10</a:t>
              </a:r>
              <a:r>
                <a:rPr lang="el-GR" baseline="30000" dirty="0">
                  <a:latin typeface="Trebuchet MS" panose="020B0603020202020204" pitchFamily="34" charset="0"/>
                </a:rPr>
                <a:t>-19 </a:t>
              </a:r>
              <a:r>
                <a:rPr lang="el-GR" dirty="0">
                  <a:latin typeface="Trebuchet MS" panose="020B0603020202020204" pitchFamily="34" charset="0"/>
                </a:rPr>
                <a:t>C, </a:t>
              </a:r>
              <a:r>
                <a:rPr lang="en-US" dirty="0">
                  <a:latin typeface="Trebuchet MS" panose="020B0603020202020204" pitchFamily="34" charset="0"/>
                </a:rPr>
                <a:t>   </a:t>
              </a:r>
              <a:r>
                <a:rPr lang="el-GR" dirty="0">
                  <a:latin typeface="Trebuchet MS" panose="020B0603020202020204" pitchFamily="34" charset="0"/>
                </a:rPr>
                <a:t>μάζα πρωτονίου  </a:t>
              </a:r>
              <a:r>
                <a:rPr lang="el-GR" i="1" dirty="0" err="1">
                  <a:latin typeface="Trebuchet MS" panose="020B0603020202020204" pitchFamily="34" charset="0"/>
                </a:rPr>
                <a:t>m</a:t>
              </a:r>
              <a:r>
                <a:rPr lang="el-GR" baseline="-25000" dirty="0" err="1">
                  <a:latin typeface="Trebuchet MS" panose="020B0603020202020204" pitchFamily="34" charset="0"/>
                </a:rPr>
                <a:t>p</a:t>
              </a:r>
              <a:r>
                <a:rPr lang="el-GR" dirty="0">
                  <a:latin typeface="Trebuchet MS" panose="020B0603020202020204" pitchFamily="34" charset="0"/>
                </a:rPr>
                <a:t> = 1,7·10</a:t>
              </a:r>
              <a:r>
                <a:rPr lang="el-GR" baseline="30000" dirty="0">
                  <a:latin typeface="Trebuchet MS" panose="020B0603020202020204" pitchFamily="34" charset="0"/>
                </a:rPr>
                <a:t>-27 </a:t>
              </a:r>
              <a:r>
                <a:rPr lang="el-GR" dirty="0" err="1">
                  <a:latin typeface="Trebuchet MS" panose="020B0603020202020204" pitchFamily="34" charset="0"/>
                </a:rPr>
                <a:t>kg</a:t>
              </a:r>
              <a:r>
                <a:rPr lang="el-GR" dirty="0">
                  <a:latin typeface="Trebuchet MS" panose="020B0603020202020204" pitchFamily="34" charset="0"/>
                </a:rPr>
                <a:t>,</a:t>
              </a:r>
            </a:p>
            <a:p>
              <a:pPr>
                <a:lnSpc>
                  <a:spcPct val="150000"/>
                </a:lnSpc>
              </a:pPr>
              <a:r>
                <a:rPr lang="el-GR" dirty="0">
                  <a:latin typeface="Trebuchet MS" panose="020B0603020202020204" pitchFamily="34" charset="0"/>
                </a:rPr>
                <a:t>φορτίο ηλεκτρονίου  </a:t>
              </a:r>
              <a:r>
                <a:rPr lang="el-GR" i="1" dirty="0" err="1">
                  <a:latin typeface="Trebuchet MS" panose="020B0603020202020204" pitchFamily="34" charset="0"/>
                </a:rPr>
                <a:t>q</a:t>
              </a:r>
              <a:r>
                <a:rPr lang="el-GR" baseline="-25000" dirty="0" err="1">
                  <a:latin typeface="Trebuchet MS" panose="020B0603020202020204" pitchFamily="34" charset="0"/>
                </a:rPr>
                <a:t>e</a:t>
              </a:r>
              <a:r>
                <a:rPr lang="el-GR" dirty="0">
                  <a:latin typeface="Trebuchet MS" panose="020B0603020202020204" pitchFamily="34" charset="0"/>
                </a:rPr>
                <a:t> = -1,6·10</a:t>
              </a:r>
              <a:r>
                <a:rPr lang="el-GR" baseline="30000" dirty="0">
                  <a:latin typeface="Trebuchet MS" panose="020B0603020202020204" pitchFamily="34" charset="0"/>
                </a:rPr>
                <a:t>-19 </a:t>
              </a:r>
              <a:r>
                <a:rPr lang="el-GR" dirty="0">
                  <a:latin typeface="Trebuchet MS" panose="020B0603020202020204" pitchFamily="34" charset="0"/>
                </a:rPr>
                <a:t>C,  μάζα ηλεκτρονίου  </a:t>
              </a:r>
              <a:r>
                <a:rPr lang="el-GR" i="1" dirty="0" err="1">
                  <a:latin typeface="Trebuchet MS" panose="020B0603020202020204" pitchFamily="34" charset="0"/>
                </a:rPr>
                <a:t>m</a:t>
              </a:r>
              <a:r>
                <a:rPr lang="el-GR" baseline="-25000" dirty="0" err="1">
                  <a:latin typeface="Trebuchet MS" panose="020B0603020202020204" pitchFamily="34" charset="0"/>
                </a:rPr>
                <a:t>e</a:t>
              </a:r>
              <a:r>
                <a:rPr lang="el-GR" dirty="0">
                  <a:latin typeface="Trebuchet MS" panose="020B0603020202020204" pitchFamily="34" charset="0"/>
                </a:rPr>
                <a:t> = 9,1·10</a:t>
              </a:r>
              <a:r>
                <a:rPr lang="el-GR" baseline="30000" dirty="0">
                  <a:latin typeface="Trebuchet MS" panose="020B0603020202020204" pitchFamily="34" charset="0"/>
                </a:rPr>
                <a:t>-31</a:t>
              </a:r>
              <a:r>
                <a:rPr lang="el-GR" dirty="0">
                  <a:latin typeface="Trebuchet MS" panose="020B0603020202020204" pitchFamily="34" charset="0"/>
                </a:rPr>
                <a:t> </a:t>
              </a:r>
              <a:r>
                <a:rPr lang="el-GR" dirty="0" err="1">
                  <a:latin typeface="Trebuchet MS" panose="020B0603020202020204" pitchFamily="34" charset="0"/>
                </a:rPr>
                <a:t>kg</a:t>
              </a:r>
              <a:r>
                <a:rPr lang="el-GR" dirty="0">
                  <a:latin typeface="Trebuchet MS" panose="020B0603020202020204" pitchFamily="34" charset="0"/>
                </a:rPr>
                <a:t>,</a:t>
              </a:r>
            </a:p>
            <a:p>
              <a:pPr>
                <a:lnSpc>
                  <a:spcPct val="150000"/>
                </a:lnSpc>
              </a:pPr>
              <a:r>
                <a:rPr lang="el-GR" dirty="0">
                  <a:latin typeface="Trebuchet MS" panose="020B0603020202020204" pitchFamily="34" charset="0"/>
                </a:rPr>
                <a:t>ηλεκτρική σταθερά  k = 9·10</a:t>
              </a:r>
              <a:r>
                <a:rPr lang="el-GR" baseline="30000" dirty="0">
                  <a:latin typeface="Trebuchet MS" panose="020B0603020202020204" pitchFamily="34" charset="0"/>
                </a:rPr>
                <a:t>9 </a:t>
              </a:r>
              <a:r>
                <a:rPr lang="el-GR" dirty="0">
                  <a:latin typeface="Trebuchet MS" panose="020B0603020202020204" pitchFamily="34" charset="0"/>
                </a:rPr>
                <a:t>N·m</a:t>
              </a:r>
              <a:r>
                <a:rPr lang="el-GR" baseline="30000" dirty="0">
                  <a:latin typeface="Trebuchet MS" panose="020B0603020202020204" pitchFamily="34" charset="0"/>
                </a:rPr>
                <a:t>2</a:t>
              </a:r>
              <a:r>
                <a:rPr lang="el-GR" dirty="0">
                  <a:latin typeface="Trebuchet MS" panose="020B0603020202020204" pitchFamily="34" charset="0"/>
                </a:rPr>
                <a:t>/C</a:t>
              </a:r>
              <a:r>
                <a:rPr lang="el-GR" baseline="30000" dirty="0">
                  <a:latin typeface="Trebuchet MS" panose="020B0603020202020204" pitchFamily="34" charset="0"/>
                </a:rPr>
                <a:t>2</a:t>
              </a:r>
              <a:r>
                <a:rPr lang="el-GR" dirty="0">
                  <a:latin typeface="Trebuchet MS" panose="020B0603020202020204" pitchFamily="34" charset="0"/>
                </a:rPr>
                <a:t>,</a:t>
              </a:r>
            </a:p>
            <a:p>
              <a:pPr>
                <a:lnSpc>
                  <a:spcPct val="150000"/>
                </a:lnSpc>
              </a:pPr>
              <a:r>
                <a:rPr lang="el-GR" dirty="0">
                  <a:latin typeface="Trebuchet MS" panose="020B0603020202020204" pitchFamily="34" charset="0"/>
                </a:rPr>
                <a:t>σταθερά παγκόσμιας έλξης  G = 6,7·10</a:t>
              </a:r>
              <a:r>
                <a:rPr lang="el-GR" baseline="30000" dirty="0">
                  <a:latin typeface="Trebuchet MS" panose="020B0603020202020204" pitchFamily="34" charset="0"/>
                </a:rPr>
                <a:t>-11 </a:t>
              </a:r>
              <a:r>
                <a:rPr lang="el-GR" dirty="0">
                  <a:latin typeface="Trebuchet MS" panose="020B0603020202020204" pitchFamily="34" charset="0"/>
                </a:rPr>
                <a:t>N·m</a:t>
              </a:r>
              <a:r>
                <a:rPr lang="el-GR" baseline="30000" dirty="0">
                  <a:latin typeface="Trebuchet MS" panose="020B0603020202020204" pitchFamily="34" charset="0"/>
                </a:rPr>
                <a:t>2</a:t>
              </a:r>
              <a:r>
                <a:rPr lang="el-GR" dirty="0">
                  <a:latin typeface="Trebuchet MS" panose="020B0603020202020204" pitchFamily="34" charset="0"/>
                </a:rPr>
                <a:t>/kg</a:t>
              </a:r>
              <a:r>
                <a:rPr lang="el-GR" baseline="30000" dirty="0">
                  <a:latin typeface="Trebuchet MS" panose="020B0603020202020204" pitchFamily="34" charset="0"/>
                </a:rPr>
                <a:t>2</a:t>
              </a:r>
              <a:r>
                <a:rPr lang="el-GR" dirty="0">
                  <a:latin typeface="Trebuchet MS" panose="020B0603020202020204" pitchFamily="34" charset="0"/>
                </a:rPr>
                <a:t> και</a:t>
              </a:r>
            </a:p>
            <a:p>
              <a:pPr>
                <a:lnSpc>
                  <a:spcPct val="150000"/>
                </a:lnSpc>
              </a:pPr>
              <a:r>
                <a:rPr lang="el-GR" dirty="0">
                  <a:latin typeface="Trebuchet MS" panose="020B0603020202020204" pitchFamily="34" charset="0"/>
                </a:rPr>
                <a:t>ακτίνα τροχιάς του ηλεκτρονίου  </a:t>
              </a:r>
              <a:r>
                <a:rPr lang="el-GR" i="1" dirty="0">
                  <a:latin typeface="Trebuchet MS" panose="020B0603020202020204" pitchFamily="34" charset="0"/>
                </a:rPr>
                <a:t>r</a:t>
              </a:r>
              <a:r>
                <a:rPr lang="el-GR" dirty="0">
                  <a:latin typeface="Trebuchet MS" panose="020B0603020202020204" pitchFamily="34" charset="0"/>
                </a:rPr>
                <a:t> = 5,3·10</a:t>
              </a:r>
              <a:r>
                <a:rPr lang="el-GR" baseline="30000" dirty="0">
                  <a:latin typeface="Trebuchet MS" panose="020B0603020202020204" pitchFamily="34" charset="0"/>
                </a:rPr>
                <a:t>-11 </a:t>
              </a:r>
              <a:r>
                <a:rPr lang="el-GR" dirty="0">
                  <a:latin typeface="Trebuchet MS" panose="020B0603020202020204" pitchFamily="34" charset="0"/>
                </a:rPr>
                <a:t>m.</a:t>
              </a:r>
            </a:p>
          </p:txBody>
        </p:sp>
      </p:grpSp>
    </p:spTree>
    <p:extLst>
      <p:ext uri="{BB962C8B-B14F-4D97-AF65-F5344CB8AC3E}">
        <p14:creationId xmlns:p14="http://schemas.microsoft.com/office/powerpoint/2010/main" val="418586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15</a:t>
            </a:fld>
            <a:endParaRPr lang="el-GR">
              <a:solidFill>
                <a:prstClr val="black">
                  <a:tint val="75000"/>
                </a:prstClr>
              </a:solidFill>
            </a:endParaRPr>
          </a:p>
        </p:txBody>
      </p:sp>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379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620688"/>
            <a:ext cx="8826830" cy="2232248"/>
          </a:xfrm>
          <a:prstGeom prst="rect">
            <a:avLst/>
          </a:prstGeom>
          <a:noFill/>
        </p:spPr>
      </p:pic>
      <p:sp>
        <p:nvSpPr>
          <p:cNvPr id="337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379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 y="3068959"/>
            <a:ext cx="8828552" cy="2048755"/>
          </a:xfrm>
          <a:prstGeom prst="rect">
            <a:avLst/>
          </a:prstGeom>
          <a:noFill/>
        </p:spPr>
      </p:pic>
      <p:sp>
        <p:nvSpPr>
          <p:cNvPr id="3379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3797"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763688" y="5229200"/>
            <a:ext cx="6024336" cy="1224136"/>
          </a:xfrm>
          <a:prstGeom prst="rect">
            <a:avLst/>
          </a:prstGeom>
          <a:noFill/>
        </p:spPr>
      </p:pic>
      <p:sp>
        <p:nvSpPr>
          <p:cNvPr id="33799" name="Rectangle 7"/>
          <p:cNvSpPr>
            <a:spLocks noChangeArrowheads="1"/>
          </p:cNvSpPr>
          <p:nvPr/>
        </p:nvSpPr>
        <p:spPr bwMode="auto">
          <a:xfrm>
            <a:off x="0" y="1143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3380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3800" name="Picture 8"/>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7884368" y="4077072"/>
            <a:ext cx="504056" cy="907301"/>
          </a:xfrm>
          <a:prstGeom prst="rect">
            <a:avLst/>
          </a:prstGeom>
          <a:noFill/>
        </p:spPr>
      </p:pic>
      <p:sp>
        <p:nvSpPr>
          <p:cNvPr id="3380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3802" name="Picture 10"/>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971600" y="5517232"/>
            <a:ext cx="432048" cy="7776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3793"/>
                                        </p:tgtEl>
                                        <p:attrNameLst>
                                          <p:attrName>style.visibility</p:attrName>
                                        </p:attrNameLst>
                                      </p:cBhvr>
                                      <p:to>
                                        <p:strVal val="visible"/>
                                      </p:to>
                                    </p:set>
                                    <p:animEffect transition="in" filter="wheel(4)">
                                      <p:cBhvr>
                                        <p:cTn id="7" dur="2000"/>
                                        <p:tgtEl>
                                          <p:spTgt spid="3379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3795"/>
                                        </p:tgtEl>
                                        <p:attrNameLst>
                                          <p:attrName>style.visibility</p:attrName>
                                        </p:attrNameLst>
                                      </p:cBhvr>
                                      <p:to>
                                        <p:strVal val="visible"/>
                                      </p:to>
                                    </p:set>
                                    <p:anim calcmode="lin" valueType="num">
                                      <p:cBhvr additive="base">
                                        <p:cTn id="12" dur="2000" fill="hold"/>
                                        <p:tgtEl>
                                          <p:spTgt spid="33795"/>
                                        </p:tgtEl>
                                        <p:attrNameLst>
                                          <p:attrName>ppt_x</p:attrName>
                                        </p:attrNameLst>
                                      </p:cBhvr>
                                      <p:tavLst>
                                        <p:tav tm="0">
                                          <p:val>
                                            <p:strVal val="#ppt_x"/>
                                          </p:val>
                                        </p:tav>
                                        <p:tav tm="100000">
                                          <p:val>
                                            <p:strVal val="#ppt_x"/>
                                          </p:val>
                                        </p:tav>
                                      </p:tavLst>
                                    </p:anim>
                                    <p:anim calcmode="lin" valueType="num">
                                      <p:cBhvr additive="base">
                                        <p:cTn id="13" dur="2000" fill="hold"/>
                                        <p:tgtEl>
                                          <p:spTgt spid="3379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3800"/>
                                        </p:tgtEl>
                                        <p:attrNameLst>
                                          <p:attrName>style.visibility</p:attrName>
                                        </p:attrNameLst>
                                      </p:cBhvr>
                                      <p:to>
                                        <p:strVal val="visible"/>
                                      </p:to>
                                    </p:set>
                                    <p:anim calcmode="lin" valueType="num">
                                      <p:cBhvr additive="base">
                                        <p:cTn id="18" dur="500" fill="hold"/>
                                        <p:tgtEl>
                                          <p:spTgt spid="33800"/>
                                        </p:tgtEl>
                                        <p:attrNameLst>
                                          <p:attrName>ppt_x</p:attrName>
                                        </p:attrNameLst>
                                      </p:cBhvr>
                                      <p:tavLst>
                                        <p:tav tm="0">
                                          <p:val>
                                            <p:strVal val="#ppt_x"/>
                                          </p:val>
                                        </p:tav>
                                        <p:tav tm="100000">
                                          <p:val>
                                            <p:strVal val="#ppt_x"/>
                                          </p:val>
                                        </p:tav>
                                      </p:tavLst>
                                    </p:anim>
                                    <p:anim calcmode="lin" valueType="num">
                                      <p:cBhvr additive="base">
                                        <p:cTn id="19" dur="500" fill="hold"/>
                                        <p:tgtEl>
                                          <p:spTgt spid="3380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3802"/>
                                        </p:tgtEl>
                                        <p:attrNameLst>
                                          <p:attrName>style.visibility</p:attrName>
                                        </p:attrNameLst>
                                      </p:cBhvr>
                                      <p:to>
                                        <p:strVal val="visible"/>
                                      </p:to>
                                    </p:set>
                                    <p:anim calcmode="lin" valueType="num">
                                      <p:cBhvr additive="base">
                                        <p:cTn id="24" dur="500" fill="hold"/>
                                        <p:tgtEl>
                                          <p:spTgt spid="33802"/>
                                        </p:tgtEl>
                                        <p:attrNameLst>
                                          <p:attrName>ppt_x</p:attrName>
                                        </p:attrNameLst>
                                      </p:cBhvr>
                                      <p:tavLst>
                                        <p:tav tm="0">
                                          <p:val>
                                            <p:strVal val="#ppt_x"/>
                                          </p:val>
                                        </p:tav>
                                        <p:tav tm="100000">
                                          <p:val>
                                            <p:strVal val="#ppt_x"/>
                                          </p:val>
                                        </p:tav>
                                      </p:tavLst>
                                    </p:anim>
                                    <p:anim calcmode="lin" valueType="num">
                                      <p:cBhvr additive="base">
                                        <p:cTn id="25" dur="500" fill="hold"/>
                                        <p:tgtEl>
                                          <p:spTgt spid="3380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8" presetClass="entr" presetSubtype="0" accel="100000" fill="hold" nodeType="clickEffect">
                                  <p:stCondLst>
                                    <p:cond delay="0"/>
                                  </p:stCondLst>
                                  <p:childTnLst>
                                    <p:set>
                                      <p:cBhvr>
                                        <p:cTn id="29" dur="1" fill="hold">
                                          <p:stCondLst>
                                            <p:cond delay="0"/>
                                          </p:stCondLst>
                                        </p:cTn>
                                        <p:tgtEl>
                                          <p:spTgt spid="33797"/>
                                        </p:tgtEl>
                                        <p:attrNameLst>
                                          <p:attrName>style.visibility</p:attrName>
                                        </p:attrNameLst>
                                      </p:cBhvr>
                                      <p:to>
                                        <p:strVal val="visible"/>
                                      </p:to>
                                    </p:set>
                                    <p:anim calcmode="lin" valueType="num">
                                      <p:cBhvr>
                                        <p:cTn id="30" dur="1000" fill="hold"/>
                                        <p:tgtEl>
                                          <p:spTgt spid="33797"/>
                                        </p:tgtEl>
                                        <p:attrNameLst>
                                          <p:attrName>ppt_w</p:attrName>
                                        </p:attrNameLst>
                                      </p:cBhvr>
                                      <p:tavLst>
                                        <p:tav tm="0">
                                          <p:val>
                                            <p:strVal val="#ppt_w*2.5"/>
                                          </p:val>
                                        </p:tav>
                                        <p:tav tm="100000">
                                          <p:val>
                                            <p:strVal val="#ppt_w"/>
                                          </p:val>
                                        </p:tav>
                                      </p:tavLst>
                                    </p:anim>
                                    <p:anim calcmode="lin" valueType="num">
                                      <p:cBhvr>
                                        <p:cTn id="31" dur="1000" fill="hold"/>
                                        <p:tgtEl>
                                          <p:spTgt spid="33797"/>
                                        </p:tgtEl>
                                        <p:attrNameLst>
                                          <p:attrName>ppt_h</p:attrName>
                                        </p:attrNameLst>
                                      </p:cBhvr>
                                      <p:tavLst>
                                        <p:tav tm="0">
                                          <p:val>
                                            <p:strVal val="#ppt_h*0.01"/>
                                          </p:val>
                                        </p:tav>
                                        <p:tav tm="100000">
                                          <p:val>
                                            <p:strVal val="#ppt_h"/>
                                          </p:val>
                                        </p:tav>
                                      </p:tavLst>
                                    </p:anim>
                                    <p:anim calcmode="lin" valueType="num">
                                      <p:cBhvr>
                                        <p:cTn id="32" dur="1000" fill="hold"/>
                                        <p:tgtEl>
                                          <p:spTgt spid="33797"/>
                                        </p:tgtEl>
                                        <p:attrNameLst>
                                          <p:attrName>ppt_x</p:attrName>
                                        </p:attrNameLst>
                                      </p:cBhvr>
                                      <p:tavLst>
                                        <p:tav tm="0">
                                          <p:val>
                                            <p:strVal val="#ppt_x"/>
                                          </p:val>
                                        </p:tav>
                                        <p:tav tm="100000">
                                          <p:val>
                                            <p:strVal val="#ppt_x"/>
                                          </p:val>
                                        </p:tav>
                                      </p:tavLst>
                                    </p:anim>
                                    <p:anim calcmode="lin" valueType="num">
                                      <p:cBhvr>
                                        <p:cTn id="33" dur="1000" fill="hold"/>
                                        <p:tgtEl>
                                          <p:spTgt spid="33797"/>
                                        </p:tgtEl>
                                        <p:attrNameLst>
                                          <p:attrName>ppt_y</p:attrName>
                                        </p:attrNameLst>
                                      </p:cBhvr>
                                      <p:tavLst>
                                        <p:tav tm="0">
                                          <p:val>
                                            <p:strVal val="#ppt_h+1"/>
                                          </p:val>
                                        </p:tav>
                                        <p:tav tm="100000">
                                          <p:val>
                                            <p:strVal val="#ppt_y"/>
                                          </p:val>
                                        </p:tav>
                                      </p:tavLst>
                                    </p:anim>
                                    <p:animEffect transition="in" filter="fade">
                                      <p:cBhvr>
                                        <p:cTn id="34" dur="1000"/>
                                        <p:tgtEl>
                                          <p:spTgt spid="33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16</a:t>
            </a:fld>
            <a:endParaRPr lang="el-GR">
              <a:solidFill>
                <a:prstClr val="black">
                  <a:tint val="75000"/>
                </a:prstClr>
              </a:solidFill>
            </a:endParaRPr>
          </a:p>
        </p:txBody>
      </p:sp>
      <p:sp>
        <p:nvSpPr>
          <p:cNvPr id="6246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6246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1700808"/>
            <a:ext cx="9144000" cy="1330763"/>
          </a:xfrm>
          <a:prstGeom prst="rect">
            <a:avLst/>
          </a:prstGeom>
          <a:noFill/>
        </p:spPr>
      </p:pic>
      <p:sp>
        <p:nvSpPr>
          <p:cNvPr id="62467" name="Rectangle 3"/>
          <p:cNvSpPr>
            <a:spLocks noChangeArrowheads="1"/>
          </p:cNvSpPr>
          <p:nvPr/>
        </p:nvSpPr>
        <p:spPr bwMode="auto">
          <a:xfrm>
            <a:off x="0" y="1196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nodeType="clickEffect">
                                  <p:stCondLst>
                                    <p:cond delay="0"/>
                                  </p:stCondLst>
                                  <p:childTnLst>
                                    <p:set>
                                      <p:cBhvr>
                                        <p:cTn id="6" dur="1" fill="hold">
                                          <p:stCondLst>
                                            <p:cond delay="0"/>
                                          </p:stCondLst>
                                        </p:cTn>
                                        <p:tgtEl>
                                          <p:spTgt spid="62465"/>
                                        </p:tgtEl>
                                        <p:attrNameLst>
                                          <p:attrName>style.visibility</p:attrName>
                                        </p:attrNameLst>
                                      </p:cBhvr>
                                      <p:to>
                                        <p:strVal val="visible"/>
                                      </p:to>
                                    </p:set>
                                    <p:anim calcmode="lin" valueType="num">
                                      <p:cBhvr>
                                        <p:cTn id="7" dur="1000" fill="hold"/>
                                        <p:tgtEl>
                                          <p:spTgt spid="62465"/>
                                        </p:tgtEl>
                                        <p:attrNameLst>
                                          <p:attrName>ppt_w</p:attrName>
                                        </p:attrNameLst>
                                      </p:cBhvr>
                                      <p:tavLst>
                                        <p:tav tm="0">
                                          <p:val>
                                            <p:strVal val="#ppt_w*2.5"/>
                                          </p:val>
                                        </p:tav>
                                        <p:tav tm="100000">
                                          <p:val>
                                            <p:strVal val="#ppt_w"/>
                                          </p:val>
                                        </p:tav>
                                      </p:tavLst>
                                    </p:anim>
                                    <p:anim calcmode="lin" valueType="num">
                                      <p:cBhvr>
                                        <p:cTn id="8" dur="1000" fill="hold"/>
                                        <p:tgtEl>
                                          <p:spTgt spid="62465"/>
                                        </p:tgtEl>
                                        <p:attrNameLst>
                                          <p:attrName>ppt_h</p:attrName>
                                        </p:attrNameLst>
                                      </p:cBhvr>
                                      <p:tavLst>
                                        <p:tav tm="0">
                                          <p:val>
                                            <p:strVal val="#ppt_h*0.01"/>
                                          </p:val>
                                        </p:tav>
                                        <p:tav tm="100000">
                                          <p:val>
                                            <p:strVal val="#ppt_h"/>
                                          </p:val>
                                        </p:tav>
                                      </p:tavLst>
                                    </p:anim>
                                    <p:anim calcmode="lin" valueType="num">
                                      <p:cBhvr>
                                        <p:cTn id="9" dur="1000" fill="hold"/>
                                        <p:tgtEl>
                                          <p:spTgt spid="62465"/>
                                        </p:tgtEl>
                                        <p:attrNameLst>
                                          <p:attrName>ppt_x</p:attrName>
                                        </p:attrNameLst>
                                      </p:cBhvr>
                                      <p:tavLst>
                                        <p:tav tm="0">
                                          <p:val>
                                            <p:strVal val="#ppt_x"/>
                                          </p:val>
                                        </p:tav>
                                        <p:tav tm="100000">
                                          <p:val>
                                            <p:strVal val="#ppt_x"/>
                                          </p:val>
                                        </p:tav>
                                      </p:tavLst>
                                    </p:anim>
                                    <p:anim calcmode="lin" valueType="num">
                                      <p:cBhvr>
                                        <p:cTn id="10" dur="1000" fill="hold"/>
                                        <p:tgtEl>
                                          <p:spTgt spid="62465"/>
                                        </p:tgtEl>
                                        <p:attrNameLst>
                                          <p:attrName>ppt_y</p:attrName>
                                        </p:attrNameLst>
                                      </p:cBhvr>
                                      <p:tavLst>
                                        <p:tav tm="0">
                                          <p:val>
                                            <p:strVal val="#ppt_h+1"/>
                                          </p:val>
                                        </p:tav>
                                        <p:tav tm="100000">
                                          <p:val>
                                            <p:strVal val="#ppt_y"/>
                                          </p:val>
                                        </p:tav>
                                      </p:tavLst>
                                    </p:anim>
                                    <p:animEffect transition="in" filter="fade">
                                      <p:cBhvr>
                                        <p:cTn id="11" dur="1000"/>
                                        <p:tgtEl>
                                          <p:spTgt spid="624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schemeClr val="tx1"/>
                </a:solidFill>
              </a:rPr>
              <a:pPr/>
              <a:t>17</a:t>
            </a:fld>
            <a:endParaRPr lang="el-GR" dirty="0">
              <a:solidFill>
                <a:schemeClr val="tx1"/>
              </a:solidFill>
            </a:endParaRPr>
          </a:p>
        </p:txBody>
      </p:sp>
      <p:sp>
        <p:nvSpPr>
          <p:cNvPr id="5" name="Ορθογώνιο 4"/>
          <p:cNvSpPr/>
          <p:nvPr/>
        </p:nvSpPr>
        <p:spPr>
          <a:xfrm>
            <a:off x="683568" y="404664"/>
            <a:ext cx="5760640" cy="959173"/>
          </a:xfrm>
          <a:prstGeom prst="rect">
            <a:avLst/>
          </a:prstGeom>
        </p:spPr>
        <p:txBody>
          <a:bodyPr wrap="square">
            <a:spAutoFit/>
          </a:bodyPr>
          <a:lstStyle/>
          <a:p>
            <a:pPr algn="ctr">
              <a:lnSpc>
                <a:spcPct val="150000"/>
              </a:lnSpc>
            </a:pPr>
            <a:r>
              <a:rPr lang="el-GR" sz="2000" dirty="0">
                <a:latin typeface="Trebuchet MS" panose="020B0603020202020204" pitchFamily="34" charset="0"/>
              </a:rPr>
              <a:t>Η δύναμη </a:t>
            </a:r>
            <a:r>
              <a:rPr lang="el-GR" sz="2000" dirty="0" err="1">
                <a:latin typeface="Trebuchet MS" panose="020B0603020202020204" pitchFamily="34" charset="0"/>
              </a:rPr>
              <a:t>Coulomb</a:t>
            </a:r>
            <a:r>
              <a:rPr lang="el-GR" sz="2000" dirty="0">
                <a:latin typeface="Trebuchet MS" panose="020B0603020202020204" pitchFamily="34" charset="0"/>
              </a:rPr>
              <a:t> μεταξύ πρωτονίου-ηλεκτρονίου υπολογίζεται ότι είναι</a:t>
            </a:r>
          </a:p>
        </p:txBody>
      </p:sp>
      <p:sp>
        <p:nvSpPr>
          <p:cNvPr id="6" name="Ορθογώνιο 5"/>
          <p:cNvSpPr/>
          <p:nvPr/>
        </p:nvSpPr>
        <p:spPr>
          <a:xfrm>
            <a:off x="6098739" y="698868"/>
            <a:ext cx="1922321" cy="400110"/>
          </a:xfrm>
          <a:prstGeom prst="rect">
            <a:avLst/>
          </a:prstGeom>
        </p:spPr>
        <p:txBody>
          <a:bodyPr wrap="none">
            <a:spAutoFit/>
          </a:bodyPr>
          <a:lstStyle/>
          <a:p>
            <a:r>
              <a:rPr lang="en-US" sz="2000" b="1" i="1" dirty="0">
                <a:solidFill>
                  <a:srgbClr val="0000FF"/>
                </a:solidFill>
                <a:effectLst>
                  <a:outerShdw blurRad="38100" dist="38100" dir="2700000" algn="tl">
                    <a:srgbClr val="000000">
                      <a:alpha val="43137"/>
                    </a:srgbClr>
                  </a:outerShdw>
                </a:effectLst>
                <a:latin typeface="Trebuchet MS" panose="020B0603020202020204" pitchFamily="34" charset="0"/>
              </a:rPr>
              <a:t>F</a:t>
            </a:r>
            <a:r>
              <a:rPr lang="en-US" sz="2000" b="1" baseline="-25000" dirty="0">
                <a:solidFill>
                  <a:srgbClr val="0000FF"/>
                </a:solidFill>
                <a:effectLst>
                  <a:outerShdw blurRad="38100" dist="38100" dir="2700000" algn="tl">
                    <a:srgbClr val="000000">
                      <a:alpha val="43137"/>
                    </a:srgbClr>
                  </a:outerShdw>
                </a:effectLst>
                <a:latin typeface="Trebuchet MS" panose="020B0603020202020204" pitchFamily="34" charset="0"/>
              </a:rPr>
              <a:t>C</a:t>
            </a:r>
            <a:r>
              <a:rPr lang="en-US" sz="2000" b="1" dirty="0">
                <a:solidFill>
                  <a:srgbClr val="0000FF"/>
                </a:solidFill>
                <a:effectLst>
                  <a:outerShdw blurRad="38100" dist="38100" dir="2700000" algn="tl">
                    <a:srgbClr val="000000">
                      <a:alpha val="43137"/>
                    </a:srgbClr>
                  </a:outerShdw>
                </a:effectLst>
                <a:latin typeface="Trebuchet MS" panose="020B0603020202020204" pitchFamily="34" charset="0"/>
              </a:rPr>
              <a:t> = 8,2·10</a:t>
            </a:r>
            <a:r>
              <a:rPr lang="en-US" sz="2000" b="1" baseline="30000" dirty="0">
                <a:solidFill>
                  <a:srgbClr val="0000FF"/>
                </a:solidFill>
                <a:effectLst>
                  <a:outerShdw blurRad="38100" dist="38100" dir="2700000" algn="tl">
                    <a:srgbClr val="000000">
                      <a:alpha val="43137"/>
                    </a:srgbClr>
                  </a:outerShdw>
                </a:effectLst>
                <a:latin typeface="Trebuchet MS" panose="020B0603020202020204" pitchFamily="34" charset="0"/>
              </a:rPr>
              <a:t>-8</a:t>
            </a:r>
            <a:r>
              <a:rPr lang="el-GR" sz="2000" b="1" baseline="30000" dirty="0">
                <a:solidFill>
                  <a:srgbClr val="0000FF"/>
                </a:solidFill>
                <a:effectLst>
                  <a:outerShdw blurRad="38100" dist="38100" dir="2700000" algn="tl">
                    <a:srgbClr val="000000">
                      <a:alpha val="43137"/>
                    </a:srgbClr>
                  </a:outerShdw>
                </a:effectLst>
                <a:latin typeface="Trebuchet MS" panose="020B0603020202020204" pitchFamily="34" charset="0"/>
              </a:rPr>
              <a:t> </a:t>
            </a:r>
            <a:r>
              <a:rPr lang="en-US" sz="2000" b="1" dirty="0">
                <a:solidFill>
                  <a:srgbClr val="0000FF"/>
                </a:solidFill>
                <a:effectLst>
                  <a:outerShdw blurRad="38100" dist="38100" dir="2700000" algn="tl">
                    <a:srgbClr val="000000">
                      <a:alpha val="43137"/>
                    </a:srgbClr>
                  </a:outerShdw>
                </a:effectLst>
                <a:latin typeface="Trebuchet MS" panose="020B0603020202020204" pitchFamily="34" charset="0"/>
              </a:rPr>
              <a:t>N</a:t>
            </a:r>
            <a:endParaRPr lang="el-GR" sz="2000" b="1" dirty="0">
              <a:solidFill>
                <a:srgbClr val="0000FF"/>
              </a:solidFill>
              <a:effectLst>
                <a:outerShdw blurRad="38100" dist="38100" dir="2700000" algn="tl">
                  <a:srgbClr val="000000">
                    <a:alpha val="43137"/>
                  </a:srgbClr>
                </a:outerShdw>
              </a:effectLst>
              <a:latin typeface="Trebuchet MS" panose="020B0603020202020204" pitchFamily="34" charset="0"/>
            </a:endParaRPr>
          </a:p>
        </p:txBody>
      </p:sp>
      <p:sp>
        <p:nvSpPr>
          <p:cNvPr id="7" name="Ορθογώνιο 6"/>
          <p:cNvSpPr/>
          <p:nvPr/>
        </p:nvSpPr>
        <p:spPr>
          <a:xfrm>
            <a:off x="659718" y="1454569"/>
            <a:ext cx="5568466" cy="1015663"/>
          </a:xfrm>
          <a:prstGeom prst="rect">
            <a:avLst/>
          </a:prstGeom>
        </p:spPr>
        <p:txBody>
          <a:bodyPr wrap="square">
            <a:spAutoFit/>
          </a:bodyPr>
          <a:lstStyle/>
          <a:p>
            <a:pPr>
              <a:lnSpc>
                <a:spcPct val="150000"/>
              </a:lnSpc>
            </a:pPr>
            <a:r>
              <a:rPr lang="el-GR" sz="2000" dirty="0">
                <a:latin typeface="Trebuchet MS" panose="020B0603020202020204" pitchFamily="34" charset="0"/>
              </a:rPr>
              <a:t>Η δύναμη παγκόσμιας έλξης μεταξύ των μαζών πρωτονίου-ηλεκτρονίου υπολογίζεται ότι είναι</a:t>
            </a:r>
          </a:p>
        </p:txBody>
      </p:sp>
      <p:sp>
        <p:nvSpPr>
          <p:cNvPr id="8" name="Ορθογώνιο 7"/>
          <p:cNvSpPr/>
          <p:nvPr/>
        </p:nvSpPr>
        <p:spPr>
          <a:xfrm>
            <a:off x="6254345" y="1762345"/>
            <a:ext cx="2032929" cy="400110"/>
          </a:xfrm>
          <a:prstGeom prst="rect">
            <a:avLst/>
          </a:prstGeom>
        </p:spPr>
        <p:txBody>
          <a:bodyPr wrap="none">
            <a:spAutoFit/>
          </a:bodyPr>
          <a:lstStyle/>
          <a:p>
            <a:r>
              <a:rPr lang="en-US" sz="2000" b="1" i="1" dirty="0">
                <a:solidFill>
                  <a:srgbClr val="0000FF"/>
                </a:solidFill>
                <a:effectLst>
                  <a:outerShdw blurRad="38100" dist="38100" dir="2700000" algn="tl">
                    <a:srgbClr val="000000">
                      <a:alpha val="43137"/>
                    </a:srgbClr>
                  </a:outerShdw>
                </a:effectLst>
                <a:latin typeface="Trebuchet MS" panose="020B0603020202020204" pitchFamily="34" charset="0"/>
              </a:rPr>
              <a:t>F</a:t>
            </a:r>
            <a:r>
              <a:rPr lang="en-US" sz="2000" b="1" baseline="-25000" dirty="0">
                <a:solidFill>
                  <a:srgbClr val="0000FF"/>
                </a:solidFill>
                <a:effectLst>
                  <a:outerShdw blurRad="38100" dist="38100" dir="2700000" algn="tl">
                    <a:srgbClr val="000000">
                      <a:alpha val="43137"/>
                    </a:srgbClr>
                  </a:outerShdw>
                </a:effectLst>
                <a:latin typeface="Trebuchet MS" panose="020B0603020202020204" pitchFamily="34" charset="0"/>
              </a:rPr>
              <a:t>N</a:t>
            </a:r>
            <a:r>
              <a:rPr lang="en-US" sz="2000" b="1" dirty="0">
                <a:solidFill>
                  <a:srgbClr val="0000FF"/>
                </a:solidFill>
                <a:effectLst>
                  <a:outerShdw blurRad="38100" dist="38100" dir="2700000" algn="tl">
                    <a:srgbClr val="000000">
                      <a:alpha val="43137"/>
                    </a:srgbClr>
                  </a:outerShdw>
                </a:effectLst>
                <a:latin typeface="Trebuchet MS" panose="020B0603020202020204" pitchFamily="34" charset="0"/>
              </a:rPr>
              <a:t> = 3,7·10</a:t>
            </a:r>
            <a:r>
              <a:rPr lang="en-US" sz="2000" b="1" baseline="30000" dirty="0">
                <a:solidFill>
                  <a:srgbClr val="0000FF"/>
                </a:solidFill>
                <a:effectLst>
                  <a:outerShdw blurRad="38100" dist="38100" dir="2700000" algn="tl">
                    <a:srgbClr val="000000">
                      <a:alpha val="43137"/>
                    </a:srgbClr>
                  </a:outerShdw>
                </a:effectLst>
                <a:latin typeface="Trebuchet MS" panose="020B0603020202020204" pitchFamily="34" charset="0"/>
              </a:rPr>
              <a:t>-47</a:t>
            </a:r>
            <a:r>
              <a:rPr lang="el-GR" sz="2000" b="1" baseline="30000" dirty="0">
                <a:solidFill>
                  <a:srgbClr val="0000FF"/>
                </a:solidFill>
                <a:effectLst>
                  <a:outerShdw blurRad="38100" dist="38100" dir="2700000" algn="tl">
                    <a:srgbClr val="000000">
                      <a:alpha val="43137"/>
                    </a:srgbClr>
                  </a:outerShdw>
                </a:effectLst>
                <a:latin typeface="Trebuchet MS" panose="020B0603020202020204" pitchFamily="34" charset="0"/>
              </a:rPr>
              <a:t> </a:t>
            </a:r>
            <a:r>
              <a:rPr lang="en-US" sz="2000" b="1" dirty="0">
                <a:solidFill>
                  <a:srgbClr val="0000FF"/>
                </a:solidFill>
                <a:effectLst>
                  <a:outerShdw blurRad="38100" dist="38100" dir="2700000" algn="tl">
                    <a:srgbClr val="000000">
                      <a:alpha val="43137"/>
                    </a:srgbClr>
                  </a:outerShdw>
                </a:effectLst>
                <a:latin typeface="Trebuchet MS" panose="020B0603020202020204" pitchFamily="34" charset="0"/>
              </a:rPr>
              <a:t>N</a:t>
            </a:r>
            <a:endParaRPr lang="el-GR" sz="2000" b="1" dirty="0">
              <a:solidFill>
                <a:srgbClr val="0000FF"/>
              </a:solidFill>
              <a:effectLst>
                <a:outerShdw blurRad="38100" dist="38100" dir="2700000" algn="tl">
                  <a:srgbClr val="000000">
                    <a:alpha val="43137"/>
                  </a:srgbClr>
                </a:outerShdw>
              </a:effectLst>
              <a:latin typeface="Trebuchet MS" panose="020B0603020202020204" pitchFamily="34" charset="0"/>
            </a:endParaRPr>
          </a:p>
        </p:txBody>
      </p:sp>
      <mc:AlternateContent xmlns:mc="http://schemas.openxmlformats.org/markup-compatibility/2006" xmlns:a14="http://schemas.microsoft.com/office/drawing/2010/main">
        <mc:Choice Requires="a14">
          <p:sp>
            <p:nvSpPr>
              <p:cNvPr id="9" name="TextBox 8"/>
              <p:cNvSpPr txBox="1"/>
              <p:nvPr/>
            </p:nvSpPr>
            <p:spPr>
              <a:xfrm>
                <a:off x="2989688" y="2557608"/>
                <a:ext cx="3013752" cy="84420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l-GR" sz="24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fPr>
                        <m:num>
                          <m:sSub>
                            <m:sSubPr>
                              <m:ctrlPr>
                                <a:rPr lang="el-GR" sz="24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bPr>
                            <m:e>
                              <m:r>
                                <a:rPr lang="en-US" sz="2400" b="1" i="1" smtClean="0">
                                  <a:solidFill>
                                    <a:srgbClr val="FF0000"/>
                                  </a:solidFill>
                                  <a:effectLst>
                                    <a:outerShdw blurRad="38100" dist="38100" dir="2700000" algn="tl">
                                      <a:srgbClr val="000000">
                                        <a:alpha val="43137"/>
                                      </a:srgbClr>
                                    </a:outerShdw>
                                  </a:effectLst>
                                  <a:latin typeface="Cambria Math"/>
                                </a:rPr>
                                <m:t>𝑭</m:t>
                              </m:r>
                            </m:e>
                            <m:sub>
                              <m:r>
                                <a:rPr lang="en-US" sz="2400" b="1" i="0" smtClean="0">
                                  <a:solidFill>
                                    <a:srgbClr val="FF0000"/>
                                  </a:solidFill>
                                  <a:effectLst>
                                    <a:outerShdw blurRad="38100" dist="38100" dir="2700000" algn="tl">
                                      <a:srgbClr val="000000">
                                        <a:alpha val="43137"/>
                                      </a:srgbClr>
                                    </a:outerShdw>
                                  </a:effectLst>
                                  <a:latin typeface="Cambria Math"/>
                                </a:rPr>
                                <m:t>𝐂</m:t>
                              </m:r>
                            </m:sub>
                          </m:sSub>
                        </m:num>
                        <m:den>
                          <m:sSub>
                            <m:sSubPr>
                              <m:ctrlPr>
                                <a:rPr lang="el-GR" sz="24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bPr>
                            <m:e>
                              <m:r>
                                <a:rPr lang="en-US" sz="2400" b="1" i="1" smtClean="0">
                                  <a:solidFill>
                                    <a:srgbClr val="FF0000"/>
                                  </a:solidFill>
                                  <a:effectLst>
                                    <a:outerShdw blurRad="38100" dist="38100" dir="2700000" algn="tl">
                                      <a:srgbClr val="000000">
                                        <a:alpha val="43137"/>
                                      </a:srgbClr>
                                    </a:outerShdw>
                                  </a:effectLst>
                                  <a:latin typeface="Cambria Math"/>
                                </a:rPr>
                                <m:t>𝑭</m:t>
                              </m:r>
                            </m:e>
                            <m:sub>
                              <m:r>
                                <a:rPr lang="en-US" sz="2400" b="1" i="0" smtClean="0">
                                  <a:solidFill>
                                    <a:srgbClr val="FF0000"/>
                                  </a:solidFill>
                                  <a:effectLst>
                                    <a:outerShdw blurRad="38100" dist="38100" dir="2700000" algn="tl">
                                      <a:srgbClr val="000000">
                                        <a:alpha val="43137"/>
                                      </a:srgbClr>
                                    </a:outerShdw>
                                  </a:effectLst>
                                  <a:latin typeface="Cambria Math"/>
                                </a:rPr>
                                <m:t>𝐍</m:t>
                              </m:r>
                            </m:sub>
                          </m:sSub>
                        </m:den>
                      </m:f>
                      <m:r>
                        <a:rPr lang="en-US" sz="2400" b="1" i="1" smtClean="0">
                          <a:solidFill>
                            <a:srgbClr val="FF0000"/>
                          </a:solidFill>
                          <a:effectLst>
                            <a:outerShdw blurRad="38100" dist="38100" dir="2700000" algn="tl">
                              <a:srgbClr val="000000">
                                <a:alpha val="43137"/>
                              </a:srgbClr>
                            </a:outerShdw>
                          </a:effectLst>
                          <a:latin typeface="Cambria Math"/>
                        </a:rPr>
                        <m:t> =  </m:t>
                      </m:r>
                      <m:r>
                        <a:rPr lang="en-US" sz="2400" b="1" i="1" smtClean="0">
                          <a:solidFill>
                            <a:srgbClr val="FF0000"/>
                          </a:solidFill>
                          <a:effectLst>
                            <a:outerShdw blurRad="38100" dist="38100" dir="2700000" algn="tl">
                              <a:srgbClr val="000000">
                                <a:alpha val="43137"/>
                              </a:srgbClr>
                            </a:outerShdw>
                          </a:effectLst>
                          <a:latin typeface="Cambria Math"/>
                        </a:rPr>
                        <m:t>𝟐</m:t>
                      </m:r>
                      <m:r>
                        <a:rPr lang="en-US" sz="2400" b="1" i="1" smtClean="0">
                          <a:solidFill>
                            <a:srgbClr val="FF0000"/>
                          </a:solidFill>
                          <a:effectLst>
                            <a:outerShdw blurRad="38100" dist="38100" dir="2700000" algn="tl">
                              <a:srgbClr val="000000">
                                <a:alpha val="43137"/>
                              </a:srgbClr>
                            </a:outerShdw>
                          </a:effectLst>
                          <a:latin typeface="Cambria Math"/>
                        </a:rPr>
                        <m:t>,</m:t>
                      </m:r>
                      <m:r>
                        <a:rPr lang="en-US" sz="2400" b="1" i="1" smtClean="0">
                          <a:solidFill>
                            <a:srgbClr val="FF0000"/>
                          </a:solidFill>
                          <a:effectLst>
                            <a:outerShdw blurRad="38100" dist="38100" dir="2700000" algn="tl">
                              <a:srgbClr val="000000">
                                <a:alpha val="43137"/>
                              </a:srgbClr>
                            </a:outerShdw>
                          </a:effectLst>
                          <a:latin typeface="Cambria Math"/>
                        </a:rPr>
                        <m:t>𝟐</m:t>
                      </m:r>
                      <m:r>
                        <a:rPr lang="en-US" sz="2400" b="1" i="1" smtClean="0">
                          <a:solidFill>
                            <a:srgbClr val="FF0000"/>
                          </a:solidFill>
                          <a:effectLst>
                            <a:outerShdw blurRad="38100" dist="38100" dir="2700000" algn="tl">
                              <a:srgbClr val="000000">
                                <a:alpha val="43137"/>
                              </a:srgbClr>
                            </a:outerShdw>
                          </a:effectLst>
                          <a:latin typeface="Cambria Math"/>
                        </a:rPr>
                        <m:t>.</m:t>
                      </m:r>
                      <m:sSup>
                        <m:sSupPr>
                          <m:ctrlPr>
                            <a:rPr lang="en-US" sz="24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pPr>
                        <m:e>
                          <m:r>
                            <a:rPr lang="en-US" sz="2400" b="1" i="1" smtClean="0">
                              <a:solidFill>
                                <a:srgbClr val="FF0000"/>
                              </a:solidFill>
                              <a:effectLst>
                                <a:outerShdw blurRad="38100" dist="38100" dir="2700000" algn="tl">
                                  <a:srgbClr val="000000">
                                    <a:alpha val="43137"/>
                                  </a:srgbClr>
                                </a:outerShdw>
                              </a:effectLst>
                              <a:latin typeface="Cambria Math"/>
                            </a:rPr>
                            <m:t>𝟏𝟎</m:t>
                          </m:r>
                        </m:e>
                        <m:sup>
                          <m:r>
                            <a:rPr lang="en-US" sz="2400" b="1" i="1" smtClean="0">
                              <a:solidFill>
                                <a:srgbClr val="FF0000"/>
                              </a:solidFill>
                              <a:effectLst>
                                <a:outerShdw blurRad="38100" dist="38100" dir="2700000" algn="tl">
                                  <a:srgbClr val="000000">
                                    <a:alpha val="43137"/>
                                  </a:srgbClr>
                                </a:outerShdw>
                              </a:effectLst>
                              <a:latin typeface="Cambria Math"/>
                            </a:rPr>
                            <m:t>+</m:t>
                          </m:r>
                          <m:r>
                            <a:rPr lang="en-US" sz="2400" b="1" i="1" smtClean="0">
                              <a:solidFill>
                                <a:srgbClr val="FF0000"/>
                              </a:solidFill>
                              <a:effectLst>
                                <a:outerShdw blurRad="38100" dist="38100" dir="2700000" algn="tl">
                                  <a:srgbClr val="000000">
                                    <a:alpha val="43137"/>
                                  </a:srgbClr>
                                </a:outerShdw>
                              </a:effectLst>
                              <a:latin typeface="Cambria Math"/>
                            </a:rPr>
                            <m:t>𝟑𝟗</m:t>
                          </m:r>
                        </m:sup>
                      </m:sSup>
                    </m:oMath>
                  </m:oMathPara>
                </a14:m>
                <a:endParaRPr lang="el-GR" sz="2400" b="1" dirty="0">
                  <a:solidFill>
                    <a:srgbClr val="FF0000"/>
                  </a:solidFill>
                  <a:effectLst>
                    <a:outerShdw blurRad="38100" dist="38100" dir="2700000" algn="tl">
                      <a:srgbClr val="000000">
                        <a:alpha val="43137"/>
                      </a:srgbClr>
                    </a:outerShdw>
                  </a:effectLst>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2989688" y="2557608"/>
                <a:ext cx="3013752" cy="844205"/>
              </a:xfrm>
              <a:prstGeom prst="rect">
                <a:avLst/>
              </a:prstGeom>
              <a:blipFill>
                <a:blip r:embed="rId2" cstate="print"/>
                <a:stretch>
                  <a:fillRect/>
                </a:stretch>
              </a:blipFill>
            </p:spPr>
            <p:txBody>
              <a:bodyPr/>
              <a:lstStyle/>
              <a:p>
                <a:r>
                  <a:rPr lang="el-GR">
                    <a:noFill/>
                  </a:rPr>
                  <a:t> </a:t>
                </a:r>
              </a:p>
            </p:txBody>
          </p:sp>
        </mc:Fallback>
      </mc:AlternateContent>
      <p:sp>
        <p:nvSpPr>
          <p:cNvPr id="10" name="Ορθογώνιο 9"/>
          <p:cNvSpPr/>
          <p:nvPr/>
        </p:nvSpPr>
        <p:spPr>
          <a:xfrm>
            <a:off x="1195000" y="3489190"/>
            <a:ext cx="6984776" cy="1477328"/>
          </a:xfrm>
          <a:prstGeom prst="rect">
            <a:avLst/>
          </a:prstGeom>
        </p:spPr>
        <p:txBody>
          <a:bodyPr wrap="square">
            <a:spAutoFit/>
          </a:bodyPr>
          <a:lstStyle/>
          <a:p>
            <a:pPr algn="just">
              <a:lnSpc>
                <a:spcPct val="150000"/>
              </a:lnSpc>
            </a:pPr>
            <a:r>
              <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rPr>
              <a:t>Η δύναμη </a:t>
            </a:r>
            <a:r>
              <a:rPr lang="el-GR" sz="2000" b="1" dirty="0" err="1">
                <a:solidFill>
                  <a:srgbClr val="FF0000"/>
                </a:solidFill>
                <a:effectLst>
                  <a:outerShdw blurRad="38100" dist="38100" dir="2700000" algn="tl">
                    <a:srgbClr val="000000">
                      <a:alpha val="43137"/>
                    </a:srgbClr>
                  </a:outerShdw>
                </a:effectLst>
                <a:latin typeface="Trebuchet MS" panose="020B0603020202020204" pitchFamily="34" charset="0"/>
              </a:rPr>
              <a:t>Coulomb</a:t>
            </a:r>
            <a:r>
              <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rPr>
              <a:t> είναι περίπου 10</a:t>
            </a:r>
            <a:r>
              <a:rPr lang="el-GR" sz="2000" b="1" baseline="30000" dirty="0">
                <a:solidFill>
                  <a:srgbClr val="FF0000"/>
                </a:solidFill>
                <a:effectLst>
                  <a:outerShdw blurRad="38100" dist="38100" dir="2700000" algn="tl">
                    <a:srgbClr val="000000">
                      <a:alpha val="43137"/>
                    </a:srgbClr>
                  </a:outerShdw>
                </a:effectLst>
                <a:latin typeface="Trebuchet MS" panose="020B0603020202020204" pitchFamily="34" charset="0"/>
              </a:rPr>
              <a:t>39</a:t>
            </a:r>
            <a:r>
              <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rPr>
              <a:t> </a:t>
            </a:r>
            <a:r>
              <a:rPr lang="en-US" sz="2000" b="1" dirty="0">
                <a:solidFill>
                  <a:srgbClr val="FF0000"/>
                </a:solidFill>
                <a:effectLst>
                  <a:outerShdw blurRad="38100" dist="38100" dir="2700000" algn="tl">
                    <a:srgbClr val="000000">
                      <a:alpha val="43137"/>
                    </a:srgbClr>
                  </a:outerShdw>
                </a:effectLst>
                <a:latin typeface="Trebuchet MS" panose="020B0603020202020204" pitchFamily="34" charset="0"/>
              </a:rPr>
              <a:t>(!!!) </a:t>
            </a:r>
            <a:r>
              <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rPr>
              <a:t>φορές μεγαλύτερη από τη δύναμη παγκόσμιας έλξης, γι' αυτό επικρατεί και οικοδομεί τον μικρόκοσμο.</a:t>
            </a:r>
          </a:p>
        </p:txBody>
      </p:sp>
      <p:sp>
        <p:nvSpPr>
          <p:cNvPr id="11" name="Ορθογώνιο 10"/>
          <p:cNvSpPr/>
          <p:nvPr/>
        </p:nvSpPr>
        <p:spPr>
          <a:xfrm>
            <a:off x="1209057" y="4880091"/>
            <a:ext cx="6725886" cy="1015663"/>
          </a:xfrm>
          <a:prstGeom prst="rect">
            <a:avLst/>
          </a:prstGeom>
        </p:spPr>
        <p:txBody>
          <a:bodyPr wrap="square">
            <a:spAutoFit/>
          </a:bodyPr>
          <a:lstStyle/>
          <a:p>
            <a:pPr>
              <a:lnSpc>
                <a:spcPct val="150000"/>
              </a:lnSpc>
            </a:pPr>
            <a:r>
              <a:rPr lang="el-GR" sz="2000" dirty="0">
                <a:latin typeface="Trebuchet MS" panose="020B0603020202020204" pitchFamily="34" charset="0"/>
              </a:rPr>
              <a:t>Ο υπολογισμός της υποθετικής μάζας </a:t>
            </a:r>
            <a:r>
              <a:rPr lang="el-GR" sz="2000" i="1" dirty="0" err="1">
                <a:latin typeface="Trebuchet MS" panose="020B0603020202020204" pitchFamily="34" charset="0"/>
              </a:rPr>
              <a:t>m</a:t>
            </a:r>
            <a:r>
              <a:rPr lang="el-GR" sz="2000" dirty="0" err="1">
                <a:latin typeface="Trebuchet MS" panose="020B0603020202020204" pitchFamily="34" charset="0"/>
              </a:rPr>
              <a:t>′</a:t>
            </a:r>
            <a:r>
              <a:rPr lang="el-GR" sz="2000" baseline="-25000" dirty="0" err="1">
                <a:latin typeface="Trebuchet MS" panose="020B0603020202020204" pitchFamily="34" charset="0"/>
              </a:rPr>
              <a:t>p</a:t>
            </a:r>
            <a:r>
              <a:rPr lang="el-GR" sz="2000" dirty="0">
                <a:latin typeface="Trebuchet MS" panose="020B0603020202020204" pitchFamily="34" charset="0"/>
              </a:rPr>
              <a:t> του πυρήνα μάς δίνει ως αποτέλεσμα  </a:t>
            </a:r>
          </a:p>
        </p:txBody>
      </p:sp>
      <p:sp>
        <p:nvSpPr>
          <p:cNvPr id="13" name="TextBox 12"/>
          <p:cNvSpPr txBox="1"/>
          <p:nvPr/>
        </p:nvSpPr>
        <p:spPr>
          <a:xfrm>
            <a:off x="3722475" y="5440940"/>
            <a:ext cx="2531870" cy="400110"/>
          </a:xfrm>
          <a:prstGeom prst="rect">
            <a:avLst/>
          </a:prstGeom>
          <a:noFill/>
        </p:spPr>
        <p:txBody>
          <a:bodyPr wrap="square" rtlCol="0">
            <a:spAutoFit/>
          </a:bodyPr>
          <a:lstStyle/>
          <a:p>
            <a:r>
              <a:rPr lang="el-GR" sz="2000" b="1" i="1" dirty="0" err="1">
                <a:solidFill>
                  <a:srgbClr val="FF0000"/>
                </a:solidFill>
                <a:effectLst>
                  <a:outerShdw blurRad="38100" dist="38100" dir="2700000" algn="tl">
                    <a:srgbClr val="000000">
                      <a:alpha val="43137"/>
                    </a:srgbClr>
                  </a:outerShdw>
                </a:effectLst>
                <a:latin typeface="Trebuchet MS" panose="020B0603020202020204" pitchFamily="34" charset="0"/>
              </a:rPr>
              <a:t>m</a:t>
            </a:r>
            <a:r>
              <a:rPr lang="el-GR" sz="2000" b="1" dirty="0" err="1">
                <a:solidFill>
                  <a:srgbClr val="FF0000"/>
                </a:solidFill>
                <a:effectLst>
                  <a:outerShdw blurRad="38100" dist="38100" dir="2700000" algn="tl">
                    <a:srgbClr val="000000">
                      <a:alpha val="43137"/>
                    </a:srgbClr>
                  </a:outerShdw>
                </a:effectLst>
                <a:latin typeface="Trebuchet MS" panose="020B0603020202020204" pitchFamily="34" charset="0"/>
              </a:rPr>
              <a:t>′</a:t>
            </a:r>
            <a:r>
              <a:rPr lang="el-GR" sz="2000" b="1" baseline="-25000" dirty="0" err="1">
                <a:solidFill>
                  <a:srgbClr val="FF0000"/>
                </a:solidFill>
                <a:effectLst>
                  <a:outerShdw blurRad="38100" dist="38100" dir="2700000" algn="tl">
                    <a:srgbClr val="000000">
                      <a:alpha val="43137"/>
                    </a:srgbClr>
                  </a:outerShdw>
                </a:effectLst>
                <a:latin typeface="Trebuchet MS" panose="020B0603020202020204" pitchFamily="34" charset="0"/>
              </a:rPr>
              <a:t>p</a:t>
            </a:r>
            <a:r>
              <a:rPr lang="el-GR" sz="2000" b="1" baseline="-25000" dirty="0">
                <a:solidFill>
                  <a:srgbClr val="FF0000"/>
                </a:solidFill>
                <a:effectLst>
                  <a:outerShdw blurRad="38100" dist="38100" dir="2700000" algn="tl">
                    <a:srgbClr val="000000">
                      <a:alpha val="43137"/>
                    </a:srgbClr>
                  </a:outerShdw>
                </a:effectLst>
                <a:latin typeface="Trebuchet MS" panose="020B0603020202020204" pitchFamily="34" charset="0"/>
              </a:rPr>
              <a:t> </a:t>
            </a:r>
            <a:r>
              <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rPr>
              <a:t> =  3,8.10</a:t>
            </a:r>
            <a:r>
              <a:rPr lang="el-GR" sz="2000" b="1" baseline="30000" dirty="0">
                <a:solidFill>
                  <a:srgbClr val="FF0000"/>
                </a:solidFill>
                <a:effectLst>
                  <a:outerShdw blurRad="38100" dist="38100" dir="2700000" algn="tl">
                    <a:srgbClr val="000000">
                      <a:alpha val="43137"/>
                    </a:srgbClr>
                  </a:outerShdw>
                </a:effectLst>
                <a:latin typeface="Trebuchet MS" panose="020B0603020202020204" pitchFamily="34" charset="0"/>
              </a:rPr>
              <a:t>12</a:t>
            </a:r>
            <a:r>
              <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rPr>
              <a:t> </a:t>
            </a:r>
            <a:r>
              <a:rPr lang="en-US" sz="2000" b="1" dirty="0">
                <a:solidFill>
                  <a:srgbClr val="FF0000"/>
                </a:solidFill>
                <a:effectLst>
                  <a:outerShdw blurRad="38100" dist="38100" dir="2700000" algn="tl">
                    <a:srgbClr val="000000">
                      <a:alpha val="43137"/>
                    </a:srgbClr>
                  </a:outerShdw>
                </a:effectLst>
                <a:latin typeface="Trebuchet MS" panose="020B0603020202020204" pitchFamily="34" charset="0"/>
              </a:rPr>
              <a:t>kg.</a:t>
            </a:r>
            <a:endParaRPr lang="el-GR" sz="20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63563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47" presetClass="entr" presetSubtype="0" fill="hold" grpId="0" nodeType="afterEffect">
                                  <p:stCondLst>
                                    <p:cond delay="50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par>
                          <p:cTn id="19" fill="hold">
                            <p:stCondLst>
                              <p:cond delay="500"/>
                            </p:stCondLst>
                            <p:childTnLst>
                              <p:par>
                                <p:cTn id="20" presetID="47" presetClass="entr" presetSubtype="0" fill="hold" grpId="0" nodeType="afterEffect">
                                  <p:stCondLst>
                                    <p:cond delay="50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childTnLst>
                          </p:cTn>
                        </p:par>
                        <p:par>
                          <p:cTn id="30" fill="hold">
                            <p:stCondLst>
                              <p:cond delay="500"/>
                            </p:stCondLst>
                            <p:childTnLst>
                              <p:par>
                                <p:cTn id="31" presetID="10" presetClass="entr" presetSubtype="0" fill="hold" grpId="0" nodeType="afterEffect">
                                  <p:stCondLst>
                                    <p:cond delay="50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500"/>
                                        <p:tgtEl>
                                          <p:spTgt spid="11"/>
                                        </p:tgtEl>
                                      </p:cBhvr>
                                    </p:animEffect>
                                  </p:childTnLst>
                                </p:cTn>
                              </p:par>
                            </p:childTnLst>
                          </p:cTn>
                        </p:par>
                        <p:par>
                          <p:cTn id="39" fill="hold">
                            <p:stCondLst>
                              <p:cond delay="500"/>
                            </p:stCondLst>
                            <p:childTnLst>
                              <p:par>
                                <p:cTn id="40" presetID="47" presetClass="entr" presetSubtype="0" fill="hold" grpId="0" nodeType="afterEffect">
                                  <p:stCondLst>
                                    <p:cond delay="50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animBg="1"/>
      <p:bldP spid="10" grpId="0"/>
      <p:bldP spid="11"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18</a:t>
            </a:fld>
            <a:endParaRPr lang="el-GR" dirty="0">
              <a:solidFill>
                <a:prstClr val="black"/>
              </a:solidFill>
            </a:endParaRPr>
          </a:p>
        </p:txBody>
      </p:sp>
      <p:sp>
        <p:nvSpPr>
          <p:cNvPr id="4" name="TextBox 3"/>
          <p:cNvSpPr txBox="1"/>
          <p:nvPr/>
        </p:nvSpPr>
        <p:spPr>
          <a:xfrm>
            <a:off x="1145905" y="334586"/>
            <a:ext cx="6984776" cy="707886"/>
          </a:xfrm>
          <a:prstGeom prst="rect">
            <a:avLst/>
          </a:prstGeom>
          <a:noFill/>
        </p:spPr>
        <p:txBody>
          <a:bodyPr wrap="square">
            <a:spAutoFit/>
          </a:bodyPr>
          <a:lstStyle>
            <a:lvl1pPr algn="ctr">
              <a:defRPr sz="2400" b="1">
                <a:solidFill>
                  <a:schemeClr val="tx1"/>
                </a:solidFill>
                <a:latin typeface="Comic Sans MS" pitchFamily="66" charset="0"/>
              </a:defRPr>
            </a:lvl1pPr>
            <a:lvl2pPr marL="742950" indent="-285750" algn="ctr">
              <a:defRPr sz="2400" b="1">
                <a:solidFill>
                  <a:schemeClr val="tx1"/>
                </a:solidFill>
                <a:latin typeface="Comic Sans MS" pitchFamily="66" charset="0"/>
              </a:defRPr>
            </a:lvl2pPr>
            <a:lvl3pPr marL="1143000" indent="-228600" algn="ctr">
              <a:defRPr sz="2400" b="1">
                <a:solidFill>
                  <a:schemeClr val="tx1"/>
                </a:solidFill>
                <a:latin typeface="Comic Sans MS" pitchFamily="66" charset="0"/>
              </a:defRPr>
            </a:lvl3pPr>
            <a:lvl4pPr marL="1600200" indent="-228600" algn="ctr">
              <a:defRPr sz="2400" b="1">
                <a:solidFill>
                  <a:schemeClr val="tx1"/>
                </a:solidFill>
                <a:latin typeface="Comic Sans MS" pitchFamily="66" charset="0"/>
              </a:defRPr>
            </a:lvl4pPr>
            <a:lvl5pPr marL="2057400" indent="-228600" algn="ctr">
              <a:defRPr sz="2400" b="1">
                <a:solidFill>
                  <a:schemeClr val="tx1"/>
                </a:solidFill>
                <a:latin typeface="Comic Sans MS" pitchFamily="66" charset="0"/>
              </a:defRPr>
            </a:lvl5pPr>
            <a:lvl6pPr marL="2514600" indent="-228600" algn="ctr" fontAlgn="base">
              <a:spcBef>
                <a:spcPct val="0"/>
              </a:spcBef>
              <a:spcAft>
                <a:spcPct val="0"/>
              </a:spcAft>
              <a:defRPr sz="2400" b="1">
                <a:solidFill>
                  <a:schemeClr val="tx1"/>
                </a:solidFill>
                <a:latin typeface="Comic Sans MS" pitchFamily="66" charset="0"/>
              </a:defRPr>
            </a:lvl6pPr>
            <a:lvl7pPr marL="2971800" indent="-228600" algn="ctr" fontAlgn="base">
              <a:spcBef>
                <a:spcPct val="0"/>
              </a:spcBef>
              <a:spcAft>
                <a:spcPct val="0"/>
              </a:spcAft>
              <a:defRPr sz="2400" b="1">
                <a:solidFill>
                  <a:schemeClr val="tx1"/>
                </a:solidFill>
                <a:latin typeface="Comic Sans MS" pitchFamily="66" charset="0"/>
              </a:defRPr>
            </a:lvl7pPr>
            <a:lvl8pPr marL="3429000" indent="-228600" algn="ctr" fontAlgn="base">
              <a:spcBef>
                <a:spcPct val="0"/>
              </a:spcBef>
              <a:spcAft>
                <a:spcPct val="0"/>
              </a:spcAft>
              <a:defRPr sz="2400" b="1">
                <a:solidFill>
                  <a:schemeClr val="tx1"/>
                </a:solidFill>
                <a:latin typeface="Comic Sans MS" pitchFamily="66" charset="0"/>
              </a:defRPr>
            </a:lvl8pPr>
            <a:lvl9pPr marL="3886200" indent="-228600" algn="ctr" fontAlgn="base">
              <a:spcBef>
                <a:spcPct val="0"/>
              </a:spcBef>
              <a:spcAft>
                <a:spcPct val="0"/>
              </a:spcAft>
              <a:defRPr sz="2400" b="1">
                <a:solidFill>
                  <a:schemeClr val="tx1"/>
                </a:solidFill>
                <a:latin typeface="Comic Sans MS" pitchFamily="66" charset="0"/>
              </a:defRPr>
            </a:lvl9pPr>
          </a:lstStyle>
          <a:p>
            <a:r>
              <a:rPr lang="el-GR" altLang="el-GR" sz="2000" dirty="0">
                <a:solidFill>
                  <a:srgbClr val="800000"/>
                </a:solidFill>
                <a:effectLst>
                  <a:outerShdw blurRad="38100" dist="38100" dir="2700000" algn="tl">
                    <a:srgbClr val="000000"/>
                  </a:outerShdw>
                </a:effectLst>
              </a:rPr>
              <a:t>Παρακάτω δίνονται μερικές διευθύνσεις όπου μπορείτε να βρείτε αναρτήσεις με θέμα « Νόμος του </a:t>
            </a:r>
            <a:r>
              <a:rPr lang="en-US" altLang="el-GR" sz="2000" dirty="0">
                <a:solidFill>
                  <a:srgbClr val="800000"/>
                </a:solidFill>
                <a:effectLst>
                  <a:outerShdw blurRad="38100" dist="38100" dir="2700000" algn="tl">
                    <a:srgbClr val="000000"/>
                  </a:outerShdw>
                </a:effectLst>
              </a:rPr>
              <a:t>Coulomb </a:t>
            </a:r>
            <a:r>
              <a:rPr lang="el-GR" altLang="el-GR" sz="2000" dirty="0">
                <a:solidFill>
                  <a:srgbClr val="800000"/>
                </a:solidFill>
                <a:effectLst>
                  <a:outerShdw blurRad="38100" dist="38100" dir="2700000" algn="tl">
                    <a:srgbClr val="000000"/>
                  </a:outerShdw>
                </a:effectLst>
              </a:rPr>
              <a:t>».</a:t>
            </a:r>
          </a:p>
        </p:txBody>
      </p:sp>
      <p:sp>
        <p:nvSpPr>
          <p:cNvPr id="5" name="Ορθογώνιο 4"/>
          <p:cNvSpPr/>
          <p:nvPr/>
        </p:nvSpPr>
        <p:spPr>
          <a:xfrm>
            <a:off x="612252" y="1268760"/>
            <a:ext cx="7920188" cy="4431983"/>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el-GR" altLang="el-GR" b="1" dirty="0">
                <a:latin typeface="Comic Sans MS" pitchFamily="66" charset="0"/>
              </a:rPr>
              <a:t>Μια παρουσίαση με προσομοίωση στην ιστοσελίδα «Φυσική και Φωτογραφία» του Ηλία </a:t>
            </a:r>
            <a:r>
              <a:rPr lang="el-GR" altLang="el-GR" b="1" dirty="0" err="1">
                <a:latin typeface="Comic Sans MS" pitchFamily="66" charset="0"/>
              </a:rPr>
              <a:t>Σιτσανλή</a:t>
            </a:r>
            <a:r>
              <a:rPr lang="el-GR" altLang="el-GR" b="1" dirty="0">
                <a:latin typeface="Comic Sans MS" pitchFamily="66" charset="0"/>
              </a:rPr>
              <a:t>  </a:t>
            </a:r>
            <a:r>
              <a:rPr lang="el-GR" altLang="el-GR" b="1" dirty="0">
                <a:latin typeface="Comic Sans MS" pitchFamily="66" charset="0"/>
                <a:hlinkClick r:id="rId2"/>
              </a:rPr>
              <a:t>εδώ</a:t>
            </a:r>
            <a:r>
              <a:rPr lang="el-GR" altLang="el-GR" b="1" dirty="0">
                <a:latin typeface="Comic Sans MS" pitchFamily="66" charset="0"/>
              </a:rPr>
              <a:t>.</a:t>
            </a:r>
          </a:p>
          <a:p>
            <a:pPr algn="just"/>
            <a:endParaRPr lang="el-GR" sz="1200" b="1" dirty="0">
              <a:latin typeface="Comic Sans MS" panose="030F0702030302020204" pitchFamily="66" charset="0"/>
            </a:endParaRPr>
          </a:p>
          <a:p>
            <a:pPr marL="342900" indent="-342900" algn="just">
              <a:buFont typeface="Arial" pitchFamily="34" charset="0"/>
              <a:buChar char="•"/>
            </a:pPr>
            <a:r>
              <a:rPr lang="el-GR" b="1" dirty="0">
                <a:latin typeface="Comic Sans MS" panose="030F0702030302020204" pitchFamily="66" charset="0"/>
              </a:rPr>
              <a:t>Μια διαδικτυακή παρουσίαση από το Σταύρο </a:t>
            </a:r>
            <a:r>
              <a:rPr lang="el-GR" b="1" dirty="0" err="1">
                <a:latin typeface="Comic Sans MS" panose="030F0702030302020204" pitchFamily="66" charset="0"/>
              </a:rPr>
              <a:t>Λουβερδή</a:t>
            </a:r>
            <a:r>
              <a:rPr lang="el-GR" b="1" dirty="0">
                <a:latin typeface="Comic Sans MS" panose="030F0702030302020204" pitchFamily="66" charset="0"/>
              </a:rPr>
              <a:t>  </a:t>
            </a:r>
            <a:r>
              <a:rPr lang="el-GR" b="1" dirty="0">
                <a:latin typeface="Comic Sans MS" panose="030F0702030302020204" pitchFamily="66" charset="0"/>
                <a:hlinkClick r:id="rId3"/>
              </a:rPr>
              <a:t>εδώ</a:t>
            </a:r>
            <a:r>
              <a:rPr lang="en-US" b="1" dirty="0">
                <a:latin typeface="Comic Sans MS" panose="030F0702030302020204" pitchFamily="66" charset="0"/>
              </a:rPr>
              <a:t>.</a:t>
            </a:r>
            <a:endParaRPr lang="el-GR" b="1" dirty="0">
              <a:latin typeface="Comic Sans MS" panose="030F0702030302020204" pitchFamily="66" charset="0"/>
            </a:endParaRPr>
          </a:p>
          <a:p>
            <a:pPr marL="342900" indent="-342900" algn="just">
              <a:buFont typeface="Arial" pitchFamily="34" charset="0"/>
              <a:buChar char="•"/>
            </a:pPr>
            <a:endParaRPr lang="el-GR" sz="1200" b="1" dirty="0">
              <a:latin typeface="Comic Sans MS" panose="030F0702030302020204" pitchFamily="66" charset="0"/>
            </a:endParaRPr>
          </a:p>
          <a:p>
            <a:pPr marL="342900" indent="-342900" algn="just">
              <a:buFont typeface="Arial" pitchFamily="34" charset="0"/>
              <a:buChar char="•"/>
            </a:pPr>
            <a:r>
              <a:rPr lang="el-GR" b="1" dirty="0">
                <a:latin typeface="Comic Sans MS" panose="030F0702030302020204" pitchFamily="66" charset="0"/>
              </a:rPr>
              <a:t>Πειραματική εφαρμογή του νόμου από το Πανεπιστήμιο </a:t>
            </a:r>
            <a:r>
              <a:rPr lang="en-US" b="1" dirty="0">
                <a:latin typeface="Comic Sans MS" panose="030F0702030302020204" pitchFamily="66" charset="0"/>
              </a:rPr>
              <a:t>UCLA</a:t>
            </a:r>
            <a:r>
              <a:rPr lang="el-GR" b="1" dirty="0">
                <a:latin typeface="Comic Sans MS" panose="030F0702030302020204" pitchFamily="66" charset="0"/>
              </a:rPr>
              <a:t>  </a:t>
            </a:r>
            <a:r>
              <a:rPr lang="el-GR" b="1" dirty="0">
                <a:latin typeface="Comic Sans MS" panose="030F0702030302020204" pitchFamily="66" charset="0"/>
                <a:hlinkClick r:id="rId4"/>
              </a:rPr>
              <a:t>εδώ</a:t>
            </a:r>
            <a:r>
              <a:rPr lang="el-GR" b="1" dirty="0">
                <a:latin typeface="Comic Sans MS" panose="030F0702030302020204" pitchFamily="66" charset="0"/>
              </a:rPr>
              <a:t>.</a:t>
            </a:r>
          </a:p>
          <a:p>
            <a:pPr marL="342900" indent="-342900" algn="just">
              <a:buFont typeface="Arial" pitchFamily="34" charset="0"/>
              <a:buChar char="•"/>
            </a:pPr>
            <a:endParaRPr lang="el-GR" sz="1200" b="1" dirty="0">
              <a:latin typeface="Comic Sans MS" panose="030F0702030302020204" pitchFamily="66" charset="0"/>
            </a:endParaRPr>
          </a:p>
          <a:p>
            <a:pPr marL="342900" indent="-342900" algn="just">
              <a:lnSpc>
                <a:spcPct val="150000"/>
              </a:lnSpc>
              <a:buFont typeface="Arial" pitchFamily="34" charset="0"/>
              <a:buChar char="•"/>
            </a:pPr>
            <a:r>
              <a:rPr lang="el-GR" b="1" dirty="0">
                <a:latin typeface="Comic Sans MS" panose="030F0702030302020204" pitchFamily="66" charset="0"/>
              </a:rPr>
              <a:t>Παρουσίαση στο αμφιθέατρο του ΜΙΤ από τον καθηγητή </a:t>
            </a:r>
            <a:r>
              <a:rPr lang="en-US" b="1" dirty="0">
                <a:latin typeface="Comic Sans MS" panose="030F0702030302020204" pitchFamily="66" charset="0"/>
              </a:rPr>
              <a:t>Walter Lewin </a:t>
            </a:r>
            <a:r>
              <a:rPr lang="el-GR" b="1" dirty="0">
                <a:latin typeface="Comic Sans MS" panose="030F0702030302020204" pitchFamily="66" charset="0"/>
              </a:rPr>
              <a:t> </a:t>
            </a:r>
            <a:r>
              <a:rPr lang="el-GR" b="1" dirty="0">
                <a:latin typeface="Comic Sans MS" panose="030F0702030302020204" pitchFamily="66" charset="0"/>
                <a:hlinkClick r:id="rId5"/>
              </a:rPr>
              <a:t>εδώ</a:t>
            </a:r>
            <a:r>
              <a:rPr lang="el-GR" b="1" dirty="0">
                <a:latin typeface="Comic Sans MS" panose="030F0702030302020204" pitchFamily="66" charset="0"/>
              </a:rPr>
              <a:t>.</a:t>
            </a:r>
          </a:p>
          <a:p>
            <a:pPr algn="just"/>
            <a:endParaRPr lang="el-GR" sz="1200" b="1" dirty="0">
              <a:latin typeface="Comic Sans MS" panose="030F0702030302020204" pitchFamily="66" charset="0"/>
            </a:endParaRPr>
          </a:p>
          <a:p>
            <a:pPr marL="342900" indent="-342900" algn="just">
              <a:lnSpc>
                <a:spcPct val="150000"/>
              </a:lnSpc>
              <a:buFont typeface="Arial" pitchFamily="34" charset="0"/>
              <a:buChar char="•"/>
            </a:pPr>
            <a:r>
              <a:rPr lang="el-GR" b="1" dirty="0">
                <a:latin typeface="Comic Sans MS" panose="030F0702030302020204" pitchFamily="66" charset="0"/>
              </a:rPr>
              <a:t>Πειραματική πρόταση των Ι. </a:t>
            </a:r>
            <a:r>
              <a:rPr lang="el-GR" b="1" dirty="0" err="1">
                <a:latin typeface="Comic Sans MS" panose="030F0702030302020204" pitchFamily="66" charset="0"/>
              </a:rPr>
              <a:t>Γάτσιου</a:t>
            </a:r>
            <a:r>
              <a:rPr lang="el-GR" b="1" dirty="0">
                <a:latin typeface="Comic Sans MS" panose="030F0702030302020204" pitchFamily="66" charset="0"/>
              </a:rPr>
              <a:t> και Ν. </a:t>
            </a:r>
            <a:r>
              <a:rPr lang="el-GR" b="1" dirty="0" err="1">
                <a:latin typeface="Comic Sans MS" panose="030F0702030302020204" pitchFamily="66" charset="0"/>
              </a:rPr>
              <a:t>Παπασταματίου</a:t>
            </a:r>
            <a:r>
              <a:rPr lang="el-GR" b="1" dirty="0">
                <a:latin typeface="Comic Sans MS" panose="030F0702030302020204" pitchFamily="66" charset="0"/>
              </a:rPr>
              <a:t> σε </a:t>
            </a:r>
            <a:r>
              <a:rPr lang="en-US" b="1" dirty="0">
                <a:latin typeface="Comic Sans MS" panose="030F0702030302020204" pitchFamily="66" charset="0"/>
              </a:rPr>
              <a:t>pdf </a:t>
            </a:r>
            <a:r>
              <a:rPr lang="el-GR" b="1" dirty="0">
                <a:latin typeface="Comic Sans MS" panose="030F0702030302020204" pitchFamily="66" charset="0"/>
              </a:rPr>
              <a:t>(σελ. 103)  </a:t>
            </a:r>
            <a:r>
              <a:rPr lang="el-GR" b="1" dirty="0">
                <a:latin typeface="Comic Sans MS" panose="030F0702030302020204" pitchFamily="66" charset="0"/>
                <a:hlinkClick r:id="rId6"/>
              </a:rPr>
              <a:t>εδώ</a:t>
            </a:r>
            <a:r>
              <a:rPr lang="el-GR" b="1" dirty="0">
                <a:latin typeface="Comic Sans MS" panose="030F0702030302020204" pitchFamily="66" charset="0"/>
              </a:rPr>
              <a:t>.</a:t>
            </a:r>
          </a:p>
          <a:p>
            <a:pPr algn="just"/>
            <a:endParaRPr lang="el-GR" sz="1200" b="1" dirty="0">
              <a:latin typeface="Comic Sans MS" panose="030F0702030302020204" pitchFamily="66" charset="0"/>
            </a:endParaRPr>
          </a:p>
          <a:p>
            <a:pPr marL="342900" indent="-342900" algn="just">
              <a:buFont typeface="Arial" pitchFamily="34" charset="0"/>
              <a:buChar char="•"/>
            </a:pPr>
            <a:r>
              <a:rPr lang="el-GR" b="1" dirty="0">
                <a:latin typeface="Comic Sans MS" panose="030F0702030302020204" pitchFamily="66" charset="0"/>
              </a:rPr>
              <a:t>Πολλές ασκήσεις συναδέλφων στο «Υλικό Φυσικής – Χημείας»  </a:t>
            </a:r>
            <a:r>
              <a:rPr lang="el-GR" b="1" dirty="0">
                <a:latin typeface="Comic Sans MS" panose="030F0702030302020204" pitchFamily="66" charset="0"/>
                <a:hlinkClick r:id="rId7"/>
              </a:rPr>
              <a:t>εδώ</a:t>
            </a:r>
            <a:r>
              <a:rPr lang="el-GR" b="1" dirty="0">
                <a:latin typeface="Comic Sans MS" panose="030F0702030302020204" pitchFamily="66" charset="0"/>
              </a:rPr>
              <a:t>.</a:t>
            </a:r>
          </a:p>
        </p:txBody>
      </p:sp>
    </p:spTree>
    <p:extLst>
      <p:ext uri="{BB962C8B-B14F-4D97-AF65-F5344CB8AC3E}">
        <p14:creationId xmlns:p14="http://schemas.microsoft.com/office/powerpoint/2010/main" val="2607778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20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20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20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additive="base">
                                        <p:cTn id="31" dur="2000" fill="hold"/>
                                        <p:tgtEl>
                                          <p:spTgt spid="5">
                                            <p:txEl>
                                              <p:pRg st="6" end="6"/>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 calcmode="lin" valueType="num">
                                      <p:cBhvr additive="base">
                                        <p:cTn id="37" dur="2000" fill="hold"/>
                                        <p:tgtEl>
                                          <p:spTgt spid="5">
                                            <p:txEl>
                                              <p:pRg st="8" end="8"/>
                                            </p:txEl>
                                          </p:spTgt>
                                        </p:tgtEl>
                                        <p:attrNameLst>
                                          <p:attrName>ppt_x</p:attrName>
                                        </p:attrNameLst>
                                      </p:cBhvr>
                                      <p:tavLst>
                                        <p:tav tm="0">
                                          <p:val>
                                            <p:strVal val="0-#ppt_w/2"/>
                                          </p:val>
                                        </p:tav>
                                        <p:tav tm="100000">
                                          <p:val>
                                            <p:strVal val="#ppt_x"/>
                                          </p:val>
                                        </p:tav>
                                      </p:tavLst>
                                    </p:anim>
                                    <p:anim calcmode="lin" valueType="num">
                                      <p:cBhvr additive="base">
                                        <p:cTn id="38" dur="2000" fill="hold"/>
                                        <p:tgtEl>
                                          <p:spTgt spid="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anim calcmode="lin" valueType="num">
                                      <p:cBhvr additive="base">
                                        <p:cTn id="43" dur="2000" fill="hold"/>
                                        <p:tgtEl>
                                          <p:spTgt spid="5">
                                            <p:txEl>
                                              <p:pRg st="10" end="10"/>
                                            </p:txEl>
                                          </p:spTgt>
                                        </p:tgtEl>
                                        <p:attrNameLst>
                                          <p:attrName>ppt_x</p:attrName>
                                        </p:attrNameLst>
                                      </p:cBhvr>
                                      <p:tavLst>
                                        <p:tav tm="0">
                                          <p:val>
                                            <p:strVal val="0-#ppt_w/2"/>
                                          </p:val>
                                        </p:tav>
                                        <p:tav tm="100000">
                                          <p:val>
                                            <p:strVal val="#ppt_x"/>
                                          </p:val>
                                        </p:tav>
                                      </p:tavLst>
                                    </p:anim>
                                    <p:anim calcmode="lin" valueType="num">
                                      <p:cBhvr additive="base">
                                        <p:cTn id="44" dur="2000" fill="hold"/>
                                        <p:tgtEl>
                                          <p:spTgt spid="5">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schemeClr val="tx1"/>
                </a:solidFill>
              </a:rPr>
              <a:pPr/>
              <a:t>19</a:t>
            </a:fld>
            <a:endParaRPr lang="el-GR" dirty="0">
              <a:solidFill>
                <a:schemeClr val="tx1"/>
              </a:solidFill>
            </a:endParaRPr>
          </a:p>
        </p:txBody>
      </p:sp>
      <p:sp>
        <p:nvSpPr>
          <p:cNvPr id="4" name="Text Box 4"/>
          <p:cNvSpPr txBox="1">
            <a:spLocks noChangeArrowheads="1"/>
          </p:cNvSpPr>
          <p:nvPr/>
        </p:nvSpPr>
        <p:spPr bwMode="auto">
          <a:xfrm>
            <a:off x="1547664" y="1018183"/>
            <a:ext cx="5832648" cy="95410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spcBef>
                <a:spcPct val="50000"/>
              </a:spcBef>
              <a:defRPr/>
            </a:pPr>
            <a:r>
              <a:rPr lang="el-GR" altLang="el-GR" sz="2800" b="1" dirty="0">
                <a:solidFill>
                  <a:srgbClr val="800000"/>
                </a:solidFill>
                <a:effectLst>
                  <a:outerShdw blurRad="38100" dist="38100" dir="2700000" algn="tl">
                    <a:srgbClr val="000000"/>
                  </a:outerShdw>
                </a:effectLst>
                <a:latin typeface="Comic Sans MS" pitchFamily="66" charset="0"/>
              </a:rPr>
              <a:t>Ερωτήσεις στ</a:t>
            </a:r>
            <a:r>
              <a:rPr lang="en-US" altLang="el-GR" sz="2800" b="1" dirty="0">
                <a:solidFill>
                  <a:srgbClr val="800000"/>
                </a:solidFill>
                <a:effectLst>
                  <a:outerShdw blurRad="38100" dist="38100" dir="2700000" algn="tl">
                    <a:srgbClr val="000000"/>
                  </a:outerShdw>
                </a:effectLst>
                <a:latin typeface="Comic Sans MS" pitchFamily="66" charset="0"/>
              </a:rPr>
              <a:t>o</a:t>
            </a:r>
            <a:r>
              <a:rPr lang="el-GR" altLang="el-GR" sz="2800" b="1" dirty="0">
                <a:solidFill>
                  <a:srgbClr val="800000"/>
                </a:solidFill>
                <a:effectLst>
                  <a:outerShdw blurRad="38100" dist="38100" dir="2700000" algn="tl">
                    <a:srgbClr val="000000"/>
                  </a:outerShdw>
                </a:effectLst>
                <a:latin typeface="Comic Sans MS" pitchFamily="66" charset="0"/>
              </a:rPr>
              <a:t> </a:t>
            </a:r>
            <a:r>
              <a:rPr lang="el-GR" altLang="el-GR" sz="2800" b="1" dirty="0">
                <a:solidFill>
                  <a:srgbClr val="FF0000"/>
                </a:solidFill>
                <a:effectLst>
                  <a:outerShdw blurRad="38100" dist="38100" dir="2700000" algn="tl">
                    <a:srgbClr val="000000"/>
                  </a:outerShdw>
                </a:effectLst>
                <a:latin typeface="Comic Sans MS" pitchFamily="66" charset="0"/>
              </a:rPr>
              <a:t>Νόμο του </a:t>
            </a:r>
            <a:r>
              <a:rPr lang="en-US" altLang="el-GR" sz="2800" b="1" dirty="0">
                <a:solidFill>
                  <a:srgbClr val="FF0000"/>
                </a:solidFill>
                <a:effectLst>
                  <a:outerShdw blurRad="38100" dist="38100" dir="2700000" algn="tl">
                    <a:srgbClr val="000000"/>
                  </a:outerShdw>
                </a:effectLst>
                <a:latin typeface="Comic Sans MS" pitchFamily="66" charset="0"/>
              </a:rPr>
              <a:t>Coulomb </a:t>
            </a:r>
            <a:r>
              <a:rPr lang="el-GR" altLang="el-GR" sz="2800" b="1" dirty="0">
                <a:solidFill>
                  <a:srgbClr val="800000"/>
                </a:solidFill>
                <a:effectLst>
                  <a:outerShdw blurRad="38100" dist="38100" dir="2700000" algn="tl">
                    <a:srgbClr val="000000"/>
                  </a:outerShdw>
                </a:effectLst>
                <a:latin typeface="Comic Sans MS" pitchFamily="66" charset="0"/>
              </a:rPr>
              <a:t>με το πρόγραμμα </a:t>
            </a:r>
            <a:r>
              <a:rPr lang="en-US" altLang="el-GR" sz="2800" b="1" dirty="0">
                <a:solidFill>
                  <a:srgbClr val="800000"/>
                </a:solidFill>
                <a:effectLst>
                  <a:outerShdw blurRad="38100" dist="38100" dir="2700000" algn="tl">
                    <a:srgbClr val="000000"/>
                  </a:outerShdw>
                </a:effectLst>
                <a:latin typeface="Comic Sans MS" pitchFamily="66" charset="0"/>
              </a:rPr>
              <a:t>Hot Potatoes</a:t>
            </a:r>
            <a:endParaRPr lang="el-GR" altLang="el-GR" sz="2800" b="1" dirty="0">
              <a:solidFill>
                <a:srgbClr val="800000"/>
              </a:solidFill>
              <a:effectLst>
                <a:outerShdw blurRad="38100" dist="38100" dir="2700000" algn="tl">
                  <a:srgbClr val="000000"/>
                </a:outerShdw>
              </a:effectLst>
              <a:latin typeface="Comic Sans MS" pitchFamily="66" charset="0"/>
            </a:endParaRPr>
          </a:p>
        </p:txBody>
      </p:sp>
      <p:sp>
        <p:nvSpPr>
          <p:cNvPr id="5" name="Text Box 5"/>
          <p:cNvSpPr txBox="1">
            <a:spLocks noChangeArrowheads="1"/>
          </p:cNvSpPr>
          <p:nvPr/>
        </p:nvSpPr>
        <p:spPr bwMode="auto">
          <a:xfrm>
            <a:off x="953141" y="3116292"/>
            <a:ext cx="7021693"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buFont typeface="Wingdings" pitchFamily="2" charset="2"/>
              <a:buChar char="Ø"/>
              <a:defRPr/>
            </a:pPr>
            <a:r>
              <a:rPr lang="el-GR" altLang="el-GR" sz="2400" b="1" dirty="0">
                <a:latin typeface="Comic Sans MS" pitchFamily="66" charset="0"/>
              </a:rPr>
              <a:t>  </a:t>
            </a:r>
            <a:r>
              <a:rPr lang="el-GR" altLang="el-GR" sz="2000" b="1" dirty="0">
                <a:latin typeface="Comic Sans MS" pitchFamily="66" charset="0"/>
              </a:rPr>
              <a:t>Ερωτήσεις Πολλαπλής Επιλογής (30 ερωτήσεις) </a:t>
            </a:r>
            <a:r>
              <a:rPr lang="el-GR" altLang="el-GR" sz="2000" b="1" dirty="0">
                <a:latin typeface="Comic Sans MS" pitchFamily="66" charset="0"/>
                <a:hlinkClick r:id="rId2"/>
              </a:rPr>
              <a:t>εδώ</a:t>
            </a:r>
            <a:r>
              <a:rPr lang="el-GR" altLang="el-GR" sz="2000" b="1" dirty="0">
                <a:latin typeface="Comic Sans MS" pitchFamily="66" charset="0"/>
              </a:rPr>
              <a:t> </a:t>
            </a:r>
          </a:p>
          <a:p>
            <a:pPr>
              <a:spcBef>
                <a:spcPct val="50000"/>
              </a:spcBef>
              <a:defRPr/>
            </a:pPr>
            <a:r>
              <a:rPr lang="el-GR" altLang="el-GR" sz="2000" b="1" dirty="0">
                <a:latin typeface="Comic Sans MS" pitchFamily="66" charset="0"/>
              </a:rPr>
              <a:t>     και (40 ερωτήσεις) </a:t>
            </a:r>
            <a:r>
              <a:rPr lang="el-GR" altLang="el-GR" sz="2000" b="1" dirty="0">
                <a:latin typeface="Comic Sans MS" pitchFamily="66" charset="0"/>
                <a:hlinkClick r:id="rId3"/>
              </a:rPr>
              <a:t>εδώ</a:t>
            </a:r>
            <a:endParaRPr lang="el-GR" altLang="el-GR" sz="2000" b="1" dirty="0">
              <a:latin typeface="Comic Sans MS" pitchFamily="66" charset="0"/>
            </a:endParaRPr>
          </a:p>
        </p:txBody>
      </p:sp>
      <p:sp>
        <p:nvSpPr>
          <p:cNvPr id="6" name="TextBox 5"/>
          <p:cNvSpPr txBox="1"/>
          <p:nvPr/>
        </p:nvSpPr>
        <p:spPr>
          <a:xfrm>
            <a:off x="1763688" y="1999893"/>
            <a:ext cx="5184576" cy="646331"/>
          </a:xfrm>
          <a:prstGeom prst="rect">
            <a:avLst/>
          </a:prstGeom>
          <a:noFill/>
        </p:spPr>
        <p:txBody>
          <a:bodyPr wrap="square" rtlCol="0">
            <a:spAutoFit/>
          </a:bodyPr>
          <a:lstStyle/>
          <a:p>
            <a:pPr algn="ctr"/>
            <a:r>
              <a:rPr lang="el-GR" dirty="0">
                <a:latin typeface="Comic Sans MS" panose="030F0702030302020204" pitchFamily="66" charset="0"/>
              </a:rPr>
              <a:t>(Οι αναρτήσεις περιέχουν ερωτήσεις και από άλλα θέματα του Ηλεκτροστατικού πεδίου)</a:t>
            </a:r>
          </a:p>
        </p:txBody>
      </p:sp>
    </p:spTree>
    <p:extLst>
      <p:ext uri="{BB962C8B-B14F-4D97-AF65-F5344CB8AC3E}">
        <p14:creationId xmlns:p14="http://schemas.microsoft.com/office/powerpoint/2010/main" val="4042904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50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2</a:t>
            </a:fld>
            <a:endParaRPr lang="el-GR" dirty="0">
              <a:solidFill>
                <a:prstClr val="black"/>
              </a:solidFill>
            </a:endParaRPr>
          </a:p>
        </p:txBody>
      </p:sp>
      <p:pic>
        <p:nvPicPr>
          <p:cNvPr id="9"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1206598"/>
            <a:ext cx="1219200" cy="11620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Επεξήγηση με στρογγυλεμένο παραλληλόγραμμο 4"/>
          <p:cNvSpPr/>
          <p:nvPr/>
        </p:nvSpPr>
        <p:spPr>
          <a:xfrm>
            <a:off x="971600" y="471144"/>
            <a:ext cx="5040560" cy="2016224"/>
          </a:xfrm>
          <a:prstGeom prst="wedgeRoundRectCallo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mc:AlternateContent xmlns:mc="http://schemas.openxmlformats.org/markup-compatibility/2006" xmlns:a14="http://schemas.microsoft.com/office/drawing/2010/main">
        <mc:Choice Requires="a14">
          <p:sp>
            <p:nvSpPr>
              <p:cNvPr id="11" name="Επεξήγηση με στρογγυλεμένο παραλληλόγραμμο 10"/>
              <p:cNvSpPr/>
              <p:nvPr/>
            </p:nvSpPr>
            <p:spPr>
              <a:xfrm>
                <a:off x="2123728" y="1206598"/>
                <a:ext cx="6480720" cy="3816424"/>
              </a:xfrm>
              <a:prstGeom prst="wedgeRoundRectCallout">
                <a:avLst>
                  <a:gd name="adj1" fmla="val -59466"/>
                  <a:gd name="adj2" fmla="val 51875"/>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l-GR" sz="2400" b="1" dirty="0">
                    <a:solidFill>
                      <a:schemeClr val="tx1"/>
                    </a:solidFill>
                    <a:latin typeface="Comic Sans MS" pitchFamily="66" charset="0"/>
                  </a:rPr>
                  <a:t>Μονάδα μέτρησης του ηλεκτρικού φορτίου (στο </a:t>
                </a:r>
                <a:r>
                  <a:rPr lang="en-US" sz="2400" b="1" dirty="0">
                    <a:solidFill>
                      <a:schemeClr val="tx1"/>
                    </a:solidFill>
                    <a:latin typeface="Comic Sans MS" pitchFamily="66" charset="0"/>
                  </a:rPr>
                  <a:t>SI</a:t>
                </a:r>
                <a:r>
                  <a:rPr lang="el-GR" sz="2400" b="1" dirty="0">
                    <a:solidFill>
                      <a:schemeClr val="tx1"/>
                    </a:solidFill>
                    <a:latin typeface="Comic Sans MS" pitchFamily="66" charset="0"/>
                  </a:rPr>
                  <a:t>)</a:t>
                </a:r>
                <a:r>
                  <a:rPr lang="en-US" sz="2400" b="1" dirty="0">
                    <a:solidFill>
                      <a:schemeClr val="tx1"/>
                    </a:solidFill>
                    <a:latin typeface="Comic Sans MS" pitchFamily="66" charset="0"/>
                  </a:rPr>
                  <a:t> </a:t>
                </a:r>
                <a:r>
                  <a:rPr lang="el-GR" sz="2400" b="1" dirty="0">
                    <a:solidFill>
                      <a:schemeClr val="tx1"/>
                    </a:solidFill>
                    <a:latin typeface="Comic Sans MS" pitchFamily="66" charset="0"/>
                  </a:rPr>
                  <a:t>είναι το</a:t>
                </a:r>
                <a:r>
                  <a:rPr lang="en-US" sz="2400" b="1" dirty="0">
                    <a:solidFill>
                      <a:schemeClr val="tx1"/>
                    </a:solidFill>
                    <a:latin typeface="Comic Sans MS" pitchFamily="66" charset="0"/>
                  </a:rPr>
                  <a:t> …………………………….</a:t>
                </a:r>
              </a:p>
              <a:p>
                <a:endParaRPr lang="el-GR" sz="2400" b="1" dirty="0">
                  <a:solidFill>
                    <a:schemeClr val="tx1"/>
                  </a:solidFill>
                  <a:latin typeface="Comic Sans MS" pitchFamily="66" charset="0"/>
                </a:endParaRPr>
              </a:p>
              <a:p>
                <a:r>
                  <a:rPr lang="el-GR" sz="2400" b="1" dirty="0">
                    <a:solidFill>
                      <a:schemeClr val="tx1"/>
                    </a:solidFill>
                    <a:latin typeface="Comic Sans MS" pitchFamily="66" charset="0"/>
                  </a:rPr>
                  <a:t>1</a:t>
                </a:r>
                <a:r>
                  <a:rPr lang="en-US" sz="2400" b="1" dirty="0" err="1">
                    <a:solidFill>
                      <a:schemeClr val="tx1"/>
                    </a:solidFill>
                    <a:latin typeface="Comic Sans MS" pitchFamily="66" charset="0"/>
                  </a:rPr>
                  <a:t>mC</a:t>
                </a:r>
                <a:r>
                  <a:rPr lang="en-US" sz="2400" b="1" dirty="0">
                    <a:solidFill>
                      <a:schemeClr val="tx1"/>
                    </a:solidFill>
                    <a:latin typeface="Comic Sans MS" pitchFamily="66" charset="0"/>
                  </a:rPr>
                  <a:t> = ……… C, </a:t>
                </a:r>
                <a:r>
                  <a:rPr lang="el-GR" sz="2400" b="1" dirty="0">
                    <a:solidFill>
                      <a:schemeClr val="tx1"/>
                    </a:solidFill>
                    <a:latin typeface="Comic Sans MS" pitchFamily="66" charset="0"/>
                  </a:rPr>
                  <a:t>1μ</a:t>
                </a:r>
                <a:r>
                  <a:rPr lang="en-US" sz="2400" b="1" dirty="0">
                    <a:solidFill>
                      <a:schemeClr val="tx1"/>
                    </a:solidFill>
                    <a:latin typeface="Comic Sans MS" pitchFamily="66" charset="0"/>
                  </a:rPr>
                  <a:t>C = ……… C,  </a:t>
                </a:r>
              </a:p>
              <a:p>
                <a:endParaRPr lang="el-GR" sz="2400" b="1" dirty="0">
                  <a:solidFill>
                    <a:schemeClr val="tx1"/>
                  </a:solidFill>
                  <a:latin typeface="Comic Sans MS" pitchFamily="66" charset="0"/>
                </a:endParaRPr>
              </a:p>
              <a:p>
                <a:r>
                  <a:rPr lang="el-GR" sz="2400" b="1" dirty="0">
                    <a:solidFill>
                      <a:schemeClr val="tx1"/>
                    </a:solidFill>
                    <a:latin typeface="Comic Sans MS" pitchFamily="66" charset="0"/>
                  </a:rPr>
                  <a:t>1</a:t>
                </a:r>
                <a:r>
                  <a:rPr lang="en-US" sz="2400" b="1" dirty="0" err="1">
                    <a:solidFill>
                      <a:schemeClr val="tx1"/>
                    </a:solidFill>
                    <a:latin typeface="Comic Sans MS" pitchFamily="66" charset="0"/>
                  </a:rPr>
                  <a:t>nC</a:t>
                </a:r>
                <a:r>
                  <a:rPr lang="en-US" sz="2400" b="1" dirty="0">
                    <a:solidFill>
                      <a:schemeClr val="tx1"/>
                    </a:solidFill>
                    <a:latin typeface="Comic Sans MS" pitchFamily="66" charset="0"/>
                  </a:rPr>
                  <a:t> = ……… C,  </a:t>
                </a:r>
                <a:r>
                  <a:rPr lang="el-GR" sz="2400" b="1" dirty="0">
                    <a:solidFill>
                      <a:schemeClr val="tx1"/>
                    </a:solidFill>
                    <a:latin typeface="Comic Sans MS" pitchFamily="66" charset="0"/>
                  </a:rPr>
                  <a:t>1</a:t>
                </a:r>
                <a:r>
                  <a:rPr lang="en-US" sz="2400" b="1" dirty="0" err="1">
                    <a:solidFill>
                      <a:schemeClr val="tx1"/>
                    </a:solidFill>
                    <a:latin typeface="Comic Sans MS" pitchFamily="66" charset="0"/>
                  </a:rPr>
                  <a:t>pC</a:t>
                </a:r>
                <a:r>
                  <a:rPr lang="en-US" sz="2400" b="1" dirty="0">
                    <a:solidFill>
                      <a:schemeClr val="tx1"/>
                    </a:solidFill>
                    <a:latin typeface="Comic Sans MS" pitchFamily="66" charset="0"/>
                  </a:rPr>
                  <a:t> = ………</a:t>
                </a:r>
                <a:r>
                  <a:rPr lang="en-US" sz="2400" b="1" baseline="30000" dirty="0">
                    <a:solidFill>
                      <a:schemeClr val="tx1"/>
                    </a:solidFill>
                    <a:latin typeface="Comic Sans MS" pitchFamily="66" charset="0"/>
                  </a:rPr>
                  <a:t> </a:t>
                </a:r>
                <a:r>
                  <a:rPr lang="en-US" sz="2400" b="1" dirty="0">
                    <a:solidFill>
                      <a:schemeClr val="tx1"/>
                    </a:solidFill>
                    <a:latin typeface="Comic Sans MS" pitchFamily="66" charset="0"/>
                  </a:rPr>
                  <a:t>C. </a:t>
                </a:r>
              </a:p>
              <a:p>
                <a:endParaRPr lang="en-US" sz="2400" b="1" dirty="0">
                  <a:solidFill>
                    <a:schemeClr val="tx1"/>
                  </a:solidFill>
                  <a:latin typeface="Comic Sans MS" pitchFamily="66" charset="0"/>
                </a:endParaRPr>
              </a:p>
              <a:p>
                <a:r>
                  <a:rPr lang="el-GR" sz="2400" b="1" dirty="0">
                    <a:solidFill>
                      <a:schemeClr val="tx1"/>
                    </a:solidFill>
                    <a:latin typeface="Comic Sans MS" pitchFamily="66" charset="0"/>
                  </a:rPr>
                  <a:t>Στοιχειώδες φορτίο  </a:t>
                </a:r>
                <a14:m>
                  <m:oMath xmlns:m="http://schemas.openxmlformats.org/officeDocument/2006/math">
                    <m:d>
                      <m:dPr>
                        <m:begChr m:val="|"/>
                        <m:endChr m:val="|"/>
                        <m:ctrlPr>
                          <a:rPr lang="el-GR" sz="2400" b="1" i="1" smtClean="0">
                            <a:solidFill>
                              <a:schemeClr val="tx1"/>
                            </a:solidFill>
                            <a:latin typeface="Cambria Math" panose="02040503050406030204" pitchFamily="18" charset="0"/>
                          </a:rPr>
                        </m:ctrlPr>
                      </m:dPr>
                      <m:e>
                        <m:r>
                          <a:rPr lang="en-US" sz="2400" b="1" i="1" smtClean="0">
                            <a:solidFill>
                              <a:schemeClr val="tx1"/>
                            </a:solidFill>
                            <a:latin typeface="Cambria Math"/>
                          </a:rPr>
                          <m:t>𝒆</m:t>
                        </m:r>
                      </m:e>
                    </m:d>
                    <m:r>
                      <a:rPr lang="en-US" sz="2400" b="1" i="1" smtClean="0">
                        <a:solidFill>
                          <a:schemeClr val="tx1"/>
                        </a:solidFill>
                        <a:latin typeface="Cambria Math"/>
                      </a:rPr>
                      <m:t>=</m:t>
                    </m:r>
                  </m:oMath>
                </a14:m>
                <a:r>
                  <a:rPr lang="en-US" sz="2400" b="1" dirty="0">
                    <a:solidFill>
                      <a:schemeClr val="tx1"/>
                    </a:solidFill>
                    <a:latin typeface="Comic Sans MS" pitchFamily="66" charset="0"/>
                  </a:rPr>
                  <a:t> 1,6.10</a:t>
                </a:r>
                <a:r>
                  <a:rPr lang="en-US" sz="2400" b="1" baseline="30000" dirty="0">
                    <a:solidFill>
                      <a:schemeClr val="tx1"/>
                    </a:solidFill>
                    <a:latin typeface="Comic Sans MS" pitchFamily="66" charset="0"/>
                  </a:rPr>
                  <a:t>-19</a:t>
                </a:r>
                <a:r>
                  <a:rPr lang="en-US" sz="2400" b="1" dirty="0">
                    <a:solidFill>
                      <a:schemeClr val="tx1"/>
                    </a:solidFill>
                    <a:latin typeface="Comic Sans MS" pitchFamily="66" charset="0"/>
                  </a:rPr>
                  <a:t> C</a:t>
                </a:r>
                <a:endParaRPr lang="el-GR" sz="2400" b="1" dirty="0">
                  <a:solidFill>
                    <a:schemeClr val="tx1"/>
                  </a:solidFill>
                  <a:latin typeface="Comic Sans MS" pitchFamily="66" charset="0"/>
                </a:endParaRPr>
              </a:p>
            </p:txBody>
          </p:sp>
        </mc:Choice>
        <mc:Fallback xmlns="">
          <p:sp>
            <p:nvSpPr>
              <p:cNvPr id="11" name="Επεξήγηση με στρογγυλεμένο παραλληλόγραμμο 10"/>
              <p:cNvSpPr>
                <a:spLocks noRot="1" noChangeAspect="1" noMove="1" noResize="1" noEditPoints="1" noAdjustHandles="1" noChangeArrowheads="1" noChangeShapeType="1" noTextEdit="1"/>
              </p:cNvSpPr>
              <p:nvPr/>
            </p:nvSpPr>
            <p:spPr>
              <a:xfrm>
                <a:off x="2123728" y="1206598"/>
                <a:ext cx="6480720" cy="3816424"/>
              </a:xfrm>
              <a:prstGeom prst="wedgeRoundRectCallout">
                <a:avLst>
                  <a:gd name="adj1" fmla="val -59466"/>
                  <a:gd name="adj2" fmla="val 51875"/>
                  <a:gd name="adj3" fmla="val 16667"/>
                </a:avLst>
              </a:prstGeom>
              <a:blipFill>
                <a:blip r:embed="rId3" cstate="print"/>
                <a:stretch>
                  <a:fillRect/>
                </a:stretch>
              </a:blipFill>
              <a:ln>
                <a:noFill/>
              </a:ln>
            </p:spPr>
            <p:txBody>
              <a:bodyPr/>
              <a:lstStyle/>
              <a:p>
                <a:r>
                  <a:rPr lang="el-GR">
                    <a:noFill/>
                  </a:rPr>
                  <a:t> </a:t>
                </a:r>
              </a:p>
            </p:txBody>
          </p:sp>
        </mc:Fallback>
      </mc:AlternateContent>
      <p:sp>
        <p:nvSpPr>
          <p:cNvPr id="6" name="Ορθογώνιο 5"/>
          <p:cNvSpPr/>
          <p:nvPr/>
        </p:nvSpPr>
        <p:spPr>
          <a:xfrm>
            <a:off x="3347864" y="2852936"/>
            <a:ext cx="809837" cy="461665"/>
          </a:xfrm>
          <a:prstGeom prst="rect">
            <a:avLst/>
          </a:prstGeom>
        </p:spPr>
        <p:txBody>
          <a:bodyPr wrap="none">
            <a:spAutoFit/>
          </a:bodyPr>
          <a:lstStyle/>
          <a:p>
            <a:r>
              <a:rPr lang="en-US" sz="2400" b="1" dirty="0">
                <a:solidFill>
                  <a:srgbClr val="FF0000"/>
                </a:solidFill>
                <a:effectLst>
                  <a:outerShdw blurRad="38100" dist="38100" dir="2700000" algn="tl">
                    <a:srgbClr val="000000">
                      <a:alpha val="43137"/>
                    </a:srgbClr>
                  </a:outerShdw>
                </a:effectLst>
                <a:latin typeface="Comic Sans MS" pitchFamily="66" charset="0"/>
              </a:rPr>
              <a:t>10</a:t>
            </a:r>
            <a:r>
              <a:rPr lang="en-US" sz="2400" b="1" baseline="30000" dirty="0">
                <a:solidFill>
                  <a:srgbClr val="FF0000"/>
                </a:solidFill>
                <a:effectLst>
                  <a:outerShdw blurRad="38100" dist="38100" dir="2700000" algn="tl">
                    <a:srgbClr val="000000">
                      <a:alpha val="43137"/>
                    </a:srgbClr>
                  </a:outerShdw>
                </a:effectLst>
                <a:latin typeface="Comic Sans MS" pitchFamily="66" charset="0"/>
              </a:rPr>
              <a:t>-3</a:t>
            </a:r>
            <a:endParaRPr lang="el-GR" sz="2400" dirty="0">
              <a:solidFill>
                <a:srgbClr val="FF0000"/>
              </a:solidFill>
              <a:effectLst>
                <a:outerShdw blurRad="38100" dist="38100" dir="2700000" algn="tl">
                  <a:srgbClr val="000000">
                    <a:alpha val="43137"/>
                  </a:srgbClr>
                </a:outerShdw>
              </a:effectLst>
            </a:endParaRPr>
          </a:p>
        </p:txBody>
      </p:sp>
      <p:sp>
        <p:nvSpPr>
          <p:cNvPr id="10" name="Ορθογώνιο 9"/>
          <p:cNvSpPr/>
          <p:nvPr/>
        </p:nvSpPr>
        <p:spPr>
          <a:xfrm>
            <a:off x="3275856" y="3573016"/>
            <a:ext cx="809837" cy="461665"/>
          </a:xfrm>
          <a:prstGeom prst="rect">
            <a:avLst/>
          </a:prstGeom>
        </p:spPr>
        <p:txBody>
          <a:bodyPr wrap="none">
            <a:spAutoFit/>
          </a:bodyPr>
          <a:lstStyle/>
          <a:p>
            <a:r>
              <a:rPr lang="en-US" sz="2400" b="1" dirty="0">
                <a:solidFill>
                  <a:srgbClr val="FF0000"/>
                </a:solidFill>
                <a:effectLst>
                  <a:outerShdw blurRad="38100" dist="38100" dir="2700000" algn="tl">
                    <a:srgbClr val="000000">
                      <a:alpha val="43137"/>
                    </a:srgbClr>
                  </a:outerShdw>
                </a:effectLst>
                <a:latin typeface="Comic Sans MS" pitchFamily="66" charset="0"/>
              </a:rPr>
              <a:t>10</a:t>
            </a:r>
            <a:r>
              <a:rPr lang="en-US" sz="2400" b="1" baseline="30000" dirty="0">
                <a:solidFill>
                  <a:srgbClr val="FF0000"/>
                </a:solidFill>
                <a:effectLst>
                  <a:outerShdw blurRad="38100" dist="38100" dir="2700000" algn="tl">
                    <a:srgbClr val="000000">
                      <a:alpha val="43137"/>
                    </a:srgbClr>
                  </a:outerShdw>
                </a:effectLst>
                <a:latin typeface="Comic Sans MS" pitchFamily="66" charset="0"/>
              </a:rPr>
              <a:t>-9</a:t>
            </a:r>
            <a:endParaRPr lang="el-GR" sz="2400" dirty="0">
              <a:solidFill>
                <a:srgbClr val="FF0000"/>
              </a:solidFill>
              <a:effectLst>
                <a:outerShdw blurRad="38100" dist="38100" dir="2700000" algn="tl">
                  <a:srgbClr val="000000">
                    <a:alpha val="43137"/>
                  </a:srgbClr>
                </a:outerShdw>
              </a:effectLst>
            </a:endParaRPr>
          </a:p>
        </p:txBody>
      </p:sp>
      <p:sp>
        <p:nvSpPr>
          <p:cNvPr id="12" name="Ορθογώνιο 11"/>
          <p:cNvSpPr/>
          <p:nvPr/>
        </p:nvSpPr>
        <p:spPr>
          <a:xfrm>
            <a:off x="5544724" y="2852935"/>
            <a:ext cx="809837" cy="461665"/>
          </a:xfrm>
          <a:prstGeom prst="rect">
            <a:avLst/>
          </a:prstGeom>
        </p:spPr>
        <p:txBody>
          <a:bodyPr wrap="none">
            <a:spAutoFit/>
          </a:bodyPr>
          <a:lstStyle/>
          <a:p>
            <a:r>
              <a:rPr lang="en-US" sz="2400" b="1" dirty="0">
                <a:solidFill>
                  <a:srgbClr val="FF0000"/>
                </a:solidFill>
                <a:effectLst>
                  <a:outerShdw blurRad="38100" dist="38100" dir="2700000" algn="tl">
                    <a:srgbClr val="000000">
                      <a:alpha val="43137"/>
                    </a:srgbClr>
                  </a:outerShdw>
                </a:effectLst>
                <a:latin typeface="Comic Sans MS" pitchFamily="66" charset="0"/>
              </a:rPr>
              <a:t>10</a:t>
            </a:r>
            <a:r>
              <a:rPr lang="en-US" sz="2400" b="1" baseline="30000" dirty="0">
                <a:solidFill>
                  <a:srgbClr val="FF0000"/>
                </a:solidFill>
                <a:effectLst>
                  <a:outerShdw blurRad="38100" dist="38100" dir="2700000" algn="tl">
                    <a:srgbClr val="000000">
                      <a:alpha val="43137"/>
                    </a:srgbClr>
                  </a:outerShdw>
                </a:effectLst>
                <a:latin typeface="Comic Sans MS" pitchFamily="66" charset="0"/>
              </a:rPr>
              <a:t>-6</a:t>
            </a:r>
            <a:endParaRPr lang="el-GR" sz="2400" dirty="0">
              <a:solidFill>
                <a:srgbClr val="FF0000"/>
              </a:solidFill>
              <a:effectLst>
                <a:outerShdw blurRad="38100" dist="38100" dir="2700000" algn="tl">
                  <a:srgbClr val="000000">
                    <a:alpha val="43137"/>
                  </a:srgbClr>
                </a:outerShdw>
              </a:effectLst>
            </a:endParaRPr>
          </a:p>
        </p:txBody>
      </p:sp>
      <p:sp>
        <p:nvSpPr>
          <p:cNvPr id="13" name="Ορθογώνιο 12"/>
          <p:cNvSpPr/>
          <p:nvPr/>
        </p:nvSpPr>
        <p:spPr>
          <a:xfrm>
            <a:off x="5544724" y="3573015"/>
            <a:ext cx="934871" cy="461665"/>
          </a:xfrm>
          <a:prstGeom prst="rect">
            <a:avLst/>
          </a:prstGeom>
        </p:spPr>
        <p:txBody>
          <a:bodyPr wrap="none">
            <a:spAutoFit/>
          </a:bodyPr>
          <a:lstStyle/>
          <a:p>
            <a:r>
              <a:rPr lang="en-US" sz="2400" b="1" dirty="0">
                <a:solidFill>
                  <a:srgbClr val="FF0000"/>
                </a:solidFill>
                <a:effectLst>
                  <a:outerShdw blurRad="38100" dist="38100" dir="2700000" algn="tl">
                    <a:srgbClr val="000000">
                      <a:alpha val="43137"/>
                    </a:srgbClr>
                  </a:outerShdw>
                </a:effectLst>
                <a:latin typeface="Comic Sans MS" pitchFamily="66" charset="0"/>
              </a:rPr>
              <a:t>10</a:t>
            </a:r>
            <a:r>
              <a:rPr lang="en-US" sz="2400" b="1" baseline="30000" dirty="0">
                <a:solidFill>
                  <a:srgbClr val="FF0000"/>
                </a:solidFill>
                <a:effectLst>
                  <a:outerShdw blurRad="38100" dist="38100" dir="2700000" algn="tl">
                    <a:srgbClr val="000000">
                      <a:alpha val="43137"/>
                    </a:srgbClr>
                  </a:outerShdw>
                </a:effectLst>
                <a:latin typeface="Comic Sans MS" pitchFamily="66" charset="0"/>
              </a:rPr>
              <a:t>-12</a:t>
            </a:r>
            <a:endParaRPr lang="el-GR" sz="2400" dirty="0">
              <a:solidFill>
                <a:srgbClr val="FF0000"/>
              </a:solidFill>
              <a:effectLst>
                <a:outerShdw blurRad="38100" dist="38100" dir="2700000" algn="tl">
                  <a:srgbClr val="000000">
                    <a:alpha val="43137"/>
                  </a:srgbClr>
                </a:outerShdw>
              </a:effectLst>
            </a:endParaRPr>
          </a:p>
        </p:txBody>
      </p:sp>
      <p:sp>
        <p:nvSpPr>
          <p:cNvPr id="7" name="Ορθογώνιο 6"/>
          <p:cNvSpPr/>
          <p:nvPr/>
        </p:nvSpPr>
        <p:spPr>
          <a:xfrm>
            <a:off x="5033746" y="2017683"/>
            <a:ext cx="2095445" cy="461665"/>
          </a:xfrm>
          <a:prstGeom prst="rect">
            <a:avLst/>
          </a:prstGeom>
        </p:spPr>
        <p:txBody>
          <a:bodyPr wrap="none">
            <a:spAutoFit/>
          </a:bodyPr>
          <a:lstStyle/>
          <a:p>
            <a:r>
              <a:rPr lang="el-GR" sz="2400" b="1" dirty="0">
                <a:solidFill>
                  <a:srgbClr val="FF0000"/>
                </a:solidFill>
                <a:effectLst>
                  <a:outerShdw blurRad="38100" dist="38100" dir="2700000" algn="tl">
                    <a:srgbClr val="000000">
                      <a:alpha val="43137"/>
                    </a:srgbClr>
                  </a:outerShdw>
                </a:effectLst>
                <a:latin typeface="Comic Sans MS" pitchFamily="66" charset="0"/>
              </a:rPr>
              <a:t>1</a:t>
            </a:r>
            <a:r>
              <a:rPr lang="en-US" sz="2400" b="1" dirty="0">
                <a:solidFill>
                  <a:srgbClr val="FF0000"/>
                </a:solidFill>
                <a:effectLst>
                  <a:outerShdw blurRad="38100" dist="38100" dir="2700000" algn="tl">
                    <a:srgbClr val="000000">
                      <a:alpha val="43137"/>
                    </a:srgbClr>
                  </a:outerShdw>
                </a:effectLst>
                <a:latin typeface="Comic Sans MS" pitchFamily="66" charset="0"/>
              </a:rPr>
              <a:t>C (</a:t>
            </a:r>
            <a:r>
              <a:rPr lang="el-GR" sz="2400" b="1" dirty="0">
                <a:solidFill>
                  <a:srgbClr val="FF0000"/>
                </a:solidFill>
                <a:effectLst>
                  <a:outerShdw blurRad="38100" dist="38100" dir="2700000" algn="tl">
                    <a:srgbClr val="000000">
                      <a:alpha val="43137"/>
                    </a:srgbClr>
                  </a:outerShdw>
                </a:effectLst>
                <a:latin typeface="Comic Sans MS" pitchFamily="66" charset="0"/>
              </a:rPr>
              <a:t>Κουλόμπ)</a:t>
            </a:r>
            <a:endParaRPr lang="en-US" sz="2400" b="1" dirty="0">
              <a:solidFill>
                <a:srgbClr val="FF0000"/>
              </a:solidFill>
              <a:effectLst>
                <a:outerShdw blurRad="38100" dist="38100" dir="2700000" algn="tl">
                  <a:srgbClr val="000000">
                    <a:alpha val="43137"/>
                  </a:srgbClr>
                </a:outerShdw>
              </a:effectLst>
              <a:latin typeface="Comic Sans MS" pitchFamily="66" charset="0"/>
            </a:endParaRPr>
          </a:p>
        </p:txBody>
      </p:sp>
      <p:sp>
        <p:nvSpPr>
          <p:cNvPr id="14" name="Επεξήγηση με στρογγυλεμένο παραλληλόγραμμο 13"/>
          <p:cNvSpPr/>
          <p:nvPr/>
        </p:nvSpPr>
        <p:spPr>
          <a:xfrm>
            <a:off x="2403666" y="544957"/>
            <a:ext cx="2554216" cy="774086"/>
          </a:xfrm>
          <a:prstGeom prst="wedgeRoundRectCallout">
            <a:avLst>
              <a:gd name="adj1" fmla="val -66142"/>
              <a:gd name="adj2" fmla="val 78321"/>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1" i="0" u="none" strike="noStrike" kern="1200" cap="none" spc="0" normalizeH="0" baseline="0" noProof="0" dirty="0">
                <a:ln>
                  <a:noFill/>
                </a:ln>
                <a:solidFill>
                  <a:srgbClr val="800000"/>
                </a:solidFill>
                <a:effectLst>
                  <a:outerShdw blurRad="38100" dist="38100" dir="2700000" algn="tl">
                    <a:srgbClr val="000000">
                      <a:alpha val="43137"/>
                    </a:srgbClr>
                  </a:outerShdw>
                </a:effectLst>
                <a:uLnTx/>
                <a:uFillTx/>
                <a:latin typeface="Comic Sans MS" pitchFamily="66" charset="0"/>
                <a:ea typeface="+mn-ea"/>
                <a:cs typeface="+mn-cs"/>
              </a:rPr>
              <a:t>Ας θυμηθούμε…</a:t>
            </a:r>
            <a:endParaRPr kumimoji="0" lang="en-US" sz="2400" b="1" i="0" u="none" strike="noStrike" kern="1200" cap="none" spc="0" normalizeH="0" baseline="0" noProof="0" dirty="0">
              <a:ln>
                <a:noFill/>
              </a:ln>
              <a:solidFill>
                <a:srgbClr val="800000"/>
              </a:solidFill>
              <a:effectLst>
                <a:outerShdw blurRad="38100" dist="38100" dir="2700000" algn="tl">
                  <a:srgbClr val="000000">
                    <a:alpha val="43137"/>
                  </a:srgbClr>
                </a:outerShdw>
              </a:effectLst>
              <a:uLnTx/>
              <a:uFillTx/>
              <a:latin typeface="Comic Sans MS" pitchFamily="66" charset="0"/>
              <a:ea typeface="+mn-ea"/>
              <a:cs typeface="+mn-cs"/>
            </a:endParaRPr>
          </a:p>
        </p:txBody>
      </p:sp>
    </p:spTree>
    <p:extLst>
      <p:ext uri="{BB962C8B-B14F-4D97-AF65-F5344CB8AC3E}">
        <p14:creationId xmlns:p14="http://schemas.microsoft.com/office/powerpoint/2010/main" val="2757199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par>
                          <p:cTn id="8" fill="hold">
                            <p:stCondLst>
                              <p:cond delay="500"/>
                            </p:stCondLst>
                            <p:childTnLst>
                              <p:par>
                                <p:cTn id="9" presetID="10" presetClass="entr" presetSubtype="0" fill="hold" nodeType="afterEffect">
                                  <p:stCondLst>
                                    <p:cond delay="250"/>
                                  </p:stCondLst>
                                  <p:childTnLst>
                                    <p:set>
                                      <p:cBhvr>
                                        <p:cTn id="10" dur="1" fill="hold">
                                          <p:stCondLst>
                                            <p:cond delay="0"/>
                                          </p:stCondLst>
                                        </p:cTn>
                                        <p:tgtEl>
                                          <p:spTgt spid="14">
                                            <p:txEl>
                                              <p:pRg st="0" end="0"/>
                                            </p:txEl>
                                          </p:spTgt>
                                        </p:tgtEl>
                                        <p:attrNameLst>
                                          <p:attrName>style.visibility</p:attrName>
                                        </p:attrNameLst>
                                      </p:cBhvr>
                                      <p:to>
                                        <p:strVal val="visible"/>
                                      </p:to>
                                    </p:set>
                                    <p:animEffect transition="in" filter="fade">
                                      <p:cBhvr>
                                        <p:cTn id="11" dur="500"/>
                                        <p:tgtEl>
                                          <p:spTgt spid="1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1">
                                            <p:txEl>
                                              <p:pRg st="0" end="0"/>
                                            </p:txEl>
                                          </p:spTgt>
                                        </p:tgtEl>
                                        <p:attrNameLst>
                                          <p:attrName>style.visibility</p:attrName>
                                        </p:attrNameLst>
                                      </p:cBhvr>
                                      <p:to>
                                        <p:strVal val="visible"/>
                                      </p:to>
                                    </p:set>
                                    <p:animEffect transition="in" filter="fade">
                                      <p:cBhvr>
                                        <p:cTn id="16" dur="500"/>
                                        <p:tgtEl>
                                          <p:spTgt spid="1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1">
                                            <p:txEl>
                                              <p:pRg st="2" end="2"/>
                                            </p:txEl>
                                          </p:spTgt>
                                        </p:tgtEl>
                                        <p:attrNameLst>
                                          <p:attrName>style.visibility</p:attrName>
                                        </p:attrNameLst>
                                      </p:cBhvr>
                                      <p:to>
                                        <p:strVal val="visible"/>
                                      </p:to>
                                    </p:set>
                                    <p:animEffect transition="in" filter="fade">
                                      <p:cBhvr>
                                        <p:cTn id="28" dur="500"/>
                                        <p:tgtEl>
                                          <p:spTgt spid="11">
                                            <p:txEl>
                                              <p:pRg st="2" end="2"/>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11">
                                            <p:txEl>
                                              <p:pRg st="4" end="4"/>
                                            </p:txEl>
                                          </p:spTgt>
                                        </p:tgtEl>
                                        <p:attrNameLst>
                                          <p:attrName>style.visibility</p:attrName>
                                        </p:attrNameLst>
                                      </p:cBhvr>
                                      <p:to>
                                        <p:strVal val="visible"/>
                                      </p:to>
                                    </p:set>
                                    <p:animEffect transition="in" filter="fade">
                                      <p:cBhvr>
                                        <p:cTn id="31" dur="500"/>
                                        <p:tgtEl>
                                          <p:spTgt spid="11">
                                            <p:txEl>
                                              <p:pRg st="4" end="4"/>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11">
                                            <p:txEl>
                                              <p:pRg st="6" end="6"/>
                                            </p:txEl>
                                          </p:spTgt>
                                        </p:tgtEl>
                                        <p:attrNameLst>
                                          <p:attrName>style.visibility</p:attrName>
                                        </p:attrNameLst>
                                      </p:cBhvr>
                                      <p:to>
                                        <p:strVal val="visible"/>
                                      </p:to>
                                    </p:set>
                                    <p:animEffect transition="in" filter="fade">
                                      <p:cBhvr>
                                        <p:cTn id="34" dur="500"/>
                                        <p:tgtEl>
                                          <p:spTgt spid="11">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1000"/>
                                        <p:tgtEl>
                                          <p:spTgt spid="6"/>
                                        </p:tgtEl>
                                      </p:cBhvr>
                                    </p:animEffect>
                                    <p:anim calcmode="lin" valueType="num">
                                      <p:cBhvr>
                                        <p:cTn id="40" dur="1000" fill="hold"/>
                                        <p:tgtEl>
                                          <p:spTgt spid="6"/>
                                        </p:tgtEl>
                                        <p:attrNameLst>
                                          <p:attrName>ppt_x</p:attrName>
                                        </p:attrNameLst>
                                      </p:cBhvr>
                                      <p:tavLst>
                                        <p:tav tm="0">
                                          <p:val>
                                            <p:strVal val="#ppt_x"/>
                                          </p:val>
                                        </p:tav>
                                        <p:tav tm="100000">
                                          <p:val>
                                            <p:strVal val="#ppt_x"/>
                                          </p:val>
                                        </p:tav>
                                      </p:tavLst>
                                    </p:anim>
                                    <p:anim calcmode="lin" valueType="num">
                                      <p:cBhvr>
                                        <p:cTn id="4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anim calcmode="lin" valueType="num">
                                      <p:cBhvr>
                                        <p:cTn id="47" dur="1000" fill="hold"/>
                                        <p:tgtEl>
                                          <p:spTgt spid="12"/>
                                        </p:tgtEl>
                                        <p:attrNameLst>
                                          <p:attrName>ppt_x</p:attrName>
                                        </p:attrNameLst>
                                      </p:cBhvr>
                                      <p:tavLst>
                                        <p:tav tm="0">
                                          <p:val>
                                            <p:strVal val="#ppt_x"/>
                                          </p:val>
                                        </p:tav>
                                        <p:tav tm="100000">
                                          <p:val>
                                            <p:strVal val="#ppt_x"/>
                                          </p:val>
                                        </p:tav>
                                      </p:tavLst>
                                    </p:anim>
                                    <p:anim calcmode="lin" valueType="num">
                                      <p:cBhvr>
                                        <p:cTn id="4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fade">
                                      <p:cBhvr>
                                        <p:cTn id="53" dur="1000"/>
                                        <p:tgtEl>
                                          <p:spTgt spid="10"/>
                                        </p:tgtEl>
                                      </p:cBhvr>
                                    </p:animEffect>
                                    <p:anim calcmode="lin" valueType="num">
                                      <p:cBhvr>
                                        <p:cTn id="54" dur="1000" fill="hold"/>
                                        <p:tgtEl>
                                          <p:spTgt spid="10"/>
                                        </p:tgtEl>
                                        <p:attrNameLst>
                                          <p:attrName>ppt_x</p:attrName>
                                        </p:attrNameLst>
                                      </p:cBhvr>
                                      <p:tavLst>
                                        <p:tav tm="0">
                                          <p:val>
                                            <p:strVal val="#ppt_x"/>
                                          </p:val>
                                        </p:tav>
                                        <p:tav tm="100000">
                                          <p:val>
                                            <p:strVal val="#ppt_x"/>
                                          </p:val>
                                        </p:tav>
                                      </p:tavLst>
                                    </p:anim>
                                    <p:anim calcmode="lin" valueType="num">
                                      <p:cBhvr>
                                        <p:cTn id="5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fade">
                                      <p:cBhvr>
                                        <p:cTn id="60" dur="1000"/>
                                        <p:tgtEl>
                                          <p:spTgt spid="13"/>
                                        </p:tgtEl>
                                      </p:cBhvr>
                                    </p:animEffect>
                                    <p:anim calcmode="lin" valueType="num">
                                      <p:cBhvr>
                                        <p:cTn id="61" dur="1000" fill="hold"/>
                                        <p:tgtEl>
                                          <p:spTgt spid="13"/>
                                        </p:tgtEl>
                                        <p:attrNameLst>
                                          <p:attrName>ppt_x</p:attrName>
                                        </p:attrNameLst>
                                      </p:cBhvr>
                                      <p:tavLst>
                                        <p:tav tm="0">
                                          <p:val>
                                            <p:strVal val="#ppt_x"/>
                                          </p:val>
                                        </p:tav>
                                        <p:tav tm="100000">
                                          <p:val>
                                            <p:strVal val="#ppt_x"/>
                                          </p:val>
                                        </p:tav>
                                      </p:tavLst>
                                    </p:anim>
                                    <p:anim calcmode="lin" valueType="num">
                                      <p:cBhvr>
                                        <p:cTn id="6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2" grpId="0"/>
      <p:bldP spid="13"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20</a:t>
            </a:fld>
            <a:endParaRPr lang="el-GR">
              <a:solidFill>
                <a:prstClr val="black">
                  <a:tint val="75000"/>
                </a:prstClr>
              </a:solidFill>
            </a:endParaRPr>
          </a:p>
        </p:txBody>
      </p:sp>
      <p:sp>
        <p:nvSpPr>
          <p:cNvPr id="4" name="Ορθογώνιο 3"/>
          <p:cNvSpPr/>
          <p:nvPr/>
        </p:nvSpPr>
        <p:spPr>
          <a:xfrm>
            <a:off x="1925289" y="293755"/>
            <a:ext cx="5136342" cy="707886"/>
          </a:xfrm>
          <a:prstGeom prst="rect">
            <a:avLst/>
          </a:prstGeom>
        </p:spPr>
        <p:txBody>
          <a:bodyPr wrap="none">
            <a:spAutoFit/>
          </a:bodyPr>
          <a:lstStyle/>
          <a:p>
            <a:r>
              <a:rPr lang="el-GR" sz="2400" b="1" dirty="0">
                <a:solidFill>
                  <a:srgbClr val="660033"/>
                </a:solidFill>
                <a:effectLst>
                  <a:outerShdw blurRad="38100" dist="38100" dir="2700000" algn="tl">
                    <a:srgbClr val="000000">
                      <a:alpha val="43137"/>
                    </a:srgbClr>
                  </a:outerShdw>
                </a:effectLst>
                <a:latin typeface="Comic Sans MS" panose="030F0702030302020204" pitchFamily="66" charset="0"/>
              </a:rPr>
              <a:t>Στρατηγική επίλυσης προβλημάτων</a:t>
            </a:r>
          </a:p>
          <a:p>
            <a:pPr algn="ctr"/>
            <a:r>
              <a:rPr lang="el-GR" sz="1600" b="1" dirty="0">
                <a:solidFill>
                  <a:srgbClr val="660033"/>
                </a:solidFill>
                <a:effectLst>
                  <a:outerShdw blurRad="38100" dist="38100" dir="2700000" algn="tl">
                    <a:srgbClr val="000000">
                      <a:alpha val="43137"/>
                    </a:srgbClr>
                  </a:outerShdw>
                </a:effectLst>
                <a:latin typeface="Comic Sans MS" panose="030F0702030302020204" pitchFamily="66" charset="0"/>
              </a:rPr>
              <a:t>(σελ. 37)</a:t>
            </a:r>
          </a:p>
        </p:txBody>
      </p:sp>
      <p:sp>
        <p:nvSpPr>
          <p:cNvPr id="5" name="Ορθογώνιο 4"/>
          <p:cNvSpPr/>
          <p:nvPr/>
        </p:nvSpPr>
        <p:spPr>
          <a:xfrm>
            <a:off x="971600" y="908720"/>
            <a:ext cx="7200800" cy="4662815"/>
          </a:xfrm>
          <a:prstGeom prst="rect">
            <a:avLst/>
          </a:prstGeom>
        </p:spPr>
        <p:txBody>
          <a:bodyPr wrap="square">
            <a:spAutoFit/>
          </a:bodyPr>
          <a:lstStyle/>
          <a:p>
            <a:pPr algn="just">
              <a:lnSpc>
                <a:spcPct val="150000"/>
              </a:lnSpc>
            </a:pPr>
            <a:r>
              <a:rPr lang="el-GR" dirty="0">
                <a:solidFill>
                  <a:srgbClr val="1D1D1B"/>
                </a:solidFill>
                <a:latin typeface="Calibri" panose="020F0502020204030204" pitchFamily="34" charset="0"/>
              </a:rPr>
              <a:t>Για τον υπολογισμό ενός διανυσματικού μεγέθους όπως η δύναμη </a:t>
            </a:r>
            <a:r>
              <a:rPr lang="en-US" dirty="0">
                <a:solidFill>
                  <a:srgbClr val="1D1D1B"/>
                </a:solidFill>
                <a:latin typeface="Calibri" panose="020F0502020204030204" pitchFamily="34" charset="0"/>
              </a:rPr>
              <a:t>Coulomb</a:t>
            </a:r>
            <a:r>
              <a:rPr lang="el-GR" dirty="0">
                <a:solidFill>
                  <a:srgbClr val="1D1D1B"/>
                </a:solidFill>
                <a:latin typeface="Calibri" panose="020F0502020204030204" pitchFamily="34" charset="0"/>
              </a:rPr>
              <a:t>, δεν πρέπει να ξεχνάμε ότι πρέπει να υπολογίζονται: Μέτρο - Διεύθυνση - Φορά.</a:t>
            </a:r>
          </a:p>
          <a:p>
            <a:pPr algn="just">
              <a:lnSpc>
                <a:spcPct val="150000"/>
              </a:lnSpc>
            </a:pPr>
            <a:r>
              <a:rPr lang="el-GR" b="1" dirty="0">
                <a:solidFill>
                  <a:srgbClr val="1D1D1B"/>
                </a:solidFill>
                <a:latin typeface="Calibri" panose="020F0502020204030204" pitchFamily="34" charset="0"/>
              </a:rPr>
              <a:t>(α)  </a:t>
            </a:r>
            <a:r>
              <a:rPr lang="el-GR" dirty="0">
                <a:solidFill>
                  <a:srgbClr val="1D1D1B"/>
                </a:solidFill>
                <a:latin typeface="Calibri" panose="020F0502020204030204" pitchFamily="34" charset="0"/>
              </a:rPr>
              <a:t>Αν ζητείται σ’ ένα πρόβλημα ο υπολογισμός της δύναμης που ασκείται από ένα φορτίο σε ένα άλλο φορτίο, εργαζόμαστε όπως επιβάλει ο νόμος του </a:t>
            </a:r>
            <a:r>
              <a:rPr lang="el-GR" dirty="0" err="1">
                <a:solidFill>
                  <a:srgbClr val="1D1D1B"/>
                </a:solidFill>
                <a:latin typeface="Calibri" panose="020F0502020204030204" pitchFamily="34" charset="0"/>
              </a:rPr>
              <a:t>Coulomb</a:t>
            </a:r>
            <a:r>
              <a:rPr lang="el-GR" dirty="0">
                <a:solidFill>
                  <a:srgbClr val="1D1D1B"/>
                </a:solidFill>
                <a:latin typeface="Calibri" panose="020F0502020204030204" pitchFamily="34" charset="0"/>
              </a:rPr>
              <a:t>, προσδιορίζοντας τα διανυσματικά χαρακτηριστικά της.</a:t>
            </a:r>
          </a:p>
          <a:p>
            <a:pPr algn="just">
              <a:lnSpc>
                <a:spcPct val="150000"/>
              </a:lnSpc>
            </a:pPr>
            <a:r>
              <a:rPr lang="el-GR" b="1" dirty="0">
                <a:solidFill>
                  <a:srgbClr val="1D1D1B"/>
                </a:solidFill>
                <a:latin typeface="Calibri" panose="020F0502020204030204" pitchFamily="34" charset="0"/>
              </a:rPr>
              <a:t>(β)  </a:t>
            </a:r>
            <a:r>
              <a:rPr lang="el-GR" dirty="0">
                <a:solidFill>
                  <a:srgbClr val="1D1D1B"/>
                </a:solidFill>
                <a:latin typeface="Calibri" panose="020F0502020204030204" pitchFamily="34" charset="0"/>
              </a:rPr>
              <a:t>Αν ζητείται ο υπολογισμός της δύναμης που δέχεται ηλεκτρικό φορτίο από σύστημα δύο ή περισσότερων φορτίων, θα υπολογίσουμε τη δύναμη που οφείλεται σε κάθε ένα από τα φορτία αυτά και στη συνέχεια θα προσθέσουμε τις δυνάμεις διανυσματικά για να προσδιορίσουμε τελικά το μέτρο, τη διεύθυνση και τη φορά της συνισταμένης.</a:t>
            </a:r>
            <a:endParaRPr lang="el-GR" b="0" i="0" dirty="0">
              <a:solidFill>
                <a:srgbClr val="1D1D1B"/>
              </a:solidFill>
              <a:effectLst/>
              <a:latin typeface="Calibri" panose="020F0502020204030204" pitchFamily="34" charset="0"/>
            </a:endParaRPr>
          </a:p>
        </p:txBody>
      </p:sp>
      <mc:AlternateContent xmlns:mc="http://schemas.openxmlformats.org/markup-compatibility/2006" xmlns:a14="http://schemas.microsoft.com/office/drawing/2010/main">
        <mc:Choice Requires="a14">
          <p:sp>
            <p:nvSpPr>
              <p:cNvPr id="6" name="Ορθογώνιο 5"/>
              <p:cNvSpPr/>
              <p:nvPr/>
            </p:nvSpPr>
            <p:spPr>
              <a:xfrm>
                <a:off x="6302977" y="5085184"/>
                <a:ext cx="1869423" cy="402931"/>
              </a:xfrm>
              <a:prstGeom prst="rect">
                <a:avLst/>
              </a:prstGeom>
            </p:spPr>
            <p:txBody>
              <a:bodyPr wrap="none">
                <a:spAutoFit/>
              </a:bodyPr>
              <a:lstStyle/>
              <a:p>
                <a:r>
                  <a:rPr lang="en-US" altLang="el-GR" b="1" dirty="0">
                    <a:latin typeface="Comic Sans MS" pitchFamily="66" charset="0"/>
                  </a:rPr>
                  <a:t>(</a:t>
                </a:r>
                <a14:m>
                  <m:oMath xmlns:m="http://schemas.openxmlformats.org/officeDocument/2006/math">
                    <m:acc>
                      <m:accPr>
                        <m:chr m:val="⃗"/>
                        <m:ctrlPr>
                          <a:rPr lang="en-US" altLang="el-GR" b="1" i="1">
                            <a:latin typeface="Cambria Math" panose="02040503050406030204" pitchFamily="18" charset="0"/>
                          </a:rPr>
                        </m:ctrlPr>
                      </m:accPr>
                      <m:e>
                        <m:r>
                          <a:rPr lang="en-US" altLang="el-GR" b="1" i="1">
                            <a:latin typeface="Cambria Math"/>
                          </a:rPr>
                          <m:t>𝑭</m:t>
                        </m:r>
                      </m:e>
                    </m:acc>
                    <m:r>
                      <a:rPr lang="en-US" altLang="el-GR" b="1" i="1">
                        <a:latin typeface="Cambria Math"/>
                      </a:rPr>
                      <m:t>= </m:t>
                    </m:r>
                    <m:acc>
                      <m:accPr>
                        <m:chr m:val="⃗"/>
                        <m:ctrlPr>
                          <a:rPr lang="en-US" altLang="el-GR" b="1" i="1">
                            <a:latin typeface="Cambria Math" panose="02040503050406030204" pitchFamily="18" charset="0"/>
                          </a:rPr>
                        </m:ctrlPr>
                      </m:accPr>
                      <m:e>
                        <m:r>
                          <a:rPr lang="en-US" altLang="el-GR" b="1" i="1">
                            <a:latin typeface="Cambria Math"/>
                          </a:rPr>
                          <m:t>𝑭</m:t>
                        </m:r>
                      </m:e>
                    </m:acc>
                    <m:r>
                      <a:rPr lang="en-US" altLang="el-GR" b="1" i="1" baseline="-25000">
                        <a:latin typeface="Cambria Math"/>
                      </a:rPr>
                      <m:t>𝟏</m:t>
                    </m:r>
                  </m:oMath>
                </a14:m>
                <a:r>
                  <a:rPr lang="en-US" altLang="el-GR" b="1" dirty="0">
                    <a:latin typeface="Comic Sans MS" pitchFamily="66" charset="0"/>
                  </a:rPr>
                  <a:t>+</a:t>
                </a:r>
                <a14:m>
                  <m:oMath xmlns:m="http://schemas.openxmlformats.org/officeDocument/2006/math">
                    <m:acc>
                      <m:accPr>
                        <m:chr m:val="⃗"/>
                        <m:ctrlPr>
                          <a:rPr lang="en-US" altLang="el-GR" b="1" i="1" dirty="0">
                            <a:latin typeface="Cambria Math" panose="02040503050406030204" pitchFamily="18" charset="0"/>
                          </a:rPr>
                        </m:ctrlPr>
                      </m:accPr>
                      <m:e>
                        <m:r>
                          <a:rPr lang="en-US" altLang="el-GR" b="1" i="1" dirty="0">
                            <a:latin typeface="Cambria Math"/>
                          </a:rPr>
                          <m:t>𝑭</m:t>
                        </m:r>
                      </m:e>
                    </m:acc>
                    <m:r>
                      <a:rPr lang="en-US" altLang="el-GR" b="1" i="1" baseline="-25000" dirty="0">
                        <a:latin typeface="Cambria Math"/>
                      </a:rPr>
                      <m:t>𝟐</m:t>
                    </m:r>
                  </m:oMath>
                </a14:m>
                <a:r>
                  <a:rPr lang="en-US" altLang="el-GR" b="1" dirty="0">
                    <a:latin typeface="Comic Sans MS" pitchFamily="66" charset="0"/>
                  </a:rPr>
                  <a:t>+…)</a:t>
                </a:r>
                <a:r>
                  <a:rPr lang="el-GR" altLang="el-GR" b="1" dirty="0">
                    <a:latin typeface="Comic Sans MS" pitchFamily="66" charset="0"/>
                  </a:rPr>
                  <a:t> </a:t>
                </a:r>
                <a:endParaRPr lang="el-GR" dirty="0"/>
              </a:p>
            </p:txBody>
          </p:sp>
        </mc:Choice>
        <mc:Fallback xmlns="">
          <p:sp>
            <p:nvSpPr>
              <p:cNvPr id="6" name="Ορθογώνιο 5"/>
              <p:cNvSpPr>
                <a:spLocks noRot="1" noChangeAspect="1" noMove="1" noResize="1" noEditPoints="1" noAdjustHandles="1" noChangeArrowheads="1" noChangeShapeType="1" noTextEdit="1"/>
              </p:cNvSpPr>
              <p:nvPr/>
            </p:nvSpPr>
            <p:spPr>
              <a:xfrm>
                <a:off x="6302977" y="5085184"/>
                <a:ext cx="1869423" cy="402931"/>
              </a:xfrm>
              <a:prstGeom prst="rect">
                <a:avLst/>
              </a:prstGeom>
              <a:blipFill>
                <a:blip r:embed="rId2" cstate="print"/>
                <a:stretch>
                  <a:fillRect l="-2932" b="-24242"/>
                </a:stretch>
              </a:blipFill>
            </p:spPr>
            <p:txBody>
              <a:bodyPr/>
              <a:lstStyle/>
              <a:p>
                <a:r>
                  <a:rPr lang="el-GR">
                    <a:noFill/>
                  </a:rPr>
                  <a:t> </a:t>
                </a:r>
              </a:p>
            </p:txBody>
          </p:sp>
        </mc:Fallback>
      </mc:AlternateContent>
    </p:spTree>
    <p:extLst>
      <p:ext uri="{BB962C8B-B14F-4D97-AF65-F5344CB8AC3E}">
        <p14:creationId xmlns:p14="http://schemas.microsoft.com/office/powerpoint/2010/main" val="218088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fade">
                                      <p:cBhvr>
                                        <p:cTn id="18" dur="5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500"/>
                                        <p:tgtEl>
                                          <p:spTgt spid="5">
                                            <p:txEl>
                                              <p:pRg st="2" end="2"/>
                                            </p:txEl>
                                          </p:spTgt>
                                        </p:tgtEl>
                                      </p:cBhvr>
                                    </p:animEffect>
                                  </p:childTnLst>
                                </p:cTn>
                              </p:par>
                            </p:childTnLst>
                          </p:cTn>
                        </p:par>
                        <p:par>
                          <p:cTn id="24" fill="hold">
                            <p:stCondLst>
                              <p:cond delay="500"/>
                            </p:stCondLst>
                            <p:childTnLst>
                              <p:par>
                                <p:cTn id="25" presetID="42" presetClass="entr" presetSubtype="0" fill="hold" grpId="0" nodeType="afterEffect">
                                  <p:stCondLst>
                                    <p:cond delay="100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21</a:t>
            </a:fld>
            <a:endParaRPr lang="el-GR" dirty="0">
              <a:solidFill>
                <a:prstClr val="black"/>
              </a:solidFill>
            </a:endParaRPr>
          </a:p>
        </p:txBody>
      </p:sp>
      <p:sp>
        <p:nvSpPr>
          <p:cNvPr id="4" name="Text Box 4"/>
          <p:cNvSpPr txBox="1">
            <a:spLocks noChangeArrowheads="1"/>
          </p:cNvSpPr>
          <p:nvPr/>
        </p:nvSpPr>
        <p:spPr bwMode="auto">
          <a:xfrm>
            <a:off x="1835150" y="2133600"/>
            <a:ext cx="54006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l-GR" sz="3600" b="1" dirty="0">
                <a:solidFill>
                  <a:srgbClr val="660033"/>
                </a:solidFill>
                <a:effectLst>
                  <a:outerShdw blurRad="38100" dist="38100" dir="2700000" algn="tl">
                    <a:srgbClr val="000000"/>
                  </a:outerShdw>
                </a:effectLst>
                <a:latin typeface="Comic Sans MS" pitchFamily="66" charset="0"/>
              </a:rPr>
              <a:t>Εφαρμογές</a:t>
            </a:r>
          </a:p>
        </p:txBody>
      </p:sp>
    </p:spTree>
    <p:extLst>
      <p:ext uri="{BB962C8B-B14F-4D97-AF65-F5344CB8AC3E}">
        <p14:creationId xmlns:p14="http://schemas.microsoft.com/office/powerpoint/2010/main" val="1502514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2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22</a:t>
            </a:fld>
            <a:endParaRPr lang="el-GR" dirty="0">
              <a:solidFill>
                <a:prstClr val="black"/>
              </a:solidFill>
            </a:endParaRPr>
          </a:p>
        </p:txBody>
      </p:sp>
      <p:sp>
        <p:nvSpPr>
          <p:cNvPr id="4" name="TextBox 3"/>
          <p:cNvSpPr txBox="1"/>
          <p:nvPr/>
        </p:nvSpPr>
        <p:spPr>
          <a:xfrm>
            <a:off x="1331640" y="2276872"/>
            <a:ext cx="6480720" cy="892552"/>
          </a:xfrm>
          <a:prstGeom prst="rect">
            <a:avLst/>
          </a:prstGeom>
          <a:noFill/>
        </p:spPr>
        <p:txBody>
          <a:bodyPr wrap="square" rtlCol="0">
            <a:spAutoFit/>
          </a:bodyPr>
          <a:lstStyle/>
          <a:p>
            <a:pPr algn="ctr"/>
            <a:r>
              <a:rPr lang="el-GR" sz="3200" b="1" dirty="0">
                <a:solidFill>
                  <a:srgbClr val="660033"/>
                </a:solidFill>
                <a:effectLst>
                  <a:outerShdw blurRad="38100" dist="38100" dir="2700000" algn="tl">
                    <a:srgbClr val="000000">
                      <a:alpha val="43137"/>
                    </a:srgbClr>
                  </a:outerShdw>
                </a:effectLst>
                <a:latin typeface="Comic Sans MS" panose="030F0702030302020204" pitchFamily="66" charset="0"/>
              </a:rPr>
              <a:t>Ερωτήσεις από το σχολικό βιβλίο</a:t>
            </a:r>
          </a:p>
          <a:p>
            <a:pPr algn="ctr"/>
            <a:r>
              <a:rPr lang="el-GR" sz="2000" b="1" dirty="0">
                <a:solidFill>
                  <a:srgbClr val="660033"/>
                </a:solidFill>
                <a:effectLst>
                  <a:outerShdw blurRad="38100" dist="38100" dir="2700000" algn="tl">
                    <a:srgbClr val="000000">
                      <a:alpha val="43137"/>
                    </a:srgbClr>
                  </a:outerShdw>
                </a:effectLst>
                <a:latin typeface="Comic Sans MS" panose="030F0702030302020204" pitchFamily="66" charset="0"/>
              </a:rPr>
              <a:t>( από σελ. 43 )</a:t>
            </a:r>
          </a:p>
        </p:txBody>
      </p:sp>
    </p:spTree>
    <p:extLst>
      <p:ext uri="{BB962C8B-B14F-4D97-AF65-F5344CB8AC3E}">
        <p14:creationId xmlns:p14="http://schemas.microsoft.com/office/powerpoint/2010/main" val="197674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23</a:t>
            </a:fld>
            <a:endParaRPr lang="el-GR">
              <a:solidFill>
                <a:prstClr val="black">
                  <a:tint val="75000"/>
                </a:prstClr>
              </a:solidFill>
            </a:endParaRPr>
          </a:p>
        </p:txBody>
      </p:sp>
      <p:sp>
        <p:nvSpPr>
          <p:cNvPr id="4" name="Ορθογώνιο 3"/>
          <p:cNvSpPr/>
          <p:nvPr/>
        </p:nvSpPr>
        <p:spPr>
          <a:xfrm>
            <a:off x="898149" y="128643"/>
            <a:ext cx="6840760" cy="1938992"/>
          </a:xfrm>
          <a:prstGeom prst="rect">
            <a:avLst/>
          </a:prstGeom>
        </p:spPr>
        <p:txBody>
          <a:bodyPr wrap="square">
            <a:spAutoFit/>
          </a:bodyPr>
          <a:lstStyle/>
          <a:p>
            <a:pPr algn="just">
              <a:lnSpc>
                <a:spcPct val="150000"/>
              </a:lnSpc>
            </a:pPr>
            <a:r>
              <a:rPr lang="el-GR" sz="2000" b="1" dirty="0">
                <a:latin typeface="Trebuchet MS" panose="020B0603020202020204" pitchFamily="34" charset="0"/>
              </a:rPr>
              <a:t>1.  (α)  </a:t>
            </a:r>
            <a:r>
              <a:rPr lang="el-GR" sz="2000" dirty="0">
                <a:latin typeface="Trebuchet MS" panose="020B0603020202020204" pitchFamily="34" charset="0"/>
              </a:rPr>
              <a:t>Να διατυπώσετε το νόμο του </a:t>
            </a:r>
            <a:r>
              <a:rPr lang="el-GR" sz="2000" dirty="0" err="1">
                <a:latin typeface="Trebuchet MS" panose="020B0603020202020204" pitchFamily="34" charset="0"/>
              </a:rPr>
              <a:t>Coulomb</a:t>
            </a:r>
            <a:r>
              <a:rPr lang="el-GR" sz="2000" dirty="0">
                <a:latin typeface="Trebuchet MS" panose="020B0603020202020204" pitchFamily="34" charset="0"/>
              </a:rPr>
              <a:t> και να γράψετε την αντίστοιχη σχέση.</a:t>
            </a:r>
          </a:p>
          <a:p>
            <a:pPr algn="just">
              <a:lnSpc>
                <a:spcPct val="150000"/>
              </a:lnSpc>
            </a:pPr>
            <a:r>
              <a:rPr lang="el-GR" sz="2000" b="1" dirty="0">
                <a:latin typeface="Trebuchet MS" panose="020B0603020202020204" pitchFamily="34" charset="0"/>
              </a:rPr>
              <a:t>(β)  </a:t>
            </a:r>
            <a:r>
              <a:rPr lang="el-GR" sz="2000" dirty="0">
                <a:latin typeface="Trebuchet MS" panose="020B0603020202020204" pitchFamily="34" charset="0"/>
              </a:rPr>
              <a:t>Ποιες οι μονάδες των μεγεθών που εμφανίζονται στη σχέση;</a:t>
            </a:r>
          </a:p>
        </p:txBody>
      </p:sp>
      <p:sp>
        <p:nvSpPr>
          <p:cNvPr id="5" name="Ορθογώνιο 4"/>
          <p:cNvSpPr/>
          <p:nvPr/>
        </p:nvSpPr>
        <p:spPr>
          <a:xfrm>
            <a:off x="899592" y="2060848"/>
            <a:ext cx="7560840" cy="3785652"/>
          </a:xfrm>
          <a:prstGeom prst="rect">
            <a:avLst/>
          </a:prstGeom>
        </p:spPr>
        <p:txBody>
          <a:bodyPr wrap="square">
            <a:spAutoFit/>
          </a:bodyPr>
          <a:lstStyle/>
          <a:p>
            <a:pPr algn="just">
              <a:lnSpc>
                <a:spcPct val="150000"/>
              </a:lnSpc>
            </a:pPr>
            <a:r>
              <a:rPr lang="el-GR" sz="2000" b="1" dirty="0">
                <a:latin typeface="Trebuchet MS" panose="020B0603020202020204" pitchFamily="34" charset="0"/>
              </a:rPr>
              <a:t>3.</a:t>
            </a:r>
            <a:r>
              <a:rPr lang="en-US" sz="2000" b="1" dirty="0">
                <a:latin typeface="Trebuchet MS" panose="020B0603020202020204" pitchFamily="34" charset="0"/>
              </a:rPr>
              <a:t>  </a:t>
            </a:r>
            <a:r>
              <a:rPr lang="el-GR" sz="2000" dirty="0">
                <a:latin typeface="Trebuchet MS" panose="020B0603020202020204" pitchFamily="34" charset="0"/>
              </a:rPr>
              <a:t>Δύο όμοια ηλεκτρικά φορτία απέχουν σταθερή</a:t>
            </a:r>
            <a:r>
              <a:rPr lang="en-US" sz="2000" dirty="0">
                <a:latin typeface="Trebuchet MS" panose="020B0603020202020204" pitchFamily="34" charset="0"/>
              </a:rPr>
              <a:t> </a:t>
            </a:r>
            <a:r>
              <a:rPr lang="el-GR" sz="2000" dirty="0">
                <a:latin typeface="Trebuchet MS" panose="020B0603020202020204" pitchFamily="34" charset="0"/>
              </a:rPr>
              <a:t>απόσταση. Ποιο θα είναι το αποτέλεσμα στη δύναμη </a:t>
            </a:r>
            <a:r>
              <a:rPr lang="el-GR" sz="2000" dirty="0" err="1">
                <a:latin typeface="Trebuchet MS" panose="020B0603020202020204" pitchFamily="34" charset="0"/>
              </a:rPr>
              <a:t>Coulomb</a:t>
            </a:r>
            <a:r>
              <a:rPr lang="el-GR" sz="2000" dirty="0">
                <a:latin typeface="Trebuchet MS" panose="020B0603020202020204" pitchFamily="34" charset="0"/>
              </a:rPr>
              <a:t> εάν:</a:t>
            </a:r>
          </a:p>
          <a:p>
            <a:pPr algn="just">
              <a:lnSpc>
                <a:spcPct val="150000"/>
              </a:lnSpc>
            </a:pPr>
            <a:r>
              <a:rPr lang="el-GR" sz="2000" b="1" dirty="0">
                <a:latin typeface="Trebuchet MS" panose="020B0603020202020204" pitchFamily="34" charset="0"/>
              </a:rPr>
              <a:t>Α.  </a:t>
            </a:r>
            <a:r>
              <a:rPr lang="el-GR" sz="2000" dirty="0">
                <a:latin typeface="Trebuchet MS" panose="020B0603020202020204" pitchFamily="34" charset="0"/>
              </a:rPr>
              <a:t>Ένα από τα δύο φορτία διπλασιαστεί.</a:t>
            </a:r>
            <a:endParaRPr lang="en-US" sz="2000" dirty="0">
              <a:latin typeface="Trebuchet MS" panose="020B0603020202020204" pitchFamily="34" charset="0"/>
            </a:endParaRPr>
          </a:p>
          <a:p>
            <a:pPr algn="just">
              <a:lnSpc>
                <a:spcPct val="150000"/>
              </a:lnSpc>
            </a:pPr>
            <a:r>
              <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rPr>
              <a:t>Η δύναμη </a:t>
            </a:r>
            <a:r>
              <a:rPr lang="en-US" sz="2000" b="1" dirty="0">
                <a:solidFill>
                  <a:srgbClr val="FF0000"/>
                </a:solidFill>
                <a:effectLst>
                  <a:outerShdw blurRad="38100" dist="38100" dir="2700000" algn="tl">
                    <a:srgbClr val="000000">
                      <a:alpha val="43137"/>
                    </a:srgbClr>
                  </a:outerShdw>
                </a:effectLst>
                <a:latin typeface="Trebuchet MS" panose="020B0603020202020204" pitchFamily="34" charset="0"/>
              </a:rPr>
              <a:t>Coulomb </a:t>
            </a:r>
            <a:r>
              <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rPr>
              <a:t>θα διπλασιαστεί.</a:t>
            </a:r>
          </a:p>
          <a:p>
            <a:pPr algn="just">
              <a:lnSpc>
                <a:spcPct val="150000"/>
              </a:lnSpc>
            </a:pPr>
            <a:r>
              <a:rPr lang="el-GR" sz="2000" b="1" dirty="0">
                <a:latin typeface="Trebuchet MS" panose="020B0603020202020204" pitchFamily="34" charset="0"/>
              </a:rPr>
              <a:t>Β.  </a:t>
            </a:r>
            <a:r>
              <a:rPr lang="el-GR" sz="2000" dirty="0">
                <a:latin typeface="Trebuchet MS" panose="020B0603020202020204" pitchFamily="34" charset="0"/>
              </a:rPr>
              <a:t>Ένα φορτίο διπλασιαστεί και το άλλο υποδιπλασιαστεί.</a:t>
            </a:r>
          </a:p>
          <a:p>
            <a:pPr algn="just">
              <a:lnSpc>
                <a:spcPct val="150000"/>
              </a:lnSpc>
            </a:pPr>
            <a:r>
              <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rPr>
              <a:t>Η δύναμη </a:t>
            </a:r>
            <a:r>
              <a:rPr lang="en-US" sz="2000" b="1" dirty="0">
                <a:solidFill>
                  <a:srgbClr val="FF0000"/>
                </a:solidFill>
                <a:effectLst>
                  <a:outerShdw blurRad="38100" dist="38100" dir="2700000" algn="tl">
                    <a:srgbClr val="000000">
                      <a:alpha val="43137"/>
                    </a:srgbClr>
                  </a:outerShdw>
                </a:effectLst>
                <a:latin typeface="Trebuchet MS" panose="020B0603020202020204" pitchFamily="34" charset="0"/>
              </a:rPr>
              <a:t>Coulomb </a:t>
            </a:r>
            <a:r>
              <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rPr>
              <a:t>θα παραμείνει σταθερή.</a:t>
            </a:r>
            <a:endParaRPr lang="el-GR" sz="2000" dirty="0">
              <a:latin typeface="Trebuchet MS" panose="020B0603020202020204" pitchFamily="34" charset="0"/>
            </a:endParaRPr>
          </a:p>
          <a:p>
            <a:pPr algn="just">
              <a:lnSpc>
                <a:spcPct val="150000"/>
              </a:lnSpc>
            </a:pPr>
            <a:r>
              <a:rPr lang="el-GR" sz="2000" b="1" dirty="0">
                <a:latin typeface="Trebuchet MS" panose="020B0603020202020204" pitchFamily="34" charset="0"/>
              </a:rPr>
              <a:t>Γ.  </a:t>
            </a:r>
            <a:r>
              <a:rPr lang="el-GR" sz="2000" dirty="0">
                <a:latin typeface="Trebuchet MS" panose="020B0603020202020204" pitchFamily="34" charset="0"/>
              </a:rPr>
              <a:t>Διπλασιαστούν και τα δύο φορτία.</a:t>
            </a:r>
          </a:p>
          <a:p>
            <a:pPr algn="just">
              <a:lnSpc>
                <a:spcPct val="150000"/>
              </a:lnSpc>
            </a:pPr>
            <a:r>
              <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rPr>
              <a:t>Η δύναμη </a:t>
            </a:r>
            <a:r>
              <a:rPr lang="en-US" sz="2000" b="1" dirty="0">
                <a:solidFill>
                  <a:srgbClr val="FF0000"/>
                </a:solidFill>
                <a:effectLst>
                  <a:outerShdw blurRad="38100" dist="38100" dir="2700000" algn="tl">
                    <a:srgbClr val="000000">
                      <a:alpha val="43137"/>
                    </a:srgbClr>
                  </a:outerShdw>
                </a:effectLst>
                <a:latin typeface="Trebuchet MS" panose="020B0603020202020204" pitchFamily="34" charset="0"/>
              </a:rPr>
              <a:t>Coulomb </a:t>
            </a:r>
            <a:r>
              <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rPr>
              <a:t>θα τετραπλασιαστεί.</a:t>
            </a:r>
            <a:endParaRPr lang="el-GR" sz="2000" dirty="0">
              <a:latin typeface="Trebuchet MS" panose="020B0603020202020204" pitchFamily="34" charset="0"/>
            </a:endParaRPr>
          </a:p>
        </p:txBody>
      </p:sp>
    </p:spTree>
    <p:extLst>
      <p:ext uri="{BB962C8B-B14F-4D97-AF65-F5344CB8AC3E}">
        <p14:creationId xmlns:p14="http://schemas.microsoft.com/office/powerpoint/2010/main" val="375182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dissolv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 calcmode="lin" valueType="num">
                                      <p:cBhvr additive="base">
                                        <p:cTn id="22" dur="20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dissolve">
                                      <p:cBhvr>
                                        <p:cTn id="28" dur="500"/>
                                        <p:tgtEl>
                                          <p:spTgt spid="5">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 calcmode="lin" valueType="num">
                                      <p:cBhvr additive="base">
                                        <p:cTn id="33" dur="20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34" dur="20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Effect transition="in" filter="dissolve">
                                      <p:cBhvr>
                                        <p:cTn id="39" dur="500"/>
                                        <p:tgtEl>
                                          <p:spTgt spid="5">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nodeType="clickEffect">
                                  <p:stCondLst>
                                    <p:cond delay="0"/>
                                  </p:stCondLst>
                                  <p:childTnLst>
                                    <p:set>
                                      <p:cBhvr>
                                        <p:cTn id="43" dur="1" fill="hold">
                                          <p:stCondLst>
                                            <p:cond delay="0"/>
                                          </p:stCondLst>
                                        </p:cTn>
                                        <p:tgtEl>
                                          <p:spTgt spid="5">
                                            <p:txEl>
                                              <p:pRg st="6" end="6"/>
                                            </p:txEl>
                                          </p:spTgt>
                                        </p:tgtEl>
                                        <p:attrNameLst>
                                          <p:attrName>style.visibility</p:attrName>
                                        </p:attrNameLst>
                                      </p:cBhvr>
                                      <p:to>
                                        <p:strVal val="visible"/>
                                      </p:to>
                                    </p:set>
                                    <p:anim calcmode="lin" valueType="num">
                                      <p:cBhvr additive="base">
                                        <p:cTn id="44" dur="2000" fill="hold"/>
                                        <p:tgtEl>
                                          <p:spTgt spid="5">
                                            <p:txEl>
                                              <p:pRg st="6" end="6"/>
                                            </p:txEl>
                                          </p:spTgt>
                                        </p:tgtEl>
                                        <p:attrNameLst>
                                          <p:attrName>ppt_x</p:attrName>
                                        </p:attrNameLst>
                                      </p:cBhvr>
                                      <p:tavLst>
                                        <p:tav tm="0">
                                          <p:val>
                                            <p:strVal val="0-#ppt_w/2"/>
                                          </p:val>
                                        </p:tav>
                                        <p:tav tm="100000">
                                          <p:val>
                                            <p:strVal val="#ppt_x"/>
                                          </p:val>
                                        </p:tav>
                                      </p:tavLst>
                                    </p:anim>
                                    <p:anim calcmode="lin" valueType="num">
                                      <p:cBhvr additive="base">
                                        <p:cTn id="45" dur="20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DF53439-851E-44AD-84B1-B6BFC3D0C743}" type="slidenum">
              <a:rPr lang="el-GR" smtClean="0">
                <a:solidFill>
                  <a:prstClr val="black">
                    <a:tint val="75000"/>
                  </a:prstClr>
                </a:solidFill>
              </a:rPr>
              <a:pPr/>
              <a:t>24</a:t>
            </a:fld>
            <a:endParaRPr lang="el-GR">
              <a:solidFill>
                <a:prstClr val="black">
                  <a:tint val="75000"/>
                </a:prstClr>
              </a:solidFill>
            </a:endParaRPr>
          </a:p>
        </p:txBody>
      </p:sp>
      <p:sp>
        <p:nvSpPr>
          <p:cNvPr id="4" name="Ορθογώνιο 4"/>
          <p:cNvSpPr/>
          <p:nvPr/>
        </p:nvSpPr>
        <p:spPr>
          <a:xfrm>
            <a:off x="1115616" y="471803"/>
            <a:ext cx="6912768" cy="2862322"/>
          </a:xfrm>
          <a:prstGeom prst="rect">
            <a:avLst/>
          </a:prstGeom>
        </p:spPr>
        <p:txBody>
          <a:bodyPr wrap="square">
            <a:spAutoFit/>
          </a:bodyPr>
          <a:lstStyle/>
          <a:p>
            <a:pPr algn="just">
              <a:lnSpc>
                <a:spcPct val="150000"/>
              </a:lnSpc>
            </a:pPr>
            <a:r>
              <a:rPr lang="el-GR" sz="2000" b="1" dirty="0">
                <a:latin typeface="Trebuchet MS" panose="020B0603020202020204" pitchFamily="34" charset="0"/>
              </a:rPr>
              <a:t>6.  </a:t>
            </a:r>
            <a:r>
              <a:rPr lang="el-GR" sz="2000" dirty="0">
                <a:latin typeface="Trebuchet MS" panose="020B0603020202020204" pitchFamily="34" charset="0"/>
              </a:rPr>
              <a:t>Δύο ετερώνυμα ηλεκτρικά φορτία </a:t>
            </a:r>
            <a:r>
              <a:rPr lang="el-GR" sz="2000" i="1" dirty="0">
                <a:latin typeface="Trebuchet MS" panose="020B0603020202020204" pitchFamily="34" charset="0"/>
              </a:rPr>
              <a:t>q</a:t>
            </a:r>
            <a:r>
              <a:rPr lang="el-GR" sz="2000" baseline="-25000" dirty="0">
                <a:latin typeface="Trebuchet MS" panose="020B0603020202020204" pitchFamily="34" charset="0"/>
              </a:rPr>
              <a:t>1</a:t>
            </a:r>
            <a:r>
              <a:rPr lang="el-GR" sz="2000" dirty="0">
                <a:latin typeface="Trebuchet MS" panose="020B0603020202020204" pitchFamily="34" charset="0"/>
              </a:rPr>
              <a:t> και </a:t>
            </a:r>
            <a:r>
              <a:rPr lang="el-GR" sz="2000" i="1" dirty="0">
                <a:latin typeface="Trebuchet MS" panose="020B0603020202020204" pitchFamily="34" charset="0"/>
              </a:rPr>
              <a:t>q</a:t>
            </a:r>
            <a:r>
              <a:rPr lang="el-GR" sz="2000" baseline="-25000" dirty="0">
                <a:latin typeface="Trebuchet MS" panose="020B0603020202020204" pitchFamily="34" charset="0"/>
              </a:rPr>
              <a:t>2</a:t>
            </a:r>
            <a:r>
              <a:rPr lang="el-GR" sz="2000" dirty="0">
                <a:latin typeface="Trebuchet MS" panose="020B0603020202020204" pitchFamily="34" charset="0"/>
              </a:rPr>
              <a:t> έλκονται με δύναμη </a:t>
            </a:r>
            <a:r>
              <a:rPr lang="el-GR" sz="2000" i="1" dirty="0">
                <a:latin typeface="Trebuchet MS" panose="020B0603020202020204" pitchFamily="34" charset="0"/>
              </a:rPr>
              <a:t>F</a:t>
            </a:r>
            <a:r>
              <a:rPr lang="el-GR" sz="2000" dirty="0">
                <a:latin typeface="Trebuchet MS" panose="020B0603020202020204" pitchFamily="34" charset="0"/>
              </a:rPr>
              <a:t>, όταν η απόστασή τους είναι </a:t>
            </a:r>
            <a:r>
              <a:rPr lang="el-GR" sz="2000" i="1" dirty="0">
                <a:latin typeface="Trebuchet MS" panose="020B0603020202020204" pitchFamily="34" charset="0"/>
              </a:rPr>
              <a:t>r</a:t>
            </a:r>
            <a:r>
              <a:rPr lang="el-GR" sz="2000" dirty="0">
                <a:latin typeface="Trebuchet MS" panose="020B0603020202020204" pitchFamily="34" charset="0"/>
              </a:rPr>
              <a:t>. Να βρεθεί η απόσταση στην οποία πρέπει να τοποθετηθούν, ώστε η ελκτική δύναμη να γίνει:</a:t>
            </a:r>
          </a:p>
          <a:p>
            <a:pPr algn="just">
              <a:lnSpc>
                <a:spcPct val="150000"/>
              </a:lnSpc>
            </a:pPr>
            <a:r>
              <a:rPr lang="el-GR" sz="2000" b="1" dirty="0">
                <a:latin typeface="Trebuchet MS" panose="020B0603020202020204" pitchFamily="34" charset="0"/>
              </a:rPr>
              <a:t>Α.  </a:t>
            </a:r>
            <a:r>
              <a:rPr lang="el-GR" sz="2000" dirty="0">
                <a:latin typeface="Trebuchet MS" panose="020B0603020202020204" pitchFamily="34" charset="0"/>
              </a:rPr>
              <a:t>4</a:t>
            </a:r>
            <a:r>
              <a:rPr lang="el-GR" sz="2000" i="1" dirty="0">
                <a:latin typeface="Trebuchet MS" panose="020B0603020202020204" pitchFamily="34" charset="0"/>
              </a:rPr>
              <a:t>F.                           </a:t>
            </a:r>
            <a:endParaRPr lang="en-US" sz="2000" b="1" dirty="0">
              <a:latin typeface="Trebuchet MS" panose="020B0603020202020204" pitchFamily="34" charset="0"/>
            </a:endParaRPr>
          </a:p>
          <a:p>
            <a:pPr algn="just">
              <a:lnSpc>
                <a:spcPct val="150000"/>
              </a:lnSpc>
            </a:pPr>
            <a:r>
              <a:rPr lang="el-GR" sz="2000" b="1" dirty="0">
                <a:latin typeface="Trebuchet MS" panose="020B0603020202020204" pitchFamily="34" charset="0"/>
              </a:rPr>
              <a:t>Β.  </a:t>
            </a:r>
            <a:r>
              <a:rPr lang="el-GR" sz="2000" i="1" dirty="0">
                <a:latin typeface="Trebuchet MS" panose="020B0603020202020204" pitchFamily="34" charset="0"/>
              </a:rPr>
              <a:t>F</a:t>
            </a:r>
            <a:r>
              <a:rPr lang="el-GR" sz="2000" dirty="0">
                <a:latin typeface="Trebuchet MS" panose="020B0603020202020204" pitchFamily="34" charset="0"/>
              </a:rPr>
              <a:t>/4.</a:t>
            </a:r>
            <a:r>
              <a:rPr lang="en-US" sz="2000" dirty="0">
                <a:latin typeface="Trebuchet MS" panose="020B0603020202020204" pitchFamily="34" charset="0"/>
              </a:rPr>
              <a:t>                         </a:t>
            </a:r>
          </a:p>
        </p:txBody>
      </p:sp>
      <p:sp>
        <p:nvSpPr>
          <p:cNvPr id="5" name="Ορθογώνιο 6"/>
          <p:cNvSpPr/>
          <p:nvPr/>
        </p:nvSpPr>
        <p:spPr>
          <a:xfrm>
            <a:off x="2780147" y="2393371"/>
            <a:ext cx="978153" cy="369332"/>
          </a:xfrm>
          <a:prstGeom prst="rect">
            <a:avLst/>
          </a:prstGeom>
        </p:spPr>
        <p:txBody>
          <a:bodyPr wrap="none">
            <a:spAutoFit/>
          </a:bodyPr>
          <a:lstStyle/>
          <a:p>
            <a:pPr algn="just"/>
            <a:r>
              <a:rPr lang="en-US" b="1" i="1" dirty="0">
                <a:solidFill>
                  <a:srgbClr val="FF0000"/>
                </a:solidFill>
                <a:effectLst>
                  <a:outerShdw blurRad="38100" dist="38100" dir="2700000" algn="tl">
                    <a:srgbClr val="000000">
                      <a:alpha val="43137"/>
                    </a:srgbClr>
                  </a:outerShdw>
                </a:effectLst>
                <a:latin typeface="Trebuchet MS" panose="020B0603020202020204" pitchFamily="34" charset="0"/>
              </a:rPr>
              <a:t>r</a:t>
            </a:r>
            <a:r>
              <a:rPr lang="en-US" b="1" baseline="-25000" dirty="0">
                <a:solidFill>
                  <a:srgbClr val="FF0000"/>
                </a:solidFill>
                <a:effectLst>
                  <a:outerShdw blurRad="38100" dist="38100" dir="2700000" algn="tl">
                    <a:srgbClr val="000000">
                      <a:alpha val="43137"/>
                    </a:srgbClr>
                  </a:outerShdw>
                </a:effectLst>
                <a:latin typeface="Trebuchet MS" panose="020B0603020202020204" pitchFamily="34" charset="0"/>
              </a:rPr>
              <a:t>1</a:t>
            </a:r>
            <a:r>
              <a:rPr lang="en-US" b="1" i="1" dirty="0">
                <a:solidFill>
                  <a:srgbClr val="FF0000"/>
                </a:solidFill>
                <a:effectLst>
                  <a:outerShdw blurRad="38100" dist="38100" dir="2700000" algn="tl">
                    <a:srgbClr val="000000">
                      <a:alpha val="43137"/>
                    </a:srgbClr>
                  </a:outerShdw>
                </a:effectLst>
                <a:latin typeface="Trebuchet MS" panose="020B0603020202020204" pitchFamily="34" charset="0"/>
              </a:rPr>
              <a:t> = r</a:t>
            </a:r>
            <a:r>
              <a:rPr lang="en-US" b="1" dirty="0">
                <a:solidFill>
                  <a:srgbClr val="FF0000"/>
                </a:solidFill>
                <a:effectLst>
                  <a:outerShdw blurRad="38100" dist="38100" dir="2700000" algn="tl">
                    <a:srgbClr val="000000">
                      <a:alpha val="43137"/>
                    </a:srgbClr>
                  </a:outerShdw>
                </a:effectLst>
                <a:latin typeface="Trebuchet MS" panose="020B0603020202020204" pitchFamily="34" charset="0"/>
              </a:rPr>
              <a:t>/2</a:t>
            </a:r>
            <a:endParaRPr lang="el-GR" b="1" dirty="0">
              <a:solidFill>
                <a:srgbClr val="FF0000"/>
              </a:solidFill>
              <a:effectLst>
                <a:outerShdw blurRad="38100" dist="38100" dir="2700000" algn="tl">
                  <a:srgbClr val="000000">
                    <a:alpha val="43137"/>
                  </a:srgbClr>
                </a:outerShdw>
              </a:effectLst>
              <a:latin typeface="Trebuchet MS" panose="020B0603020202020204" pitchFamily="34" charset="0"/>
            </a:endParaRPr>
          </a:p>
        </p:txBody>
      </p:sp>
      <p:sp>
        <p:nvSpPr>
          <p:cNvPr id="6" name="Ορθογώνιο 7"/>
          <p:cNvSpPr/>
          <p:nvPr/>
        </p:nvSpPr>
        <p:spPr>
          <a:xfrm>
            <a:off x="2843808" y="2852936"/>
            <a:ext cx="886781" cy="369332"/>
          </a:xfrm>
          <a:prstGeom prst="rect">
            <a:avLst/>
          </a:prstGeom>
        </p:spPr>
        <p:txBody>
          <a:bodyPr wrap="none">
            <a:spAutoFit/>
          </a:bodyPr>
          <a:lstStyle/>
          <a:p>
            <a:pPr algn="just"/>
            <a:r>
              <a:rPr lang="en-US" b="1" i="1" dirty="0">
                <a:solidFill>
                  <a:srgbClr val="FF0000"/>
                </a:solidFill>
                <a:effectLst>
                  <a:outerShdw blurRad="38100" dist="38100" dir="2700000" algn="tl">
                    <a:srgbClr val="000000">
                      <a:alpha val="43137"/>
                    </a:srgbClr>
                  </a:outerShdw>
                </a:effectLst>
                <a:latin typeface="Trebuchet MS" panose="020B0603020202020204" pitchFamily="34" charset="0"/>
              </a:rPr>
              <a:t>r</a:t>
            </a:r>
            <a:r>
              <a:rPr lang="en-US" b="1" baseline="-25000" dirty="0">
                <a:solidFill>
                  <a:srgbClr val="FF0000"/>
                </a:solidFill>
                <a:effectLst>
                  <a:outerShdw blurRad="38100" dist="38100" dir="2700000" algn="tl">
                    <a:srgbClr val="000000">
                      <a:alpha val="43137"/>
                    </a:srgbClr>
                  </a:outerShdw>
                </a:effectLst>
                <a:latin typeface="Trebuchet MS" panose="020B0603020202020204" pitchFamily="34" charset="0"/>
              </a:rPr>
              <a:t>2</a:t>
            </a:r>
            <a:r>
              <a:rPr lang="en-US" b="1" i="1" dirty="0">
                <a:solidFill>
                  <a:srgbClr val="FF0000"/>
                </a:solidFill>
                <a:effectLst>
                  <a:outerShdw blurRad="38100" dist="38100" dir="2700000" algn="tl">
                    <a:srgbClr val="000000">
                      <a:alpha val="43137"/>
                    </a:srgbClr>
                  </a:outerShdw>
                </a:effectLst>
                <a:latin typeface="Trebuchet MS" panose="020B0603020202020204" pitchFamily="34" charset="0"/>
              </a:rPr>
              <a:t> = </a:t>
            </a:r>
            <a:r>
              <a:rPr lang="en-US" b="1" dirty="0">
                <a:solidFill>
                  <a:srgbClr val="FF0000"/>
                </a:solidFill>
                <a:effectLst>
                  <a:outerShdw blurRad="38100" dist="38100" dir="2700000" algn="tl">
                    <a:srgbClr val="000000">
                      <a:alpha val="43137"/>
                    </a:srgbClr>
                  </a:outerShdw>
                </a:effectLst>
                <a:latin typeface="Trebuchet MS" panose="020B0603020202020204" pitchFamily="34" charset="0"/>
              </a:rPr>
              <a:t>2</a:t>
            </a:r>
            <a:r>
              <a:rPr lang="en-US" b="1" i="1" dirty="0">
                <a:solidFill>
                  <a:srgbClr val="FF0000"/>
                </a:solidFill>
                <a:effectLst>
                  <a:outerShdw blurRad="38100" dist="38100" dir="2700000" algn="tl">
                    <a:srgbClr val="000000">
                      <a:alpha val="43137"/>
                    </a:srgbClr>
                  </a:outerShdw>
                </a:effectLst>
                <a:latin typeface="Trebuchet MS" panose="020B0603020202020204" pitchFamily="34" charset="0"/>
              </a:rPr>
              <a:t>r</a:t>
            </a:r>
            <a:endParaRPr lang="el-GR" b="1" i="1" dirty="0">
              <a:solidFill>
                <a:srgbClr val="FF0000"/>
              </a:solidFill>
              <a:effectLst>
                <a:outerShdw blurRad="38100" dist="38100" dir="2700000" algn="tl">
                  <a:srgbClr val="000000">
                    <a:alpha val="43137"/>
                  </a:srgbClr>
                </a:outerShdw>
              </a:effectLst>
              <a:latin typeface="Trebuchet MS" panose="020B0603020202020204" pitchFamily="34" charset="0"/>
            </a:endParaRPr>
          </a:p>
        </p:txBody>
      </p:sp>
    </p:spTree>
    <p:extLst>
      <p:ext uri="{BB962C8B-B14F-4D97-AF65-F5344CB8AC3E}">
        <p14:creationId xmlns:p14="http://schemas.microsoft.com/office/powerpoint/2010/main" val="604544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dissolve">
                                      <p:cBhvr>
                                        <p:cTn id="10" dur="500"/>
                                        <p:tgtEl>
                                          <p:spTgt spid="4">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dissolve">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1000"/>
                                        <p:tgtEl>
                                          <p:spTgt spid="6"/>
                                        </p:tgtEl>
                                      </p:cBhvr>
                                    </p:animEffect>
                                    <p:anim calcmode="lin" valueType="num">
                                      <p:cBhvr>
                                        <p:cTn id="26" dur="1000" fill="hold"/>
                                        <p:tgtEl>
                                          <p:spTgt spid="6"/>
                                        </p:tgtEl>
                                        <p:attrNameLst>
                                          <p:attrName>ppt_x</p:attrName>
                                        </p:attrNameLst>
                                      </p:cBhvr>
                                      <p:tavLst>
                                        <p:tav tm="0">
                                          <p:val>
                                            <p:strVal val="#ppt_x"/>
                                          </p:val>
                                        </p:tav>
                                        <p:tav tm="100000">
                                          <p:val>
                                            <p:strVal val="#ppt_x"/>
                                          </p:val>
                                        </p:tav>
                                      </p:tavLst>
                                    </p:anim>
                                    <p:anim calcmode="lin" valueType="num">
                                      <p:cBhvr>
                                        <p:cTn id="2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25</a:t>
            </a:fld>
            <a:endParaRPr lang="el-GR" dirty="0">
              <a:solidFill>
                <a:prstClr val="black"/>
              </a:solidFill>
            </a:endParaRPr>
          </a:p>
        </p:txBody>
      </p:sp>
      <p:sp>
        <p:nvSpPr>
          <p:cNvPr id="4" name="TextBox 3"/>
          <p:cNvSpPr txBox="1"/>
          <p:nvPr/>
        </p:nvSpPr>
        <p:spPr>
          <a:xfrm>
            <a:off x="1331640" y="2276872"/>
            <a:ext cx="6480720" cy="892552"/>
          </a:xfrm>
          <a:prstGeom prst="rect">
            <a:avLst/>
          </a:prstGeom>
          <a:noFill/>
        </p:spPr>
        <p:txBody>
          <a:bodyPr wrap="square" rtlCol="0">
            <a:spAutoFit/>
          </a:bodyPr>
          <a:lstStyle/>
          <a:p>
            <a:pPr algn="ctr"/>
            <a:r>
              <a:rPr lang="el-GR" sz="3200" b="1" dirty="0">
                <a:solidFill>
                  <a:srgbClr val="660033"/>
                </a:solidFill>
                <a:effectLst>
                  <a:outerShdw blurRad="38100" dist="38100" dir="2700000" algn="tl">
                    <a:srgbClr val="000000">
                      <a:alpha val="43137"/>
                    </a:srgbClr>
                  </a:outerShdw>
                </a:effectLst>
                <a:latin typeface="Comic Sans MS" panose="030F0702030302020204" pitchFamily="66" charset="0"/>
              </a:rPr>
              <a:t>Ασκήσεις από το σχολικό βιβλίο</a:t>
            </a:r>
          </a:p>
          <a:p>
            <a:pPr algn="ctr"/>
            <a:r>
              <a:rPr lang="el-GR" sz="2000" b="1" dirty="0">
                <a:solidFill>
                  <a:srgbClr val="660033"/>
                </a:solidFill>
                <a:effectLst>
                  <a:outerShdw blurRad="38100" dist="38100" dir="2700000" algn="tl">
                    <a:srgbClr val="000000">
                      <a:alpha val="43137"/>
                    </a:srgbClr>
                  </a:outerShdw>
                </a:effectLst>
                <a:latin typeface="Comic Sans MS" panose="030F0702030302020204" pitchFamily="66" charset="0"/>
              </a:rPr>
              <a:t>( από σελ. 51 )</a:t>
            </a:r>
          </a:p>
        </p:txBody>
      </p:sp>
    </p:spTree>
    <p:extLst>
      <p:ext uri="{BB962C8B-B14F-4D97-AF65-F5344CB8AC3E}">
        <p14:creationId xmlns:p14="http://schemas.microsoft.com/office/powerpoint/2010/main" val="1055618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26</a:t>
            </a:fld>
            <a:endParaRPr lang="el-GR" dirty="0">
              <a:solidFill>
                <a:prstClr val="black"/>
              </a:solidFill>
            </a:endParaRPr>
          </a:p>
        </p:txBody>
      </p:sp>
      <p:sp>
        <p:nvSpPr>
          <p:cNvPr id="4" name="Ορθογώνιο 3"/>
          <p:cNvSpPr/>
          <p:nvPr/>
        </p:nvSpPr>
        <p:spPr>
          <a:xfrm>
            <a:off x="593975" y="260648"/>
            <a:ext cx="8075240" cy="5878532"/>
          </a:xfrm>
          <a:prstGeom prst="rect">
            <a:avLst/>
          </a:prstGeom>
        </p:spPr>
        <p:txBody>
          <a:bodyPr wrap="square">
            <a:spAutoFit/>
          </a:bodyPr>
          <a:lstStyle/>
          <a:p>
            <a:pPr algn="just">
              <a:lnSpc>
                <a:spcPct val="150000"/>
              </a:lnSpc>
            </a:pPr>
            <a:r>
              <a:rPr lang="el-GR" sz="2000" b="1" dirty="0">
                <a:latin typeface="Trebuchet MS" panose="020B0603020202020204" pitchFamily="34" charset="0"/>
              </a:rPr>
              <a:t>2.</a:t>
            </a:r>
            <a:r>
              <a:rPr lang="en-US" sz="2000" b="1" dirty="0">
                <a:latin typeface="Trebuchet MS" panose="020B0603020202020204" pitchFamily="34" charset="0"/>
              </a:rPr>
              <a:t> </a:t>
            </a:r>
            <a:r>
              <a:rPr lang="el-GR" sz="2000" dirty="0">
                <a:latin typeface="Trebuchet MS" panose="020B0603020202020204" pitchFamily="34" charset="0"/>
              </a:rPr>
              <a:t>Δίνονται δύο σημειακά φορτία </a:t>
            </a:r>
            <a:r>
              <a:rPr lang="el-GR" sz="2400" dirty="0">
                <a:latin typeface="Trebuchet MS" panose="020B0603020202020204" pitchFamily="34" charset="0"/>
              </a:rPr>
              <a:t>-</a:t>
            </a:r>
            <a:r>
              <a:rPr lang="el-GR" sz="2000" dirty="0">
                <a:latin typeface="Trebuchet MS" panose="020B0603020202020204" pitchFamily="34" charset="0"/>
              </a:rPr>
              <a:t>0,04μC.</a:t>
            </a:r>
            <a:r>
              <a:rPr lang="en-US" sz="2000" dirty="0">
                <a:latin typeface="Trebuchet MS" panose="020B0603020202020204" pitchFamily="34" charset="0"/>
              </a:rPr>
              <a:t> </a:t>
            </a:r>
            <a:r>
              <a:rPr lang="el-GR" sz="2000" dirty="0">
                <a:latin typeface="Trebuchet MS" panose="020B0603020202020204" pitchFamily="34" charset="0"/>
              </a:rPr>
              <a:t>Να υπολογίσετε τη δύναμη που ασκείται από το ένα φορτίο στο</a:t>
            </a:r>
            <a:r>
              <a:rPr lang="en-US" sz="2000" dirty="0">
                <a:latin typeface="Trebuchet MS" panose="020B0603020202020204" pitchFamily="34" charset="0"/>
              </a:rPr>
              <a:t> </a:t>
            </a:r>
            <a:r>
              <a:rPr lang="el-GR" sz="2000" dirty="0">
                <a:latin typeface="Trebuchet MS" panose="020B0603020202020204" pitchFamily="34" charset="0"/>
              </a:rPr>
              <a:t>άλλο, αν η απόστασή τους είναι:</a:t>
            </a:r>
          </a:p>
          <a:p>
            <a:pPr algn="just">
              <a:lnSpc>
                <a:spcPct val="150000"/>
              </a:lnSpc>
            </a:pPr>
            <a:r>
              <a:rPr lang="el-GR" sz="2000" b="1" dirty="0">
                <a:latin typeface="Trebuchet MS" panose="020B0603020202020204" pitchFamily="34" charset="0"/>
              </a:rPr>
              <a:t>Α. </a:t>
            </a:r>
            <a:r>
              <a:rPr lang="el-GR" sz="2000" dirty="0">
                <a:latin typeface="Trebuchet MS" panose="020B0603020202020204" pitchFamily="34" charset="0"/>
              </a:rPr>
              <a:t>3cm</a:t>
            </a:r>
            <a:r>
              <a:rPr lang="en-US" sz="2000" dirty="0">
                <a:latin typeface="Trebuchet MS" panose="020B0603020202020204" pitchFamily="34" charset="0"/>
              </a:rPr>
              <a:t>.                      </a:t>
            </a:r>
            <a:r>
              <a:rPr lang="el-GR" sz="2000" dirty="0">
                <a:latin typeface="Trebuchet MS" panose="020B0603020202020204" pitchFamily="34" charset="0"/>
              </a:rPr>
              <a:t>    </a:t>
            </a:r>
            <a:r>
              <a:rPr lang="el-GR" sz="2000" b="1" dirty="0">
                <a:latin typeface="Trebuchet MS" panose="020B0603020202020204" pitchFamily="34" charset="0"/>
              </a:rPr>
              <a:t> </a:t>
            </a:r>
            <a:r>
              <a:rPr lang="en-US" sz="2000" b="1" dirty="0">
                <a:latin typeface="Trebuchet MS" panose="020B0603020202020204" pitchFamily="34" charset="0"/>
              </a:rPr>
              <a:t>                  </a:t>
            </a:r>
            <a:r>
              <a:rPr lang="el-GR" sz="2000" b="1" dirty="0">
                <a:latin typeface="Trebuchet MS" panose="020B0603020202020204" pitchFamily="34" charset="0"/>
              </a:rPr>
              <a:t>Β. </a:t>
            </a:r>
            <a:r>
              <a:rPr lang="el-GR" sz="2000" dirty="0">
                <a:latin typeface="Trebuchet MS" panose="020B0603020202020204" pitchFamily="34" charset="0"/>
              </a:rPr>
              <a:t>6cm</a:t>
            </a:r>
            <a:r>
              <a:rPr lang="en-US" sz="2000" dirty="0">
                <a:latin typeface="Trebuchet MS" panose="020B0603020202020204" pitchFamily="34" charset="0"/>
              </a:rPr>
              <a:t>.</a:t>
            </a:r>
          </a:p>
          <a:p>
            <a:pPr algn="just"/>
            <a:endParaRPr lang="en-US" sz="2000" dirty="0">
              <a:latin typeface="Trebuchet MS" panose="020B0603020202020204" pitchFamily="34" charset="0"/>
            </a:endParaRPr>
          </a:p>
          <a:p>
            <a:pPr algn="just">
              <a:lnSpc>
                <a:spcPct val="150000"/>
              </a:lnSpc>
            </a:pPr>
            <a:r>
              <a:rPr lang="el-GR" sz="2000" b="1" dirty="0">
                <a:latin typeface="Trebuchet MS" panose="020B0603020202020204" pitchFamily="34" charset="0"/>
              </a:rPr>
              <a:t>3. </a:t>
            </a:r>
            <a:r>
              <a:rPr lang="el-GR" sz="2000" dirty="0">
                <a:latin typeface="Trebuchet MS" panose="020B0603020202020204" pitchFamily="34" charset="0"/>
              </a:rPr>
              <a:t>Δύο μικρές φορτισμένες σφαίρες έχουν ίσα ηλεκτρικά φορτία </a:t>
            </a:r>
            <a:r>
              <a:rPr lang="en-US" sz="2000" dirty="0">
                <a:latin typeface="Trebuchet MS" panose="020B0603020202020204" pitchFamily="34" charset="0"/>
              </a:rPr>
              <a:t>-</a:t>
            </a:r>
            <a:r>
              <a:rPr lang="el-GR" sz="2000" dirty="0">
                <a:latin typeface="Trebuchet MS" panose="020B0603020202020204" pitchFamily="34" charset="0"/>
              </a:rPr>
              <a:t>0,02μC. Αν η δύναμη που ασκείται από τη μια σφαίρα στην άλλη</a:t>
            </a:r>
            <a:r>
              <a:rPr lang="en-US" sz="2000" dirty="0">
                <a:latin typeface="Trebuchet MS" panose="020B0603020202020204" pitchFamily="34" charset="0"/>
              </a:rPr>
              <a:t> </a:t>
            </a:r>
            <a:r>
              <a:rPr lang="el-GR" sz="2000" dirty="0">
                <a:latin typeface="Trebuchet MS" panose="020B0603020202020204" pitchFamily="34" charset="0"/>
              </a:rPr>
              <a:t>έχει μέτρο 9·10</a:t>
            </a:r>
            <a:r>
              <a:rPr lang="en-US" sz="2000" baseline="30000" dirty="0">
                <a:latin typeface="Trebuchet MS" panose="020B0603020202020204" pitchFamily="34" charset="0"/>
              </a:rPr>
              <a:t>-</a:t>
            </a:r>
            <a:r>
              <a:rPr lang="el-GR" sz="2000" baseline="30000" dirty="0">
                <a:latin typeface="Trebuchet MS" panose="020B0603020202020204" pitchFamily="34" charset="0"/>
              </a:rPr>
              <a:t>3</a:t>
            </a:r>
            <a:r>
              <a:rPr lang="el-GR" sz="2000" dirty="0">
                <a:latin typeface="Trebuchet MS" panose="020B0603020202020204" pitchFamily="34" charset="0"/>
              </a:rPr>
              <a:t>Ν, να υπολογιστεί  η απόσταση μεταξύ των σφαιρών.</a:t>
            </a:r>
          </a:p>
          <a:p>
            <a:pPr algn="just"/>
            <a:endParaRPr lang="en-US" sz="2000" dirty="0">
              <a:latin typeface="Trebuchet MS" panose="020B0603020202020204" pitchFamily="34" charset="0"/>
            </a:endParaRPr>
          </a:p>
          <a:p>
            <a:pPr algn="just">
              <a:lnSpc>
                <a:spcPct val="150000"/>
              </a:lnSpc>
            </a:pPr>
            <a:r>
              <a:rPr lang="el-GR" sz="2000" b="1" dirty="0">
                <a:latin typeface="Trebuchet MS" panose="020B0603020202020204" pitchFamily="34" charset="0"/>
              </a:rPr>
              <a:t>4. </a:t>
            </a:r>
            <a:r>
              <a:rPr lang="el-GR" sz="2000" dirty="0">
                <a:latin typeface="Trebuchet MS" panose="020B0603020202020204" pitchFamily="34" charset="0"/>
              </a:rPr>
              <a:t>Φορτίο 3∙10</a:t>
            </a:r>
            <a:r>
              <a:rPr lang="el-GR" sz="2000" baseline="30000" dirty="0">
                <a:latin typeface="Trebuchet MS" panose="020B0603020202020204" pitchFamily="34" charset="0"/>
              </a:rPr>
              <a:t>-9</a:t>
            </a:r>
            <a:r>
              <a:rPr lang="el-GR" sz="2000" dirty="0">
                <a:latin typeface="Trebuchet MS" panose="020B0603020202020204" pitchFamily="34" charset="0"/>
              </a:rPr>
              <a:t>C βρίσκεται σε απόσταση 2cm από φορτίο </a:t>
            </a:r>
            <a:r>
              <a:rPr lang="el-GR" sz="2000" i="1" dirty="0">
                <a:latin typeface="Trebuchet MS" panose="020B0603020202020204" pitchFamily="34" charset="0"/>
              </a:rPr>
              <a:t>q</a:t>
            </a:r>
            <a:r>
              <a:rPr lang="el-GR" sz="2000" dirty="0">
                <a:latin typeface="Trebuchet MS" panose="020B0603020202020204" pitchFamily="34" charset="0"/>
              </a:rPr>
              <a:t>. Το</a:t>
            </a:r>
            <a:r>
              <a:rPr lang="en-US" sz="2000" dirty="0">
                <a:latin typeface="Trebuchet MS" panose="020B0603020202020204" pitchFamily="34" charset="0"/>
              </a:rPr>
              <a:t> </a:t>
            </a:r>
            <a:r>
              <a:rPr lang="el-GR" sz="2000" dirty="0">
                <a:latin typeface="Trebuchet MS" panose="020B0603020202020204" pitchFamily="34" charset="0"/>
              </a:rPr>
              <a:t>φορτίο </a:t>
            </a:r>
            <a:r>
              <a:rPr lang="el-GR" sz="2000" i="1" dirty="0">
                <a:latin typeface="Trebuchet MS" panose="020B0603020202020204" pitchFamily="34" charset="0"/>
              </a:rPr>
              <a:t>q</a:t>
            </a:r>
            <a:r>
              <a:rPr lang="el-GR" sz="2000" dirty="0">
                <a:latin typeface="Trebuchet MS" panose="020B0603020202020204" pitchFamily="34" charset="0"/>
              </a:rPr>
              <a:t> δέχεται ελκτική δύναμη μέτρου 27·10</a:t>
            </a:r>
            <a:r>
              <a:rPr lang="el-GR" sz="2000" baseline="30000" dirty="0">
                <a:latin typeface="Trebuchet MS" panose="020B0603020202020204" pitchFamily="34" charset="0"/>
              </a:rPr>
              <a:t>-5</a:t>
            </a:r>
            <a:r>
              <a:rPr lang="el-GR" sz="2000" dirty="0">
                <a:latin typeface="Trebuchet MS" panose="020B0603020202020204" pitchFamily="34" charset="0"/>
              </a:rPr>
              <a:t>Ν. Να βρεθούν</a:t>
            </a:r>
            <a:r>
              <a:rPr lang="en-US" sz="2000" dirty="0">
                <a:latin typeface="Trebuchet MS" panose="020B0603020202020204" pitchFamily="34" charset="0"/>
              </a:rPr>
              <a:t> </a:t>
            </a:r>
            <a:r>
              <a:rPr lang="el-GR" sz="2000" dirty="0">
                <a:latin typeface="Trebuchet MS" panose="020B0603020202020204" pitchFamily="34" charset="0"/>
              </a:rPr>
              <a:t>το είδος και η ποσότητα του φορτίου </a:t>
            </a:r>
            <a:r>
              <a:rPr lang="el-GR" sz="2000" i="1" dirty="0">
                <a:latin typeface="Trebuchet MS" panose="020B0603020202020204" pitchFamily="34" charset="0"/>
              </a:rPr>
              <a:t>q</a:t>
            </a:r>
            <a:r>
              <a:rPr lang="el-GR" sz="2000" dirty="0">
                <a:latin typeface="Trebuchet MS" panose="020B0603020202020204" pitchFamily="34" charset="0"/>
              </a:rPr>
              <a:t>. Τα φορτία θεωρούνται</a:t>
            </a:r>
            <a:r>
              <a:rPr lang="en-US" sz="2000" dirty="0">
                <a:latin typeface="Trebuchet MS" panose="020B0603020202020204" pitchFamily="34" charset="0"/>
              </a:rPr>
              <a:t> </a:t>
            </a:r>
            <a:r>
              <a:rPr lang="el-GR" sz="2000" dirty="0">
                <a:latin typeface="Trebuchet MS" panose="020B0603020202020204" pitchFamily="34" charset="0"/>
              </a:rPr>
              <a:t>σημειακά.</a:t>
            </a:r>
          </a:p>
        </p:txBody>
      </p:sp>
      <p:sp>
        <p:nvSpPr>
          <p:cNvPr id="5" name="TextBox 4"/>
          <p:cNvSpPr txBox="1"/>
          <p:nvPr/>
        </p:nvSpPr>
        <p:spPr>
          <a:xfrm>
            <a:off x="2123728" y="1844824"/>
            <a:ext cx="1224136" cy="400110"/>
          </a:xfrm>
          <a:prstGeom prst="rect">
            <a:avLst/>
          </a:prstGeom>
          <a:noFill/>
        </p:spPr>
        <p:txBody>
          <a:bodyPr wrap="square" rtlCol="0">
            <a:spAutoFit/>
          </a:bodyPr>
          <a:lstStyle/>
          <a:p>
            <a:r>
              <a:rPr lang="en-US" sz="2000" b="1" dirty="0">
                <a:solidFill>
                  <a:srgbClr val="FF0000"/>
                </a:solidFill>
                <a:effectLst>
                  <a:outerShdw blurRad="38100" dist="38100" dir="2700000" algn="tl">
                    <a:srgbClr val="000000">
                      <a:alpha val="43137"/>
                    </a:srgbClr>
                  </a:outerShdw>
                </a:effectLst>
                <a:latin typeface="Trebuchet MS" panose="020B0603020202020204" pitchFamily="34" charset="0"/>
              </a:rPr>
              <a:t>16.10</a:t>
            </a:r>
            <a:r>
              <a:rPr lang="en-US" sz="2000" b="1" baseline="30000" dirty="0">
                <a:solidFill>
                  <a:srgbClr val="FF0000"/>
                </a:solidFill>
                <a:effectLst>
                  <a:outerShdw blurRad="38100" dist="38100" dir="2700000" algn="tl">
                    <a:srgbClr val="000000">
                      <a:alpha val="43137"/>
                    </a:srgbClr>
                  </a:outerShdw>
                </a:effectLst>
                <a:latin typeface="Trebuchet MS" panose="020B0603020202020204" pitchFamily="34" charset="0"/>
              </a:rPr>
              <a:t>-3</a:t>
            </a:r>
            <a:r>
              <a:rPr lang="en-US" sz="2000" b="1" dirty="0">
                <a:solidFill>
                  <a:srgbClr val="FF0000"/>
                </a:solidFill>
                <a:effectLst>
                  <a:outerShdw blurRad="38100" dist="38100" dir="2700000" algn="tl">
                    <a:srgbClr val="000000">
                      <a:alpha val="43137"/>
                    </a:srgbClr>
                  </a:outerShdw>
                </a:effectLst>
                <a:latin typeface="Trebuchet MS" panose="020B0603020202020204" pitchFamily="34" charset="0"/>
              </a:rPr>
              <a:t>N</a:t>
            </a:r>
            <a:endPar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endParaRPr>
          </a:p>
        </p:txBody>
      </p:sp>
      <p:sp>
        <p:nvSpPr>
          <p:cNvPr id="6" name="TextBox 5"/>
          <p:cNvSpPr txBox="1"/>
          <p:nvPr/>
        </p:nvSpPr>
        <p:spPr>
          <a:xfrm>
            <a:off x="6395864" y="1844824"/>
            <a:ext cx="1224136" cy="400110"/>
          </a:xfrm>
          <a:prstGeom prst="rect">
            <a:avLst/>
          </a:prstGeom>
          <a:noFill/>
        </p:spPr>
        <p:txBody>
          <a:bodyPr wrap="square" rtlCol="0">
            <a:spAutoFit/>
          </a:bodyPr>
          <a:lstStyle/>
          <a:p>
            <a:r>
              <a:rPr lang="en-US" sz="2000" b="1" dirty="0">
                <a:solidFill>
                  <a:srgbClr val="FF0000"/>
                </a:solidFill>
                <a:effectLst>
                  <a:outerShdw blurRad="38100" dist="38100" dir="2700000" algn="tl">
                    <a:srgbClr val="000000">
                      <a:alpha val="43137"/>
                    </a:srgbClr>
                  </a:outerShdw>
                </a:effectLst>
                <a:latin typeface="Trebuchet MS" panose="020B0603020202020204" pitchFamily="34" charset="0"/>
              </a:rPr>
              <a:t>4.10</a:t>
            </a:r>
            <a:r>
              <a:rPr lang="en-US" sz="2000" b="1" baseline="30000" dirty="0">
                <a:solidFill>
                  <a:srgbClr val="FF0000"/>
                </a:solidFill>
                <a:effectLst>
                  <a:outerShdw blurRad="38100" dist="38100" dir="2700000" algn="tl">
                    <a:srgbClr val="000000">
                      <a:alpha val="43137"/>
                    </a:srgbClr>
                  </a:outerShdw>
                </a:effectLst>
                <a:latin typeface="Trebuchet MS" panose="020B0603020202020204" pitchFamily="34" charset="0"/>
              </a:rPr>
              <a:t>-3</a:t>
            </a:r>
            <a:r>
              <a:rPr lang="en-US" sz="2000" b="1" dirty="0">
                <a:solidFill>
                  <a:srgbClr val="FF0000"/>
                </a:solidFill>
                <a:effectLst>
                  <a:outerShdw blurRad="38100" dist="38100" dir="2700000" algn="tl">
                    <a:srgbClr val="000000">
                      <a:alpha val="43137"/>
                    </a:srgbClr>
                  </a:outerShdw>
                </a:effectLst>
                <a:latin typeface="Trebuchet MS" panose="020B0603020202020204" pitchFamily="34" charset="0"/>
              </a:rPr>
              <a:t>N</a:t>
            </a:r>
            <a:endPar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endParaRPr>
          </a:p>
        </p:txBody>
      </p:sp>
      <p:sp>
        <p:nvSpPr>
          <p:cNvPr id="7" name="Ορθογώνιο 6"/>
          <p:cNvSpPr/>
          <p:nvPr/>
        </p:nvSpPr>
        <p:spPr>
          <a:xfrm>
            <a:off x="7620000" y="3791947"/>
            <a:ext cx="688009" cy="400110"/>
          </a:xfrm>
          <a:prstGeom prst="rect">
            <a:avLst/>
          </a:prstGeom>
        </p:spPr>
        <p:txBody>
          <a:bodyPr wrap="none">
            <a:spAutoFit/>
          </a:bodyPr>
          <a:lstStyle/>
          <a:p>
            <a:r>
              <a:rPr lang="en-US" sz="2000" b="1" dirty="0">
                <a:solidFill>
                  <a:srgbClr val="FF0000"/>
                </a:solidFill>
                <a:effectLst>
                  <a:outerShdw blurRad="38100" dist="38100" dir="2700000" algn="tl">
                    <a:srgbClr val="000000">
                      <a:alpha val="43137"/>
                    </a:srgbClr>
                  </a:outerShdw>
                </a:effectLst>
                <a:latin typeface="Trebuchet MS" panose="020B0603020202020204" pitchFamily="34" charset="0"/>
              </a:rPr>
              <a:t>2</a:t>
            </a:r>
            <a:r>
              <a:rPr lang="el-GR" sz="2000" b="1" dirty="0" err="1">
                <a:solidFill>
                  <a:srgbClr val="FF0000"/>
                </a:solidFill>
                <a:effectLst>
                  <a:outerShdw blurRad="38100" dist="38100" dir="2700000" algn="tl">
                    <a:srgbClr val="000000">
                      <a:alpha val="43137"/>
                    </a:srgbClr>
                  </a:outerShdw>
                </a:effectLst>
                <a:latin typeface="Trebuchet MS" panose="020B0603020202020204" pitchFamily="34" charset="0"/>
              </a:rPr>
              <a:t>cm</a:t>
            </a:r>
            <a:endParaRPr lang="el-GR" sz="2000" b="1" dirty="0">
              <a:solidFill>
                <a:srgbClr val="FF0000"/>
              </a:solidFill>
              <a:effectLst>
                <a:outerShdw blurRad="38100" dist="38100" dir="2700000" algn="tl">
                  <a:srgbClr val="000000">
                    <a:alpha val="43137"/>
                  </a:srgbClr>
                </a:outerShdw>
              </a:effectLst>
            </a:endParaRPr>
          </a:p>
        </p:txBody>
      </p:sp>
      <p:sp>
        <p:nvSpPr>
          <p:cNvPr id="8" name="TextBox 7"/>
          <p:cNvSpPr txBox="1"/>
          <p:nvPr/>
        </p:nvSpPr>
        <p:spPr>
          <a:xfrm>
            <a:off x="2123728" y="5623554"/>
            <a:ext cx="2448272" cy="400110"/>
          </a:xfrm>
          <a:prstGeom prst="rect">
            <a:avLst/>
          </a:prstGeom>
          <a:noFill/>
        </p:spPr>
        <p:txBody>
          <a:bodyPr wrap="square" rtlCol="0">
            <a:spAutoFit/>
          </a:bodyPr>
          <a:lstStyle/>
          <a:p>
            <a:r>
              <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rPr>
              <a:t>Αρνητικό,  </a:t>
            </a:r>
            <a:r>
              <a:rPr lang="en-US" sz="2000" b="1" dirty="0">
                <a:solidFill>
                  <a:srgbClr val="FF0000"/>
                </a:solidFill>
                <a:effectLst>
                  <a:outerShdw blurRad="38100" dist="38100" dir="2700000" algn="tl">
                    <a:srgbClr val="000000">
                      <a:alpha val="43137"/>
                    </a:srgbClr>
                  </a:outerShdw>
                </a:effectLst>
                <a:latin typeface="Trebuchet MS" panose="020B0603020202020204" pitchFamily="34" charset="0"/>
              </a:rPr>
              <a:t>4.10</a:t>
            </a:r>
            <a:r>
              <a:rPr lang="en-US" sz="2000" b="1" baseline="30000" dirty="0">
                <a:solidFill>
                  <a:srgbClr val="FF0000"/>
                </a:solidFill>
                <a:effectLst>
                  <a:outerShdw blurRad="38100" dist="38100" dir="2700000" algn="tl">
                    <a:srgbClr val="000000">
                      <a:alpha val="43137"/>
                    </a:srgbClr>
                  </a:outerShdw>
                </a:effectLst>
                <a:latin typeface="Trebuchet MS" panose="020B0603020202020204" pitchFamily="34" charset="0"/>
              </a:rPr>
              <a:t>-9</a:t>
            </a:r>
            <a:r>
              <a:rPr lang="en-US" sz="2000" b="1" dirty="0">
                <a:solidFill>
                  <a:srgbClr val="FF0000"/>
                </a:solidFill>
                <a:effectLst>
                  <a:outerShdw blurRad="38100" dist="38100" dir="2700000" algn="tl">
                    <a:srgbClr val="000000">
                      <a:alpha val="43137"/>
                    </a:srgbClr>
                  </a:outerShdw>
                </a:effectLst>
                <a:latin typeface="Trebuchet MS" panose="020B0603020202020204" pitchFamily="34" charset="0"/>
              </a:rPr>
              <a:t>C</a:t>
            </a:r>
            <a:endPar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endParaRPr>
          </a:p>
        </p:txBody>
      </p:sp>
    </p:spTree>
    <p:extLst>
      <p:ext uri="{BB962C8B-B14F-4D97-AF65-F5344CB8AC3E}">
        <p14:creationId xmlns:p14="http://schemas.microsoft.com/office/powerpoint/2010/main" val="2564099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dissolv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animEffect transition="in" filter="dissolve">
                                      <p:cBhvr>
                                        <p:cTn id="29" dur="500"/>
                                        <p:tgtEl>
                                          <p:spTgt spid="4">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4">
                                            <p:txEl>
                                              <p:pRg st="5" end="5"/>
                                            </p:txEl>
                                          </p:spTgt>
                                        </p:tgtEl>
                                        <p:attrNameLst>
                                          <p:attrName>style.visibility</p:attrName>
                                        </p:attrNameLst>
                                      </p:cBhvr>
                                      <p:to>
                                        <p:strVal val="visible"/>
                                      </p:to>
                                    </p:set>
                                    <p:animEffect transition="in" filter="dissolve">
                                      <p:cBhvr>
                                        <p:cTn id="41" dur="500"/>
                                        <p:tgtEl>
                                          <p:spTgt spid="4">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1000"/>
                                        <p:tgtEl>
                                          <p:spTgt spid="8"/>
                                        </p:tgtEl>
                                      </p:cBhvr>
                                    </p:animEffect>
                                    <p:anim calcmode="lin" valueType="num">
                                      <p:cBhvr>
                                        <p:cTn id="47" dur="1000" fill="hold"/>
                                        <p:tgtEl>
                                          <p:spTgt spid="8"/>
                                        </p:tgtEl>
                                        <p:attrNameLst>
                                          <p:attrName>ppt_x</p:attrName>
                                        </p:attrNameLst>
                                      </p:cBhvr>
                                      <p:tavLst>
                                        <p:tav tm="0">
                                          <p:val>
                                            <p:strVal val="#ppt_x"/>
                                          </p:val>
                                        </p:tav>
                                        <p:tav tm="100000">
                                          <p:val>
                                            <p:strVal val="#ppt_x"/>
                                          </p:val>
                                        </p:tav>
                                      </p:tavLst>
                                    </p:anim>
                                    <p:anim calcmode="lin" valueType="num">
                                      <p:cBhvr>
                                        <p:cTn id="4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27</a:t>
            </a:fld>
            <a:endParaRPr lang="el-GR" dirty="0">
              <a:solidFill>
                <a:prstClr val="black"/>
              </a:solidFill>
            </a:endParaRPr>
          </a:p>
        </p:txBody>
      </p:sp>
      <p:sp>
        <p:nvSpPr>
          <p:cNvPr id="4" name="Ορθογώνιο 3"/>
          <p:cNvSpPr/>
          <p:nvPr/>
        </p:nvSpPr>
        <p:spPr>
          <a:xfrm>
            <a:off x="611560" y="548680"/>
            <a:ext cx="8064896" cy="4401205"/>
          </a:xfrm>
          <a:prstGeom prst="rect">
            <a:avLst/>
          </a:prstGeom>
        </p:spPr>
        <p:txBody>
          <a:bodyPr wrap="square">
            <a:spAutoFit/>
          </a:bodyPr>
          <a:lstStyle/>
          <a:p>
            <a:pPr algn="just">
              <a:lnSpc>
                <a:spcPct val="150000"/>
              </a:lnSpc>
            </a:pPr>
            <a:r>
              <a:rPr lang="el-GR" sz="2000" b="1" dirty="0">
                <a:latin typeface="Trebuchet MS" panose="020B0603020202020204" pitchFamily="34" charset="0"/>
              </a:rPr>
              <a:t>5. </a:t>
            </a:r>
            <a:r>
              <a:rPr lang="el-GR" sz="2000" dirty="0">
                <a:latin typeface="Trebuchet MS" panose="020B0603020202020204" pitchFamily="34" charset="0"/>
              </a:rPr>
              <a:t>Δοκιμαστικό φορτίο +2μC τοποθετείται στο μέσο της απόστασης μεταξύ δύο φορτίων </a:t>
            </a:r>
            <a:r>
              <a:rPr lang="el-GR" sz="2000" i="1" dirty="0">
                <a:latin typeface="Trebuchet MS" panose="020B0603020202020204" pitchFamily="34" charset="0"/>
              </a:rPr>
              <a:t>Q</a:t>
            </a:r>
            <a:r>
              <a:rPr lang="el-GR" sz="2000" baseline="-25000" dirty="0">
                <a:latin typeface="Trebuchet MS" panose="020B0603020202020204" pitchFamily="34" charset="0"/>
              </a:rPr>
              <a:t>1</a:t>
            </a:r>
            <a:r>
              <a:rPr lang="el-GR" sz="2000" dirty="0">
                <a:latin typeface="Trebuchet MS" panose="020B0603020202020204" pitchFamily="34" charset="0"/>
              </a:rPr>
              <a:t>=+6μC και </a:t>
            </a:r>
            <a:r>
              <a:rPr lang="el-GR" sz="2000" i="1" dirty="0">
                <a:latin typeface="Trebuchet MS" panose="020B0603020202020204" pitchFamily="34" charset="0"/>
              </a:rPr>
              <a:t>Q</a:t>
            </a:r>
            <a:r>
              <a:rPr lang="el-GR" sz="2000" baseline="-25000" dirty="0">
                <a:latin typeface="Trebuchet MS" panose="020B0603020202020204" pitchFamily="34" charset="0"/>
              </a:rPr>
              <a:t>2</a:t>
            </a:r>
            <a:r>
              <a:rPr lang="el-GR" sz="2000" dirty="0">
                <a:latin typeface="Trebuchet MS" panose="020B0603020202020204" pitchFamily="34" charset="0"/>
              </a:rPr>
              <a:t>=+4μC, τα οποία απέχουν απόσταση 10cm. Να βρεθεί η δύναμη που ασκείται στο δοκιμαστικό φορτίο.</a:t>
            </a:r>
          </a:p>
          <a:p>
            <a:pPr algn="just"/>
            <a:endParaRPr lang="el-GR" sz="2000" dirty="0">
              <a:latin typeface="Trebuchet MS" panose="020B0603020202020204" pitchFamily="34" charset="0"/>
            </a:endParaRPr>
          </a:p>
          <a:p>
            <a:pPr algn="just"/>
            <a:endParaRPr lang="el-GR" sz="2000" b="1" dirty="0">
              <a:latin typeface="Trebuchet MS" panose="020B0603020202020204" pitchFamily="34" charset="0"/>
            </a:endParaRPr>
          </a:p>
          <a:p>
            <a:pPr algn="just">
              <a:lnSpc>
                <a:spcPct val="150000"/>
              </a:lnSpc>
            </a:pPr>
            <a:r>
              <a:rPr lang="el-GR" sz="2000" b="1" dirty="0">
                <a:latin typeface="Trebuchet MS" panose="020B0603020202020204" pitchFamily="34" charset="0"/>
              </a:rPr>
              <a:t>6.  </a:t>
            </a:r>
            <a:r>
              <a:rPr lang="el-GR" sz="2000" dirty="0">
                <a:latin typeface="Trebuchet MS" panose="020B0603020202020204" pitchFamily="34" charset="0"/>
              </a:rPr>
              <a:t>Τρία φορτία +2μC, -3μC και -5μC τοποθετούνται πάνω σε ευθεία και στις θέσεις Α, Β, Γ αντίστοιχα. Αν οι αποστάσεις μεταξύ των φορτίων είναι (ΑΒ) = 0,4m και (ΑΓ) = 1,2m, να βρεθεί η δύναμη που ασκείται στο φορτίο -3μC. </a:t>
            </a:r>
          </a:p>
        </p:txBody>
      </p:sp>
      <p:sp>
        <p:nvSpPr>
          <p:cNvPr id="5" name="TextBox 4"/>
          <p:cNvSpPr txBox="1"/>
          <p:nvPr/>
        </p:nvSpPr>
        <p:spPr>
          <a:xfrm>
            <a:off x="2699792" y="1988840"/>
            <a:ext cx="3744416" cy="400110"/>
          </a:xfrm>
          <a:prstGeom prst="rect">
            <a:avLst/>
          </a:prstGeom>
          <a:noFill/>
        </p:spPr>
        <p:txBody>
          <a:bodyPr wrap="square" rtlCol="0">
            <a:spAutoFit/>
          </a:bodyPr>
          <a:lstStyle/>
          <a:p>
            <a:r>
              <a:rPr lang="en-US" sz="2000" b="1" i="1" dirty="0">
                <a:solidFill>
                  <a:srgbClr val="FF0000"/>
                </a:solidFill>
                <a:effectLst>
                  <a:outerShdw blurRad="38100" dist="38100" dir="2700000" algn="tl">
                    <a:srgbClr val="000000">
                      <a:alpha val="43137"/>
                    </a:srgbClr>
                  </a:outerShdw>
                </a:effectLst>
                <a:latin typeface="Trebuchet MS" panose="020B0603020202020204" pitchFamily="34" charset="0"/>
              </a:rPr>
              <a:t>F</a:t>
            </a:r>
            <a:r>
              <a:rPr lang="el-GR" sz="2000" b="1" baseline="-25000" dirty="0" err="1">
                <a:solidFill>
                  <a:srgbClr val="FF0000"/>
                </a:solidFill>
                <a:effectLst>
                  <a:outerShdw blurRad="38100" dist="38100" dir="2700000" algn="tl">
                    <a:srgbClr val="000000">
                      <a:alpha val="43137"/>
                    </a:srgbClr>
                  </a:outerShdw>
                </a:effectLst>
                <a:latin typeface="Trebuchet MS" panose="020B0603020202020204" pitchFamily="34" charset="0"/>
              </a:rPr>
              <a:t>ολ</a:t>
            </a:r>
            <a:r>
              <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rPr>
              <a:t> = 14,4Ν,   προς το </a:t>
            </a:r>
            <a:r>
              <a:rPr lang="el-GR" sz="2000" b="1" i="1" dirty="0">
                <a:solidFill>
                  <a:srgbClr val="FF0000"/>
                </a:solidFill>
                <a:effectLst>
                  <a:outerShdw blurRad="38100" dist="38100" dir="2700000" algn="tl">
                    <a:srgbClr val="000000">
                      <a:alpha val="43137"/>
                    </a:srgbClr>
                  </a:outerShdw>
                </a:effectLst>
                <a:latin typeface="Trebuchet MS" panose="020B0603020202020204" pitchFamily="34" charset="0"/>
              </a:rPr>
              <a:t>Q</a:t>
            </a:r>
            <a:r>
              <a:rPr lang="el-GR" sz="2000" b="1" baseline="-25000" dirty="0">
                <a:solidFill>
                  <a:srgbClr val="FF0000"/>
                </a:solidFill>
                <a:effectLst>
                  <a:outerShdw blurRad="38100" dist="38100" dir="2700000" algn="tl">
                    <a:srgbClr val="000000">
                      <a:alpha val="43137"/>
                    </a:srgbClr>
                  </a:outerShdw>
                </a:effectLst>
                <a:latin typeface="Trebuchet MS" panose="020B0603020202020204" pitchFamily="34" charset="0"/>
              </a:rPr>
              <a:t>2</a:t>
            </a:r>
            <a:r>
              <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rPr>
              <a:t> </a:t>
            </a:r>
          </a:p>
        </p:txBody>
      </p:sp>
      <p:sp>
        <p:nvSpPr>
          <p:cNvPr id="6" name="TextBox 5"/>
          <p:cNvSpPr txBox="1"/>
          <p:nvPr/>
        </p:nvSpPr>
        <p:spPr>
          <a:xfrm>
            <a:off x="3995936" y="4437112"/>
            <a:ext cx="3744416" cy="400110"/>
          </a:xfrm>
          <a:prstGeom prst="rect">
            <a:avLst/>
          </a:prstGeom>
          <a:noFill/>
        </p:spPr>
        <p:txBody>
          <a:bodyPr wrap="square" rtlCol="0">
            <a:spAutoFit/>
          </a:bodyPr>
          <a:lstStyle/>
          <a:p>
            <a:r>
              <a:rPr lang="en-US" sz="2000" b="1" i="1" dirty="0">
                <a:solidFill>
                  <a:srgbClr val="FF0000"/>
                </a:solidFill>
                <a:effectLst>
                  <a:outerShdw blurRad="38100" dist="38100" dir="2700000" algn="tl">
                    <a:srgbClr val="000000">
                      <a:alpha val="43137"/>
                    </a:srgbClr>
                  </a:outerShdw>
                </a:effectLst>
                <a:latin typeface="Trebuchet MS" panose="020B0603020202020204" pitchFamily="34" charset="0"/>
              </a:rPr>
              <a:t>F</a:t>
            </a:r>
            <a:r>
              <a:rPr lang="el-GR" sz="2000" b="1" baseline="-25000" dirty="0" err="1">
                <a:solidFill>
                  <a:srgbClr val="FF0000"/>
                </a:solidFill>
                <a:effectLst>
                  <a:outerShdw blurRad="38100" dist="38100" dir="2700000" algn="tl">
                    <a:srgbClr val="000000">
                      <a:alpha val="43137"/>
                    </a:srgbClr>
                  </a:outerShdw>
                </a:effectLst>
                <a:latin typeface="Trebuchet MS" panose="020B0603020202020204" pitchFamily="34" charset="0"/>
              </a:rPr>
              <a:t>ολ</a:t>
            </a:r>
            <a:r>
              <a:rPr lang="el-GR" sz="2000" b="1" dirty="0">
                <a:solidFill>
                  <a:srgbClr val="FF0000"/>
                </a:solidFill>
                <a:effectLst>
                  <a:outerShdw blurRad="38100" dist="38100" dir="2700000" algn="tl">
                    <a:srgbClr val="000000">
                      <a:alpha val="43137"/>
                    </a:srgbClr>
                  </a:outerShdw>
                </a:effectLst>
                <a:latin typeface="Trebuchet MS" panose="020B0603020202020204" pitchFamily="34" charset="0"/>
              </a:rPr>
              <a:t> = 0,55Ν,   προς το Α </a:t>
            </a:r>
          </a:p>
        </p:txBody>
      </p:sp>
    </p:spTree>
    <p:extLst>
      <p:ext uri="{BB962C8B-B14F-4D97-AF65-F5344CB8AC3E}">
        <p14:creationId xmlns:p14="http://schemas.microsoft.com/office/powerpoint/2010/main" val="1767840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dissolve">
                                      <p:cBhvr>
                                        <p:cTn id="19" dur="500"/>
                                        <p:tgtEl>
                                          <p:spTgt spid="4">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28</a:t>
            </a:fld>
            <a:endParaRPr lang="el-GR" dirty="0">
              <a:solidFill>
                <a:prstClr val="black"/>
              </a:solidFill>
            </a:endParaRPr>
          </a:p>
        </p:txBody>
      </p:sp>
      <p:sp>
        <p:nvSpPr>
          <p:cNvPr id="4" name="TextBox 3"/>
          <p:cNvSpPr txBox="1"/>
          <p:nvPr/>
        </p:nvSpPr>
        <p:spPr>
          <a:xfrm>
            <a:off x="1907704" y="2267276"/>
            <a:ext cx="5400600" cy="1077218"/>
          </a:xfrm>
          <a:prstGeom prst="rect">
            <a:avLst/>
          </a:prstGeom>
          <a:noFill/>
        </p:spPr>
        <p:txBody>
          <a:bodyPr wrap="square" rtlCol="0">
            <a:spAutoFit/>
          </a:bodyPr>
          <a:lstStyle/>
          <a:p>
            <a:pPr algn="ctr"/>
            <a:r>
              <a:rPr lang="el-GR" sz="3200" b="1" dirty="0">
                <a:solidFill>
                  <a:srgbClr val="660033"/>
                </a:solidFill>
                <a:effectLst>
                  <a:outerShdw blurRad="38100" dist="38100" dir="2700000" algn="tl">
                    <a:srgbClr val="000000">
                      <a:alpha val="43137"/>
                    </a:srgbClr>
                  </a:outerShdw>
                </a:effectLst>
                <a:latin typeface="Comic Sans MS" panose="030F0702030302020204" pitchFamily="66" charset="0"/>
              </a:rPr>
              <a:t>Ερωτήσεις εκτός του σχολικού βιβλίου</a:t>
            </a:r>
          </a:p>
        </p:txBody>
      </p:sp>
    </p:spTree>
    <p:extLst>
      <p:ext uri="{BB962C8B-B14F-4D97-AF65-F5344CB8AC3E}">
        <p14:creationId xmlns:p14="http://schemas.microsoft.com/office/powerpoint/2010/main" val="1789854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29</a:t>
            </a:fld>
            <a:endParaRPr lang="el-GR" dirty="0">
              <a:solidFill>
                <a:prstClr val="black"/>
              </a:solidFill>
            </a:endParaRPr>
          </a:p>
        </p:txBody>
      </p:sp>
      <p:sp>
        <p:nvSpPr>
          <p:cNvPr id="4" name="Rectangle 4"/>
          <p:cNvSpPr>
            <a:spLocks noChangeArrowheads="1"/>
          </p:cNvSpPr>
          <p:nvPr/>
        </p:nvSpPr>
        <p:spPr bwMode="auto">
          <a:xfrm>
            <a:off x="683568" y="332656"/>
            <a:ext cx="7416824"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just">
              <a:lnSpc>
                <a:spcPct val="150000"/>
              </a:lnSpc>
            </a:pPr>
            <a:r>
              <a:rPr lang="el-GR" altLang="el-GR" sz="2000" b="1" dirty="0">
                <a:latin typeface="Trebuchet MS" panose="020B0603020202020204" pitchFamily="34" charset="0"/>
              </a:rPr>
              <a:t>1</a:t>
            </a:r>
            <a:r>
              <a:rPr lang="en-US" altLang="el-GR" sz="2000" b="1" dirty="0">
                <a:latin typeface="Trebuchet MS" panose="020B0603020202020204" pitchFamily="34" charset="0"/>
              </a:rPr>
              <a:t>.   </a:t>
            </a:r>
            <a:r>
              <a:rPr lang="en-US" altLang="el-GR" sz="2000" dirty="0">
                <a:latin typeface="Trebuchet MS" panose="020B0603020202020204" pitchFamily="34" charset="0"/>
              </a:rPr>
              <a:t>Ο </a:t>
            </a:r>
            <a:r>
              <a:rPr lang="en-US" altLang="el-GR" sz="2000" dirty="0" err="1">
                <a:latin typeface="Trebuchet MS" panose="020B0603020202020204" pitchFamily="34" charset="0"/>
              </a:rPr>
              <a:t>νόμος</a:t>
            </a:r>
            <a:r>
              <a:rPr lang="el-GR" altLang="el-GR" sz="2000" dirty="0">
                <a:latin typeface="Trebuchet MS" panose="020B0603020202020204" pitchFamily="34" charset="0"/>
              </a:rPr>
              <a:t> </a:t>
            </a:r>
            <a:r>
              <a:rPr lang="en-US" altLang="el-GR" sz="2000" dirty="0" err="1">
                <a:latin typeface="Trebuchet MS" panose="020B0603020202020204" pitchFamily="34" charset="0"/>
              </a:rPr>
              <a:t>του</a:t>
            </a:r>
            <a:r>
              <a:rPr lang="en-US" altLang="el-GR" sz="2000" dirty="0">
                <a:latin typeface="Trebuchet MS" panose="020B0603020202020204" pitchFamily="34" charset="0"/>
              </a:rPr>
              <a:t> Coulomb </a:t>
            </a:r>
            <a:r>
              <a:rPr lang="en-US" altLang="el-GR" sz="2000" dirty="0" err="1">
                <a:latin typeface="Trebuchet MS" panose="020B0603020202020204" pitchFamily="34" charset="0"/>
              </a:rPr>
              <a:t>ισχύει</a:t>
            </a:r>
            <a:r>
              <a:rPr lang="en-US" altLang="el-GR" sz="2000" dirty="0">
                <a:latin typeface="Trebuchet MS" panose="020B0603020202020204" pitchFamily="34" charset="0"/>
              </a:rPr>
              <a:t> </a:t>
            </a:r>
          </a:p>
          <a:p>
            <a:pPr algn="just">
              <a:lnSpc>
                <a:spcPct val="150000"/>
              </a:lnSpc>
            </a:pPr>
            <a:r>
              <a:rPr lang="el-GR" altLang="el-GR" sz="2000" b="1" dirty="0">
                <a:latin typeface="Trebuchet MS" panose="020B0603020202020204" pitchFamily="34" charset="0"/>
              </a:rPr>
              <a:t>α</a:t>
            </a:r>
            <a:r>
              <a:rPr lang="en-US" altLang="el-GR" sz="2000" b="1" dirty="0">
                <a:latin typeface="Trebuchet MS" panose="020B0603020202020204" pitchFamily="34" charset="0"/>
              </a:rPr>
              <a:t>.</a:t>
            </a:r>
            <a:r>
              <a:rPr lang="el-GR" altLang="el-GR" sz="2000" dirty="0">
                <a:latin typeface="Trebuchet MS" panose="020B0603020202020204" pitchFamily="34" charset="0"/>
              </a:rPr>
              <a:t> </a:t>
            </a:r>
            <a:r>
              <a:rPr lang="en-US" altLang="el-GR" sz="2000" dirty="0" err="1">
                <a:latin typeface="Trebuchet MS" panose="020B0603020202020204" pitchFamily="34" charset="0"/>
              </a:rPr>
              <a:t>γι</a:t>
            </a:r>
            <a:r>
              <a:rPr lang="en-US" altLang="el-GR" sz="2000" dirty="0">
                <a:latin typeface="Trebuchet MS" panose="020B0603020202020204" pitchFamily="34" charset="0"/>
              </a:rPr>
              <a:t>α δύο ακίνητα σημειακά φορτία που βρίσκονται στο ίδιο διηλεκτρικό</a:t>
            </a:r>
            <a:r>
              <a:rPr lang="el-GR" altLang="el-GR" sz="2000" dirty="0">
                <a:latin typeface="Trebuchet MS" panose="020B0603020202020204" pitchFamily="34" charset="0"/>
              </a:rPr>
              <a:t> </a:t>
            </a:r>
            <a:r>
              <a:rPr lang="en-US" altLang="el-GR" sz="2000" dirty="0" err="1">
                <a:latin typeface="Trebuchet MS" panose="020B0603020202020204" pitchFamily="34" charset="0"/>
              </a:rPr>
              <a:t>μέσο</a:t>
            </a:r>
            <a:r>
              <a:rPr lang="en-US" altLang="el-GR" sz="2000" dirty="0">
                <a:latin typeface="Trebuchet MS" panose="020B0603020202020204" pitchFamily="34" charset="0"/>
              </a:rPr>
              <a:t>.</a:t>
            </a:r>
          </a:p>
          <a:p>
            <a:pPr algn="just">
              <a:lnSpc>
                <a:spcPct val="150000"/>
              </a:lnSpc>
            </a:pPr>
            <a:r>
              <a:rPr lang="el-GR" altLang="el-GR" sz="2000" b="1" dirty="0">
                <a:latin typeface="Trebuchet MS" panose="020B0603020202020204" pitchFamily="34" charset="0"/>
              </a:rPr>
              <a:t>β</a:t>
            </a:r>
            <a:r>
              <a:rPr lang="en-US" altLang="el-GR" sz="2000" b="1" dirty="0">
                <a:latin typeface="Trebuchet MS" panose="020B0603020202020204" pitchFamily="34" charset="0"/>
              </a:rPr>
              <a:t>.</a:t>
            </a:r>
            <a:r>
              <a:rPr lang="en-US" altLang="el-GR" sz="2000" dirty="0">
                <a:latin typeface="Trebuchet MS" panose="020B0603020202020204" pitchFamily="34" charset="0"/>
              </a:rPr>
              <a:t> </a:t>
            </a:r>
            <a:r>
              <a:rPr lang="el-GR" altLang="el-GR" sz="2000" dirty="0">
                <a:latin typeface="Trebuchet MS" panose="020B0603020202020204" pitchFamily="34" charset="0"/>
              </a:rPr>
              <a:t> </a:t>
            </a:r>
            <a:r>
              <a:rPr lang="en-US" altLang="el-GR" sz="2000" dirty="0" err="1">
                <a:latin typeface="Trebuchet MS" panose="020B0603020202020204" pitchFamily="34" charset="0"/>
              </a:rPr>
              <a:t>γι</a:t>
            </a:r>
            <a:r>
              <a:rPr lang="en-US" altLang="el-GR" sz="2000" dirty="0">
                <a:latin typeface="Trebuchet MS" panose="020B0603020202020204" pitchFamily="34" charset="0"/>
              </a:rPr>
              <a:t>α δύο οποιαδήποτε φορτισμένα σώματα.</a:t>
            </a:r>
          </a:p>
          <a:p>
            <a:pPr algn="just">
              <a:lnSpc>
                <a:spcPct val="150000"/>
              </a:lnSpc>
            </a:pPr>
            <a:r>
              <a:rPr lang="el-GR" altLang="el-GR" sz="2000" b="1" dirty="0">
                <a:latin typeface="Trebuchet MS" panose="020B0603020202020204" pitchFamily="34" charset="0"/>
              </a:rPr>
              <a:t>γ</a:t>
            </a:r>
            <a:r>
              <a:rPr lang="en-US" altLang="el-GR" sz="2000" b="1" dirty="0">
                <a:latin typeface="Trebuchet MS" panose="020B0603020202020204" pitchFamily="34" charset="0"/>
              </a:rPr>
              <a:t>.</a:t>
            </a:r>
            <a:r>
              <a:rPr lang="en-US" altLang="el-GR" sz="2000" dirty="0">
                <a:latin typeface="Trebuchet MS" panose="020B0603020202020204" pitchFamily="34" charset="0"/>
              </a:rPr>
              <a:t> </a:t>
            </a:r>
            <a:r>
              <a:rPr lang="el-GR" altLang="el-GR" sz="2000" dirty="0">
                <a:latin typeface="Trebuchet MS" panose="020B0603020202020204" pitchFamily="34" charset="0"/>
              </a:rPr>
              <a:t> </a:t>
            </a:r>
            <a:r>
              <a:rPr lang="en-US" altLang="el-GR" sz="2000" dirty="0" err="1">
                <a:latin typeface="Trebuchet MS" panose="020B0603020202020204" pitchFamily="34" charset="0"/>
              </a:rPr>
              <a:t>μόνο</a:t>
            </a:r>
            <a:r>
              <a:rPr lang="en-US" altLang="el-GR" sz="2000" dirty="0">
                <a:latin typeface="Trebuchet MS" panose="020B0603020202020204" pitchFamily="34" charset="0"/>
              </a:rPr>
              <a:t> αν τα </a:t>
            </a:r>
            <a:r>
              <a:rPr lang="en-US" altLang="el-GR" sz="2000" dirty="0" err="1">
                <a:latin typeface="Trebuchet MS" panose="020B0603020202020204" pitchFamily="34" charset="0"/>
              </a:rPr>
              <a:t>φορτί</a:t>
            </a:r>
            <a:r>
              <a:rPr lang="en-US" altLang="el-GR" sz="2000" dirty="0">
                <a:latin typeface="Trebuchet MS" panose="020B0603020202020204" pitchFamily="34" charset="0"/>
              </a:rPr>
              <a:t>α που αλληλεπιδρούν είναι ομ</a:t>
            </a:r>
            <a:r>
              <a:rPr lang="el-GR" altLang="el-GR" sz="2000" dirty="0" err="1">
                <a:latin typeface="Trebuchet MS" panose="020B0603020202020204" pitchFamily="34" charset="0"/>
              </a:rPr>
              <a:t>ώνυμα</a:t>
            </a:r>
            <a:r>
              <a:rPr lang="en-US" altLang="el-GR" sz="2000" dirty="0">
                <a:latin typeface="Trebuchet MS" panose="020B0603020202020204" pitchFamily="34" charset="0"/>
              </a:rPr>
              <a:t>.</a:t>
            </a:r>
          </a:p>
          <a:p>
            <a:pPr algn="just">
              <a:lnSpc>
                <a:spcPct val="150000"/>
              </a:lnSpc>
            </a:pPr>
            <a:r>
              <a:rPr lang="el-GR" altLang="el-GR" sz="2000" b="1" dirty="0">
                <a:latin typeface="Trebuchet MS" panose="020B0603020202020204" pitchFamily="34" charset="0"/>
              </a:rPr>
              <a:t>δ</a:t>
            </a:r>
            <a:r>
              <a:rPr lang="en-US" altLang="el-GR" sz="2000" b="1" dirty="0">
                <a:latin typeface="Trebuchet MS" panose="020B0603020202020204" pitchFamily="34" charset="0"/>
              </a:rPr>
              <a:t>.</a:t>
            </a:r>
            <a:r>
              <a:rPr lang="en-US" altLang="el-GR" sz="2000" dirty="0">
                <a:latin typeface="Trebuchet MS" panose="020B0603020202020204" pitchFamily="34" charset="0"/>
              </a:rPr>
              <a:t>  </a:t>
            </a:r>
            <a:r>
              <a:rPr lang="en-US" altLang="el-GR" sz="2000" dirty="0" err="1">
                <a:latin typeface="Trebuchet MS" panose="020B0603020202020204" pitchFamily="34" charset="0"/>
              </a:rPr>
              <a:t>γι</a:t>
            </a:r>
            <a:r>
              <a:rPr lang="en-US" altLang="el-GR" sz="2000" dirty="0">
                <a:latin typeface="Trebuchet MS" panose="020B0603020202020204" pitchFamily="34" charset="0"/>
              </a:rPr>
              <a:t>α δύο σημειακές μάζες </a:t>
            </a:r>
            <a:r>
              <a:rPr lang="en-US" altLang="el-GR" sz="2000" i="1" dirty="0">
                <a:latin typeface="Trebuchet MS" panose="020B0603020202020204" pitchFamily="34" charset="0"/>
              </a:rPr>
              <a:t>m</a:t>
            </a:r>
            <a:r>
              <a:rPr lang="en-US" altLang="el-GR" sz="2000" baseline="-25000" dirty="0">
                <a:latin typeface="Trebuchet MS" panose="020B0603020202020204" pitchFamily="34" charset="0"/>
              </a:rPr>
              <a:t>1</a:t>
            </a:r>
            <a:r>
              <a:rPr lang="en-US" altLang="el-GR" sz="2000" dirty="0">
                <a:latin typeface="Trebuchet MS" panose="020B0603020202020204" pitchFamily="34" charset="0"/>
              </a:rPr>
              <a:t> και </a:t>
            </a:r>
            <a:r>
              <a:rPr lang="en-US" altLang="el-GR" sz="2000" i="1" dirty="0">
                <a:latin typeface="Trebuchet MS" panose="020B0603020202020204" pitchFamily="34" charset="0"/>
              </a:rPr>
              <a:t>m</a:t>
            </a:r>
            <a:r>
              <a:rPr lang="en-US" altLang="el-GR" sz="2000" baseline="-25000" dirty="0">
                <a:latin typeface="Trebuchet MS" panose="020B0603020202020204" pitchFamily="34" charset="0"/>
              </a:rPr>
              <a:t>2</a:t>
            </a:r>
            <a:r>
              <a:rPr lang="en-US" altLang="el-GR" sz="2000" dirty="0">
                <a:latin typeface="Trebuchet MS" panose="020B0603020202020204" pitchFamily="34" charset="0"/>
              </a:rPr>
              <a:t>.</a:t>
            </a:r>
            <a:endParaRPr lang="el-GR" altLang="el-GR" sz="2000" dirty="0">
              <a:latin typeface="Trebuchet MS" panose="020B0603020202020204" pitchFamily="34" charset="0"/>
            </a:endParaRPr>
          </a:p>
          <a:p>
            <a:pPr algn="just"/>
            <a:endParaRPr lang="en-US" altLang="el-GR" sz="2000" b="1" dirty="0">
              <a:latin typeface="Trebuchet MS" panose="020B0603020202020204" pitchFamily="34" charset="0"/>
              <a:cs typeface="Times New Roman" pitchFamily="18" charset="0"/>
            </a:endParaRPr>
          </a:p>
          <a:p>
            <a:pPr algn="just">
              <a:lnSpc>
                <a:spcPct val="150000"/>
              </a:lnSpc>
            </a:pPr>
            <a:r>
              <a:rPr lang="el-GR" altLang="el-GR" sz="2000" b="1" dirty="0">
                <a:latin typeface="Trebuchet MS" panose="020B0603020202020204" pitchFamily="34" charset="0"/>
                <a:cs typeface="Times New Roman" pitchFamily="18" charset="0"/>
              </a:rPr>
              <a:t>2</a:t>
            </a:r>
            <a:r>
              <a:rPr lang="en-US" altLang="el-GR" sz="2000" b="1" dirty="0">
                <a:latin typeface="Trebuchet MS" panose="020B0603020202020204" pitchFamily="34" charset="0"/>
                <a:cs typeface="Times New Roman" pitchFamily="18" charset="0"/>
              </a:rPr>
              <a:t>.  </a:t>
            </a:r>
            <a:r>
              <a:rPr lang="en-US" altLang="el-GR" sz="2000" dirty="0" err="1">
                <a:latin typeface="Trebuchet MS" panose="020B0603020202020204" pitchFamily="34" charset="0"/>
                <a:cs typeface="Times New Roman" pitchFamily="18" charset="0"/>
              </a:rPr>
              <a:t>Μετ</a:t>
            </a:r>
            <a:r>
              <a:rPr lang="en-US" altLang="el-GR" sz="2000" dirty="0">
                <a:latin typeface="Trebuchet MS" panose="020B0603020202020204" pitchFamily="34" charset="0"/>
                <a:cs typeface="Times New Roman" pitchFamily="18" charset="0"/>
              </a:rPr>
              <a:t>αξύ δύο σημειακών ηλεκτρικών φορτίων </a:t>
            </a:r>
            <a:r>
              <a:rPr lang="en-US" altLang="el-GR" sz="2000" i="1" dirty="0">
                <a:latin typeface="Trebuchet MS" panose="020B0603020202020204" pitchFamily="34" charset="0"/>
                <a:cs typeface="Times New Roman" pitchFamily="18" charset="0"/>
              </a:rPr>
              <a:t>Q</a:t>
            </a:r>
            <a:r>
              <a:rPr lang="en-US" altLang="el-GR" sz="2000" baseline="-30000" dirty="0">
                <a:latin typeface="Trebuchet MS" panose="020B0603020202020204" pitchFamily="34" charset="0"/>
                <a:cs typeface="Times New Roman" pitchFamily="18" charset="0"/>
              </a:rPr>
              <a:t>1</a:t>
            </a:r>
            <a:r>
              <a:rPr lang="en-US" altLang="el-GR" sz="2000" dirty="0">
                <a:latin typeface="Trebuchet MS" panose="020B0603020202020204" pitchFamily="34" charset="0"/>
                <a:cs typeface="Times New Roman" pitchFamily="18" charset="0"/>
              </a:rPr>
              <a:t> και </a:t>
            </a:r>
            <a:r>
              <a:rPr lang="en-US" altLang="el-GR" sz="2000" i="1" dirty="0">
                <a:latin typeface="Trebuchet MS" panose="020B0603020202020204" pitchFamily="34" charset="0"/>
                <a:cs typeface="Times New Roman" pitchFamily="18" charset="0"/>
              </a:rPr>
              <a:t>Q</a:t>
            </a:r>
            <a:r>
              <a:rPr lang="en-US" altLang="el-GR" sz="2000" baseline="-30000" dirty="0">
                <a:latin typeface="Trebuchet MS" panose="020B0603020202020204" pitchFamily="34" charset="0"/>
                <a:cs typeface="Times New Roman" pitchFamily="18" charset="0"/>
              </a:rPr>
              <a:t>2</a:t>
            </a:r>
            <a:r>
              <a:rPr lang="en-US" altLang="el-GR" sz="2000" dirty="0">
                <a:latin typeface="Trebuchet MS" panose="020B0603020202020204" pitchFamily="34" charset="0"/>
                <a:cs typeface="Times New Roman" pitchFamily="18" charset="0"/>
              </a:rPr>
              <a:t> που βρίσκονται σε απόσταση </a:t>
            </a:r>
            <a:r>
              <a:rPr lang="en-US" altLang="el-GR" sz="2000" i="1" dirty="0">
                <a:latin typeface="Trebuchet MS" panose="020B0603020202020204" pitchFamily="34" charset="0"/>
                <a:cs typeface="Times New Roman" pitchFamily="18" charset="0"/>
              </a:rPr>
              <a:t>r</a:t>
            </a:r>
            <a:r>
              <a:rPr lang="en-US" altLang="el-GR" sz="2000" dirty="0">
                <a:latin typeface="Trebuchet MS" panose="020B0603020202020204" pitchFamily="34" charset="0"/>
                <a:cs typeface="Times New Roman" pitchFamily="18" charset="0"/>
              </a:rPr>
              <a:t> εμφανίζεται ηλεκτροστατική δύναμη μέτρου</a:t>
            </a:r>
            <a:r>
              <a:rPr lang="el-GR" altLang="el-GR" sz="2000" dirty="0">
                <a:latin typeface="Trebuchet MS" panose="020B0603020202020204" pitchFamily="34" charset="0"/>
                <a:cs typeface="Times New Roman" pitchFamily="18" charset="0"/>
              </a:rPr>
              <a:t> </a:t>
            </a:r>
            <a:r>
              <a:rPr lang="en-US" altLang="el-GR" sz="2000" i="1" dirty="0">
                <a:latin typeface="Trebuchet MS" panose="020B0603020202020204" pitchFamily="34" charset="0"/>
                <a:cs typeface="Times New Roman" pitchFamily="18" charset="0"/>
              </a:rPr>
              <a:t>F</a:t>
            </a:r>
            <a:r>
              <a:rPr lang="en-US" altLang="el-GR" sz="2000" dirty="0">
                <a:latin typeface="Trebuchet MS" panose="020B0603020202020204" pitchFamily="34" charset="0"/>
                <a:cs typeface="Times New Roman" pitchFamily="18" charset="0"/>
              </a:rPr>
              <a:t>. </a:t>
            </a:r>
            <a:r>
              <a:rPr lang="en-US" altLang="el-GR" sz="2000" dirty="0" err="1">
                <a:latin typeface="Trebuchet MS" panose="020B0603020202020204" pitchFamily="34" charset="0"/>
                <a:cs typeface="Times New Roman" pitchFamily="18" charset="0"/>
              </a:rPr>
              <a:t>Αν</a:t>
            </a:r>
            <a:r>
              <a:rPr lang="en-US" altLang="el-GR" sz="2000" dirty="0">
                <a:latin typeface="Trebuchet MS" panose="020B0603020202020204" pitchFamily="34" charset="0"/>
                <a:cs typeface="Times New Roman" pitchFamily="18" charset="0"/>
              </a:rPr>
              <a:t> </a:t>
            </a:r>
            <a:r>
              <a:rPr lang="en-US" altLang="el-GR" sz="2000" dirty="0" err="1">
                <a:latin typeface="Trebuchet MS" panose="020B0603020202020204" pitchFamily="34" charset="0"/>
                <a:cs typeface="Times New Roman" pitchFamily="18" charset="0"/>
              </a:rPr>
              <a:t>δι</a:t>
            </a:r>
            <a:r>
              <a:rPr lang="en-US" altLang="el-GR" sz="2000" dirty="0">
                <a:latin typeface="Trebuchet MS" panose="020B0603020202020204" pitchFamily="34" charset="0"/>
                <a:cs typeface="Times New Roman" pitchFamily="18" charset="0"/>
              </a:rPr>
              <a:t>πλασιάσω κάθε φορτίο και τα φέρω σε απόσταση  </a:t>
            </a:r>
            <a:r>
              <a:rPr lang="en-US" altLang="el-GR" sz="2000" i="1" dirty="0">
                <a:latin typeface="Trebuchet MS" panose="020B0603020202020204" pitchFamily="34" charset="0"/>
                <a:cs typeface="Times New Roman" pitchFamily="18" charset="0"/>
              </a:rPr>
              <a:t>r</a:t>
            </a:r>
            <a:r>
              <a:rPr lang="en-US" altLang="el-GR" sz="2000" baseline="-30000" dirty="0">
                <a:latin typeface="Trebuchet MS" panose="020B0603020202020204" pitchFamily="34" charset="0"/>
                <a:cs typeface="Times New Roman" pitchFamily="18" charset="0"/>
              </a:rPr>
              <a:t>1</a:t>
            </a:r>
            <a:r>
              <a:rPr lang="el-GR" altLang="el-GR" sz="2000" baseline="-30000" dirty="0">
                <a:latin typeface="Trebuchet MS" panose="020B0603020202020204" pitchFamily="34" charset="0"/>
                <a:cs typeface="Times New Roman" pitchFamily="18" charset="0"/>
              </a:rPr>
              <a:t> </a:t>
            </a:r>
            <a:r>
              <a:rPr lang="en-US" altLang="el-GR" sz="2000" dirty="0">
                <a:latin typeface="Trebuchet MS" panose="020B0603020202020204" pitchFamily="34" charset="0"/>
                <a:cs typeface="Times New Roman" pitchFamily="18" charset="0"/>
              </a:rPr>
              <a:t>=</a:t>
            </a:r>
            <a:r>
              <a:rPr lang="el-GR" altLang="el-GR" sz="2000" dirty="0">
                <a:latin typeface="Trebuchet MS" panose="020B0603020202020204" pitchFamily="34" charset="0"/>
                <a:cs typeface="Times New Roman" pitchFamily="18" charset="0"/>
              </a:rPr>
              <a:t> </a:t>
            </a:r>
            <a:r>
              <a:rPr lang="en-US" altLang="el-GR" sz="2000" dirty="0">
                <a:latin typeface="Trebuchet MS" panose="020B0603020202020204" pitchFamily="34" charset="0"/>
                <a:cs typeface="Times New Roman" pitchFamily="18" charset="0"/>
              </a:rPr>
              <a:t>2</a:t>
            </a:r>
            <a:r>
              <a:rPr lang="en-US" altLang="el-GR" sz="2000" i="1" dirty="0">
                <a:latin typeface="Trebuchet MS" panose="020B0603020202020204" pitchFamily="34" charset="0"/>
                <a:cs typeface="Times New Roman" pitchFamily="18" charset="0"/>
              </a:rPr>
              <a:t>r</a:t>
            </a:r>
            <a:r>
              <a:rPr lang="en-US" altLang="el-GR" sz="2000" dirty="0">
                <a:latin typeface="Trebuchet MS" panose="020B0603020202020204" pitchFamily="34" charset="0"/>
                <a:cs typeface="Times New Roman" pitchFamily="18" charset="0"/>
              </a:rPr>
              <a:t>, η μεταξύ τους δύναμη </a:t>
            </a:r>
            <a:r>
              <a:rPr lang="en-US" altLang="el-GR" sz="2000" i="1" dirty="0">
                <a:latin typeface="Trebuchet MS" panose="020B0603020202020204" pitchFamily="34" charset="0"/>
                <a:cs typeface="Times New Roman" pitchFamily="18" charset="0"/>
              </a:rPr>
              <a:t>F</a:t>
            </a:r>
            <a:r>
              <a:rPr lang="en-US" altLang="el-GR" sz="2000" baseline="-30000" dirty="0">
                <a:latin typeface="Trebuchet MS" panose="020B0603020202020204" pitchFamily="34" charset="0"/>
                <a:cs typeface="Times New Roman" pitchFamily="18" charset="0"/>
              </a:rPr>
              <a:t>1</a:t>
            </a:r>
            <a:r>
              <a:rPr lang="en-US" altLang="el-GR" sz="2000" dirty="0">
                <a:latin typeface="Trebuchet MS" panose="020B0603020202020204" pitchFamily="34" charset="0"/>
                <a:cs typeface="Times New Roman" pitchFamily="18" charset="0"/>
              </a:rPr>
              <a:t> θα έχει μέτρο</a:t>
            </a:r>
            <a:endParaRPr lang="en-US" altLang="el-GR" sz="2000" dirty="0">
              <a:latin typeface="Trebuchet MS" panose="020B0603020202020204" pitchFamily="34" charset="0"/>
            </a:endParaRPr>
          </a:p>
          <a:p>
            <a:pPr algn="just" eaLnBrk="0" hangingPunct="0">
              <a:lnSpc>
                <a:spcPct val="150000"/>
              </a:lnSpc>
            </a:pPr>
            <a:r>
              <a:rPr lang="el-GR" altLang="el-GR" sz="2000" b="1" dirty="0">
                <a:latin typeface="Trebuchet MS" panose="020B0603020202020204" pitchFamily="34" charset="0"/>
              </a:rPr>
              <a:t>α</a:t>
            </a:r>
            <a:r>
              <a:rPr lang="en-US" altLang="el-GR" sz="2000" b="1" dirty="0">
                <a:latin typeface="Trebuchet MS" panose="020B0603020202020204" pitchFamily="34" charset="0"/>
                <a:cs typeface="Times New Roman" pitchFamily="18" charset="0"/>
              </a:rPr>
              <a:t>.  </a:t>
            </a:r>
            <a:r>
              <a:rPr lang="en-US" altLang="el-GR" sz="2000" i="1" dirty="0">
                <a:latin typeface="Trebuchet MS" panose="020B0603020202020204" pitchFamily="34" charset="0"/>
                <a:cs typeface="Times New Roman" pitchFamily="18" charset="0"/>
              </a:rPr>
              <a:t>F</a:t>
            </a:r>
            <a:r>
              <a:rPr lang="en-US" altLang="el-GR" sz="2000" baseline="-30000" dirty="0">
                <a:latin typeface="Trebuchet MS" panose="020B0603020202020204" pitchFamily="34" charset="0"/>
                <a:cs typeface="Times New Roman" pitchFamily="18" charset="0"/>
              </a:rPr>
              <a:t>1 </a:t>
            </a:r>
            <a:r>
              <a:rPr lang="en-US" altLang="el-GR" sz="2000" dirty="0">
                <a:latin typeface="Trebuchet MS" panose="020B0603020202020204" pitchFamily="34" charset="0"/>
                <a:cs typeface="Times New Roman" pitchFamily="18" charset="0"/>
              </a:rPr>
              <a:t>= </a:t>
            </a:r>
            <a:r>
              <a:rPr lang="en-US" altLang="el-GR" sz="2000" i="1" dirty="0">
                <a:latin typeface="Trebuchet MS" panose="020B0603020202020204" pitchFamily="34" charset="0"/>
                <a:cs typeface="Times New Roman" pitchFamily="18" charset="0"/>
              </a:rPr>
              <a:t>F</a:t>
            </a:r>
            <a:r>
              <a:rPr lang="en-GB" altLang="el-GR" sz="2000" dirty="0">
                <a:latin typeface="Trebuchet MS" panose="020B0603020202020204" pitchFamily="34" charset="0"/>
                <a:cs typeface="Times New Roman" pitchFamily="18" charset="0"/>
              </a:rPr>
              <a:t>.</a:t>
            </a:r>
            <a:r>
              <a:rPr lang="en-US" altLang="el-GR" sz="2000" b="1" dirty="0">
                <a:latin typeface="Trebuchet MS" panose="020B0603020202020204" pitchFamily="34" charset="0"/>
                <a:cs typeface="Times New Roman" pitchFamily="18" charset="0"/>
              </a:rPr>
              <a:t>   </a:t>
            </a:r>
            <a:r>
              <a:rPr lang="el-GR" altLang="el-GR" sz="2000" b="1" dirty="0">
                <a:latin typeface="Trebuchet MS" panose="020B0603020202020204" pitchFamily="34" charset="0"/>
              </a:rPr>
              <a:t>    β</a:t>
            </a:r>
            <a:r>
              <a:rPr lang="en-US" altLang="el-GR" sz="2000" b="1" dirty="0">
                <a:latin typeface="Trebuchet MS" panose="020B0603020202020204" pitchFamily="34" charset="0"/>
                <a:cs typeface="Times New Roman" pitchFamily="18" charset="0"/>
              </a:rPr>
              <a:t>.  </a:t>
            </a:r>
            <a:r>
              <a:rPr lang="en-US" altLang="el-GR" sz="2000" i="1" dirty="0">
                <a:latin typeface="Trebuchet MS" panose="020B0603020202020204" pitchFamily="34" charset="0"/>
                <a:cs typeface="Times New Roman" pitchFamily="18" charset="0"/>
              </a:rPr>
              <a:t>F</a:t>
            </a:r>
            <a:r>
              <a:rPr lang="en-US" altLang="el-GR" sz="2000" baseline="-30000" dirty="0">
                <a:latin typeface="Trebuchet MS" panose="020B0603020202020204" pitchFamily="34" charset="0"/>
                <a:cs typeface="Times New Roman" pitchFamily="18" charset="0"/>
              </a:rPr>
              <a:t>1 </a:t>
            </a:r>
            <a:r>
              <a:rPr lang="en-US" altLang="el-GR" sz="2000" dirty="0">
                <a:latin typeface="Trebuchet MS" panose="020B0603020202020204" pitchFamily="34" charset="0"/>
                <a:cs typeface="Times New Roman" pitchFamily="18" charset="0"/>
              </a:rPr>
              <a:t>= 4</a:t>
            </a:r>
            <a:r>
              <a:rPr lang="en-US" altLang="el-GR" sz="2000" i="1" dirty="0">
                <a:latin typeface="Trebuchet MS" panose="020B0603020202020204" pitchFamily="34" charset="0"/>
                <a:cs typeface="Times New Roman" pitchFamily="18" charset="0"/>
              </a:rPr>
              <a:t>F</a:t>
            </a:r>
            <a:r>
              <a:rPr lang="en-US" altLang="el-GR" sz="2000" dirty="0">
                <a:latin typeface="Trebuchet MS" panose="020B0603020202020204" pitchFamily="34" charset="0"/>
                <a:cs typeface="Times New Roman" pitchFamily="18" charset="0"/>
              </a:rPr>
              <a:t>.</a:t>
            </a:r>
            <a:r>
              <a:rPr lang="en-US" altLang="el-GR" sz="2000" b="1" dirty="0">
                <a:latin typeface="Trebuchet MS" panose="020B0603020202020204" pitchFamily="34" charset="0"/>
                <a:cs typeface="Times New Roman" pitchFamily="18" charset="0"/>
              </a:rPr>
              <a:t>  </a:t>
            </a:r>
            <a:r>
              <a:rPr lang="el-GR" altLang="el-GR" sz="2000" b="1" dirty="0">
                <a:latin typeface="Trebuchet MS" panose="020B0603020202020204" pitchFamily="34" charset="0"/>
              </a:rPr>
              <a:t>     γ</a:t>
            </a:r>
            <a:r>
              <a:rPr lang="en-US" altLang="el-GR" sz="2000" b="1" dirty="0">
                <a:latin typeface="Trebuchet MS" panose="020B0603020202020204" pitchFamily="34" charset="0"/>
                <a:cs typeface="Times New Roman" pitchFamily="18" charset="0"/>
              </a:rPr>
              <a:t>.  </a:t>
            </a:r>
            <a:r>
              <a:rPr lang="en-US" altLang="el-GR" sz="2000" i="1" dirty="0">
                <a:latin typeface="Trebuchet MS" panose="020B0603020202020204" pitchFamily="34" charset="0"/>
                <a:cs typeface="Times New Roman" pitchFamily="18" charset="0"/>
              </a:rPr>
              <a:t>F</a:t>
            </a:r>
            <a:r>
              <a:rPr lang="en-US" altLang="el-GR" sz="2000" baseline="-30000" dirty="0">
                <a:latin typeface="Trebuchet MS" panose="020B0603020202020204" pitchFamily="34" charset="0"/>
                <a:cs typeface="Times New Roman" pitchFamily="18" charset="0"/>
              </a:rPr>
              <a:t>1 </a:t>
            </a:r>
            <a:r>
              <a:rPr lang="en-US" altLang="el-GR" sz="2000" dirty="0">
                <a:latin typeface="Trebuchet MS" panose="020B0603020202020204" pitchFamily="34" charset="0"/>
                <a:cs typeface="Times New Roman" pitchFamily="18" charset="0"/>
              </a:rPr>
              <a:t>=</a:t>
            </a:r>
            <a:r>
              <a:rPr lang="el-GR" altLang="el-GR" sz="2000" dirty="0">
                <a:latin typeface="Trebuchet MS" panose="020B0603020202020204" pitchFamily="34" charset="0"/>
              </a:rPr>
              <a:t> </a:t>
            </a:r>
            <a:r>
              <a:rPr lang="en-US" altLang="el-GR" sz="2000" i="1" dirty="0">
                <a:latin typeface="Trebuchet MS" panose="020B0603020202020204" pitchFamily="34" charset="0"/>
              </a:rPr>
              <a:t>F</a:t>
            </a:r>
            <a:r>
              <a:rPr lang="en-US" altLang="el-GR" sz="2000" dirty="0">
                <a:latin typeface="Trebuchet MS" panose="020B0603020202020204" pitchFamily="34" charset="0"/>
              </a:rPr>
              <a:t>/4</a:t>
            </a:r>
            <a:r>
              <a:rPr lang="el-GR" altLang="el-GR" sz="2000" dirty="0">
                <a:latin typeface="Trebuchet MS" panose="020B0603020202020204" pitchFamily="34" charset="0"/>
              </a:rPr>
              <a:t>.       </a:t>
            </a:r>
            <a:r>
              <a:rPr lang="el-GR" altLang="el-GR" sz="2000" b="1" dirty="0">
                <a:latin typeface="Trebuchet MS" panose="020B0603020202020204" pitchFamily="34" charset="0"/>
              </a:rPr>
              <a:t>δ.</a:t>
            </a:r>
            <a:r>
              <a:rPr lang="en-US" altLang="el-GR" sz="2000" b="1" dirty="0">
                <a:latin typeface="Trebuchet MS" panose="020B0603020202020204" pitchFamily="34" charset="0"/>
              </a:rPr>
              <a:t> </a:t>
            </a:r>
            <a:r>
              <a:rPr lang="el-GR" altLang="el-GR" sz="2000" b="1" dirty="0">
                <a:latin typeface="Trebuchet MS" panose="020B0603020202020204" pitchFamily="34" charset="0"/>
              </a:rPr>
              <a:t> </a:t>
            </a:r>
            <a:r>
              <a:rPr lang="en-US" altLang="el-GR" sz="2000" i="1" dirty="0">
                <a:latin typeface="Trebuchet MS" panose="020B0603020202020204" pitchFamily="34" charset="0"/>
              </a:rPr>
              <a:t>F</a:t>
            </a:r>
            <a:r>
              <a:rPr lang="en-US" altLang="el-GR" sz="2000" baseline="-25000" dirty="0">
                <a:latin typeface="Trebuchet MS" panose="020B0603020202020204" pitchFamily="34" charset="0"/>
              </a:rPr>
              <a:t>1 </a:t>
            </a:r>
            <a:r>
              <a:rPr lang="en-US" altLang="el-GR" sz="2000" dirty="0">
                <a:latin typeface="Trebuchet MS" panose="020B0603020202020204" pitchFamily="34" charset="0"/>
              </a:rPr>
              <a:t>= </a:t>
            </a:r>
            <a:r>
              <a:rPr lang="el-GR" altLang="el-GR" sz="2000" dirty="0">
                <a:latin typeface="Trebuchet MS" panose="020B0603020202020204" pitchFamily="34" charset="0"/>
              </a:rPr>
              <a:t>2</a:t>
            </a:r>
            <a:r>
              <a:rPr lang="en-US" altLang="el-GR" sz="2000" i="1" dirty="0">
                <a:latin typeface="Trebuchet MS" panose="020B0603020202020204" pitchFamily="34" charset="0"/>
              </a:rPr>
              <a:t>F</a:t>
            </a:r>
            <a:r>
              <a:rPr lang="en-US" altLang="el-GR" sz="2000" dirty="0">
                <a:latin typeface="Trebuchet MS" panose="020B0603020202020204" pitchFamily="34" charset="0"/>
              </a:rPr>
              <a:t>.</a:t>
            </a:r>
            <a:r>
              <a:rPr lang="el-GR" altLang="el-GR" sz="2000" b="1" dirty="0">
                <a:latin typeface="Trebuchet MS" panose="020B0603020202020204" pitchFamily="34" charset="0"/>
              </a:rPr>
              <a:t> </a:t>
            </a:r>
          </a:p>
        </p:txBody>
      </p:sp>
      <p:sp>
        <p:nvSpPr>
          <p:cNvPr id="5" name="Έλλειψη 4"/>
          <p:cNvSpPr/>
          <p:nvPr/>
        </p:nvSpPr>
        <p:spPr>
          <a:xfrm>
            <a:off x="654959" y="908720"/>
            <a:ext cx="432048" cy="4320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Έλλειψη 5"/>
          <p:cNvSpPr/>
          <p:nvPr/>
        </p:nvSpPr>
        <p:spPr>
          <a:xfrm>
            <a:off x="650495" y="5397981"/>
            <a:ext cx="432048" cy="41309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450852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fade">
                                      <p:cBhvr>
                                        <p:cTn id="31" dur="500"/>
                                        <p:tgtEl>
                                          <p:spTgt spid="4">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fade">
                                      <p:cBhvr>
                                        <p:cTn id="34" dur="500"/>
                                        <p:tgtEl>
                                          <p:spTgt spid="4">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1000"/>
                                        <p:tgtEl>
                                          <p:spTgt spid="6"/>
                                        </p:tgtEl>
                                      </p:cBhvr>
                                    </p:animEffect>
                                    <p:anim calcmode="lin" valueType="num">
                                      <p:cBhvr>
                                        <p:cTn id="40" dur="1000" fill="hold"/>
                                        <p:tgtEl>
                                          <p:spTgt spid="6"/>
                                        </p:tgtEl>
                                        <p:attrNameLst>
                                          <p:attrName>ppt_x</p:attrName>
                                        </p:attrNameLst>
                                      </p:cBhvr>
                                      <p:tavLst>
                                        <p:tav tm="0">
                                          <p:val>
                                            <p:strVal val="#ppt_x"/>
                                          </p:val>
                                        </p:tav>
                                        <p:tav tm="100000">
                                          <p:val>
                                            <p:strVal val="#ppt_x"/>
                                          </p:val>
                                        </p:tav>
                                      </p:tavLst>
                                    </p:anim>
                                    <p:anim calcmode="lin" valueType="num">
                                      <p:cBhvr>
                                        <p:cTn id="4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3</a:t>
            </a:fld>
            <a:endParaRPr lang="el-GR" dirty="0">
              <a:solidFill>
                <a:prstClr val="black"/>
              </a:solidFill>
            </a:endParaRPr>
          </a:p>
        </p:txBody>
      </p:sp>
      <p:grpSp>
        <p:nvGrpSpPr>
          <p:cNvPr id="6" name="Ομάδα 5"/>
          <p:cNvGrpSpPr/>
          <p:nvPr/>
        </p:nvGrpSpPr>
        <p:grpSpPr>
          <a:xfrm>
            <a:off x="6541169" y="162414"/>
            <a:ext cx="2016224" cy="2936318"/>
            <a:chOff x="4440049" y="146620"/>
            <a:chExt cx="2016224" cy="2936318"/>
          </a:xfrm>
          <a:effectLst>
            <a:outerShdw blurRad="50800" dist="38100" dir="2700000" algn="tl" rotWithShape="0">
              <a:prstClr val="black">
                <a:alpha val="40000"/>
              </a:prstClr>
            </a:outerShdw>
          </a:effectLst>
        </p:grpSpPr>
        <p:pic>
          <p:nvPicPr>
            <p:cNvPr id="1026" name="Picture 2" descr="C:\Users\Merkouris\Desktop\αρχείο λήψης.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4008" y="146620"/>
              <a:ext cx="1512168" cy="222329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440049" y="2344274"/>
              <a:ext cx="2016224" cy="738664"/>
            </a:xfrm>
            <a:prstGeom prst="rect">
              <a:avLst/>
            </a:prstGeom>
            <a:noFill/>
          </p:spPr>
          <p:txBody>
            <a:bodyPr wrap="square" rtlCol="0">
              <a:spAutoFit/>
            </a:bodyPr>
            <a:lstStyle/>
            <a:p>
              <a:pPr algn="ctr"/>
              <a:r>
                <a:rPr lang="el-GR" sz="1400" b="1" dirty="0">
                  <a:latin typeface="Comic Sans MS" panose="030F0702030302020204" pitchFamily="66" charset="0"/>
                </a:rPr>
                <a:t>Θαλής </a:t>
              </a:r>
              <a:endParaRPr lang="en-GB" sz="1400" b="1" dirty="0">
                <a:latin typeface="Comic Sans MS" panose="030F0702030302020204" pitchFamily="66" charset="0"/>
              </a:endParaRPr>
            </a:p>
            <a:p>
              <a:pPr algn="ctr"/>
              <a:r>
                <a:rPr lang="el-GR" sz="1400" b="1" dirty="0">
                  <a:latin typeface="Comic Sans MS" panose="030F0702030302020204" pitchFamily="66" charset="0"/>
                </a:rPr>
                <a:t>(περ</a:t>
              </a:r>
              <a:r>
                <a:rPr lang="en-US" sz="1400" b="1" dirty="0">
                  <a:latin typeface="Comic Sans MS" panose="030F0702030302020204" pitchFamily="66" charset="0"/>
                </a:rPr>
                <a:t>.</a:t>
              </a:r>
              <a:r>
                <a:rPr lang="el-GR" sz="1400" b="1" dirty="0">
                  <a:latin typeface="Comic Sans MS" panose="030F0702030302020204" pitchFamily="66" charset="0"/>
                </a:rPr>
                <a:t> 630/635 </a:t>
              </a:r>
              <a:r>
                <a:rPr lang="el-GR" sz="1400" b="1" dirty="0" err="1">
                  <a:latin typeface="Comic Sans MS" panose="030F0702030302020204" pitchFamily="66" charset="0"/>
                </a:rPr>
                <a:t>π.Χ.</a:t>
              </a:r>
              <a:r>
                <a:rPr lang="el-GR" sz="1400" b="1" dirty="0">
                  <a:latin typeface="Comic Sans MS" panose="030F0702030302020204" pitchFamily="66" charset="0"/>
                </a:rPr>
                <a:t> </a:t>
              </a:r>
            </a:p>
            <a:p>
              <a:pPr algn="ctr"/>
              <a:r>
                <a:rPr lang="el-GR" sz="1400" b="1" dirty="0">
                  <a:latin typeface="Comic Sans MS" panose="030F0702030302020204" pitchFamily="66" charset="0"/>
                </a:rPr>
                <a:t>- 543 </a:t>
              </a:r>
              <a:r>
                <a:rPr lang="el-GR" sz="1400" b="1" dirty="0" err="1">
                  <a:latin typeface="Comic Sans MS" panose="030F0702030302020204" pitchFamily="66" charset="0"/>
                </a:rPr>
                <a:t>π.Χ.</a:t>
              </a:r>
              <a:r>
                <a:rPr lang="el-GR" sz="1400" b="1" dirty="0">
                  <a:latin typeface="Comic Sans MS" panose="030F0702030302020204" pitchFamily="66" charset="0"/>
                </a:rPr>
                <a:t>)</a:t>
              </a:r>
            </a:p>
          </p:txBody>
        </p:sp>
      </p:grpSp>
      <p:sp>
        <p:nvSpPr>
          <p:cNvPr id="8" name="TextBox 7"/>
          <p:cNvSpPr txBox="1"/>
          <p:nvPr/>
        </p:nvSpPr>
        <p:spPr>
          <a:xfrm>
            <a:off x="450713" y="3177055"/>
            <a:ext cx="5753252" cy="461665"/>
          </a:xfrm>
          <a:prstGeom prst="rect">
            <a:avLst/>
          </a:prstGeom>
          <a:noFill/>
        </p:spPr>
        <p:txBody>
          <a:bodyPr wrap="square" rtlCol="0">
            <a:spAutoFit/>
          </a:bodyPr>
          <a:lstStyle/>
          <a:p>
            <a:r>
              <a:rPr lang="el-GR" sz="2400" b="1" dirty="0">
                <a:latin typeface="Comic Sans MS" panose="030F0702030302020204" pitchFamily="66" charset="0"/>
              </a:rPr>
              <a:t>Έτσι, έχουμε την καθιέρωση του όρου</a:t>
            </a:r>
            <a:endPar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9" name="TextBox 8"/>
          <p:cNvSpPr txBox="1"/>
          <p:nvPr/>
        </p:nvSpPr>
        <p:spPr>
          <a:xfrm>
            <a:off x="460407" y="3678404"/>
            <a:ext cx="8041780" cy="1754326"/>
          </a:xfrm>
          <a:prstGeom prst="rect">
            <a:avLst/>
          </a:prstGeom>
          <a:noFill/>
        </p:spPr>
        <p:txBody>
          <a:bodyPr wrap="square" rtlCol="0">
            <a:spAutoFit/>
          </a:bodyPr>
          <a:lstStyle/>
          <a:p>
            <a:pPr algn="just">
              <a:lnSpc>
                <a:spcPct val="150000"/>
              </a:lnSpc>
            </a:pPr>
            <a:r>
              <a:rPr lang="el-GR" sz="2400" b="1" dirty="0">
                <a:solidFill>
                  <a:srgbClr val="0000FF"/>
                </a:solidFill>
                <a:effectLst>
                  <a:outerShdw blurRad="38100" dist="38100" dir="2700000" algn="tl">
                    <a:srgbClr val="000000">
                      <a:alpha val="43137"/>
                    </a:srgbClr>
                  </a:outerShdw>
                </a:effectLst>
                <a:latin typeface="Comic Sans MS" panose="030F0702030302020204" pitchFamily="66" charset="0"/>
              </a:rPr>
              <a:t>Παράλληλα έχουμε την μελέτη της έλξης σιδερένιων σωμάτων από πετρώματα όπως η </a:t>
            </a:r>
            <a:r>
              <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rPr>
              <a:t>μαγνησία γη </a:t>
            </a:r>
            <a:r>
              <a:rPr lang="el-GR" sz="2400" b="1" dirty="0">
                <a:solidFill>
                  <a:srgbClr val="0000FF"/>
                </a:solidFill>
                <a:effectLst>
                  <a:outerShdw blurRad="38100" dist="38100" dir="2700000" algn="tl">
                    <a:srgbClr val="000000">
                      <a:alpha val="43137"/>
                    </a:srgbClr>
                  </a:outerShdw>
                </a:effectLst>
                <a:latin typeface="Comic Sans MS" panose="030F0702030302020204" pitchFamily="66" charset="0"/>
              </a:rPr>
              <a:t>(μαγνητίτης)</a:t>
            </a:r>
            <a:r>
              <a:rPr lang="en-US" sz="2400" b="1" dirty="0">
                <a:solidFill>
                  <a:srgbClr val="0000FF"/>
                </a:solidFill>
                <a:effectLst>
                  <a:outerShdw blurRad="38100" dist="38100" dir="2700000" algn="tl">
                    <a:srgbClr val="000000">
                      <a:alpha val="43137"/>
                    </a:srgbClr>
                  </a:outerShdw>
                </a:effectLst>
                <a:latin typeface="Comic Sans MS" panose="030F0702030302020204" pitchFamily="66" charset="0"/>
              </a:rPr>
              <a:t>.</a:t>
            </a:r>
            <a:r>
              <a:rPr lang="el-GR" sz="2400" b="1" dirty="0">
                <a:solidFill>
                  <a:srgbClr val="0000FF"/>
                </a:solidFill>
                <a:effectLst>
                  <a:outerShdw blurRad="38100" dist="38100" dir="2700000" algn="tl">
                    <a:srgbClr val="000000">
                      <a:alpha val="43137"/>
                    </a:srgbClr>
                  </a:outerShdw>
                </a:effectLst>
                <a:latin typeface="Comic Sans MS" panose="030F0702030302020204" pitchFamily="66" charset="0"/>
              </a:rPr>
              <a:t> </a:t>
            </a:r>
          </a:p>
        </p:txBody>
      </p:sp>
      <p:sp>
        <p:nvSpPr>
          <p:cNvPr id="11" name="TextBox 10"/>
          <p:cNvSpPr txBox="1"/>
          <p:nvPr/>
        </p:nvSpPr>
        <p:spPr>
          <a:xfrm>
            <a:off x="419398" y="5502890"/>
            <a:ext cx="5409604" cy="461665"/>
          </a:xfrm>
          <a:prstGeom prst="rect">
            <a:avLst/>
          </a:prstGeom>
          <a:noFill/>
        </p:spPr>
        <p:txBody>
          <a:bodyPr wrap="square" rtlCol="0">
            <a:spAutoFit/>
          </a:bodyPr>
          <a:lstStyle/>
          <a:p>
            <a:r>
              <a:rPr lang="el-GR" sz="2400" b="1" dirty="0">
                <a:solidFill>
                  <a:srgbClr val="0000FF"/>
                </a:solidFill>
                <a:effectLst>
                  <a:outerShdw blurRad="38100" dist="38100" dir="2700000" algn="tl">
                    <a:srgbClr val="000000">
                      <a:alpha val="43137"/>
                    </a:srgbClr>
                  </a:outerShdw>
                </a:effectLst>
                <a:latin typeface="Comic Sans MS" panose="030F0702030302020204" pitchFamily="66" charset="0"/>
              </a:rPr>
              <a:t>Έτσι, έχουμε την εμφάνιση του όρου</a:t>
            </a:r>
            <a:endPar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7" name="Ορθογώνιο 6"/>
          <p:cNvSpPr/>
          <p:nvPr/>
        </p:nvSpPr>
        <p:spPr>
          <a:xfrm>
            <a:off x="5996945" y="3177055"/>
            <a:ext cx="2654894" cy="461665"/>
          </a:xfrm>
          <a:prstGeom prst="rect">
            <a:avLst/>
          </a:prstGeom>
        </p:spPr>
        <p:txBody>
          <a:bodyPr wrap="none">
            <a:spAutoFit/>
          </a:bodyPr>
          <a:lstStyle/>
          <a:p>
            <a:r>
              <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rPr>
              <a:t>ΗΛΕΚΤΡΙΣΜΟΣ.</a:t>
            </a:r>
            <a:endParaRPr lang="el-GR" sz="2400" dirty="0"/>
          </a:p>
        </p:txBody>
      </p:sp>
      <p:sp>
        <p:nvSpPr>
          <p:cNvPr id="10" name="Ορθογώνιο 9"/>
          <p:cNvSpPr/>
          <p:nvPr/>
        </p:nvSpPr>
        <p:spPr>
          <a:xfrm>
            <a:off x="5775474" y="5521954"/>
            <a:ext cx="2816797" cy="461665"/>
          </a:xfrm>
          <a:prstGeom prst="rect">
            <a:avLst/>
          </a:prstGeom>
        </p:spPr>
        <p:txBody>
          <a:bodyPr wrap="none">
            <a:spAutoFit/>
          </a:bodyPr>
          <a:lstStyle/>
          <a:p>
            <a:r>
              <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rPr>
              <a:t>ΜΑΓΝΗΤΙΣΜΟΣ.</a:t>
            </a:r>
          </a:p>
        </p:txBody>
      </p:sp>
      <p:grpSp>
        <p:nvGrpSpPr>
          <p:cNvPr id="14" name="Ομάδα 13"/>
          <p:cNvGrpSpPr/>
          <p:nvPr/>
        </p:nvGrpSpPr>
        <p:grpSpPr>
          <a:xfrm>
            <a:off x="592358" y="455403"/>
            <a:ext cx="5881540" cy="2400657"/>
            <a:chOff x="592358" y="455403"/>
            <a:chExt cx="5881540" cy="2400657"/>
          </a:xfrm>
        </p:grpSpPr>
        <p:sp>
          <p:nvSpPr>
            <p:cNvPr id="4" name="TextBox 3"/>
            <p:cNvSpPr txBox="1"/>
            <p:nvPr/>
          </p:nvSpPr>
          <p:spPr>
            <a:xfrm>
              <a:off x="611560" y="455403"/>
              <a:ext cx="5862338" cy="2400657"/>
            </a:xfrm>
            <a:prstGeom prst="rect">
              <a:avLst/>
            </a:prstGeom>
            <a:noFill/>
          </p:spPr>
          <p:txBody>
            <a:bodyPr wrap="square" rtlCol="0">
              <a:spAutoFit/>
            </a:bodyPr>
            <a:lstStyle/>
            <a:p>
              <a:pPr algn="just">
                <a:lnSpc>
                  <a:spcPct val="150000"/>
                </a:lnSpc>
              </a:pPr>
              <a:r>
                <a:rPr lang="el-GR" sz="2000" b="1" dirty="0">
                  <a:latin typeface="Comic Sans MS" panose="030F0702030302020204" pitchFamily="66" charset="0"/>
                </a:rPr>
                <a:t>Στην αρχή ήταν ο </a:t>
              </a:r>
              <a:r>
                <a:rPr lang="el-GR" sz="2000" b="1" dirty="0">
                  <a:latin typeface="Comic Sans MS" panose="030F0702030302020204" pitchFamily="66" charset="0"/>
                  <a:hlinkClick r:id="rId3"/>
                </a:rPr>
                <a:t>Θαλής</a:t>
              </a:r>
              <a:r>
                <a:rPr lang="el-GR" sz="2000" b="1" dirty="0">
                  <a:latin typeface="Comic Sans MS" panose="030F0702030302020204" pitchFamily="66" charset="0"/>
                </a:rPr>
                <a:t> ο Μιλήσιος  που πρώτος παρατήρησε και μελέτησε την </a:t>
              </a:r>
              <a:r>
                <a:rPr lang="el-GR" sz="2000" b="1" dirty="0">
                  <a:solidFill>
                    <a:srgbClr val="FF0000"/>
                  </a:solidFill>
                  <a:effectLst>
                    <a:outerShdw blurRad="38100" dist="38100" dir="2700000" algn="tl">
                      <a:srgbClr val="000000">
                        <a:alpha val="43137"/>
                      </a:srgbClr>
                    </a:outerShdw>
                  </a:effectLst>
                  <a:latin typeface="Comic Sans MS" panose="030F0702030302020204" pitchFamily="66" charset="0"/>
                </a:rPr>
                <a:t>αλληλεπίδραση ηλεκτρικά φορτισμένων σωμάτων</a:t>
              </a:r>
              <a:r>
                <a:rPr lang="el-GR" sz="2000" b="1" dirty="0">
                  <a:latin typeface="Comic Sans MS" panose="030F0702030302020204" pitchFamily="66" charset="0"/>
                </a:rPr>
                <a:t> </a:t>
              </a:r>
              <a:r>
                <a:rPr lang="el-GR" sz="2000" dirty="0">
                  <a:latin typeface="Comic Sans MS" panose="030F0702030302020204" pitchFamily="66" charset="0"/>
                </a:rPr>
                <a:t>κομμάτι </a:t>
              </a:r>
              <a:r>
                <a:rPr lang="el-GR" sz="2000" b="1" dirty="0">
                  <a:solidFill>
                    <a:srgbClr val="FF0000"/>
                  </a:solidFill>
                  <a:effectLst>
                    <a:outerShdw blurRad="38100" dist="38100" dir="2700000" algn="tl">
                      <a:srgbClr val="000000">
                        <a:alpha val="43137"/>
                      </a:srgbClr>
                    </a:outerShdw>
                  </a:effectLst>
                  <a:latin typeface="Comic Sans MS" panose="030F0702030302020204" pitchFamily="66" charset="0"/>
                </a:rPr>
                <a:t>ήλεκτρου</a:t>
              </a:r>
              <a:r>
                <a:rPr lang="el-GR" sz="2000" dirty="0">
                  <a:latin typeface="Comic Sans MS" panose="030F0702030302020204" pitchFamily="66" charset="0"/>
                </a:rPr>
                <a:t> (κεχριμπάρι) που τρίβεται σε ξηρό ύφασμα έλκει μικρά κομμάτια άχυρου .</a:t>
              </a:r>
              <a:endParaRPr lang="el-GR" sz="2000" b="1" dirty="0">
                <a:latin typeface="Comic Sans MS" panose="030F0702030302020204" pitchFamily="66" charset="0"/>
              </a:endParaRPr>
            </a:p>
          </p:txBody>
        </p:sp>
        <p:sp>
          <p:nvSpPr>
            <p:cNvPr id="12" name="Αριστερό άγκιστρο 11"/>
            <p:cNvSpPr/>
            <p:nvPr/>
          </p:nvSpPr>
          <p:spPr>
            <a:xfrm>
              <a:off x="592358" y="1883783"/>
              <a:ext cx="45719" cy="455136"/>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3" name="Δεξί άγκιστρο 12"/>
            <p:cNvSpPr/>
            <p:nvPr/>
          </p:nvSpPr>
          <p:spPr>
            <a:xfrm>
              <a:off x="5452141" y="2338919"/>
              <a:ext cx="45719" cy="442009"/>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spTree>
    <p:extLst>
      <p:ext uri="{BB962C8B-B14F-4D97-AF65-F5344CB8AC3E}">
        <p14:creationId xmlns:p14="http://schemas.microsoft.com/office/powerpoint/2010/main" val="2505020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nodeType="afterEffect">
                                  <p:stCondLst>
                                    <p:cond delay="50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6" presetClass="entr" presetSubtype="16" fill="hold" grpId="1" nodeType="afterEffect">
                                  <p:stCondLst>
                                    <p:cond delay="250"/>
                                  </p:stCondLst>
                                  <p:childTnLst>
                                    <p:set>
                                      <p:cBhvr>
                                        <p:cTn id="19" dur="1" fill="hold">
                                          <p:stCondLst>
                                            <p:cond delay="0"/>
                                          </p:stCondLst>
                                        </p:cTn>
                                        <p:tgtEl>
                                          <p:spTgt spid="7"/>
                                        </p:tgtEl>
                                        <p:attrNameLst>
                                          <p:attrName>style.visibility</p:attrName>
                                        </p:attrNameLst>
                                      </p:cBhvr>
                                      <p:to>
                                        <p:strVal val="visible"/>
                                      </p:to>
                                    </p:set>
                                    <p:animEffect transition="in" filter="circle(in)">
                                      <p:cBhvr>
                                        <p:cTn id="20" dur="2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ssolv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dissolve">
                                      <p:cBhvr>
                                        <p:cTn id="30" dur="500"/>
                                        <p:tgtEl>
                                          <p:spTgt spid="11"/>
                                        </p:tgtEl>
                                      </p:cBhvr>
                                    </p:animEffect>
                                  </p:childTnLst>
                                </p:cTn>
                              </p:par>
                            </p:childTnLst>
                          </p:cTn>
                        </p:par>
                        <p:par>
                          <p:cTn id="31" fill="hold">
                            <p:stCondLst>
                              <p:cond delay="500"/>
                            </p:stCondLst>
                            <p:childTnLst>
                              <p:par>
                                <p:cTn id="32" presetID="6" presetClass="entr" presetSubtype="16" fill="hold" grpId="1" nodeType="afterEffect">
                                  <p:stCondLst>
                                    <p:cond delay="250"/>
                                  </p:stCondLst>
                                  <p:childTnLst>
                                    <p:set>
                                      <p:cBhvr>
                                        <p:cTn id="33" dur="1" fill="hold">
                                          <p:stCondLst>
                                            <p:cond delay="0"/>
                                          </p:stCondLst>
                                        </p:cTn>
                                        <p:tgtEl>
                                          <p:spTgt spid="10"/>
                                        </p:tgtEl>
                                        <p:attrNameLst>
                                          <p:attrName>style.visibility</p:attrName>
                                        </p:attrNameLst>
                                      </p:cBhvr>
                                      <p:to>
                                        <p:strVal val="visible"/>
                                      </p:to>
                                    </p:set>
                                    <p:animEffect transition="in" filter="circle(in)">
                                      <p:cBhvr>
                                        <p:cTn id="34"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7" grpId="1"/>
      <p:bldP spid="10" grpId="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30</a:t>
            </a:fld>
            <a:endParaRPr lang="el-GR" dirty="0">
              <a:solidFill>
                <a:prstClr val="black"/>
              </a:solidFill>
            </a:endParaRPr>
          </a:p>
        </p:txBody>
      </p:sp>
      <p:sp>
        <p:nvSpPr>
          <p:cNvPr id="25" name="Έλλειψη 24"/>
          <p:cNvSpPr/>
          <p:nvPr/>
        </p:nvSpPr>
        <p:spPr>
          <a:xfrm>
            <a:off x="4644008" y="3919073"/>
            <a:ext cx="432048" cy="3941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7" name="Ομάδα 6"/>
          <p:cNvGrpSpPr/>
          <p:nvPr/>
        </p:nvGrpSpPr>
        <p:grpSpPr>
          <a:xfrm>
            <a:off x="1043608" y="104600"/>
            <a:ext cx="7056784" cy="4247317"/>
            <a:chOff x="1043608" y="104600"/>
            <a:chExt cx="7056784" cy="4247317"/>
          </a:xfrm>
        </p:grpSpPr>
        <p:grpSp>
          <p:nvGrpSpPr>
            <p:cNvPr id="5" name="Ομάδα 4"/>
            <p:cNvGrpSpPr/>
            <p:nvPr/>
          </p:nvGrpSpPr>
          <p:grpSpPr>
            <a:xfrm>
              <a:off x="2195736" y="2228258"/>
              <a:ext cx="4635500" cy="1165225"/>
              <a:chOff x="1943568" y="1897343"/>
              <a:chExt cx="4635500" cy="1165225"/>
            </a:xfrm>
          </p:grpSpPr>
          <p:grpSp>
            <p:nvGrpSpPr>
              <p:cNvPr id="6" name="Group 4"/>
              <p:cNvGrpSpPr>
                <a:grpSpLocks noChangeAspect="1"/>
              </p:cNvGrpSpPr>
              <p:nvPr/>
            </p:nvGrpSpPr>
            <p:grpSpPr bwMode="auto">
              <a:xfrm>
                <a:off x="1943568" y="1897343"/>
                <a:ext cx="4635500" cy="1165225"/>
                <a:chOff x="1306" y="1117"/>
                <a:chExt cx="2920" cy="734"/>
              </a:xfrm>
            </p:grpSpPr>
            <p:sp>
              <p:nvSpPr>
                <p:cNvPr id="8" name="Rectangle 5"/>
                <p:cNvSpPr>
                  <a:spLocks noChangeArrowheads="1"/>
                </p:cNvSpPr>
                <p:nvPr/>
              </p:nvSpPr>
              <p:spPr bwMode="auto">
                <a:xfrm>
                  <a:off x="1545" y="1434"/>
                  <a:ext cx="2378" cy="20"/>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1" name="Freeform 8"/>
                <p:cNvSpPr>
                  <a:spLocks/>
                </p:cNvSpPr>
                <p:nvPr/>
              </p:nvSpPr>
              <p:spPr bwMode="auto">
                <a:xfrm>
                  <a:off x="2603" y="1389"/>
                  <a:ext cx="113" cy="110"/>
                </a:xfrm>
                <a:custGeom>
                  <a:avLst/>
                  <a:gdLst>
                    <a:gd name="T0" fmla="*/ 73 w 143"/>
                    <a:gd name="T1" fmla="*/ 0 h 110"/>
                    <a:gd name="T2" fmla="*/ 87 w 143"/>
                    <a:gd name="T3" fmla="*/ 0 h 110"/>
                    <a:gd name="T4" fmla="*/ 101 w 143"/>
                    <a:gd name="T5" fmla="*/ 4 h 110"/>
                    <a:gd name="T6" fmla="*/ 112 w 143"/>
                    <a:gd name="T7" fmla="*/ 9 h 110"/>
                    <a:gd name="T8" fmla="*/ 124 w 143"/>
                    <a:gd name="T9" fmla="*/ 15 h 110"/>
                    <a:gd name="T10" fmla="*/ 132 w 143"/>
                    <a:gd name="T11" fmla="*/ 24 h 110"/>
                    <a:gd name="T12" fmla="*/ 138 w 143"/>
                    <a:gd name="T13" fmla="*/ 32 h 110"/>
                    <a:gd name="T14" fmla="*/ 143 w 143"/>
                    <a:gd name="T15" fmla="*/ 43 h 110"/>
                    <a:gd name="T16" fmla="*/ 143 w 143"/>
                    <a:gd name="T17" fmla="*/ 54 h 110"/>
                    <a:gd name="T18" fmla="*/ 143 w 143"/>
                    <a:gd name="T19" fmla="*/ 65 h 110"/>
                    <a:gd name="T20" fmla="*/ 138 w 143"/>
                    <a:gd name="T21" fmla="*/ 76 h 110"/>
                    <a:gd name="T22" fmla="*/ 132 w 143"/>
                    <a:gd name="T23" fmla="*/ 86 h 110"/>
                    <a:gd name="T24" fmla="*/ 124 w 143"/>
                    <a:gd name="T25" fmla="*/ 93 h 110"/>
                    <a:gd name="T26" fmla="*/ 112 w 143"/>
                    <a:gd name="T27" fmla="*/ 99 h 110"/>
                    <a:gd name="T28" fmla="*/ 101 w 143"/>
                    <a:gd name="T29" fmla="*/ 106 h 110"/>
                    <a:gd name="T30" fmla="*/ 87 w 143"/>
                    <a:gd name="T31" fmla="*/ 108 h 110"/>
                    <a:gd name="T32" fmla="*/ 73 w 143"/>
                    <a:gd name="T33" fmla="*/ 110 h 110"/>
                    <a:gd name="T34" fmla="*/ 59 w 143"/>
                    <a:gd name="T35" fmla="*/ 108 h 110"/>
                    <a:gd name="T36" fmla="*/ 45 w 143"/>
                    <a:gd name="T37" fmla="*/ 106 h 110"/>
                    <a:gd name="T38" fmla="*/ 31 w 143"/>
                    <a:gd name="T39" fmla="*/ 99 h 110"/>
                    <a:gd name="T40" fmla="*/ 23 w 143"/>
                    <a:gd name="T41" fmla="*/ 93 h 110"/>
                    <a:gd name="T42" fmla="*/ 14 w 143"/>
                    <a:gd name="T43" fmla="*/ 86 h 110"/>
                    <a:gd name="T44" fmla="*/ 6 w 143"/>
                    <a:gd name="T45" fmla="*/ 76 h 110"/>
                    <a:gd name="T46" fmla="*/ 3 w 143"/>
                    <a:gd name="T47" fmla="*/ 65 h 110"/>
                    <a:gd name="T48" fmla="*/ 0 w 143"/>
                    <a:gd name="T49" fmla="*/ 54 h 110"/>
                    <a:gd name="T50" fmla="*/ 3 w 143"/>
                    <a:gd name="T51" fmla="*/ 43 h 110"/>
                    <a:gd name="T52" fmla="*/ 6 w 143"/>
                    <a:gd name="T53" fmla="*/ 32 h 110"/>
                    <a:gd name="T54" fmla="*/ 14 w 143"/>
                    <a:gd name="T55" fmla="*/ 24 h 110"/>
                    <a:gd name="T56" fmla="*/ 23 w 143"/>
                    <a:gd name="T57" fmla="*/ 15 h 110"/>
                    <a:gd name="T58" fmla="*/ 31 w 143"/>
                    <a:gd name="T59" fmla="*/ 9 h 110"/>
                    <a:gd name="T60" fmla="*/ 45 w 143"/>
                    <a:gd name="T61" fmla="*/ 4 h 110"/>
                    <a:gd name="T62" fmla="*/ 59 w 143"/>
                    <a:gd name="T63" fmla="*/ 0 h 110"/>
                    <a:gd name="T64" fmla="*/ 73 w 143"/>
                    <a:gd name="T65"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3" h="110">
                      <a:moveTo>
                        <a:pt x="73" y="0"/>
                      </a:moveTo>
                      <a:lnTo>
                        <a:pt x="87" y="0"/>
                      </a:lnTo>
                      <a:lnTo>
                        <a:pt x="101" y="4"/>
                      </a:lnTo>
                      <a:lnTo>
                        <a:pt x="112" y="9"/>
                      </a:lnTo>
                      <a:lnTo>
                        <a:pt x="124" y="15"/>
                      </a:lnTo>
                      <a:lnTo>
                        <a:pt x="132" y="24"/>
                      </a:lnTo>
                      <a:lnTo>
                        <a:pt x="138" y="32"/>
                      </a:lnTo>
                      <a:lnTo>
                        <a:pt x="143" y="43"/>
                      </a:lnTo>
                      <a:lnTo>
                        <a:pt x="143" y="54"/>
                      </a:lnTo>
                      <a:lnTo>
                        <a:pt x="143" y="65"/>
                      </a:lnTo>
                      <a:lnTo>
                        <a:pt x="138" y="76"/>
                      </a:lnTo>
                      <a:lnTo>
                        <a:pt x="132" y="86"/>
                      </a:lnTo>
                      <a:lnTo>
                        <a:pt x="124" y="93"/>
                      </a:lnTo>
                      <a:lnTo>
                        <a:pt x="112" y="99"/>
                      </a:lnTo>
                      <a:lnTo>
                        <a:pt x="101" y="106"/>
                      </a:lnTo>
                      <a:lnTo>
                        <a:pt x="87" y="108"/>
                      </a:lnTo>
                      <a:lnTo>
                        <a:pt x="73" y="110"/>
                      </a:lnTo>
                      <a:lnTo>
                        <a:pt x="59" y="108"/>
                      </a:lnTo>
                      <a:lnTo>
                        <a:pt x="45" y="106"/>
                      </a:lnTo>
                      <a:lnTo>
                        <a:pt x="31" y="99"/>
                      </a:lnTo>
                      <a:lnTo>
                        <a:pt x="23" y="93"/>
                      </a:lnTo>
                      <a:lnTo>
                        <a:pt x="14" y="86"/>
                      </a:lnTo>
                      <a:lnTo>
                        <a:pt x="6" y="76"/>
                      </a:lnTo>
                      <a:lnTo>
                        <a:pt x="3" y="65"/>
                      </a:lnTo>
                      <a:lnTo>
                        <a:pt x="0" y="54"/>
                      </a:lnTo>
                      <a:lnTo>
                        <a:pt x="3" y="43"/>
                      </a:lnTo>
                      <a:lnTo>
                        <a:pt x="6" y="32"/>
                      </a:lnTo>
                      <a:lnTo>
                        <a:pt x="14" y="24"/>
                      </a:lnTo>
                      <a:lnTo>
                        <a:pt x="23" y="15"/>
                      </a:lnTo>
                      <a:lnTo>
                        <a:pt x="31" y="9"/>
                      </a:lnTo>
                      <a:lnTo>
                        <a:pt x="45" y="4"/>
                      </a:lnTo>
                      <a:lnTo>
                        <a:pt x="59" y="0"/>
                      </a:lnTo>
                      <a:lnTo>
                        <a:pt x="73"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2" name="Freeform 9"/>
                <p:cNvSpPr>
                  <a:spLocks/>
                </p:cNvSpPr>
                <p:nvPr/>
              </p:nvSpPr>
              <p:spPr bwMode="auto">
                <a:xfrm>
                  <a:off x="2603" y="1389"/>
                  <a:ext cx="113" cy="110"/>
                </a:xfrm>
                <a:custGeom>
                  <a:avLst/>
                  <a:gdLst>
                    <a:gd name="T0" fmla="*/ 73 w 143"/>
                    <a:gd name="T1" fmla="*/ 0 h 110"/>
                    <a:gd name="T2" fmla="*/ 87 w 143"/>
                    <a:gd name="T3" fmla="*/ 0 h 110"/>
                    <a:gd name="T4" fmla="*/ 101 w 143"/>
                    <a:gd name="T5" fmla="*/ 4 h 110"/>
                    <a:gd name="T6" fmla="*/ 112 w 143"/>
                    <a:gd name="T7" fmla="*/ 9 h 110"/>
                    <a:gd name="T8" fmla="*/ 124 w 143"/>
                    <a:gd name="T9" fmla="*/ 15 h 110"/>
                    <a:gd name="T10" fmla="*/ 132 w 143"/>
                    <a:gd name="T11" fmla="*/ 24 h 110"/>
                    <a:gd name="T12" fmla="*/ 138 w 143"/>
                    <a:gd name="T13" fmla="*/ 32 h 110"/>
                    <a:gd name="T14" fmla="*/ 143 w 143"/>
                    <a:gd name="T15" fmla="*/ 43 h 110"/>
                    <a:gd name="T16" fmla="*/ 143 w 143"/>
                    <a:gd name="T17" fmla="*/ 54 h 110"/>
                    <a:gd name="T18" fmla="*/ 143 w 143"/>
                    <a:gd name="T19" fmla="*/ 65 h 110"/>
                    <a:gd name="T20" fmla="*/ 138 w 143"/>
                    <a:gd name="T21" fmla="*/ 76 h 110"/>
                    <a:gd name="T22" fmla="*/ 132 w 143"/>
                    <a:gd name="T23" fmla="*/ 86 h 110"/>
                    <a:gd name="T24" fmla="*/ 124 w 143"/>
                    <a:gd name="T25" fmla="*/ 93 h 110"/>
                    <a:gd name="T26" fmla="*/ 112 w 143"/>
                    <a:gd name="T27" fmla="*/ 99 h 110"/>
                    <a:gd name="T28" fmla="*/ 101 w 143"/>
                    <a:gd name="T29" fmla="*/ 106 h 110"/>
                    <a:gd name="T30" fmla="*/ 87 w 143"/>
                    <a:gd name="T31" fmla="*/ 108 h 110"/>
                    <a:gd name="T32" fmla="*/ 73 w 143"/>
                    <a:gd name="T33" fmla="*/ 110 h 110"/>
                    <a:gd name="T34" fmla="*/ 59 w 143"/>
                    <a:gd name="T35" fmla="*/ 108 h 110"/>
                    <a:gd name="T36" fmla="*/ 45 w 143"/>
                    <a:gd name="T37" fmla="*/ 106 h 110"/>
                    <a:gd name="T38" fmla="*/ 31 w 143"/>
                    <a:gd name="T39" fmla="*/ 99 h 110"/>
                    <a:gd name="T40" fmla="*/ 23 w 143"/>
                    <a:gd name="T41" fmla="*/ 93 h 110"/>
                    <a:gd name="T42" fmla="*/ 14 w 143"/>
                    <a:gd name="T43" fmla="*/ 86 h 110"/>
                    <a:gd name="T44" fmla="*/ 6 w 143"/>
                    <a:gd name="T45" fmla="*/ 76 h 110"/>
                    <a:gd name="T46" fmla="*/ 3 w 143"/>
                    <a:gd name="T47" fmla="*/ 65 h 110"/>
                    <a:gd name="T48" fmla="*/ 0 w 143"/>
                    <a:gd name="T49" fmla="*/ 54 h 110"/>
                    <a:gd name="T50" fmla="*/ 3 w 143"/>
                    <a:gd name="T51" fmla="*/ 43 h 110"/>
                    <a:gd name="T52" fmla="*/ 6 w 143"/>
                    <a:gd name="T53" fmla="*/ 32 h 110"/>
                    <a:gd name="T54" fmla="*/ 14 w 143"/>
                    <a:gd name="T55" fmla="*/ 24 h 110"/>
                    <a:gd name="T56" fmla="*/ 23 w 143"/>
                    <a:gd name="T57" fmla="*/ 15 h 110"/>
                    <a:gd name="T58" fmla="*/ 31 w 143"/>
                    <a:gd name="T59" fmla="*/ 9 h 110"/>
                    <a:gd name="T60" fmla="*/ 45 w 143"/>
                    <a:gd name="T61" fmla="*/ 4 h 110"/>
                    <a:gd name="T62" fmla="*/ 59 w 143"/>
                    <a:gd name="T63" fmla="*/ 0 h 110"/>
                    <a:gd name="T64" fmla="*/ 73 w 143"/>
                    <a:gd name="T65"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3" h="110">
                      <a:moveTo>
                        <a:pt x="73" y="0"/>
                      </a:moveTo>
                      <a:lnTo>
                        <a:pt x="87" y="0"/>
                      </a:lnTo>
                      <a:lnTo>
                        <a:pt x="101" y="4"/>
                      </a:lnTo>
                      <a:lnTo>
                        <a:pt x="112" y="9"/>
                      </a:lnTo>
                      <a:lnTo>
                        <a:pt x="124" y="15"/>
                      </a:lnTo>
                      <a:lnTo>
                        <a:pt x="132" y="24"/>
                      </a:lnTo>
                      <a:lnTo>
                        <a:pt x="138" y="32"/>
                      </a:lnTo>
                      <a:lnTo>
                        <a:pt x="143" y="43"/>
                      </a:lnTo>
                      <a:lnTo>
                        <a:pt x="143" y="54"/>
                      </a:lnTo>
                      <a:lnTo>
                        <a:pt x="143" y="65"/>
                      </a:lnTo>
                      <a:lnTo>
                        <a:pt x="138" y="76"/>
                      </a:lnTo>
                      <a:lnTo>
                        <a:pt x="132" y="86"/>
                      </a:lnTo>
                      <a:lnTo>
                        <a:pt x="124" y="93"/>
                      </a:lnTo>
                      <a:lnTo>
                        <a:pt x="112" y="99"/>
                      </a:lnTo>
                      <a:lnTo>
                        <a:pt x="101" y="106"/>
                      </a:lnTo>
                      <a:lnTo>
                        <a:pt x="87" y="108"/>
                      </a:lnTo>
                      <a:lnTo>
                        <a:pt x="73" y="110"/>
                      </a:lnTo>
                      <a:lnTo>
                        <a:pt x="59" y="108"/>
                      </a:lnTo>
                      <a:lnTo>
                        <a:pt x="45" y="106"/>
                      </a:lnTo>
                      <a:lnTo>
                        <a:pt x="31" y="99"/>
                      </a:lnTo>
                      <a:lnTo>
                        <a:pt x="23" y="93"/>
                      </a:lnTo>
                      <a:lnTo>
                        <a:pt x="14" y="86"/>
                      </a:lnTo>
                      <a:lnTo>
                        <a:pt x="6" y="76"/>
                      </a:lnTo>
                      <a:lnTo>
                        <a:pt x="3" y="65"/>
                      </a:lnTo>
                      <a:lnTo>
                        <a:pt x="0" y="54"/>
                      </a:lnTo>
                      <a:lnTo>
                        <a:pt x="3" y="43"/>
                      </a:lnTo>
                      <a:lnTo>
                        <a:pt x="6" y="32"/>
                      </a:lnTo>
                      <a:lnTo>
                        <a:pt x="14" y="24"/>
                      </a:lnTo>
                      <a:lnTo>
                        <a:pt x="23" y="15"/>
                      </a:lnTo>
                      <a:lnTo>
                        <a:pt x="31" y="9"/>
                      </a:lnTo>
                      <a:lnTo>
                        <a:pt x="45" y="4"/>
                      </a:lnTo>
                      <a:lnTo>
                        <a:pt x="59" y="0"/>
                      </a:lnTo>
                      <a:lnTo>
                        <a:pt x="73" y="0"/>
                      </a:lnTo>
                      <a:close/>
                    </a:path>
                  </a:pathLst>
                </a:custGeom>
                <a:noFill/>
                <a:ln w="4763">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5" name="Freeform 12"/>
                <p:cNvSpPr>
                  <a:spLocks noEditPoints="1"/>
                </p:cNvSpPr>
                <p:nvPr/>
              </p:nvSpPr>
              <p:spPr bwMode="auto">
                <a:xfrm>
                  <a:off x="1376" y="1192"/>
                  <a:ext cx="197" cy="147"/>
                </a:xfrm>
                <a:custGeom>
                  <a:avLst/>
                  <a:gdLst>
                    <a:gd name="T0" fmla="*/ 127 w 197"/>
                    <a:gd name="T1" fmla="*/ 100 h 147"/>
                    <a:gd name="T2" fmla="*/ 54 w 197"/>
                    <a:gd name="T3" fmla="*/ 100 h 147"/>
                    <a:gd name="T4" fmla="*/ 42 w 197"/>
                    <a:gd name="T5" fmla="*/ 121 h 147"/>
                    <a:gd name="T6" fmla="*/ 37 w 197"/>
                    <a:gd name="T7" fmla="*/ 130 h 147"/>
                    <a:gd name="T8" fmla="*/ 37 w 197"/>
                    <a:gd name="T9" fmla="*/ 134 h 147"/>
                    <a:gd name="T10" fmla="*/ 37 w 197"/>
                    <a:gd name="T11" fmla="*/ 139 h 147"/>
                    <a:gd name="T12" fmla="*/ 40 w 197"/>
                    <a:gd name="T13" fmla="*/ 141 h 147"/>
                    <a:gd name="T14" fmla="*/ 48 w 197"/>
                    <a:gd name="T15" fmla="*/ 143 h 147"/>
                    <a:gd name="T16" fmla="*/ 59 w 197"/>
                    <a:gd name="T17" fmla="*/ 143 h 147"/>
                    <a:gd name="T18" fmla="*/ 59 w 197"/>
                    <a:gd name="T19" fmla="*/ 147 h 147"/>
                    <a:gd name="T20" fmla="*/ 0 w 197"/>
                    <a:gd name="T21" fmla="*/ 147 h 147"/>
                    <a:gd name="T22" fmla="*/ 0 w 197"/>
                    <a:gd name="T23" fmla="*/ 143 h 147"/>
                    <a:gd name="T24" fmla="*/ 9 w 197"/>
                    <a:gd name="T25" fmla="*/ 141 h 147"/>
                    <a:gd name="T26" fmla="*/ 14 w 197"/>
                    <a:gd name="T27" fmla="*/ 139 h 147"/>
                    <a:gd name="T28" fmla="*/ 23 w 197"/>
                    <a:gd name="T29" fmla="*/ 132 h 147"/>
                    <a:gd name="T30" fmla="*/ 31 w 197"/>
                    <a:gd name="T31" fmla="*/ 119 h 147"/>
                    <a:gd name="T32" fmla="*/ 96 w 197"/>
                    <a:gd name="T33" fmla="*/ 0 h 147"/>
                    <a:gd name="T34" fmla="*/ 101 w 197"/>
                    <a:gd name="T35" fmla="*/ 0 h 147"/>
                    <a:gd name="T36" fmla="*/ 166 w 197"/>
                    <a:gd name="T37" fmla="*/ 119 h 147"/>
                    <a:gd name="T38" fmla="*/ 171 w 197"/>
                    <a:gd name="T39" fmla="*/ 132 h 147"/>
                    <a:gd name="T40" fmla="*/ 180 w 197"/>
                    <a:gd name="T41" fmla="*/ 139 h 147"/>
                    <a:gd name="T42" fmla="*/ 186 w 197"/>
                    <a:gd name="T43" fmla="*/ 143 h 147"/>
                    <a:gd name="T44" fmla="*/ 197 w 197"/>
                    <a:gd name="T45" fmla="*/ 143 h 147"/>
                    <a:gd name="T46" fmla="*/ 197 w 197"/>
                    <a:gd name="T47" fmla="*/ 147 h 147"/>
                    <a:gd name="T48" fmla="*/ 124 w 197"/>
                    <a:gd name="T49" fmla="*/ 147 h 147"/>
                    <a:gd name="T50" fmla="*/ 124 w 197"/>
                    <a:gd name="T51" fmla="*/ 143 h 147"/>
                    <a:gd name="T52" fmla="*/ 132 w 197"/>
                    <a:gd name="T53" fmla="*/ 143 h 147"/>
                    <a:gd name="T54" fmla="*/ 138 w 197"/>
                    <a:gd name="T55" fmla="*/ 141 h 147"/>
                    <a:gd name="T56" fmla="*/ 141 w 197"/>
                    <a:gd name="T57" fmla="*/ 139 h 147"/>
                    <a:gd name="T58" fmla="*/ 143 w 197"/>
                    <a:gd name="T59" fmla="*/ 134 h 147"/>
                    <a:gd name="T60" fmla="*/ 141 w 197"/>
                    <a:gd name="T61" fmla="*/ 128 h 147"/>
                    <a:gd name="T62" fmla="*/ 138 w 197"/>
                    <a:gd name="T63" fmla="*/ 119 h 147"/>
                    <a:gd name="T64" fmla="*/ 127 w 197"/>
                    <a:gd name="T65" fmla="*/ 100 h 147"/>
                    <a:gd name="T66" fmla="*/ 121 w 197"/>
                    <a:gd name="T67" fmla="*/ 91 h 147"/>
                    <a:gd name="T68" fmla="*/ 90 w 197"/>
                    <a:gd name="T69" fmla="*/ 35 h 147"/>
                    <a:gd name="T70" fmla="*/ 59 w 197"/>
                    <a:gd name="T71" fmla="*/ 91 h 147"/>
                    <a:gd name="T72" fmla="*/ 121 w 197"/>
                    <a:gd name="T73" fmla="*/ 91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7" h="147">
                      <a:moveTo>
                        <a:pt x="127" y="100"/>
                      </a:moveTo>
                      <a:lnTo>
                        <a:pt x="54" y="100"/>
                      </a:lnTo>
                      <a:lnTo>
                        <a:pt x="42" y="121"/>
                      </a:lnTo>
                      <a:lnTo>
                        <a:pt x="37" y="130"/>
                      </a:lnTo>
                      <a:lnTo>
                        <a:pt x="37" y="134"/>
                      </a:lnTo>
                      <a:lnTo>
                        <a:pt x="37" y="139"/>
                      </a:lnTo>
                      <a:lnTo>
                        <a:pt x="40" y="141"/>
                      </a:lnTo>
                      <a:lnTo>
                        <a:pt x="48" y="143"/>
                      </a:lnTo>
                      <a:lnTo>
                        <a:pt x="59" y="143"/>
                      </a:lnTo>
                      <a:lnTo>
                        <a:pt x="59" y="147"/>
                      </a:lnTo>
                      <a:lnTo>
                        <a:pt x="0" y="147"/>
                      </a:lnTo>
                      <a:lnTo>
                        <a:pt x="0" y="143"/>
                      </a:lnTo>
                      <a:lnTo>
                        <a:pt x="9" y="141"/>
                      </a:lnTo>
                      <a:lnTo>
                        <a:pt x="14" y="139"/>
                      </a:lnTo>
                      <a:lnTo>
                        <a:pt x="23" y="132"/>
                      </a:lnTo>
                      <a:lnTo>
                        <a:pt x="31" y="119"/>
                      </a:lnTo>
                      <a:lnTo>
                        <a:pt x="96" y="0"/>
                      </a:lnTo>
                      <a:lnTo>
                        <a:pt x="101" y="0"/>
                      </a:lnTo>
                      <a:lnTo>
                        <a:pt x="166" y="119"/>
                      </a:lnTo>
                      <a:lnTo>
                        <a:pt x="171" y="132"/>
                      </a:lnTo>
                      <a:lnTo>
                        <a:pt x="180" y="139"/>
                      </a:lnTo>
                      <a:lnTo>
                        <a:pt x="186" y="143"/>
                      </a:lnTo>
                      <a:lnTo>
                        <a:pt x="197" y="143"/>
                      </a:lnTo>
                      <a:lnTo>
                        <a:pt x="197" y="147"/>
                      </a:lnTo>
                      <a:lnTo>
                        <a:pt x="124" y="147"/>
                      </a:lnTo>
                      <a:lnTo>
                        <a:pt x="124" y="143"/>
                      </a:lnTo>
                      <a:lnTo>
                        <a:pt x="132" y="143"/>
                      </a:lnTo>
                      <a:lnTo>
                        <a:pt x="138" y="141"/>
                      </a:lnTo>
                      <a:lnTo>
                        <a:pt x="141" y="139"/>
                      </a:lnTo>
                      <a:lnTo>
                        <a:pt x="143" y="134"/>
                      </a:lnTo>
                      <a:lnTo>
                        <a:pt x="141" y="128"/>
                      </a:lnTo>
                      <a:lnTo>
                        <a:pt x="138" y="119"/>
                      </a:lnTo>
                      <a:lnTo>
                        <a:pt x="127" y="100"/>
                      </a:lnTo>
                      <a:close/>
                      <a:moveTo>
                        <a:pt x="121" y="91"/>
                      </a:moveTo>
                      <a:lnTo>
                        <a:pt x="90" y="35"/>
                      </a:lnTo>
                      <a:lnTo>
                        <a:pt x="59" y="91"/>
                      </a:lnTo>
                      <a:lnTo>
                        <a:pt x="121" y="9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l-GR" dirty="0">
                    <a:latin typeface="Trebuchet MS" panose="020B0603020202020204" pitchFamily="34" charset="0"/>
                  </a:endParaRPr>
                </a:p>
              </p:txBody>
            </p:sp>
            <p:sp>
              <p:nvSpPr>
                <p:cNvPr id="16" name="Freeform 13"/>
                <p:cNvSpPr>
                  <a:spLocks/>
                </p:cNvSpPr>
                <p:nvPr/>
              </p:nvSpPr>
              <p:spPr bwMode="auto">
                <a:xfrm>
                  <a:off x="2558" y="1197"/>
                  <a:ext cx="239" cy="142"/>
                </a:xfrm>
                <a:custGeom>
                  <a:avLst/>
                  <a:gdLst>
                    <a:gd name="T0" fmla="*/ 110 w 239"/>
                    <a:gd name="T1" fmla="*/ 142 h 142"/>
                    <a:gd name="T2" fmla="*/ 37 w 239"/>
                    <a:gd name="T3" fmla="*/ 21 h 142"/>
                    <a:gd name="T4" fmla="*/ 37 w 239"/>
                    <a:gd name="T5" fmla="*/ 119 h 142"/>
                    <a:gd name="T6" fmla="*/ 40 w 239"/>
                    <a:gd name="T7" fmla="*/ 129 h 142"/>
                    <a:gd name="T8" fmla="*/ 42 w 239"/>
                    <a:gd name="T9" fmla="*/ 134 h 142"/>
                    <a:gd name="T10" fmla="*/ 48 w 239"/>
                    <a:gd name="T11" fmla="*/ 138 h 142"/>
                    <a:gd name="T12" fmla="*/ 56 w 239"/>
                    <a:gd name="T13" fmla="*/ 138 h 142"/>
                    <a:gd name="T14" fmla="*/ 65 w 239"/>
                    <a:gd name="T15" fmla="*/ 138 h 142"/>
                    <a:gd name="T16" fmla="*/ 65 w 239"/>
                    <a:gd name="T17" fmla="*/ 142 h 142"/>
                    <a:gd name="T18" fmla="*/ 0 w 239"/>
                    <a:gd name="T19" fmla="*/ 142 h 142"/>
                    <a:gd name="T20" fmla="*/ 0 w 239"/>
                    <a:gd name="T21" fmla="*/ 138 h 142"/>
                    <a:gd name="T22" fmla="*/ 6 w 239"/>
                    <a:gd name="T23" fmla="*/ 138 h 142"/>
                    <a:gd name="T24" fmla="*/ 14 w 239"/>
                    <a:gd name="T25" fmla="*/ 138 h 142"/>
                    <a:gd name="T26" fmla="*/ 23 w 239"/>
                    <a:gd name="T27" fmla="*/ 134 h 142"/>
                    <a:gd name="T28" fmla="*/ 26 w 239"/>
                    <a:gd name="T29" fmla="*/ 127 h 142"/>
                    <a:gd name="T30" fmla="*/ 26 w 239"/>
                    <a:gd name="T31" fmla="*/ 119 h 142"/>
                    <a:gd name="T32" fmla="*/ 26 w 239"/>
                    <a:gd name="T33" fmla="*/ 23 h 142"/>
                    <a:gd name="T34" fmla="*/ 26 w 239"/>
                    <a:gd name="T35" fmla="*/ 17 h 142"/>
                    <a:gd name="T36" fmla="*/ 23 w 239"/>
                    <a:gd name="T37" fmla="*/ 11 h 142"/>
                    <a:gd name="T38" fmla="*/ 20 w 239"/>
                    <a:gd name="T39" fmla="*/ 8 h 142"/>
                    <a:gd name="T40" fmla="*/ 14 w 239"/>
                    <a:gd name="T41" fmla="*/ 6 h 142"/>
                    <a:gd name="T42" fmla="*/ 9 w 239"/>
                    <a:gd name="T43" fmla="*/ 4 h 142"/>
                    <a:gd name="T44" fmla="*/ 0 w 239"/>
                    <a:gd name="T45" fmla="*/ 4 h 142"/>
                    <a:gd name="T46" fmla="*/ 0 w 239"/>
                    <a:gd name="T47" fmla="*/ 0 h 142"/>
                    <a:gd name="T48" fmla="*/ 51 w 239"/>
                    <a:gd name="T49" fmla="*/ 0 h 142"/>
                    <a:gd name="T50" fmla="*/ 118 w 239"/>
                    <a:gd name="T51" fmla="*/ 112 h 142"/>
                    <a:gd name="T52" fmla="*/ 186 w 239"/>
                    <a:gd name="T53" fmla="*/ 0 h 142"/>
                    <a:gd name="T54" fmla="*/ 239 w 239"/>
                    <a:gd name="T55" fmla="*/ 0 h 142"/>
                    <a:gd name="T56" fmla="*/ 239 w 239"/>
                    <a:gd name="T57" fmla="*/ 4 h 142"/>
                    <a:gd name="T58" fmla="*/ 230 w 239"/>
                    <a:gd name="T59" fmla="*/ 4 h 142"/>
                    <a:gd name="T60" fmla="*/ 222 w 239"/>
                    <a:gd name="T61" fmla="*/ 4 h 142"/>
                    <a:gd name="T62" fmla="*/ 214 w 239"/>
                    <a:gd name="T63" fmla="*/ 8 h 142"/>
                    <a:gd name="T64" fmla="*/ 214 w 239"/>
                    <a:gd name="T65" fmla="*/ 15 h 142"/>
                    <a:gd name="T66" fmla="*/ 211 w 239"/>
                    <a:gd name="T67" fmla="*/ 23 h 142"/>
                    <a:gd name="T68" fmla="*/ 211 w 239"/>
                    <a:gd name="T69" fmla="*/ 119 h 142"/>
                    <a:gd name="T70" fmla="*/ 214 w 239"/>
                    <a:gd name="T71" fmla="*/ 129 h 142"/>
                    <a:gd name="T72" fmla="*/ 216 w 239"/>
                    <a:gd name="T73" fmla="*/ 134 h 142"/>
                    <a:gd name="T74" fmla="*/ 222 w 239"/>
                    <a:gd name="T75" fmla="*/ 138 h 142"/>
                    <a:gd name="T76" fmla="*/ 230 w 239"/>
                    <a:gd name="T77" fmla="*/ 138 h 142"/>
                    <a:gd name="T78" fmla="*/ 239 w 239"/>
                    <a:gd name="T79" fmla="*/ 138 h 142"/>
                    <a:gd name="T80" fmla="*/ 239 w 239"/>
                    <a:gd name="T81" fmla="*/ 142 h 142"/>
                    <a:gd name="T82" fmla="*/ 160 w 239"/>
                    <a:gd name="T83" fmla="*/ 142 h 142"/>
                    <a:gd name="T84" fmla="*/ 160 w 239"/>
                    <a:gd name="T85" fmla="*/ 138 h 142"/>
                    <a:gd name="T86" fmla="*/ 166 w 239"/>
                    <a:gd name="T87" fmla="*/ 138 h 142"/>
                    <a:gd name="T88" fmla="*/ 177 w 239"/>
                    <a:gd name="T89" fmla="*/ 138 h 142"/>
                    <a:gd name="T90" fmla="*/ 183 w 239"/>
                    <a:gd name="T91" fmla="*/ 134 h 142"/>
                    <a:gd name="T92" fmla="*/ 186 w 239"/>
                    <a:gd name="T93" fmla="*/ 127 h 142"/>
                    <a:gd name="T94" fmla="*/ 186 w 239"/>
                    <a:gd name="T95" fmla="*/ 119 h 142"/>
                    <a:gd name="T96" fmla="*/ 186 w 239"/>
                    <a:gd name="T97" fmla="*/ 21 h 142"/>
                    <a:gd name="T98" fmla="*/ 113 w 239"/>
                    <a:gd name="T99" fmla="*/ 142 h 142"/>
                    <a:gd name="T100" fmla="*/ 110 w 239"/>
                    <a:gd name="T10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39" h="142">
                      <a:moveTo>
                        <a:pt x="110" y="142"/>
                      </a:moveTo>
                      <a:lnTo>
                        <a:pt x="37" y="21"/>
                      </a:lnTo>
                      <a:lnTo>
                        <a:pt x="37" y="119"/>
                      </a:lnTo>
                      <a:lnTo>
                        <a:pt x="40" y="129"/>
                      </a:lnTo>
                      <a:lnTo>
                        <a:pt x="42" y="134"/>
                      </a:lnTo>
                      <a:lnTo>
                        <a:pt x="48" y="138"/>
                      </a:lnTo>
                      <a:lnTo>
                        <a:pt x="56" y="138"/>
                      </a:lnTo>
                      <a:lnTo>
                        <a:pt x="65" y="138"/>
                      </a:lnTo>
                      <a:lnTo>
                        <a:pt x="65" y="142"/>
                      </a:lnTo>
                      <a:lnTo>
                        <a:pt x="0" y="142"/>
                      </a:lnTo>
                      <a:lnTo>
                        <a:pt x="0" y="138"/>
                      </a:lnTo>
                      <a:lnTo>
                        <a:pt x="6" y="138"/>
                      </a:lnTo>
                      <a:lnTo>
                        <a:pt x="14" y="138"/>
                      </a:lnTo>
                      <a:lnTo>
                        <a:pt x="23" y="134"/>
                      </a:lnTo>
                      <a:lnTo>
                        <a:pt x="26" y="127"/>
                      </a:lnTo>
                      <a:lnTo>
                        <a:pt x="26" y="119"/>
                      </a:lnTo>
                      <a:lnTo>
                        <a:pt x="26" y="23"/>
                      </a:lnTo>
                      <a:lnTo>
                        <a:pt x="26" y="17"/>
                      </a:lnTo>
                      <a:lnTo>
                        <a:pt x="23" y="11"/>
                      </a:lnTo>
                      <a:lnTo>
                        <a:pt x="20" y="8"/>
                      </a:lnTo>
                      <a:lnTo>
                        <a:pt x="14" y="6"/>
                      </a:lnTo>
                      <a:lnTo>
                        <a:pt x="9" y="4"/>
                      </a:lnTo>
                      <a:lnTo>
                        <a:pt x="0" y="4"/>
                      </a:lnTo>
                      <a:lnTo>
                        <a:pt x="0" y="0"/>
                      </a:lnTo>
                      <a:lnTo>
                        <a:pt x="51" y="0"/>
                      </a:lnTo>
                      <a:lnTo>
                        <a:pt x="118" y="112"/>
                      </a:lnTo>
                      <a:lnTo>
                        <a:pt x="186" y="0"/>
                      </a:lnTo>
                      <a:lnTo>
                        <a:pt x="239" y="0"/>
                      </a:lnTo>
                      <a:lnTo>
                        <a:pt x="239" y="4"/>
                      </a:lnTo>
                      <a:lnTo>
                        <a:pt x="230" y="4"/>
                      </a:lnTo>
                      <a:lnTo>
                        <a:pt x="222" y="4"/>
                      </a:lnTo>
                      <a:lnTo>
                        <a:pt x="214" y="8"/>
                      </a:lnTo>
                      <a:lnTo>
                        <a:pt x="214" y="15"/>
                      </a:lnTo>
                      <a:lnTo>
                        <a:pt x="211" y="23"/>
                      </a:lnTo>
                      <a:lnTo>
                        <a:pt x="211" y="119"/>
                      </a:lnTo>
                      <a:lnTo>
                        <a:pt x="214" y="129"/>
                      </a:lnTo>
                      <a:lnTo>
                        <a:pt x="216" y="134"/>
                      </a:lnTo>
                      <a:lnTo>
                        <a:pt x="222" y="138"/>
                      </a:lnTo>
                      <a:lnTo>
                        <a:pt x="230" y="138"/>
                      </a:lnTo>
                      <a:lnTo>
                        <a:pt x="239" y="138"/>
                      </a:lnTo>
                      <a:lnTo>
                        <a:pt x="239" y="142"/>
                      </a:lnTo>
                      <a:lnTo>
                        <a:pt x="160" y="142"/>
                      </a:lnTo>
                      <a:lnTo>
                        <a:pt x="160" y="138"/>
                      </a:lnTo>
                      <a:lnTo>
                        <a:pt x="166" y="138"/>
                      </a:lnTo>
                      <a:lnTo>
                        <a:pt x="177" y="138"/>
                      </a:lnTo>
                      <a:lnTo>
                        <a:pt x="183" y="134"/>
                      </a:lnTo>
                      <a:lnTo>
                        <a:pt x="186" y="127"/>
                      </a:lnTo>
                      <a:lnTo>
                        <a:pt x="186" y="119"/>
                      </a:lnTo>
                      <a:lnTo>
                        <a:pt x="186" y="21"/>
                      </a:lnTo>
                      <a:lnTo>
                        <a:pt x="113" y="142"/>
                      </a:lnTo>
                      <a:lnTo>
                        <a:pt x="110" y="142"/>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7" name="Freeform 14"/>
                <p:cNvSpPr>
                  <a:spLocks noEditPoints="1"/>
                </p:cNvSpPr>
                <p:nvPr/>
              </p:nvSpPr>
              <p:spPr bwMode="auto">
                <a:xfrm>
                  <a:off x="3785" y="1197"/>
                  <a:ext cx="169" cy="142"/>
                </a:xfrm>
                <a:custGeom>
                  <a:avLst/>
                  <a:gdLst>
                    <a:gd name="T0" fmla="*/ 143 w 169"/>
                    <a:gd name="T1" fmla="*/ 73 h 142"/>
                    <a:gd name="T2" fmla="*/ 160 w 169"/>
                    <a:gd name="T3" fmla="*/ 84 h 142"/>
                    <a:gd name="T4" fmla="*/ 166 w 169"/>
                    <a:gd name="T5" fmla="*/ 97 h 142"/>
                    <a:gd name="T6" fmla="*/ 166 w 169"/>
                    <a:gd name="T7" fmla="*/ 114 h 142"/>
                    <a:gd name="T8" fmla="*/ 149 w 169"/>
                    <a:gd name="T9" fmla="*/ 131 h 142"/>
                    <a:gd name="T10" fmla="*/ 115 w 169"/>
                    <a:gd name="T11" fmla="*/ 142 h 142"/>
                    <a:gd name="T12" fmla="*/ 0 w 169"/>
                    <a:gd name="T13" fmla="*/ 142 h 142"/>
                    <a:gd name="T14" fmla="*/ 9 w 169"/>
                    <a:gd name="T15" fmla="*/ 138 h 142"/>
                    <a:gd name="T16" fmla="*/ 25 w 169"/>
                    <a:gd name="T17" fmla="*/ 134 h 142"/>
                    <a:gd name="T18" fmla="*/ 28 w 169"/>
                    <a:gd name="T19" fmla="*/ 116 h 142"/>
                    <a:gd name="T20" fmla="*/ 25 w 169"/>
                    <a:gd name="T21" fmla="*/ 15 h 142"/>
                    <a:gd name="T22" fmla="*/ 17 w 169"/>
                    <a:gd name="T23" fmla="*/ 4 h 142"/>
                    <a:gd name="T24" fmla="*/ 0 w 169"/>
                    <a:gd name="T25" fmla="*/ 4 h 142"/>
                    <a:gd name="T26" fmla="*/ 82 w 169"/>
                    <a:gd name="T27" fmla="*/ 0 h 142"/>
                    <a:gd name="T28" fmla="*/ 118 w 169"/>
                    <a:gd name="T29" fmla="*/ 2 h 142"/>
                    <a:gd name="T30" fmla="*/ 135 w 169"/>
                    <a:gd name="T31" fmla="*/ 6 h 142"/>
                    <a:gd name="T32" fmla="*/ 149 w 169"/>
                    <a:gd name="T33" fmla="*/ 15 h 142"/>
                    <a:gd name="T34" fmla="*/ 157 w 169"/>
                    <a:gd name="T35" fmla="*/ 26 h 142"/>
                    <a:gd name="T36" fmla="*/ 160 w 169"/>
                    <a:gd name="T37" fmla="*/ 39 h 142"/>
                    <a:gd name="T38" fmla="*/ 152 w 169"/>
                    <a:gd name="T39" fmla="*/ 56 h 142"/>
                    <a:gd name="T40" fmla="*/ 127 w 169"/>
                    <a:gd name="T41" fmla="*/ 69 h 142"/>
                    <a:gd name="T42" fmla="*/ 59 w 169"/>
                    <a:gd name="T43" fmla="*/ 65 h 142"/>
                    <a:gd name="T44" fmla="*/ 73 w 169"/>
                    <a:gd name="T45" fmla="*/ 65 h 142"/>
                    <a:gd name="T46" fmla="*/ 98 w 169"/>
                    <a:gd name="T47" fmla="*/ 65 h 142"/>
                    <a:gd name="T48" fmla="*/ 118 w 169"/>
                    <a:gd name="T49" fmla="*/ 58 h 142"/>
                    <a:gd name="T50" fmla="*/ 129 w 169"/>
                    <a:gd name="T51" fmla="*/ 45 h 142"/>
                    <a:gd name="T52" fmla="*/ 129 w 169"/>
                    <a:gd name="T53" fmla="*/ 30 h 142"/>
                    <a:gd name="T54" fmla="*/ 124 w 169"/>
                    <a:gd name="T55" fmla="*/ 19 h 142"/>
                    <a:gd name="T56" fmla="*/ 110 w 169"/>
                    <a:gd name="T57" fmla="*/ 11 h 142"/>
                    <a:gd name="T58" fmla="*/ 90 w 169"/>
                    <a:gd name="T59" fmla="*/ 6 h 142"/>
                    <a:gd name="T60" fmla="*/ 65 w 169"/>
                    <a:gd name="T61" fmla="*/ 6 h 142"/>
                    <a:gd name="T62" fmla="*/ 54 w 169"/>
                    <a:gd name="T63" fmla="*/ 65 h 142"/>
                    <a:gd name="T64" fmla="*/ 70 w 169"/>
                    <a:gd name="T65" fmla="*/ 134 h 142"/>
                    <a:gd name="T66" fmla="*/ 96 w 169"/>
                    <a:gd name="T67" fmla="*/ 134 h 142"/>
                    <a:gd name="T68" fmla="*/ 115 w 169"/>
                    <a:gd name="T69" fmla="*/ 129 h 142"/>
                    <a:gd name="T70" fmla="*/ 129 w 169"/>
                    <a:gd name="T71" fmla="*/ 121 h 142"/>
                    <a:gd name="T72" fmla="*/ 135 w 169"/>
                    <a:gd name="T73" fmla="*/ 112 h 142"/>
                    <a:gd name="T74" fmla="*/ 135 w 169"/>
                    <a:gd name="T75" fmla="*/ 97 h 142"/>
                    <a:gd name="T76" fmla="*/ 124 w 169"/>
                    <a:gd name="T77" fmla="*/ 82 h 142"/>
                    <a:gd name="T78" fmla="*/ 96 w 169"/>
                    <a:gd name="T79" fmla="*/ 73 h 142"/>
                    <a:gd name="T80" fmla="*/ 70 w 169"/>
                    <a:gd name="T81" fmla="*/ 73 h 142"/>
                    <a:gd name="T82" fmla="*/ 59 w 169"/>
                    <a:gd name="T83" fmla="*/ 73 h 142"/>
                    <a:gd name="T84" fmla="*/ 54 w 169"/>
                    <a:gd name="T85" fmla="*/ 13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9" h="142">
                      <a:moveTo>
                        <a:pt x="127" y="69"/>
                      </a:moveTo>
                      <a:lnTo>
                        <a:pt x="143" y="73"/>
                      </a:lnTo>
                      <a:lnTo>
                        <a:pt x="155" y="80"/>
                      </a:lnTo>
                      <a:lnTo>
                        <a:pt x="160" y="84"/>
                      </a:lnTo>
                      <a:lnTo>
                        <a:pt x="166" y="90"/>
                      </a:lnTo>
                      <a:lnTo>
                        <a:pt x="166" y="97"/>
                      </a:lnTo>
                      <a:lnTo>
                        <a:pt x="169" y="103"/>
                      </a:lnTo>
                      <a:lnTo>
                        <a:pt x="166" y="114"/>
                      </a:lnTo>
                      <a:lnTo>
                        <a:pt x="160" y="123"/>
                      </a:lnTo>
                      <a:lnTo>
                        <a:pt x="149" y="131"/>
                      </a:lnTo>
                      <a:lnTo>
                        <a:pt x="135" y="138"/>
                      </a:lnTo>
                      <a:lnTo>
                        <a:pt x="115" y="142"/>
                      </a:lnTo>
                      <a:lnTo>
                        <a:pt x="87" y="142"/>
                      </a:lnTo>
                      <a:lnTo>
                        <a:pt x="0" y="142"/>
                      </a:lnTo>
                      <a:lnTo>
                        <a:pt x="0" y="138"/>
                      </a:lnTo>
                      <a:lnTo>
                        <a:pt x="9" y="138"/>
                      </a:lnTo>
                      <a:lnTo>
                        <a:pt x="17" y="138"/>
                      </a:lnTo>
                      <a:lnTo>
                        <a:pt x="25" y="134"/>
                      </a:lnTo>
                      <a:lnTo>
                        <a:pt x="25" y="127"/>
                      </a:lnTo>
                      <a:lnTo>
                        <a:pt x="28" y="116"/>
                      </a:lnTo>
                      <a:lnTo>
                        <a:pt x="28" y="26"/>
                      </a:lnTo>
                      <a:lnTo>
                        <a:pt x="25" y="15"/>
                      </a:lnTo>
                      <a:lnTo>
                        <a:pt x="23" y="8"/>
                      </a:lnTo>
                      <a:lnTo>
                        <a:pt x="17" y="4"/>
                      </a:lnTo>
                      <a:lnTo>
                        <a:pt x="9" y="4"/>
                      </a:lnTo>
                      <a:lnTo>
                        <a:pt x="0" y="4"/>
                      </a:lnTo>
                      <a:lnTo>
                        <a:pt x="0" y="0"/>
                      </a:lnTo>
                      <a:lnTo>
                        <a:pt x="82" y="0"/>
                      </a:lnTo>
                      <a:lnTo>
                        <a:pt x="101" y="0"/>
                      </a:lnTo>
                      <a:lnTo>
                        <a:pt x="118" y="2"/>
                      </a:lnTo>
                      <a:lnTo>
                        <a:pt x="127" y="4"/>
                      </a:lnTo>
                      <a:lnTo>
                        <a:pt x="135" y="6"/>
                      </a:lnTo>
                      <a:lnTo>
                        <a:pt x="143" y="11"/>
                      </a:lnTo>
                      <a:lnTo>
                        <a:pt x="149" y="15"/>
                      </a:lnTo>
                      <a:lnTo>
                        <a:pt x="152" y="21"/>
                      </a:lnTo>
                      <a:lnTo>
                        <a:pt x="157" y="26"/>
                      </a:lnTo>
                      <a:lnTo>
                        <a:pt x="157" y="32"/>
                      </a:lnTo>
                      <a:lnTo>
                        <a:pt x="160" y="39"/>
                      </a:lnTo>
                      <a:lnTo>
                        <a:pt x="157" y="47"/>
                      </a:lnTo>
                      <a:lnTo>
                        <a:pt x="152" y="56"/>
                      </a:lnTo>
                      <a:lnTo>
                        <a:pt x="141" y="65"/>
                      </a:lnTo>
                      <a:lnTo>
                        <a:pt x="127" y="69"/>
                      </a:lnTo>
                      <a:close/>
                      <a:moveTo>
                        <a:pt x="54" y="65"/>
                      </a:moveTo>
                      <a:lnTo>
                        <a:pt x="59" y="65"/>
                      </a:lnTo>
                      <a:lnTo>
                        <a:pt x="65" y="65"/>
                      </a:lnTo>
                      <a:lnTo>
                        <a:pt x="73" y="65"/>
                      </a:lnTo>
                      <a:lnTo>
                        <a:pt x="79" y="65"/>
                      </a:lnTo>
                      <a:lnTo>
                        <a:pt x="98" y="65"/>
                      </a:lnTo>
                      <a:lnTo>
                        <a:pt x="110" y="62"/>
                      </a:lnTo>
                      <a:lnTo>
                        <a:pt x="118" y="58"/>
                      </a:lnTo>
                      <a:lnTo>
                        <a:pt x="127" y="52"/>
                      </a:lnTo>
                      <a:lnTo>
                        <a:pt x="129" y="45"/>
                      </a:lnTo>
                      <a:lnTo>
                        <a:pt x="129" y="36"/>
                      </a:lnTo>
                      <a:lnTo>
                        <a:pt x="129" y="30"/>
                      </a:lnTo>
                      <a:lnTo>
                        <a:pt x="127" y="26"/>
                      </a:lnTo>
                      <a:lnTo>
                        <a:pt x="124" y="19"/>
                      </a:lnTo>
                      <a:lnTo>
                        <a:pt x="118" y="15"/>
                      </a:lnTo>
                      <a:lnTo>
                        <a:pt x="110" y="11"/>
                      </a:lnTo>
                      <a:lnTo>
                        <a:pt x="101" y="8"/>
                      </a:lnTo>
                      <a:lnTo>
                        <a:pt x="90" y="6"/>
                      </a:lnTo>
                      <a:lnTo>
                        <a:pt x="79" y="6"/>
                      </a:lnTo>
                      <a:lnTo>
                        <a:pt x="65" y="6"/>
                      </a:lnTo>
                      <a:lnTo>
                        <a:pt x="54" y="8"/>
                      </a:lnTo>
                      <a:lnTo>
                        <a:pt x="54" y="65"/>
                      </a:lnTo>
                      <a:close/>
                      <a:moveTo>
                        <a:pt x="54" y="131"/>
                      </a:moveTo>
                      <a:lnTo>
                        <a:pt x="70" y="134"/>
                      </a:lnTo>
                      <a:lnTo>
                        <a:pt x="84" y="136"/>
                      </a:lnTo>
                      <a:lnTo>
                        <a:pt x="96" y="134"/>
                      </a:lnTo>
                      <a:lnTo>
                        <a:pt x="107" y="134"/>
                      </a:lnTo>
                      <a:lnTo>
                        <a:pt x="115" y="129"/>
                      </a:lnTo>
                      <a:lnTo>
                        <a:pt x="124" y="127"/>
                      </a:lnTo>
                      <a:lnTo>
                        <a:pt x="129" y="121"/>
                      </a:lnTo>
                      <a:lnTo>
                        <a:pt x="132" y="116"/>
                      </a:lnTo>
                      <a:lnTo>
                        <a:pt x="135" y="112"/>
                      </a:lnTo>
                      <a:lnTo>
                        <a:pt x="135" y="106"/>
                      </a:lnTo>
                      <a:lnTo>
                        <a:pt x="135" y="97"/>
                      </a:lnTo>
                      <a:lnTo>
                        <a:pt x="129" y="88"/>
                      </a:lnTo>
                      <a:lnTo>
                        <a:pt x="124" y="82"/>
                      </a:lnTo>
                      <a:lnTo>
                        <a:pt x="110" y="77"/>
                      </a:lnTo>
                      <a:lnTo>
                        <a:pt x="96" y="73"/>
                      </a:lnTo>
                      <a:lnTo>
                        <a:pt x="79" y="73"/>
                      </a:lnTo>
                      <a:lnTo>
                        <a:pt x="70" y="73"/>
                      </a:lnTo>
                      <a:lnTo>
                        <a:pt x="65" y="73"/>
                      </a:lnTo>
                      <a:lnTo>
                        <a:pt x="59" y="73"/>
                      </a:lnTo>
                      <a:lnTo>
                        <a:pt x="54" y="73"/>
                      </a:lnTo>
                      <a:lnTo>
                        <a:pt x="54" y="13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8" name="Freeform 15"/>
                <p:cNvSpPr>
                  <a:spLocks noEditPoints="1"/>
                </p:cNvSpPr>
                <p:nvPr/>
              </p:nvSpPr>
              <p:spPr bwMode="auto">
                <a:xfrm>
                  <a:off x="3788" y="1596"/>
                  <a:ext cx="191" cy="147"/>
                </a:xfrm>
                <a:custGeom>
                  <a:avLst/>
                  <a:gdLst>
                    <a:gd name="T0" fmla="*/ 112 w 191"/>
                    <a:gd name="T1" fmla="*/ 132 h 147"/>
                    <a:gd name="T2" fmla="*/ 118 w 191"/>
                    <a:gd name="T3" fmla="*/ 141 h 147"/>
                    <a:gd name="T4" fmla="*/ 132 w 191"/>
                    <a:gd name="T5" fmla="*/ 147 h 147"/>
                    <a:gd name="T6" fmla="*/ 70 w 191"/>
                    <a:gd name="T7" fmla="*/ 143 h 147"/>
                    <a:gd name="T8" fmla="*/ 84 w 191"/>
                    <a:gd name="T9" fmla="*/ 139 h 147"/>
                    <a:gd name="T10" fmla="*/ 90 w 191"/>
                    <a:gd name="T11" fmla="*/ 126 h 147"/>
                    <a:gd name="T12" fmla="*/ 67 w 191"/>
                    <a:gd name="T13" fmla="*/ 100 h 147"/>
                    <a:gd name="T14" fmla="*/ 39 w 191"/>
                    <a:gd name="T15" fmla="*/ 102 h 147"/>
                    <a:gd name="T16" fmla="*/ 14 w 191"/>
                    <a:gd name="T17" fmla="*/ 91 h 147"/>
                    <a:gd name="T18" fmla="*/ 3 w 191"/>
                    <a:gd name="T19" fmla="*/ 67 h 147"/>
                    <a:gd name="T20" fmla="*/ 6 w 191"/>
                    <a:gd name="T21" fmla="*/ 35 h 147"/>
                    <a:gd name="T22" fmla="*/ 31 w 191"/>
                    <a:gd name="T23" fmla="*/ 9 h 147"/>
                    <a:gd name="T24" fmla="*/ 65 w 191"/>
                    <a:gd name="T25" fmla="*/ 0 h 147"/>
                    <a:gd name="T26" fmla="*/ 87 w 191"/>
                    <a:gd name="T27" fmla="*/ 5 h 147"/>
                    <a:gd name="T28" fmla="*/ 107 w 191"/>
                    <a:gd name="T29" fmla="*/ 0 h 147"/>
                    <a:gd name="T30" fmla="*/ 90 w 191"/>
                    <a:gd name="T31" fmla="*/ 33 h 147"/>
                    <a:gd name="T32" fmla="*/ 81 w 191"/>
                    <a:gd name="T33" fmla="*/ 15 h 147"/>
                    <a:gd name="T34" fmla="*/ 62 w 191"/>
                    <a:gd name="T35" fmla="*/ 9 h 147"/>
                    <a:gd name="T36" fmla="*/ 39 w 191"/>
                    <a:gd name="T37" fmla="*/ 13 h 147"/>
                    <a:gd name="T38" fmla="*/ 25 w 191"/>
                    <a:gd name="T39" fmla="*/ 31 h 147"/>
                    <a:gd name="T40" fmla="*/ 25 w 191"/>
                    <a:gd name="T41" fmla="*/ 59 h 147"/>
                    <a:gd name="T42" fmla="*/ 34 w 191"/>
                    <a:gd name="T43" fmla="*/ 78 h 147"/>
                    <a:gd name="T44" fmla="*/ 53 w 191"/>
                    <a:gd name="T45" fmla="*/ 89 h 147"/>
                    <a:gd name="T46" fmla="*/ 76 w 191"/>
                    <a:gd name="T47" fmla="*/ 87 h 147"/>
                    <a:gd name="T48" fmla="*/ 138 w 191"/>
                    <a:gd name="T49" fmla="*/ 87 h 147"/>
                    <a:gd name="T50" fmla="*/ 154 w 191"/>
                    <a:gd name="T51" fmla="*/ 72 h 147"/>
                    <a:gd name="T52" fmla="*/ 182 w 191"/>
                    <a:gd name="T53" fmla="*/ 76 h 147"/>
                    <a:gd name="T54" fmla="*/ 182 w 191"/>
                    <a:gd name="T55" fmla="*/ 93 h 147"/>
                    <a:gd name="T56" fmla="*/ 185 w 191"/>
                    <a:gd name="T57" fmla="*/ 108 h 147"/>
                    <a:gd name="T58" fmla="*/ 188 w 191"/>
                    <a:gd name="T59" fmla="*/ 128 h 147"/>
                    <a:gd name="T60" fmla="*/ 171 w 191"/>
                    <a:gd name="T61" fmla="*/ 143 h 147"/>
                    <a:gd name="T62" fmla="*/ 146 w 191"/>
                    <a:gd name="T63" fmla="*/ 145 h 147"/>
                    <a:gd name="T64" fmla="*/ 138 w 191"/>
                    <a:gd name="T65" fmla="*/ 139 h 147"/>
                    <a:gd name="T66" fmla="*/ 140 w 191"/>
                    <a:gd name="T67" fmla="*/ 136 h 147"/>
                    <a:gd name="T68" fmla="*/ 146 w 191"/>
                    <a:gd name="T69" fmla="*/ 136 h 147"/>
                    <a:gd name="T70" fmla="*/ 154 w 191"/>
                    <a:gd name="T71" fmla="*/ 139 h 147"/>
                    <a:gd name="T72" fmla="*/ 163 w 191"/>
                    <a:gd name="T73" fmla="*/ 141 h 147"/>
                    <a:gd name="T74" fmla="*/ 180 w 191"/>
                    <a:gd name="T75" fmla="*/ 132 h 147"/>
                    <a:gd name="T76" fmla="*/ 177 w 191"/>
                    <a:gd name="T77" fmla="*/ 119 h 147"/>
                    <a:gd name="T78" fmla="*/ 171 w 191"/>
                    <a:gd name="T79" fmla="*/ 113 h 147"/>
                    <a:gd name="T80" fmla="*/ 154 w 191"/>
                    <a:gd name="T81" fmla="*/ 108 h 147"/>
                    <a:gd name="T82" fmla="*/ 157 w 191"/>
                    <a:gd name="T83" fmla="*/ 106 h 147"/>
                    <a:gd name="T84" fmla="*/ 171 w 191"/>
                    <a:gd name="T85" fmla="*/ 98 h 147"/>
                    <a:gd name="T86" fmla="*/ 174 w 191"/>
                    <a:gd name="T87" fmla="*/ 85 h 147"/>
                    <a:gd name="T88" fmla="*/ 160 w 191"/>
                    <a:gd name="T89" fmla="*/ 78 h 147"/>
                    <a:gd name="T90" fmla="*/ 146 w 191"/>
                    <a:gd name="T91" fmla="*/ 82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1" h="147">
                      <a:moveTo>
                        <a:pt x="112" y="0"/>
                      </a:moveTo>
                      <a:lnTo>
                        <a:pt x="112" y="126"/>
                      </a:lnTo>
                      <a:lnTo>
                        <a:pt x="112" y="132"/>
                      </a:lnTo>
                      <a:lnTo>
                        <a:pt x="112" y="136"/>
                      </a:lnTo>
                      <a:lnTo>
                        <a:pt x="115" y="139"/>
                      </a:lnTo>
                      <a:lnTo>
                        <a:pt x="118" y="141"/>
                      </a:lnTo>
                      <a:lnTo>
                        <a:pt x="124" y="143"/>
                      </a:lnTo>
                      <a:lnTo>
                        <a:pt x="132" y="143"/>
                      </a:lnTo>
                      <a:lnTo>
                        <a:pt x="132" y="147"/>
                      </a:lnTo>
                      <a:lnTo>
                        <a:pt x="67" y="147"/>
                      </a:lnTo>
                      <a:lnTo>
                        <a:pt x="67" y="143"/>
                      </a:lnTo>
                      <a:lnTo>
                        <a:pt x="70" y="143"/>
                      </a:lnTo>
                      <a:lnTo>
                        <a:pt x="79" y="143"/>
                      </a:lnTo>
                      <a:lnTo>
                        <a:pt x="81" y="141"/>
                      </a:lnTo>
                      <a:lnTo>
                        <a:pt x="84" y="139"/>
                      </a:lnTo>
                      <a:lnTo>
                        <a:pt x="87" y="136"/>
                      </a:lnTo>
                      <a:lnTo>
                        <a:pt x="87" y="132"/>
                      </a:lnTo>
                      <a:lnTo>
                        <a:pt x="90" y="126"/>
                      </a:lnTo>
                      <a:lnTo>
                        <a:pt x="90" y="85"/>
                      </a:lnTo>
                      <a:lnTo>
                        <a:pt x="76" y="93"/>
                      </a:lnTo>
                      <a:lnTo>
                        <a:pt x="67" y="100"/>
                      </a:lnTo>
                      <a:lnTo>
                        <a:pt x="56" y="102"/>
                      </a:lnTo>
                      <a:lnTo>
                        <a:pt x="48" y="104"/>
                      </a:lnTo>
                      <a:lnTo>
                        <a:pt x="39" y="102"/>
                      </a:lnTo>
                      <a:lnTo>
                        <a:pt x="31" y="100"/>
                      </a:lnTo>
                      <a:lnTo>
                        <a:pt x="22" y="95"/>
                      </a:lnTo>
                      <a:lnTo>
                        <a:pt x="14" y="91"/>
                      </a:lnTo>
                      <a:lnTo>
                        <a:pt x="8" y="85"/>
                      </a:lnTo>
                      <a:lnTo>
                        <a:pt x="6" y="76"/>
                      </a:lnTo>
                      <a:lnTo>
                        <a:pt x="3" y="67"/>
                      </a:lnTo>
                      <a:lnTo>
                        <a:pt x="0" y="56"/>
                      </a:lnTo>
                      <a:lnTo>
                        <a:pt x="3" y="46"/>
                      </a:lnTo>
                      <a:lnTo>
                        <a:pt x="6" y="35"/>
                      </a:lnTo>
                      <a:lnTo>
                        <a:pt x="11" y="24"/>
                      </a:lnTo>
                      <a:lnTo>
                        <a:pt x="20" y="18"/>
                      </a:lnTo>
                      <a:lnTo>
                        <a:pt x="31" y="9"/>
                      </a:lnTo>
                      <a:lnTo>
                        <a:pt x="39" y="5"/>
                      </a:lnTo>
                      <a:lnTo>
                        <a:pt x="53" y="2"/>
                      </a:lnTo>
                      <a:lnTo>
                        <a:pt x="65" y="0"/>
                      </a:lnTo>
                      <a:lnTo>
                        <a:pt x="73" y="2"/>
                      </a:lnTo>
                      <a:lnTo>
                        <a:pt x="79" y="2"/>
                      </a:lnTo>
                      <a:lnTo>
                        <a:pt x="87" y="5"/>
                      </a:lnTo>
                      <a:lnTo>
                        <a:pt x="93" y="9"/>
                      </a:lnTo>
                      <a:lnTo>
                        <a:pt x="98" y="5"/>
                      </a:lnTo>
                      <a:lnTo>
                        <a:pt x="107" y="0"/>
                      </a:lnTo>
                      <a:lnTo>
                        <a:pt x="112" y="0"/>
                      </a:lnTo>
                      <a:close/>
                      <a:moveTo>
                        <a:pt x="90" y="78"/>
                      </a:moveTo>
                      <a:lnTo>
                        <a:pt x="90" y="33"/>
                      </a:lnTo>
                      <a:lnTo>
                        <a:pt x="87" y="24"/>
                      </a:lnTo>
                      <a:lnTo>
                        <a:pt x="87" y="20"/>
                      </a:lnTo>
                      <a:lnTo>
                        <a:pt x="81" y="15"/>
                      </a:lnTo>
                      <a:lnTo>
                        <a:pt x="76" y="11"/>
                      </a:lnTo>
                      <a:lnTo>
                        <a:pt x="70" y="9"/>
                      </a:lnTo>
                      <a:lnTo>
                        <a:pt x="62" y="9"/>
                      </a:lnTo>
                      <a:lnTo>
                        <a:pt x="53" y="9"/>
                      </a:lnTo>
                      <a:lnTo>
                        <a:pt x="48" y="11"/>
                      </a:lnTo>
                      <a:lnTo>
                        <a:pt x="39" y="13"/>
                      </a:lnTo>
                      <a:lnTo>
                        <a:pt x="34" y="18"/>
                      </a:lnTo>
                      <a:lnTo>
                        <a:pt x="31" y="24"/>
                      </a:lnTo>
                      <a:lnTo>
                        <a:pt x="25" y="31"/>
                      </a:lnTo>
                      <a:lnTo>
                        <a:pt x="25" y="39"/>
                      </a:lnTo>
                      <a:lnTo>
                        <a:pt x="22" y="48"/>
                      </a:lnTo>
                      <a:lnTo>
                        <a:pt x="25" y="59"/>
                      </a:lnTo>
                      <a:lnTo>
                        <a:pt x="25" y="65"/>
                      </a:lnTo>
                      <a:lnTo>
                        <a:pt x="31" y="74"/>
                      </a:lnTo>
                      <a:lnTo>
                        <a:pt x="34" y="78"/>
                      </a:lnTo>
                      <a:lnTo>
                        <a:pt x="42" y="82"/>
                      </a:lnTo>
                      <a:lnTo>
                        <a:pt x="48" y="87"/>
                      </a:lnTo>
                      <a:lnTo>
                        <a:pt x="53" y="89"/>
                      </a:lnTo>
                      <a:lnTo>
                        <a:pt x="62" y="89"/>
                      </a:lnTo>
                      <a:lnTo>
                        <a:pt x="70" y="89"/>
                      </a:lnTo>
                      <a:lnTo>
                        <a:pt x="76" y="87"/>
                      </a:lnTo>
                      <a:lnTo>
                        <a:pt x="81" y="82"/>
                      </a:lnTo>
                      <a:lnTo>
                        <a:pt x="90" y="78"/>
                      </a:lnTo>
                      <a:close/>
                      <a:moveTo>
                        <a:pt x="138" y="87"/>
                      </a:moveTo>
                      <a:lnTo>
                        <a:pt x="143" y="80"/>
                      </a:lnTo>
                      <a:lnTo>
                        <a:pt x="149" y="74"/>
                      </a:lnTo>
                      <a:lnTo>
                        <a:pt x="154" y="72"/>
                      </a:lnTo>
                      <a:lnTo>
                        <a:pt x="163" y="72"/>
                      </a:lnTo>
                      <a:lnTo>
                        <a:pt x="174" y="72"/>
                      </a:lnTo>
                      <a:lnTo>
                        <a:pt x="182" y="76"/>
                      </a:lnTo>
                      <a:lnTo>
                        <a:pt x="185" y="80"/>
                      </a:lnTo>
                      <a:lnTo>
                        <a:pt x="185" y="85"/>
                      </a:lnTo>
                      <a:lnTo>
                        <a:pt x="182" y="93"/>
                      </a:lnTo>
                      <a:lnTo>
                        <a:pt x="174" y="102"/>
                      </a:lnTo>
                      <a:lnTo>
                        <a:pt x="180" y="104"/>
                      </a:lnTo>
                      <a:lnTo>
                        <a:pt x="185" y="108"/>
                      </a:lnTo>
                      <a:lnTo>
                        <a:pt x="188" y="115"/>
                      </a:lnTo>
                      <a:lnTo>
                        <a:pt x="191" y="119"/>
                      </a:lnTo>
                      <a:lnTo>
                        <a:pt x="188" y="128"/>
                      </a:lnTo>
                      <a:lnTo>
                        <a:pt x="182" y="136"/>
                      </a:lnTo>
                      <a:lnTo>
                        <a:pt x="177" y="141"/>
                      </a:lnTo>
                      <a:lnTo>
                        <a:pt x="171" y="143"/>
                      </a:lnTo>
                      <a:lnTo>
                        <a:pt x="163" y="145"/>
                      </a:lnTo>
                      <a:lnTo>
                        <a:pt x="154" y="145"/>
                      </a:lnTo>
                      <a:lnTo>
                        <a:pt x="146" y="145"/>
                      </a:lnTo>
                      <a:lnTo>
                        <a:pt x="140" y="143"/>
                      </a:lnTo>
                      <a:lnTo>
                        <a:pt x="138" y="141"/>
                      </a:lnTo>
                      <a:lnTo>
                        <a:pt x="138" y="139"/>
                      </a:lnTo>
                      <a:lnTo>
                        <a:pt x="138" y="139"/>
                      </a:lnTo>
                      <a:lnTo>
                        <a:pt x="140" y="136"/>
                      </a:lnTo>
                      <a:lnTo>
                        <a:pt x="140" y="136"/>
                      </a:lnTo>
                      <a:lnTo>
                        <a:pt x="143" y="136"/>
                      </a:lnTo>
                      <a:lnTo>
                        <a:pt x="146" y="136"/>
                      </a:lnTo>
                      <a:lnTo>
                        <a:pt x="146" y="136"/>
                      </a:lnTo>
                      <a:lnTo>
                        <a:pt x="149" y="136"/>
                      </a:lnTo>
                      <a:lnTo>
                        <a:pt x="152" y="139"/>
                      </a:lnTo>
                      <a:lnTo>
                        <a:pt x="154" y="139"/>
                      </a:lnTo>
                      <a:lnTo>
                        <a:pt x="157" y="141"/>
                      </a:lnTo>
                      <a:lnTo>
                        <a:pt x="160" y="141"/>
                      </a:lnTo>
                      <a:lnTo>
                        <a:pt x="163" y="141"/>
                      </a:lnTo>
                      <a:lnTo>
                        <a:pt x="168" y="139"/>
                      </a:lnTo>
                      <a:lnTo>
                        <a:pt x="174" y="136"/>
                      </a:lnTo>
                      <a:lnTo>
                        <a:pt x="180" y="132"/>
                      </a:lnTo>
                      <a:lnTo>
                        <a:pt x="180" y="126"/>
                      </a:lnTo>
                      <a:lnTo>
                        <a:pt x="180" y="121"/>
                      </a:lnTo>
                      <a:lnTo>
                        <a:pt x="177" y="119"/>
                      </a:lnTo>
                      <a:lnTo>
                        <a:pt x="177" y="115"/>
                      </a:lnTo>
                      <a:lnTo>
                        <a:pt x="174" y="115"/>
                      </a:lnTo>
                      <a:lnTo>
                        <a:pt x="171" y="113"/>
                      </a:lnTo>
                      <a:lnTo>
                        <a:pt x="166" y="110"/>
                      </a:lnTo>
                      <a:lnTo>
                        <a:pt x="160" y="108"/>
                      </a:lnTo>
                      <a:lnTo>
                        <a:pt x="154" y="108"/>
                      </a:lnTo>
                      <a:lnTo>
                        <a:pt x="154" y="108"/>
                      </a:lnTo>
                      <a:lnTo>
                        <a:pt x="154" y="106"/>
                      </a:lnTo>
                      <a:lnTo>
                        <a:pt x="157" y="106"/>
                      </a:lnTo>
                      <a:lnTo>
                        <a:pt x="163" y="104"/>
                      </a:lnTo>
                      <a:lnTo>
                        <a:pt x="168" y="102"/>
                      </a:lnTo>
                      <a:lnTo>
                        <a:pt x="171" y="98"/>
                      </a:lnTo>
                      <a:lnTo>
                        <a:pt x="174" y="93"/>
                      </a:lnTo>
                      <a:lnTo>
                        <a:pt x="174" y="91"/>
                      </a:lnTo>
                      <a:lnTo>
                        <a:pt x="174" y="85"/>
                      </a:lnTo>
                      <a:lnTo>
                        <a:pt x="171" y="80"/>
                      </a:lnTo>
                      <a:lnTo>
                        <a:pt x="166" y="78"/>
                      </a:lnTo>
                      <a:lnTo>
                        <a:pt x="160" y="78"/>
                      </a:lnTo>
                      <a:lnTo>
                        <a:pt x="154" y="78"/>
                      </a:lnTo>
                      <a:lnTo>
                        <a:pt x="149" y="80"/>
                      </a:lnTo>
                      <a:lnTo>
                        <a:pt x="146" y="82"/>
                      </a:lnTo>
                      <a:lnTo>
                        <a:pt x="140" y="87"/>
                      </a:lnTo>
                      <a:lnTo>
                        <a:pt x="138" y="8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19" name="Freeform 16"/>
                <p:cNvSpPr>
                  <a:spLocks noEditPoints="1"/>
                </p:cNvSpPr>
                <p:nvPr/>
              </p:nvSpPr>
              <p:spPr bwMode="auto">
                <a:xfrm>
                  <a:off x="2617" y="1596"/>
                  <a:ext cx="197" cy="147"/>
                </a:xfrm>
                <a:custGeom>
                  <a:avLst/>
                  <a:gdLst>
                    <a:gd name="T0" fmla="*/ 110 w 197"/>
                    <a:gd name="T1" fmla="*/ 126 h 147"/>
                    <a:gd name="T2" fmla="*/ 113 w 197"/>
                    <a:gd name="T3" fmla="*/ 136 h 147"/>
                    <a:gd name="T4" fmla="*/ 118 w 197"/>
                    <a:gd name="T5" fmla="*/ 141 h 147"/>
                    <a:gd name="T6" fmla="*/ 132 w 197"/>
                    <a:gd name="T7" fmla="*/ 143 h 147"/>
                    <a:gd name="T8" fmla="*/ 68 w 197"/>
                    <a:gd name="T9" fmla="*/ 147 h 147"/>
                    <a:gd name="T10" fmla="*/ 70 w 197"/>
                    <a:gd name="T11" fmla="*/ 143 h 147"/>
                    <a:gd name="T12" fmla="*/ 82 w 197"/>
                    <a:gd name="T13" fmla="*/ 141 h 147"/>
                    <a:gd name="T14" fmla="*/ 87 w 197"/>
                    <a:gd name="T15" fmla="*/ 136 h 147"/>
                    <a:gd name="T16" fmla="*/ 87 w 197"/>
                    <a:gd name="T17" fmla="*/ 126 h 147"/>
                    <a:gd name="T18" fmla="*/ 76 w 197"/>
                    <a:gd name="T19" fmla="*/ 93 h 147"/>
                    <a:gd name="T20" fmla="*/ 56 w 197"/>
                    <a:gd name="T21" fmla="*/ 102 h 147"/>
                    <a:gd name="T22" fmla="*/ 40 w 197"/>
                    <a:gd name="T23" fmla="*/ 102 h 147"/>
                    <a:gd name="T24" fmla="*/ 23 w 197"/>
                    <a:gd name="T25" fmla="*/ 95 h 147"/>
                    <a:gd name="T26" fmla="*/ 9 w 197"/>
                    <a:gd name="T27" fmla="*/ 85 h 147"/>
                    <a:gd name="T28" fmla="*/ 0 w 197"/>
                    <a:gd name="T29" fmla="*/ 67 h 147"/>
                    <a:gd name="T30" fmla="*/ 0 w 197"/>
                    <a:gd name="T31" fmla="*/ 46 h 147"/>
                    <a:gd name="T32" fmla="*/ 11 w 197"/>
                    <a:gd name="T33" fmla="*/ 24 h 147"/>
                    <a:gd name="T34" fmla="*/ 28 w 197"/>
                    <a:gd name="T35" fmla="*/ 9 h 147"/>
                    <a:gd name="T36" fmla="*/ 51 w 197"/>
                    <a:gd name="T37" fmla="*/ 2 h 147"/>
                    <a:gd name="T38" fmla="*/ 73 w 197"/>
                    <a:gd name="T39" fmla="*/ 2 h 147"/>
                    <a:gd name="T40" fmla="*/ 84 w 197"/>
                    <a:gd name="T41" fmla="*/ 5 h 147"/>
                    <a:gd name="T42" fmla="*/ 98 w 197"/>
                    <a:gd name="T43" fmla="*/ 5 h 147"/>
                    <a:gd name="T44" fmla="*/ 110 w 197"/>
                    <a:gd name="T45" fmla="*/ 0 h 147"/>
                    <a:gd name="T46" fmla="*/ 87 w 197"/>
                    <a:gd name="T47" fmla="*/ 33 h 147"/>
                    <a:gd name="T48" fmla="*/ 84 w 197"/>
                    <a:gd name="T49" fmla="*/ 20 h 147"/>
                    <a:gd name="T50" fmla="*/ 76 w 197"/>
                    <a:gd name="T51" fmla="*/ 11 h 147"/>
                    <a:gd name="T52" fmla="*/ 59 w 197"/>
                    <a:gd name="T53" fmla="*/ 9 h 147"/>
                    <a:gd name="T54" fmla="*/ 45 w 197"/>
                    <a:gd name="T55" fmla="*/ 11 h 147"/>
                    <a:gd name="T56" fmla="*/ 34 w 197"/>
                    <a:gd name="T57" fmla="*/ 18 h 147"/>
                    <a:gd name="T58" fmla="*/ 25 w 197"/>
                    <a:gd name="T59" fmla="*/ 31 h 147"/>
                    <a:gd name="T60" fmla="*/ 23 w 197"/>
                    <a:gd name="T61" fmla="*/ 48 h 147"/>
                    <a:gd name="T62" fmla="*/ 25 w 197"/>
                    <a:gd name="T63" fmla="*/ 65 h 147"/>
                    <a:gd name="T64" fmla="*/ 34 w 197"/>
                    <a:gd name="T65" fmla="*/ 78 h 147"/>
                    <a:gd name="T66" fmla="*/ 48 w 197"/>
                    <a:gd name="T67" fmla="*/ 87 h 147"/>
                    <a:gd name="T68" fmla="*/ 62 w 197"/>
                    <a:gd name="T69" fmla="*/ 89 h 147"/>
                    <a:gd name="T70" fmla="*/ 76 w 197"/>
                    <a:gd name="T71" fmla="*/ 87 h 147"/>
                    <a:gd name="T72" fmla="*/ 87 w 197"/>
                    <a:gd name="T73" fmla="*/ 78 h 147"/>
                    <a:gd name="T74" fmla="*/ 188 w 197"/>
                    <a:gd name="T75" fmla="*/ 143 h 147"/>
                    <a:gd name="T76" fmla="*/ 135 w 197"/>
                    <a:gd name="T77" fmla="*/ 141 h 147"/>
                    <a:gd name="T78" fmla="*/ 169 w 197"/>
                    <a:gd name="T79" fmla="*/ 115 h 147"/>
                    <a:gd name="T80" fmla="*/ 177 w 197"/>
                    <a:gd name="T81" fmla="*/ 95 h 147"/>
                    <a:gd name="T82" fmla="*/ 171 w 197"/>
                    <a:gd name="T83" fmla="*/ 82 h 147"/>
                    <a:gd name="T84" fmla="*/ 160 w 197"/>
                    <a:gd name="T85" fmla="*/ 78 h 147"/>
                    <a:gd name="T86" fmla="*/ 146 w 197"/>
                    <a:gd name="T87" fmla="*/ 82 h 147"/>
                    <a:gd name="T88" fmla="*/ 141 w 197"/>
                    <a:gd name="T89" fmla="*/ 91 h 147"/>
                    <a:gd name="T90" fmla="*/ 141 w 197"/>
                    <a:gd name="T91" fmla="*/ 82 h 147"/>
                    <a:gd name="T92" fmla="*/ 155 w 197"/>
                    <a:gd name="T93" fmla="*/ 72 h 147"/>
                    <a:gd name="T94" fmla="*/ 174 w 197"/>
                    <a:gd name="T95" fmla="*/ 72 h 147"/>
                    <a:gd name="T96" fmla="*/ 188 w 197"/>
                    <a:gd name="T97" fmla="*/ 82 h 147"/>
                    <a:gd name="T98" fmla="*/ 188 w 197"/>
                    <a:gd name="T99" fmla="*/ 95 h 147"/>
                    <a:gd name="T100" fmla="*/ 180 w 197"/>
                    <a:gd name="T101" fmla="*/ 108 h 147"/>
                    <a:gd name="T102" fmla="*/ 157 w 197"/>
                    <a:gd name="T103" fmla="*/ 130 h 147"/>
                    <a:gd name="T104" fmla="*/ 174 w 197"/>
                    <a:gd name="T105" fmla="*/ 136 h 147"/>
                    <a:gd name="T106" fmla="*/ 183 w 197"/>
                    <a:gd name="T107" fmla="*/ 136 h 147"/>
                    <a:gd name="T108" fmla="*/ 188 w 197"/>
                    <a:gd name="T109" fmla="*/ 134 h 147"/>
                    <a:gd name="T110" fmla="*/ 194 w 197"/>
                    <a:gd name="T111" fmla="*/ 130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7" h="147">
                      <a:moveTo>
                        <a:pt x="110" y="0"/>
                      </a:moveTo>
                      <a:lnTo>
                        <a:pt x="110" y="126"/>
                      </a:lnTo>
                      <a:lnTo>
                        <a:pt x="113" y="132"/>
                      </a:lnTo>
                      <a:lnTo>
                        <a:pt x="113" y="136"/>
                      </a:lnTo>
                      <a:lnTo>
                        <a:pt x="115" y="139"/>
                      </a:lnTo>
                      <a:lnTo>
                        <a:pt x="118" y="141"/>
                      </a:lnTo>
                      <a:lnTo>
                        <a:pt x="124" y="143"/>
                      </a:lnTo>
                      <a:lnTo>
                        <a:pt x="132" y="143"/>
                      </a:lnTo>
                      <a:lnTo>
                        <a:pt x="132" y="147"/>
                      </a:lnTo>
                      <a:lnTo>
                        <a:pt x="68" y="147"/>
                      </a:lnTo>
                      <a:lnTo>
                        <a:pt x="68" y="143"/>
                      </a:lnTo>
                      <a:lnTo>
                        <a:pt x="70" y="143"/>
                      </a:lnTo>
                      <a:lnTo>
                        <a:pt x="76" y="143"/>
                      </a:lnTo>
                      <a:lnTo>
                        <a:pt x="82" y="141"/>
                      </a:lnTo>
                      <a:lnTo>
                        <a:pt x="84" y="139"/>
                      </a:lnTo>
                      <a:lnTo>
                        <a:pt x="87" y="136"/>
                      </a:lnTo>
                      <a:lnTo>
                        <a:pt x="87" y="132"/>
                      </a:lnTo>
                      <a:lnTo>
                        <a:pt x="87" y="126"/>
                      </a:lnTo>
                      <a:lnTo>
                        <a:pt x="87" y="85"/>
                      </a:lnTo>
                      <a:lnTo>
                        <a:pt x="76" y="93"/>
                      </a:lnTo>
                      <a:lnTo>
                        <a:pt x="68" y="100"/>
                      </a:lnTo>
                      <a:lnTo>
                        <a:pt x="56" y="102"/>
                      </a:lnTo>
                      <a:lnTo>
                        <a:pt x="48" y="104"/>
                      </a:lnTo>
                      <a:lnTo>
                        <a:pt x="40" y="102"/>
                      </a:lnTo>
                      <a:lnTo>
                        <a:pt x="31" y="100"/>
                      </a:lnTo>
                      <a:lnTo>
                        <a:pt x="23" y="95"/>
                      </a:lnTo>
                      <a:lnTo>
                        <a:pt x="14" y="91"/>
                      </a:lnTo>
                      <a:lnTo>
                        <a:pt x="9" y="85"/>
                      </a:lnTo>
                      <a:lnTo>
                        <a:pt x="3" y="76"/>
                      </a:lnTo>
                      <a:lnTo>
                        <a:pt x="0" y="67"/>
                      </a:lnTo>
                      <a:lnTo>
                        <a:pt x="0" y="56"/>
                      </a:lnTo>
                      <a:lnTo>
                        <a:pt x="0" y="46"/>
                      </a:lnTo>
                      <a:lnTo>
                        <a:pt x="6" y="35"/>
                      </a:lnTo>
                      <a:lnTo>
                        <a:pt x="11" y="24"/>
                      </a:lnTo>
                      <a:lnTo>
                        <a:pt x="20" y="18"/>
                      </a:lnTo>
                      <a:lnTo>
                        <a:pt x="28" y="9"/>
                      </a:lnTo>
                      <a:lnTo>
                        <a:pt x="40" y="5"/>
                      </a:lnTo>
                      <a:lnTo>
                        <a:pt x="51" y="2"/>
                      </a:lnTo>
                      <a:lnTo>
                        <a:pt x="65" y="0"/>
                      </a:lnTo>
                      <a:lnTo>
                        <a:pt x="73" y="2"/>
                      </a:lnTo>
                      <a:lnTo>
                        <a:pt x="79" y="2"/>
                      </a:lnTo>
                      <a:lnTo>
                        <a:pt x="84" y="5"/>
                      </a:lnTo>
                      <a:lnTo>
                        <a:pt x="90" y="9"/>
                      </a:lnTo>
                      <a:lnTo>
                        <a:pt x="98" y="5"/>
                      </a:lnTo>
                      <a:lnTo>
                        <a:pt x="107" y="0"/>
                      </a:lnTo>
                      <a:lnTo>
                        <a:pt x="110" y="0"/>
                      </a:lnTo>
                      <a:close/>
                      <a:moveTo>
                        <a:pt x="87" y="78"/>
                      </a:moveTo>
                      <a:lnTo>
                        <a:pt x="87" y="33"/>
                      </a:lnTo>
                      <a:lnTo>
                        <a:pt x="87" y="24"/>
                      </a:lnTo>
                      <a:lnTo>
                        <a:pt x="84" y="20"/>
                      </a:lnTo>
                      <a:lnTo>
                        <a:pt x="82" y="15"/>
                      </a:lnTo>
                      <a:lnTo>
                        <a:pt x="76" y="11"/>
                      </a:lnTo>
                      <a:lnTo>
                        <a:pt x="68" y="9"/>
                      </a:lnTo>
                      <a:lnTo>
                        <a:pt x="59" y="9"/>
                      </a:lnTo>
                      <a:lnTo>
                        <a:pt x="54" y="9"/>
                      </a:lnTo>
                      <a:lnTo>
                        <a:pt x="45" y="11"/>
                      </a:lnTo>
                      <a:lnTo>
                        <a:pt x="40" y="13"/>
                      </a:lnTo>
                      <a:lnTo>
                        <a:pt x="34" y="18"/>
                      </a:lnTo>
                      <a:lnTo>
                        <a:pt x="28" y="24"/>
                      </a:lnTo>
                      <a:lnTo>
                        <a:pt x="25" y="31"/>
                      </a:lnTo>
                      <a:lnTo>
                        <a:pt x="23" y="39"/>
                      </a:lnTo>
                      <a:lnTo>
                        <a:pt x="23" y="48"/>
                      </a:lnTo>
                      <a:lnTo>
                        <a:pt x="23" y="59"/>
                      </a:lnTo>
                      <a:lnTo>
                        <a:pt x="25" y="65"/>
                      </a:lnTo>
                      <a:lnTo>
                        <a:pt x="28" y="74"/>
                      </a:lnTo>
                      <a:lnTo>
                        <a:pt x="34" y="78"/>
                      </a:lnTo>
                      <a:lnTo>
                        <a:pt x="40" y="82"/>
                      </a:lnTo>
                      <a:lnTo>
                        <a:pt x="48" y="87"/>
                      </a:lnTo>
                      <a:lnTo>
                        <a:pt x="54" y="89"/>
                      </a:lnTo>
                      <a:lnTo>
                        <a:pt x="62" y="89"/>
                      </a:lnTo>
                      <a:lnTo>
                        <a:pt x="70" y="89"/>
                      </a:lnTo>
                      <a:lnTo>
                        <a:pt x="76" y="87"/>
                      </a:lnTo>
                      <a:lnTo>
                        <a:pt x="82" y="82"/>
                      </a:lnTo>
                      <a:lnTo>
                        <a:pt x="87" y="78"/>
                      </a:lnTo>
                      <a:close/>
                      <a:moveTo>
                        <a:pt x="197" y="130"/>
                      </a:moveTo>
                      <a:lnTo>
                        <a:pt x="188" y="143"/>
                      </a:lnTo>
                      <a:lnTo>
                        <a:pt x="135" y="143"/>
                      </a:lnTo>
                      <a:lnTo>
                        <a:pt x="135" y="141"/>
                      </a:lnTo>
                      <a:lnTo>
                        <a:pt x="155" y="126"/>
                      </a:lnTo>
                      <a:lnTo>
                        <a:pt x="169" y="115"/>
                      </a:lnTo>
                      <a:lnTo>
                        <a:pt x="177" y="104"/>
                      </a:lnTo>
                      <a:lnTo>
                        <a:pt x="177" y="95"/>
                      </a:lnTo>
                      <a:lnTo>
                        <a:pt x="177" y="89"/>
                      </a:lnTo>
                      <a:lnTo>
                        <a:pt x="171" y="82"/>
                      </a:lnTo>
                      <a:lnTo>
                        <a:pt x="166" y="80"/>
                      </a:lnTo>
                      <a:lnTo>
                        <a:pt x="160" y="78"/>
                      </a:lnTo>
                      <a:lnTo>
                        <a:pt x="155" y="80"/>
                      </a:lnTo>
                      <a:lnTo>
                        <a:pt x="146" y="82"/>
                      </a:lnTo>
                      <a:lnTo>
                        <a:pt x="143" y="87"/>
                      </a:lnTo>
                      <a:lnTo>
                        <a:pt x="141" y="91"/>
                      </a:lnTo>
                      <a:lnTo>
                        <a:pt x="138" y="91"/>
                      </a:lnTo>
                      <a:lnTo>
                        <a:pt x="141" y="82"/>
                      </a:lnTo>
                      <a:lnTo>
                        <a:pt x="146" y="76"/>
                      </a:lnTo>
                      <a:lnTo>
                        <a:pt x="155" y="72"/>
                      </a:lnTo>
                      <a:lnTo>
                        <a:pt x="163" y="72"/>
                      </a:lnTo>
                      <a:lnTo>
                        <a:pt x="174" y="72"/>
                      </a:lnTo>
                      <a:lnTo>
                        <a:pt x="183" y="76"/>
                      </a:lnTo>
                      <a:lnTo>
                        <a:pt x="188" y="82"/>
                      </a:lnTo>
                      <a:lnTo>
                        <a:pt x="191" y="89"/>
                      </a:lnTo>
                      <a:lnTo>
                        <a:pt x="188" y="95"/>
                      </a:lnTo>
                      <a:lnTo>
                        <a:pt x="185" y="100"/>
                      </a:lnTo>
                      <a:lnTo>
                        <a:pt x="180" y="108"/>
                      </a:lnTo>
                      <a:lnTo>
                        <a:pt x="171" y="119"/>
                      </a:lnTo>
                      <a:lnTo>
                        <a:pt x="157" y="130"/>
                      </a:lnTo>
                      <a:lnTo>
                        <a:pt x="149" y="136"/>
                      </a:lnTo>
                      <a:lnTo>
                        <a:pt x="174" y="136"/>
                      </a:lnTo>
                      <a:lnTo>
                        <a:pt x="180" y="136"/>
                      </a:lnTo>
                      <a:lnTo>
                        <a:pt x="183" y="136"/>
                      </a:lnTo>
                      <a:lnTo>
                        <a:pt x="185" y="134"/>
                      </a:lnTo>
                      <a:lnTo>
                        <a:pt x="188" y="134"/>
                      </a:lnTo>
                      <a:lnTo>
                        <a:pt x="191" y="132"/>
                      </a:lnTo>
                      <a:lnTo>
                        <a:pt x="194" y="130"/>
                      </a:lnTo>
                      <a:lnTo>
                        <a:pt x="197" y="13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20" name="Freeform 17"/>
                <p:cNvSpPr>
                  <a:spLocks noEditPoints="1"/>
                </p:cNvSpPr>
                <p:nvPr/>
              </p:nvSpPr>
              <p:spPr bwMode="auto">
                <a:xfrm>
                  <a:off x="3788" y="1596"/>
                  <a:ext cx="191" cy="147"/>
                </a:xfrm>
                <a:custGeom>
                  <a:avLst/>
                  <a:gdLst>
                    <a:gd name="T0" fmla="*/ 112 w 191"/>
                    <a:gd name="T1" fmla="*/ 132 h 147"/>
                    <a:gd name="T2" fmla="*/ 118 w 191"/>
                    <a:gd name="T3" fmla="*/ 141 h 147"/>
                    <a:gd name="T4" fmla="*/ 132 w 191"/>
                    <a:gd name="T5" fmla="*/ 147 h 147"/>
                    <a:gd name="T6" fmla="*/ 70 w 191"/>
                    <a:gd name="T7" fmla="*/ 143 h 147"/>
                    <a:gd name="T8" fmla="*/ 84 w 191"/>
                    <a:gd name="T9" fmla="*/ 139 h 147"/>
                    <a:gd name="T10" fmla="*/ 90 w 191"/>
                    <a:gd name="T11" fmla="*/ 126 h 147"/>
                    <a:gd name="T12" fmla="*/ 67 w 191"/>
                    <a:gd name="T13" fmla="*/ 100 h 147"/>
                    <a:gd name="T14" fmla="*/ 39 w 191"/>
                    <a:gd name="T15" fmla="*/ 102 h 147"/>
                    <a:gd name="T16" fmla="*/ 14 w 191"/>
                    <a:gd name="T17" fmla="*/ 91 h 147"/>
                    <a:gd name="T18" fmla="*/ 3 w 191"/>
                    <a:gd name="T19" fmla="*/ 67 h 147"/>
                    <a:gd name="T20" fmla="*/ 6 w 191"/>
                    <a:gd name="T21" fmla="*/ 35 h 147"/>
                    <a:gd name="T22" fmla="*/ 31 w 191"/>
                    <a:gd name="T23" fmla="*/ 9 h 147"/>
                    <a:gd name="T24" fmla="*/ 65 w 191"/>
                    <a:gd name="T25" fmla="*/ 0 h 147"/>
                    <a:gd name="T26" fmla="*/ 87 w 191"/>
                    <a:gd name="T27" fmla="*/ 5 h 147"/>
                    <a:gd name="T28" fmla="*/ 107 w 191"/>
                    <a:gd name="T29" fmla="*/ 0 h 147"/>
                    <a:gd name="T30" fmla="*/ 90 w 191"/>
                    <a:gd name="T31" fmla="*/ 33 h 147"/>
                    <a:gd name="T32" fmla="*/ 81 w 191"/>
                    <a:gd name="T33" fmla="*/ 15 h 147"/>
                    <a:gd name="T34" fmla="*/ 62 w 191"/>
                    <a:gd name="T35" fmla="*/ 9 h 147"/>
                    <a:gd name="T36" fmla="*/ 39 w 191"/>
                    <a:gd name="T37" fmla="*/ 13 h 147"/>
                    <a:gd name="T38" fmla="*/ 25 w 191"/>
                    <a:gd name="T39" fmla="*/ 31 h 147"/>
                    <a:gd name="T40" fmla="*/ 25 w 191"/>
                    <a:gd name="T41" fmla="*/ 59 h 147"/>
                    <a:gd name="T42" fmla="*/ 34 w 191"/>
                    <a:gd name="T43" fmla="*/ 78 h 147"/>
                    <a:gd name="T44" fmla="*/ 53 w 191"/>
                    <a:gd name="T45" fmla="*/ 89 h 147"/>
                    <a:gd name="T46" fmla="*/ 76 w 191"/>
                    <a:gd name="T47" fmla="*/ 87 h 147"/>
                    <a:gd name="T48" fmla="*/ 138 w 191"/>
                    <a:gd name="T49" fmla="*/ 87 h 147"/>
                    <a:gd name="T50" fmla="*/ 154 w 191"/>
                    <a:gd name="T51" fmla="*/ 72 h 147"/>
                    <a:gd name="T52" fmla="*/ 182 w 191"/>
                    <a:gd name="T53" fmla="*/ 76 h 147"/>
                    <a:gd name="T54" fmla="*/ 182 w 191"/>
                    <a:gd name="T55" fmla="*/ 93 h 147"/>
                    <a:gd name="T56" fmla="*/ 185 w 191"/>
                    <a:gd name="T57" fmla="*/ 108 h 147"/>
                    <a:gd name="T58" fmla="*/ 188 w 191"/>
                    <a:gd name="T59" fmla="*/ 128 h 147"/>
                    <a:gd name="T60" fmla="*/ 171 w 191"/>
                    <a:gd name="T61" fmla="*/ 143 h 147"/>
                    <a:gd name="T62" fmla="*/ 146 w 191"/>
                    <a:gd name="T63" fmla="*/ 145 h 147"/>
                    <a:gd name="T64" fmla="*/ 138 w 191"/>
                    <a:gd name="T65" fmla="*/ 139 h 147"/>
                    <a:gd name="T66" fmla="*/ 140 w 191"/>
                    <a:gd name="T67" fmla="*/ 136 h 147"/>
                    <a:gd name="T68" fmla="*/ 146 w 191"/>
                    <a:gd name="T69" fmla="*/ 136 h 147"/>
                    <a:gd name="T70" fmla="*/ 154 w 191"/>
                    <a:gd name="T71" fmla="*/ 139 h 147"/>
                    <a:gd name="T72" fmla="*/ 163 w 191"/>
                    <a:gd name="T73" fmla="*/ 141 h 147"/>
                    <a:gd name="T74" fmla="*/ 180 w 191"/>
                    <a:gd name="T75" fmla="*/ 132 h 147"/>
                    <a:gd name="T76" fmla="*/ 177 w 191"/>
                    <a:gd name="T77" fmla="*/ 119 h 147"/>
                    <a:gd name="T78" fmla="*/ 171 w 191"/>
                    <a:gd name="T79" fmla="*/ 113 h 147"/>
                    <a:gd name="T80" fmla="*/ 154 w 191"/>
                    <a:gd name="T81" fmla="*/ 108 h 147"/>
                    <a:gd name="T82" fmla="*/ 157 w 191"/>
                    <a:gd name="T83" fmla="*/ 106 h 147"/>
                    <a:gd name="T84" fmla="*/ 171 w 191"/>
                    <a:gd name="T85" fmla="*/ 98 h 147"/>
                    <a:gd name="T86" fmla="*/ 174 w 191"/>
                    <a:gd name="T87" fmla="*/ 85 h 147"/>
                    <a:gd name="T88" fmla="*/ 160 w 191"/>
                    <a:gd name="T89" fmla="*/ 78 h 147"/>
                    <a:gd name="T90" fmla="*/ 146 w 191"/>
                    <a:gd name="T91" fmla="*/ 82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1" h="147">
                      <a:moveTo>
                        <a:pt x="112" y="0"/>
                      </a:moveTo>
                      <a:lnTo>
                        <a:pt x="112" y="126"/>
                      </a:lnTo>
                      <a:lnTo>
                        <a:pt x="112" y="132"/>
                      </a:lnTo>
                      <a:lnTo>
                        <a:pt x="112" y="136"/>
                      </a:lnTo>
                      <a:lnTo>
                        <a:pt x="115" y="139"/>
                      </a:lnTo>
                      <a:lnTo>
                        <a:pt x="118" y="141"/>
                      </a:lnTo>
                      <a:lnTo>
                        <a:pt x="124" y="143"/>
                      </a:lnTo>
                      <a:lnTo>
                        <a:pt x="132" y="143"/>
                      </a:lnTo>
                      <a:lnTo>
                        <a:pt x="132" y="147"/>
                      </a:lnTo>
                      <a:lnTo>
                        <a:pt x="67" y="147"/>
                      </a:lnTo>
                      <a:lnTo>
                        <a:pt x="67" y="143"/>
                      </a:lnTo>
                      <a:lnTo>
                        <a:pt x="70" y="143"/>
                      </a:lnTo>
                      <a:lnTo>
                        <a:pt x="79" y="143"/>
                      </a:lnTo>
                      <a:lnTo>
                        <a:pt x="81" y="141"/>
                      </a:lnTo>
                      <a:lnTo>
                        <a:pt x="84" y="139"/>
                      </a:lnTo>
                      <a:lnTo>
                        <a:pt x="87" y="136"/>
                      </a:lnTo>
                      <a:lnTo>
                        <a:pt x="87" y="132"/>
                      </a:lnTo>
                      <a:lnTo>
                        <a:pt x="90" y="126"/>
                      </a:lnTo>
                      <a:lnTo>
                        <a:pt x="90" y="85"/>
                      </a:lnTo>
                      <a:lnTo>
                        <a:pt x="76" y="93"/>
                      </a:lnTo>
                      <a:lnTo>
                        <a:pt x="67" y="100"/>
                      </a:lnTo>
                      <a:lnTo>
                        <a:pt x="56" y="102"/>
                      </a:lnTo>
                      <a:lnTo>
                        <a:pt x="48" y="104"/>
                      </a:lnTo>
                      <a:lnTo>
                        <a:pt x="39" y="102"/>
                      </a:lnTo>
                      <a:lnTo>
                        <a:pt x="31" y="100"/>
                      </a:lnTo>
                      <a:lnTo>
                        <a:pt x="22" y="95"/>
                      </a:lnTo>
                      <a:lnTo>
                        <a:pt x="14" y="91"/>
                      </a:lnTo>
                      <a:lnTo>
                        <a:pt x="8" y="85"/>
                      </a:lnTo>
                      <a:lnTo>
                        <a:pt x="6" y="76"/>
                      </a:lnTo>
                      <a:lnTo>
                        <a:pt x="3" y="67"/>
                      </a:lnTo>
                      <a:lnTo>
                        <a:pt x="0" y="56"/>
                      </a:lnTo>
                      <a:lnTo>
                        <a:pt x="3" y="46"/>
                      </a:lnTo>
                      <a:lnTo>
                        <a:pt x="6" y="35"/>
                      </a:lnTo>
                      <a:lnTo>
                        <a:pt x="11" y="24"/>
                      </a:lnTo>
                      <a:lnTo>
                        <a:pt x="20" y="18"/>
                      </a:lnTo>
                      <a:lnTo>
                        <a:pt x="31" y="9"/>
                      </a:lnTo>
                      <a:lnTo>
                        <a:pt x="39" y="5"/>
                      </a:lnTo>
                      <a:lnTo>
                        <a:pt x="53" y="2"/>
                      </a:lnTo>
                      <a:lnTo>
                        <a:pt x="65" y="0"/>
                      </a:lnTo>
                      <a:lnTo>
                        <a:pt x="73" y="2"/>
                      </a:lnTo>
                      <a:lnTo>
                        <a:pt x="79" y="2"/>
                      </a:lnTo>
                      <a:lnTo>
                        <a:pt x="87" y="5"/>
                      </a:lnTo>
                      <a:lnTo>
                        <a:pt x="93" y="9"/>
                      </a:lnTo>
                      <a:lnTo>
                        <a:pt x="98" y="5"/>
                      </a:lnTo>
                      <a:lnTo>
                        <a:pt x="107" y="0"/>
                      </a:lnTo>
                      <a:lnTo>
                        <a:pt x="112" y="0"/>
                      </a:lnTo>
                      <a:close/>
                      <a:moveTo>
                        <a:pt x="90" y="78"/>
                      </a:moveTo>
                      <a:lnTo>
                        <a:pt x="90" y="33"/>
                      </a:lnTo>
                      <a:lnTo>
                        <a:pt x="87" y="24"/>
                      </a:lnTo>
                      <a:lnTo>
                        <a:pt x="87" y="20"/>
                      </a:lnTo>
                      <a:lnTo>
                        <a:pt x="81" y="15"/>
                      </a:lnTo>
                      <a:lnTo>
                        <a:pt x="76" y="11"/>
                      </a:lnTo>
                      <a:lnTo>
                        <a:pt x="70" y="9"/>
                      </a:lnTo>
                      <a:lnTo>
                        <a:pt x="62" y="9"/>
                      </a:lnTo>
                      <a:lnTo>
                        <a:pt x="53" y="9"/>
                      </a:lnTo>
                      <a:lnTo>
                        <a:pt x="48" y="11"/>
                      </a:lnTo>
                      <a:lnTo>
                        <a:pt x="39" y="13"/>
                      </a:lnTo>
                      <a:lnTo>
                        <a:pt x="34" y="18"/>
                      </a:lnTo>
                      <a:lnTo>
                        <a:pt x="31" y="24"/>
                      </a:lnTo>
                      <a:lnTo>
                        <a:pt x="25" y="31"/>
                      </a:lnTo>
                      <a:lnTo>
                        <a:pt x="25" y="39"/>
                      </a:lnTo>
                      <a:lnTo>
                        <a:pt x="22" y="48"/>
                      </a:lnTo>
                      <a:lnTo>
                        <a:pt x="25" y="59"/>
                      </a:lnTo>
                      <a:lnTo>
                        <a:pt x="25" y="65"/>
                      </a:lnTo>
                      <a:lnTo>
                        <a:pt x="31" y="74"/>
                      </a:lnTo>
                      <a:lnTo>
                        <a:pt x="34" y="78"/>
                      </a:lnTo>
                      <a:lnTo>
                        <a:pt x="42" y="82"/>
                      </a:lnTo>
                      <a:lnTo>
                        <a:pt x="48" y="87"/>
                      </a:lnTo>
                      <a:lnTo>
                        <a:pt x="53" y="89"/>
                      </a:lnTo>
                      <a:lnTo>
                        <a:pt x="62" y="89"/>
                      </a:lnTo>
                      <a:lnTo>
                        <a:pt x="70" y="89"/>
                      </a:lnTo>
                      <a:lnTo>
                        <a:pt x="76" y="87"/>
                      </a:lnTo>
                      <a:lnTo>
                        <a:pt x="81" y="82"/>
                      </a:lnTo>
                      <a:lnTo>
                        <a:pt x="90" y="78"/>
                      </a:lnTo>
                      <a:close/>
                      <a:moveTo>
                        <a:pt x="138" y="87"/>
                      </a:moveTo>
                      <a:lnTo>
                        <a:pt x="143" y="80"/>
                      </a:lnTo>
                      <a:lnTo>
                        <a:pt x="149" y="74"/>
                      </a:lnTo>
                      <a:lnTo>
                        <a:pt x="154" y="72"/>
                      </a:lnTo>
                      <a:lnTo>
                        <a:pt x="163" y="72"/>
                      </a:lnTo>
                      <a:lnTo>
                        <a:pt x="174" y="72"/>
                      </a:lnTo>
                      <a:lnTo>
                        <a:pt x="182" y="76"/>
                      </a:lnTo>
                      <a:lnTo>
                        <a:pt x="185" y="80"/>
                      </a:lnTo>
                      <a:lnTo>
                        <a:pt x="185" y="85"/>
                      </a:lnTo>
                      <a:lnTo>
                        <a:pt x="182" y="93"/>
                      </a:lnTo>
                      <a:lnTo>
                        <a:pt x="174" y="102"/>
                      </a:lnTo>
                      <a:lnTo>
                        <a:pt x="180" y="104"/>
                      </a:lnTo>
                      <a:lnTo>
                        <a:pt x="185" y="108"/>
                      </a:lnTo>
                      <a:lnTo>
                        <a:pt x="188" y="115"/>
                      </a:lnTo>
                      <a:lnTo>
                        <a:pt x="191" y="119"/>
                      </a:lnTo>
                      <a:lnTo>
                        <a:pt x="188" y="128"/>
                      </a:lnTo>
                      <a:lnTo>
                        <a:pt x="182" y="136"/>
                      </a:lnTo>
                      <a:lnTo>
                        <a:pt x="177" y="141"/>
                      </a:lnTo>
                      <a:lnTo>
                        <a:pt x="171" y="143"/>
                      </a:lnTo>
                      <a:lnTo>
                        <a:pt x="163" y="145"/>
                      </a:lnTo>
                      <a:lnTo>
                        <a:pt x="154" y="145"/>
                      </a:lnTo>
                      <a:lnTo>
                        <a:pt x="146" y="145"/>
                      </a:lnTo>
                      <a:lnTo>
                        <a:pt x="140" y="143"/>
                      </a:lnTo>
                      <a:lnTo>
                        <a:pt x="138" y="141"/>
                      </a:lnTo>
                      <a:lnTo>
                        <a:pt x="138" y="139"/>
                      </a:lnTo>
                      <a:lnTo>
                        <a:pt x="138" y="139"/>
                      </a:lnTo>
                      <a:lnTo>
                        <a:pt x="140" y="136"/>
                      </a:lnTo>
                      <a:lnTo>
                        <a:pt x="140" y="136"/>
                      </a:lnTo>
                      <a:lnTo>
                        <a:pt x="143" y="136"/>
                      </a:lnTo>
                      <a:lnTo>
                        <a:pt x="146" y="136"/>
                      </a:lnTo>
                      <a:lnTo>
                        <a:pt x="146" y="136"/>
                      </a:lnTo>
                      <a:lnTo>
                        <a:pt x="149" y="136"/>
                      </a:lnTo>
                      <a:lnTo>
                        <a:pt x="152" y="139"/>
                      </a:lnTo>
                      <a:lnTo>
                        <a:pt x="154" y="139"/>
                      </a:lnTo>
                      <a:lnTo>
                        <a:pt x="157" y="141"/>
                      </a:lnTo>
                      <a:lnTo>
                        <a:pt x="160" y="141"/>
                      </a:lnTo>
                      <a:lnTo>
                        <a:pt x="163" y="141"/>
                      </a:lnTo>
                      <a:lnTo>
                        <a:pt x="168" y="139"/>
                      </a:lnTo>
                      <a:lnTo>
                        <a:pt x="174" y="136"/>
                      </a:lnTo>
                      <a:lnTo>
                        <a:pt x="180" y="132"/>
                      </a:lnTo>
                      <a:lnTo>
                        <a:pt x="180" y="126"/>
                      </a:lnTo>
                      <a:lnTo>
                        <a:pt x="180" y="121"/>
                      </a:lnTo>
                      <a:lnTo>
                        <a:pt x="177" y="119"/>
                      </a:lnTo>
                      <a:lnTo>
                        <a:pt x="177" y="115"/>
                      </a:lnTo>
                      <a:lnTo>
                        <a:pt x="174" y="115"/>
                      </a:lnTo>
                      <a:lnTo>
                        <a:pt x="171" y="113"/>
                      </a:lnTo>
                      <a:lnTo>
                        <a:pt x="166" y="110"/>
                      </a:lnTo>
                      <a:lnTo>
                        <a:pt x="160" y="108"/>
                      </a:lnTo>
                      <a:lnTo>
                        <a:pt x="154" y="108"/>
                      </a:lnTo>
                      <a:lnTo>
                        <a:pt x="154" y="108"/>
                      </a:lnTo>
                      <a:lnTo>
                        <a:pt x="154" y="106"/>
                      </a:lnTo>
                      <a:lnTo>
                        <a:pt x="157" y="106"/>
                      </a:lnTo>
                      <a:lnTo>
                        <a:pt x="163" y="104"/>
                      </a:lnTo>
                      <a:lnTo>
                        <a:pt x="168" y="102"/>
                      </a:lnTo>
                      <a:lnTo>
                        <a:pt x="171" y="98"/>
                      </a:lnTo>
                      <a:lnTo>
                        <a:pt x="174" y="93"/>
                      </a:lnTo>
                      <a:lnTo>
                        <a:pt x="174" y="91"/>
                      </a:lnTo>
                      <a:lnTo>
                        <a:pt x="174" y="85"/>
                      </a:lnTo>
                      <a:lnTo>
                        <a:pt x="171" y="80"/>
                      </a:lnTo>
                      <a:lnTo>
                        <a:pt x="166" y="78"/>
                      </a:lnTo>
                      <a:lnTo>
                        <a:pt x="160" y="78"/>
                      </a:lnTo>
                      <a:lnTo>
                        <a:pt x="154" y="78"/>
                      </a:lnTo>
                      <a:lnTo>
                        <a:pt x="149" y="80"/>
                      </a:lnTo>
                      <a:lnTo>
                        <a:pt x="146" y="82"/>
                      </a:lnTo>
                      <a:lnTo>
                        <a:pt x="140" y="87"/>
                      </a:lnTo>
                      <a:lnTo>
                        <a:pt x="138" y="8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21" name="Freeform 18"/>
                <p:cNvSpPr>
                  <a:spLocks noEditPoints="1"/>
                </p:cNvSpPr>
                <p:nvPr/>
              </p:nvSpPr>
              <p:spPr bwMode="auto">
                <a:xfrm>
                  <a:off x="1404" y="1592"/>
                  <a:ext cx="186" cy="147"/>
                </a:xfrm>
                <a:custGeom>
                  <a:avLst/>
                  <a:gdLst>
                    <a:gd name="T0" fmla="*/ 113 w 186"/>
                    <a:gd name="T1" fmla="*/ 126 h 147"/>
                    <a:gd name="T2" fmla="*/ 113 w 186"/>
                    <a:gd name="T3" fmla="*/ 136 h 147"/>
                    <a:gd name="T4" fmla="*/ 118 w 186"/>
                    <a:gd name="T5" fmla="*/ 141 h 147"/>
                    <a:gd name="T6" fmla="*/ 132 w 186"/>
                    <a:gd name="T7" fmla="*/ 143 h 147"/>
                    <a:gd name="T8" fmla="*/ 68 w 186"/>
                    <a:gd name="T9" fmla="*/ 147 h 147"/>
                    <a:gd name="T10" fmla="*/ 71 w 186"/>
                    <a:gd name="T11" fmla="*/ 143 h 147"/>
                    <a:gd name="T12" fmla="*/ 82 w 186"/>
                    <a:gd name="T13" fmla="*/ 141 h 147"/>
                    <a:gd name="T14" fmla="*/ 87 w 186"/>
                    <a:gd name="T15" fmla="*/ 136 h 147"/>
                    <a:gd name="T16" fmla="*/ 90 w 186"/>
                    <a:gd name="T17" fmla="*/ 126 h 147"/>
                    <a:gd name="T18" fmla="*/ 76 w 186"/>
                    <a:gd name="T19" fmla="*/ 93 h 147"/>
                    <a:gd name="T20" fmla="*/ 57 w 186"/>
                    <a:gd name="T21" fmla="*/ 102 h 147"/>
                    <a:gd name="T22" fmla="*/ 40 w 186"/>
                    <a:gd name="T23" fmla="*/ 102 h 147"/>
                    <a:gd name="T24" fmla="*/ 23 w 186"/>
                    <a:gd name="T25" fmla="*/ 95 h 147"/>
                    <a:gd name="T26" fmla="*/ 9 w 186"/>
                    <a:gd name="T27" fmla="*/ 85 h 147"/>
                    <a:gd name="T28" fmla="*/ 3 w 186"/>
                    <a:gd name="T29" fmla="*/ 67 h 147"/>
                    <a:gd name="T30" fmla="*/ 3 w 186"/>
                    <a:gd name="T31" fmla="*/ 46 h 147"/>
                    <a:gd name="T32" fmla="*/ 12 w 186"/>
                    <a:gd name="T33" fmla="*/ 24 h 147"/>
                    <a:gd name="T34" fmla="*/ 29 w 186"/>
                    <a:gd name="T35" fmla="*/ 9 h 147"/>
                    <a:gd name="T36" fmla="*/ 54 w 186"/>
                    <a:gd name="T37" fmla="*/ 2 h 147"/>
                    <a:gd name="T38" fmla="*/ 73 w 186"/>
                    <a:gd name="T39" fmla="*/ 2 h 147"/>
                    <a:gd name="T40" fmla="*/ 87 w 186"/>
                    <a:gd name="T41" fmla="*/ 5 h 147"/>
                    <a:gd name="T42" fmla="*/ 99 w 186"/>
                    <a:gd name="T43" fmla="*/ 5 h 147"/>
                    <a:gd name="T44" fmla="*/ 113 w 186"/>
                    <a:gd name="T45" fmla="*/ 0 h 147"/>
                    <a:gd name="T46" fmla="*/ 90 w 186"/>
                    <a:gd name="T47" fmla="*/ 33 h 147"/>
                    <a:gd name="T48" fmla="*/ 87 w 186"/>
                    <a:gd name="T49" fmla="*/ 20 h 147"/>
                    <a:gd name="T50" fmla="*/ 76 w 186"/>
                    <a:gd name="T51" fmla="*/ 11 h 147"/>
                    <a:gd name="T52" fmla="*/ 62 w 186"/>
                    <a:gd name="T53" fmla="*/ 9 h 147"/>
                    <a:gd name="T54" fmla="*/ 48 w 186"/>
                    <a:gd name="T55" fmla="*/ 11 h 147"/>
                    <a:gd name="T56" fmla="*/ 34 w 186"/>
                    <a:gd name="T57" fmla="*/ 18 h 147"/>
                    <a:gd name="T58" fmla="*/ 26 w 186"/>
                    <a:gd name="T59" fmla="*/ 31 h 147"/>
                    <a:gd name="T60" fmla="*/ 23 w 186"/>
                    <a:gd name="T61" fmla="*/ 48 h 147"/>
                    <a:gd name="T62" fmla="*/ 26 w 186"/>
                    <a:gd name="T63" fmla="*/ 65 h 147"/>
                    <a:gd name="T64" fmla="*/ 34 w 186"/>
                    <a:gd name="T65" fmla="*/ 78 h 147"/>
                    <a:gd name="T66" fmla="*/ 48 w 186"/>
                    <a:gd name="T67" fmla="*/ 87 h 147"/>
                    <a:gd name="T68" fmla="*/ 62 w 186"/>
                    <a:gd name="T69" fmla="*/ 89 h 147"/>
                    <a:gd name="T70" fmla="*/ 76 w 186"/>
                    <a:gd name="T71" fmla="*/ 87 h 147"/>
                    <a:gd name="T72" fmla="*/ 90 w 186"/>
                    <a:gd name="T73" fmla="*/ 78 h 147"/>
                    <a:gd name="T74" fmla="*/ 172 w 186"/>
                    <a:gd name="T75" fmla="*/ 72 h 147"/>
                    <a:gd name="T76" fmla="*/ 175 w 186"/>
                    <a:gd name="T77" fmla="*/ 132 h 147"/>
                    <a:gd name="T78" fmla="*/ 175 w 186"/>
                    <a:gd name="T79" fmla="*/ 139 h 147"/>
                    <a:gd name="T80" fmla="*/ 177 w 186"/>
                    <a:gd name="T81" fmla="*/ 141 h 147"/>
                    <a:gd name="T82" fmla="*/ 186 w 186"/>
                    <a:gd name="T83" fmla="*/ 141 h 147"/>
                    <a:gd name="T84" fmla="*/ 149 w 186"/>
                    <a:gd name="T85" fmla="*/ 143 h 147"/>
                    <a:gd name="T86" fmla="*/ 155 w 186"/>
                    <a:gd name="T87" fmla="*/ 141 h 147"/>
                    <a:gd name="T88" fmla="*/ 160 w 186"/>
                    <a:gd name="T89" fmla="*/ 141 h 147"/>
                    <a:gd name="T90" fmla="*/ 160 w 186"/>
                    <a:gd name="T91" fmla="*/ 136 h 147"/>
                    <a:gd name="T92" fmla="*/ 163 w 186"/>
                    <a:gd name="T93" fmla="*/ 93 h 147"/>
                    <a:gd name="T94" fmla="*/ 160 w 186"/>
                    <a:gd name="T95" fmla="*/ 82 h 147"/>
                    <a:gd name="T96" fmla="*/ 160 w 186"/>
                    <a:gd name="T97" fmla="*/ 80 h 147"/>
                    <a:gd name="T98" fmla="*/ 158 w 186"/>
                    <a:gd name="T99" fmla="*/ 80 h 147"/>
                    <a:gd name="T100" fmla="*/ 149 w 186"/>
                    <a:gd name="T101" fmla="*/ 80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6" h="147">
                      <a:moveTo>
                        <a:pt x="113" y="0"/>
                      </a:moveTo>
                      <a:lnTo>
                        <a:pt x="113" y="126"/>
                      </a:lnTo>
                      <a:lnTo>
                        <a:pt x="113" y="132"/>
                      </a:lnTo>
                      <a:lnTo>
                        <a:pt x="113" y="136"/>
                      </a:lnTo>
                      <a:lnTo>
                        <a:pt x="116" y="139"/>
                      </a:lnTo>
                      <a:lnTo>
                        <a:pt x="118" y="141"/>
                      </a:lnTo>
                      <a:lnTo>
                        <a:pt x="124" y="143"/>
                      </a:lnTo>
                      <a:lnTo>
                        <a:pt x="132" y="143"/>
                      </a:lnTo>
                      <a:lnTo>
                        <a:pt x="132" y="147"/>
                      </a:lnTo>
                      <a:lnTo>
                        <a:pt x="68" y="147"/>
                      </a:lnTo>
                      <a:lnTo>
                        <a:pt x="68" y="143"/>
                      </a:lnTo>
                      <a:lnTo>
                        <a:pt x="71" y="143"/>
                      </a:lnTo>
                      <a:lnTo>
                        <a:pt x="79" y="143"/>
                      </a:lnTo>
                      <a:lnTo>
                        <a:pt x="82" y="141"/>
                      </a:lnTo>
                      <a:lnTo>
                        <a:pt x="85" y="139"/>
                      </a:lnTo>
                      <a:lnTo>
                        <a:pt x="87" y="136"/>
                      </a:lnTo>
                      <a:lnTo>
                        <a:pt x="87" y="132"/>
                      </a:lnTo>
                      <a:lnTo>
                        <a:pt x="90" y="126"/>
                      </a:lnTo>
                      <a:lnTo>
                        <a:pt x="90" y="85"/>
                      </a:lnTo>
                      <a:lnTo>
                        <a:pt x="76" y="93"/>
                      </a:lnTo>
                      <a:lnTo>
                        <a:pt x="68" y="100"/>
                      </a:lnTo>
                      <a:lnTo>
                        <a:pt x="57" y="102"/>
                      </a:lnTo>
                      <a:lnTo>
                        <a:pt x="48" y="104"/>
                      </a:lnTo>
                      <a:lnTo>
                        <a:pt x="40" y="102"/>
                      </a:lnTo>
                      <a:lnTo>
                        <a:pt x="31" y="100"/>
                      </a:lnTo>
                      <a:lnTo>
                        <a:pt x="23" y="95"/>
                      </a:lnTo>
                      <a:lnTo>
                        <a:pt x="14" y="91"/>
                      </a:lnTo>
                      <a:lnTo>
                        <a:pt x="9" y="85"/>
                      </a:lnTo>
                      <a:lnTo>
                        <a:pt x="3" y="76"/>
                      </a:lnTo>
                      <a:lnTo>
                        <a:pt x="3" y="67"/>
                      </a:lnTo>
                      <a:lnTo>
                        <a:pt x="0" y="56"/>
                      </a:lnTo>
                      <a:lnTo>
                        <a:pt x="3" y="46"/>
                      </a:lnTo>
                      <a:lnTo>
                        <a:pt x="6" y="35"/>
                      </a:lnTo>
                      <a:lnTo>
                        <a:pt x="12" y="24"/>
                      </a:lnTo>
                      <a:lnTo>
                        <a:pt x="20" y="18"/>
                      </a:lnTo>
                      <a:lnTo>
                        <a:pt x="29" y="9"/>
                      </a:lnTo>
                      <a:lnTo>
                        <a:pt x="40" y="5"/>
                      </a:lnTo>
                      <a:lnTo>
                        <a:pt x="54" y="2"/>
                      </a:lnTo>
                      <a:lnTo>
                        <a:pt x="65" y="0"/>
                      </a:lnTo>
                      <a:lnTo>
                        <a:pt x="73" y="2"/>
                      </a:lnTo>
                      <a:lnTo>
                        <a:pt x="79" y="2"/>
                      </a:lnTo>
                      <a:lnTo>
                        <a:pt x="87" y="5"/>
                      </a:lnTo>
                      <a:lnTo>
                        <a:pt x="93" y="9"/>
                      </a:lnTo>
                      <a:lnTo>
                        <a:pt x="99" y="5"/>
                      </a:lnTo>
                      <a:lnTo>
                        <a:pt x="107" y="0"/>
                      </a:lnTo>
                      <a:lnTo>
                        <a:pt x="113" y="0"/>
                      </a:lnTo>
                      <a:close/>
                      <a:moveTo>
                        <a:pt x="90" y="78"/>
                      </a:moveTo>
                      <a:lnTo>
                        <a:pt x="90" y="33"/>
                      </a:lnTo>
                      <a:lnTo>
                        <a:pt x="87" y="24"/>
                      </a:lnTo>
                      <a:lnTo>
                        <a:pt x="87" y="20"/>
                      </a:lnTo>
                      <a:lnTo>
                        <a:pt x="82" y="15"/>
                      </a:lnTo>
                      <a:lnTo>
                        <a:pt x="76" y="11"/>
                      </a:lnTo>
                      <a:lnTo>
                        <a:pt x="71" y="9"/>
                      </a:lnTo>
                      <a:lnTo>
                        <a:pt x="62" y="9"/>
                      </a:lnTo>
                      <a:lnTo>
                        <a:pt x="54" y="9"/>
                      </a:lnTo>
                      <a:lnTo>
                        <a:pt x="48" y="11"/>
                      </a:lnTo>
                      <a:lnTo>
                        <a:pt x="40" y="13"/>
                      </a:lnTo>
                      <a:lnTo>
                        <a:pt x="34" y="18"/>
                      </a:lnTo>
                      <a:lnTo>
                        <a:pt x="31" y="24"/>
                      </a:lnTo>
                      <a:lnTo>
                        <a:pt x="26" y="31"/>
                      </a:lnTo>
                      <a:lnTo>
                        <a:pt x="26" y="39"/>
                      </a:lnTo>
                      <a:lnTo>
                        <a:pt x="23" y="48"/>
                      </a:lnTo>
                      <a:lnTo>
                        <a:pt x="26" y="59"/>
                      </a:lnTo>
                      <a:lnTo>
                        <a:pt x="26" y="65"/>
                      </a:lnTo>
                      <a:lnTo>
                        <a:pt x="31" y="74"/>
                      </a:lnTo>
                      <a:lnTo>
                        <a:pt x="34" y="78"/>
                      </a:lnTo>
                      <a:lnTo>
                        <a:pt x="40" y="82"/>
                      </a:lnTo>
                      <a:lnTo>
                        <a:pt x="48" y="87"/>
                      </a:lnTo>
                      <a:lnTo>
                        <a:pt x="54" y="89"/>
                      </a:lnTo>
                      <a:lnTo>
                        <a:pt x="62" y="89"/>
                      </a:lnTo>
                      <a:lnTo>
                        <a:pt x="71" y="89"/>
                      </a:lnTo>
                      <a:lnTo>
                        <a:pt x="76" y="87"/>
                      </a:lnTo>
                      <a:lnTo>
                        <a:pt x="82" y="82"/>
                      </a:lnTo>
                      <a:lnTo>
                        <a:pt x="90" y="78"/>
                      </a:lnTo>
                      <a:close/>
                      <a:moveTo>
                        <a:pt x="149" y="80"/>
                      </a:moveTo>
                      <a:lnTo>
                        <a:pt x="172" y="72"/>
                      </a:lnTo>
                      <a:lnTo>
                        <a:pt x="175" y="72"/>
                      </a:lnTo>
                      <a:lnTo>
                        <a:pt x="175" y="132"/>
                      </a:lnTo>
                      <a:lnTo>
                        <a:pt x="175" y="136"/>
                      </a:lnTo>
                      <a:lnTo>
                        <a:pt x="175" y="139"/>
                      </a:lnTo>
                      <a:lnTo>
                        <a:pt x="175" y="141"/>
                      </a:lnTo>
                      <a:lnTo>
                        <a:pt x="177" y="141"/>
                      </a:lnTo>
                      <a:lnTo>
                        <a:pt x="180" y="141"/>
                      </a:lnTo>
                      <a:lnTo>
                        <a:pt x="186" y="141"/>
                      </a:lnTo>
                      <a:lnTo>
                        <a:pt x="186" y="143"/>
                      </a:lnTo>
                      <a:lnTo>
                        <a:pt x="149" y="143"/>
                      </a:lnTo>
                      <a:lnTo>
                        <a:pt x="149" y="141"/>
                      </a:lnTo>
                      <a:lnTo>
                        <a:pt x="155" y="141"/>
                      </a:lnTo>
                      <a:lnTo>
                        <a:pt x="158" y="141"/>
                      </a:lnTo>
                      <a:lnTo>
                        <a:pt x="160" y="141"/>
                      </a:lnTo>
                      <a:lnTo>
                        <a:pt x="160" y="139"/>
                      </a:lnTo>
                      <a:lnTo>
                        <a:pt x="160" y="136"/>
                      </a:lnTo>
                      <a:lnTo>
                        <a:pt x="163" y="132"/>
                      </a:lnTo>
                      <a:lnTo>
                        <a:pt x="163" y="93"/>
                      </a:lnTo>
                      <a:lnTo>
                        <a:pt x="163" y="87"/>
                      </a:lnTo>
                      <a:lnTo>
                        <a:pt x="160" y="82"/>
                      </a:lnTo>
                      <a:lnTo>
                        <a:pt x="160" y="80"/>
                      </a:lnTo>
                      <a:lnTo>
                        <a:pt x="160" y="80"/>
                      </a:lnTo>
                      <a:lnTo>
                        <a:pt x="158" y="80"/>
                      </a:lnTo>
                      <a:lnTo>
                        <a:pt x="158" y="80"/>
                      </a:lnTo>
                      <a:lnTo>
                        <a:pt x="155" y="80"/>
                      </a:lnTo>
                      <a:lnTo>
                        <a:pt x="149" y="80"/>
                      </a:lnTo>
                      <a:lnTo>
                        <a:pt x="149" y="8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l-GR" sz="1600" dirty="0">
                    <a:latin typeface="Trebuchet MS" panose="020B0603020202020204" pitchFamily="34" charset="0"/>
                  </a:endParaRPr>
                </a:p>
              </p:txBody>
            </p:sp>
            <p:sp>
              <p:nvSpPr>
                <p:cNvPr id="22" name="Rectangle 19"/>
                <p:cNvSpPr>
                  <a:spLocks noChangeArrowheads="1"/>
                </p:cNvSpPr>
                <p:nvPr/>
              </p:nvSpPr>
              <p:spPr bwMode="auto">
                <a:xfrm>
                  <a:off x="1306" y="1117"/>
                  <a:ext cx="2920" cy="734"/>
                </a:xfrm>
                <a:prstGeom prst="rect">
                  <a:avLst/>
                </a:prstGeom>
                <a:noFill/>
                <a:ln w="4763">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grpSp>
          <p:sp>
            <p:nvSpPr>
              <p:cNvPr id="26" name="Freeform 8"/>
              <p:cNvSpPr>
                <a:spLocks/>
              </p:cNvSpPr>
              <p:nvPr/>
            </p:nvSpPr>
            <p:spPr bwMode="auto">
              <a:xfrm>
                <a:off x="2193045" y="2317236"/>
                <a:ext cx="179388" cy="174625"/>
              </a:xfrm>
              <a:custGeom>
                <a:avLst/>
                <a:gdLst>
                  <a:gd name="T0" fmla="*/ 73 w 143"/>
                  <a:gd name="T1" fmla="*/ 0 h 110"/>
                  <a:gd name="T2" fmla="*/ 87 w 143"/>
                  <a:gd name="T3" fmla="*/ 0 h 110"/>
                  <a:gd name="T4" fmla="*/ 101 w 143"/>
                  <a:gd name="T5" fmla="*/ 4 h 110"/>
                  <a:gd name="T6" fmla="*/ 112 w 143"/>
                  <a:gd name="T7" fmla="*/ 9 h 110"/>
                  <a:gd name="T8" fmla="*/ 124 w 143"/>
                  <a:gd name="T9" fmla="*/ 15 h 110"/>
                  <a:gd name="T10" fmla="*/ 132 w 143"/>
                  <a:gd name="T11" fmla="*/ 24 h 110"/>
                  <a:gd name="T12" fmla="*/ 138 w 143"/>
                  <a:gd name="T13" fmla="*/ 32 h 110"/>
                  <a:gd name="T14" fmla="*/ 143 w 143"/>
                  <a:gd name="T15" fmla="*/ 43 h 110"/>
                  <a:gd name="T16" fmla="*/ 143 w 143"/>
                  <a:gd name="T17" fmla="*/ 54 h 110"/>
                  <a:gd name="T18" fmla="*/ 143 w 143"/>
                  <a:gd name="T19" fmla="*/ 65 h 110"/>
                  <a:gd name="T20" fmla="*/ 138 w 143"/>
                  <a:gd name="T21" fmla="*/ 76 h 110"/>
                  <a:gd name="T22" fmla="*/ 132 w 143"/>
                  <a:gd name="T23" fmla="*/ 86 h 110"/>
                  <a:gd name="T24" fmla="*/ 124 w 143"/>
                  <a:gd name="T25" fmla="*/ 93 h 110"/>
                  <a:gd name="T26" fmla="*/ 112 w 143"/>
                  <a:gd name="T27" fmla="*/ 99 h 110"/>
                  <a:gd name="T28" fmla="*/ 101 w 143"/>
                  <a:gd name="T29" fmla="*/ 106 h 110"/>
                  <a:gd name="T30" fmla="*/ 87 w 143"/>
                  <a:gd name="T31" fmla="*/ 108 h 110"/>
                  <a:gd name="T32" fmla="*/ 73 w 143"/>
                  <a:gd name="T33" fmla="*/ 110 h 110"/>
                  <a:gd name="T34" fmla="*/ 59 w 143"/>
                  <a:gd name="T35" fmla="*/ 108 h 110"/>
                  <a:gd name="T36" fmla="*/ 45 w 143"/>
                  <a:gd name="T37" fmla="*/ 106 h 110"/>
                  <a:gd name="T38" fmla="*/ 31 w 143"/>
                  <a:gd name="T39" fmla="*/ 99 h 110"/>
                  <a:gd name="T40" fmla="*/ 23 w 143"/>
                  <a:gd name="T41" fmla="*/ 93 h 110"/>
                  <a:gd name="T42" fmla="*/ 14 w 143"/>
                  <a:gd name="T43" fmla="*/ 86 h 110"/>
                  <a:gd name="T44" fmla="*/ 6 w 143"/>
                  <a:gd name="T45" fmla="*/ 76 h 110"/>
                  <a:gd name="T46" fmla="*/ 3 w 143"/>
                  <a:gd name="T47" fmla="*/ 65 h 110"/>
                  <a:gd name="T48" fmla="*/ 0 w 143"/>
                  <a:gd name="T49" fmla="*/ 54 h 110"/>
                  <a:gd name="T50" fmla="*/ 3 w 143"/>
                  <a:gd name="T51" fmla="*/ 43 h 110"/>
                  <a:gd name="T52" fmla="*/ 6 w 143"/>
                  <a:gd name="T53" fmla="*/ 32 h 110"/>
                  <a:gd name="T54" fmla="*/ 14 w 143"/>
                  <a:gd name="T55" fmla="*/ 24 h 110"/>
                  <a:gd name="T56" fmla="*/ 23 w 143"/>
                  <a:gd name="T57" fmla="*/ 15 h 110"/>
                  <a:gd name="T58" fmla="*/ 31 w 143"/>
                  <a:gd name="T59" fmla="*/ 9 h 110"/>
                  <a:gd name="T60" fmla="*/ 45 w 143"/>
                  <a:gd name="T61" fmla="*/ 4 h 110"/>
                  <a:gd name="T62" fmla="*/ 59 w 143"/>
                  <a:gd name="T63" fmla="*/ 0 h 110"/>
                  <a:gd name="T64" fmla="*/ 73 w 143"/>
                  <a:gd name="T65"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3" h="110">
                    <a:moveTo>
                      <a:pt x="73" y="0"/>
                    </a:moveTo>
                    <a:lnTo>
                      <a:pt x="87" y="0"/>
                    </a:lnTo>
                    <a:lnTo>
                      <a:pt x="101" y="4"/>
                    </a:lnTo>
                    <a:lnTo>
                      <a:pt x="112" y="9"/>
                    </a:lnTo>
                    <a:lnTo>
                      <a:pt x="124" y="15"/>
                    </a:lnTo>
                    <a:lnTo>
                      <a:pt x="132" y="24"/>
                    </a:lnTo>
                    <a:lnTo>
                      <a:pt x="138" y="32"/>
                    </a:lnTo>
                    <a:lnTo>
                      <a:pt x="143" y="43"/>
                    </a:lnTo>
                    <a:lnTo>
                      <a:pt x="143" y="54"/>
                    </a:lnTo>
                    <a:lnTo>
                      <a:pt x="143" y="65"/>
                    </a:lnTo>
                    <a:lnTo>
                      <a:pt x="138" y="76"/>
                    </a:lnTo>
                    <a:lnTo>
                      <a:pt x="132" y="86"/>
                    </a:lnTo>
                    <a:lnTo>
                      <a:pt x="124" y="93"/>
                    </a:lnTo>
                    <a:lnTo>
                      <a:pt x="112" y="99"/>
                    </a:lnTo>
                    <a:lnTo>
                      <a:pt x="101" y="106"/>
                    </a:lnTo>
                    <a:lnTo>
                      <a:pt x="87" y="108"/>
                    </a:lnTo>
                    <a:lnTo>
                      <a:pt x="73" y="110"/>
                    </a:lnTo>
                    <a:lnTo>
                      <a:pt x="59" y="108"/>
                    </a:lnTo>
                    <a:lnTo>
                      <a:pt x="45" y="106"/>
                    </a:lnTo>
                    <a:lnTo>
                      <a:pt x="31" y="99"/>
                    </a:lnTo>
                    <a:lnTo>
                      <a:pt x="23" y="93"/>
                    </a:lnTo>
                    <a:lnTo>
                      <a:pt x="14" y="86"/>
                    </a:lnTo>
                    <a:lnTo>
                      <a:pt x="6" y="76"/>
                    </a:lnTo>
                    <a:lnTo>
                      <a:pt x="3" y="65"/>
                    </a:lnTo>
                    <a:lnTo>
                      <a:pt x="0" y="54"/>
                    </a:lnTo>
                    <a:lnTo>
                      <a:pt x="3" y="43"/>
                    </a:lnTo>
                    <a:lnTo>
                      <a:pt x="6" y="32"/>
                    </a:lnTo>
                    <a:lnTo>
                      <a:pt x="14" y="24"/>
                    </a:lnTo>
                    <a:lnTo>
                      <a:pt x="23" y="15"/>
                    </a:lnTo>
                    <a:lnTo>
                      <a:pt x="31" y="9"/>
                    </a:lnTo>
                    <a:lnTo>
                      <a:pt x="45" y="4"/>
                    </a:lnTo>
                    <a:lnTo>
                      <a:pt x="59" y="0"/>
                    </a:lnTo>
                    <a:lnTo>
                      <a:pt x="73"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l-GR"/>
              </a:p>
            </p:txBody>
          </p:sp>
          <p:sp>
            <p:nvSpPr>
              <p:cNvPr id="27" name="Freeform 8"/>
              <p:cNvSpPr>
                <a:spLocks/>
              </p:cNvSpPr>
              <p:nvPr/>
            </p:nvSpPr>
            <p:spPr bwMode="auto">
              <a:xfrm>
                <a:off x="6035348" y="2329143"/>
                <a:ext cx="179388" cy="174625"/>
              </a:xfrm>
              <a:custGeom>
                <a:avLst/>
                <a:gdLst>
                  <a:gd name="T0" fmla="*/ 73 w 143"/>
                  <a:gd name="T1" fmla="*/ 0 h 110"/>
                  <a:gd name="T2" fmla="*/ 87 w 143"/>
                  <a:gd name="T3" fmla="*/ 0 h 110"/>
                  <a:gd name="T4" fmla="*/ 101 w 143"/>
                  <a:gd name="T5" fmla="*/ 4 h 110"/>
                  <a:gd name="T6" fmla="*/ 112 w 143"/>
                  <a:gd name="T7" fmla="*/ 9 h 110"/>
                  <a:gd name="T8" fmla="*/ 124 w 143"/>
                  <a:gd name="T9" fmla="*/ 15 h 110"/>
                  <a:gd name="T10" fmla="*/ 132 w 143"/>
                  <a:gd name="T11" fmla="*/ 24 h 110"/>
                  <a:gd name="T12" fmla="*/ 138 w 143"/>
                  <a:gd name="T13" fmla="*/ 32 h 110"/>
                  <a:gd name="T14" fmla="*/ 143 w 143"/>
                  <a:gd name="T15" fmla="*/ 43 h 110"/>
                  <a:gd name="T16" fmla="*/ 143 w 143"/>
                  <a:gd name="T17" fmla="*/ 54 h 110"/>
                  <a:gd name="T18" fmla="*/ 143 w 143"/>
                  <a:gd name="T19" fmla="*/ 65 h 110"/>
                  <a:gd name="T20" fmla="*/ 138 w 143"/>
                  <a:gd name="T21" fmla="*/ 76 h 110"/>
                  <a:gd name="T22" fmla="*/ 132 w 143"/>
                  <a:gd name="T23" fmla="*/ 86 h 110"/>
                  <a:gd name="T24" fmla="*/ 124 w 143"/>
                  <a:gd name="T25" fmla="*/ 93 h 110"/>
                  <a:gd name="T26" fmla="*/ 112 w 143"/>
                  <a:gd name="T27" fmla="*/ 99 h 110"/>
                  <a:gd name="T28" fmla="*/ 101 w 143"/>
                  <a:gd name="T29" fmla="*/ 106 h 110"/>
                  <a:gd name="T30" fmla="*/ 87 w 143"/>
                  <a:gd name="T31" fmla="*/ 108 h 110"/>
                  <a:gd name="T32" fmla="*/ 73 w 143"/>
                  <a:gd name="T33" fmla="*/ 110 h 110"/>
                  <a:gd name="T34" fmla="*/ 59 w 143"/>
                  <a:gd name="T35" fmla="*/ 108 h 110"/>
                  <a:gd name="T36" fmla="*/ 45 w 143"/>
                  <a:gd name="T37" fmla="*/ 106 h 110"/>
                  <a:gd name="T38" fmla="*/ 31 w 143"/>
                  <a:gd name="T39" fmla="*/ 99 h 110"/>
                  <a:gd name="T40" fmla="*/ 23 w 143"/>
                  <a:gd name="T41" fmla="*/ 93 h 110"/>
                  <a:gd name="T42" fmla="*/ 14 w 143"/>
                  <a:gd name="T43" fmla="*/ 86 h 110"/>
                  <a:gd name="T44" fmla="*/ 6 w 143"/>
                  <a:gd name="T45" fmla="*/ 76 h 110"/>
                  <a:gd name="T46" fmla="*/ 3 w 143"/>
                  <a:gd name="T47" fmla="*/ 65 h 110"/>
                  <a:gd name="T48" fmla="*/ 0 w 143"/>
                  <a:gd name="T49" fmla="*/ 54 h 110"/>
                  <a:gd name="T50" fmla="*/ 3 w 143"/>
                  <a:gd name="T51" fmla="*/ 43 h 110"/>
                  <a:gd name="T52" fmla="*/ 6 w 143"/>
                  <a:gd name="T53" fmla="*/ 32 h 110"/>
                  <a:gd name="T54" fmla="*/ 14 w 143"/>
                  <a:gd name="T55" fmla="*/ 24 h 110"/>
                  <a:gd name="T56" fmla="*/ 23 w 143"/>
                  <a:gd name="T57" fmla="*/ 15 h 110"/>
                  <a:gd name="T58" fmla="*/ 31 w 143"/>
                  <a:gd name="T59" fmla="*/ 9 h 110"/>
                  <a:gd name="T60" fmla="*/ 45 w 143"/>
                  <a:gd name="T61" fmla="*/ 4 h 110"/>
                  <a:gd name="T62" fmla="*/ 59 w 143"/>
                  <a:gd name="T63" fmla="*/ 0 h 110"/>
                  <a:gd name="T64" fmla="*/ 73 w 143"/>
                  <a:gd name="T65"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3" h="110">
                    <a:moveTo>
                      <a:pt x="73" y="0"/>
                    </a:moveTo>
                    <a:lnTo>
                      <a:pt x="87" y="0"/>
                    </a:lnTo>
                    <a:lnTo>
                      <a:pt x="101" y="4"/>
                    </a:lnTo>
                    <a:lnTo>
                      <a:pt x="112" y="9"/>
                    </a:lnTo>
                    <a:lnTo>
                      <a:pt x="124" y="15"/>
                    </a:lnTo>
                    <a:lnTo>
                      <a:pt x="132" y="24"/>
                    </a:lnTo>
                    <a:lnTo>
                      <a:pt x="138" y="32"/>
                    </a:lnTo>
                    <a:lnTo>
                      <a:pt x="143" y="43"/>
                    </a:lnTo>
                    <a:lnTo>
                      <a:pt x="143" y="54"/>
                    </a:lnTo>
                    <a:lnTo>
                      <a:pt x="143" y="65"/>
                    </a:lnTo>
                    <a:lnTo>
                      <a:pt x="138" y="76"/>
                    </a:lnTo>
                    <a:lnTo>
                      <a:pt x="132" y="86"/>
                    </a:lnTo>
                    <a:lnTo>
                      <a:pt x="124" y="93"/>
                    </a:lnTo>
                    <a:lnTo>
                      <a:pt x="112" y="99"/>
                    </a:lnTo>
                    <a:lnTo>
                      <a:pt x="101" y="106"/>
                    </a:lnTo>
                    <a:lnTo>
                      <a:pt x="87" y="108"/>
                    </a:lnTo>
                    <a:lnTo>
                      <a:pt x="73" y="110"/>
                    </a:lnTo>
                    <a:lnTo>
                      <a:pt x="59" y="108"/>
                    </a:lnTo>
                    <a:lnTo>
                      <a:pt x="45" y="106"/>
                    </a:lnTo>
                    <a:lnTo>
                      <a:pt x="31" y="99"/>
                    </a:lnTo>
                    <a:lnTo>
                      <a:pt x="23" y="93"/>
                    </a:lnTo>
                    <a:lnTo>
                      <a:pt x="14" y="86"/>
                    </a:lnTo>
                    <a:lnTo>
                      <a:pt x="6" y="76"/>
                    </a:lnTo>
                    <a:lnTo>
                      <a:pt x="3" y="65"/>
                    </a:lnTo>
                    <a:lnTo>
                      <a:pt x="0" y="54"/>
                    </a:lnTo>
                    <a:lnTo>
                      <a:pt x="3" y="43"/>
                    </a:lnTo>
                    <a:lnTo>
                      <a:pt x="6" y="32"/>
                    </a:lnTo>
                    <a:lnTo>
                      <a:pt x="14" y="24"/>
                    </a:lnTo>
                    <a:lnTo>
                      <a:pt x="23" y="15"/>
                    </a:lnTo>
                    <a:lnTo>
                      <a:pt x="31" y="9"/>
                    </a:lnTo>
                    <a:lnTo>
                      <a:pt x="45" y="4"/>
                    </a:lnTo>
                    <a:lnTo>
                      <a:pt x="59" y="0"/>
                    </a:lnTo>
                    <a:lnTo>
                      <a:pt x="73"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l-GR"/>
              </a:p>
            </p:txBody>
          </p:sp>
        </p:grpSp>
        <p:sp>
          <p:nvSpPr>
            <p:cNvPr id="30" name="Rectangle 5"/>
            <p:cNvSpPr>
              <a:spLocks noChangeArrowheads="1"/>
            </p:cNvSpPr>
            <p:nvPr/>
          </p:nvSpPr>
          <p:spPr bwMode="auto">
            <a:xfrm rot="10800000" flipV="1">
              <a:off x="1043608" y="104600"/>
              <a:ext cx="7056784"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just">
                <a:lnSpc>
                  <a:spcPct val="150000"/>
                </a:lnSpc>
              </a:pPr>
              <a:r>
                <a:rPr lang="el-GR" altLang="el-GR" sz="2000" b="1" dirty="0">
                  <a:latin typeface="Trebuchet MS" panose="020B0603020202020204" pitchFamily="34" charset="0"/>
                </a:rPr>
                <a:t>3. </a:t>
              </a:r>
              <a:r>
                <a:rPr lang="el-GR" altLang="el-GR" sz="2000" dirty="0">
                  <a:latin typeface="Trebuchet MS" panose="020B0603020202020204" pitchFamily="34" charset="0"/>
                  <a:cs typeface="Times New Roman" pitchFamily="18" charset="0"/>
                </a:rPr>
                <a:t>Τρία ίσα θετικά σημειακά φορτία </a:t>
              </a:r>
              <a:r>
                <a:rPr lang="el-GR" altLang="el-GR" sz="2000" i="1" dirty="0">
                  <a:latin typeface="Trebuchet MS" panose="020B0603020202020204" pitchFamily="34" charset="0"/>
                  <a:cs typeface="Times New Roman" pitchFamily="18" charset="0"/>
                </a:rPr>
                <a:t>q</a:t>
              </a:r>
              <a:r>
                <a:rPr lang="el-GR" altLang="el-GR" sz="2000" baseline="-30000" dirty="0">
                  <a:latin typeface="Trebuchet MS" panose="020B0603020202020204" pitchFamily="34" charset="0"/>
                  <a:cs typeface="Times New Roman" pitchFamily="18" charset="0"/>
                </a:rPr>
                <a:t>1</a:t>
              </a:r>
              <a:r>
                <a:rPr lang="el-GR" altLang="el-GR" sz="2000" dirty="0">
                  <a:latin typeface="Trebuchet MS" panose="020B0603020202020204" pitchFamily="34" charset="0"/>
                  <a:cs typeface="Times New Roman" pitchFamily="18" charset="0"/>
                </a:rPr>
                <a:t>, </a:t>
              </a:r>
              <a:r>
                <a:rPr lang="el-GR" altLang="el-GR" sz="2000" i="1" dirty="0">
                  <a:latin typeface="Trebuchet MS" panose="020B0603020202020204" pitchFamily="34" charset="0"/>
                  <a:cs typeface="Times New Roman" pitchFamily="18" charset="0"/>
                </a:rPr>
                <a:t>q</a:t>
              </a:r>
              <a:r>
                <a:rPr lang="el-GR" altLang="el-GR" sz="2000" baseline="-30000" dirty="0">
                  <a:latin typeface="Trebuchet MS" panose="020B0603020202020204" pitchFamily="34" charset="0"/>
                  <a:cs typeface="Times New Roman" pitchFamily="18" charset="0"/>
                </a:rPr>
                <a:t>2</a:t>
              </a:r>
              <a:r>
                <a:rPr lang="el-GR" altLang="el-GR" sz="2000" dirty="0">
                  <a:latin typeface="Trebuchet MS" panose="020B0603020202020204" pitchFamily="34" charset="0"/>
                  <a:cs typeface="Times New Roman" pitchFamily="18" charset="0"/>
                </a:rPr>
                <a:t> και </a:t>
              </a:r>
              <a:r>
                <a:rPr lang="el-GR" altLang="el-GR" sz="2000" i="1" dirty="0">
                  <a:latin typeface="Trebuchet MS" panose="020B0603020202020204" pitchFamily="34" charset="0"/>
                  <a:cs typeface="Times New Roman" pitchFamily="18" charset="0"/>
                </a:rPr>
                <a:t>q</a:t>
              </a:r>
              <a:r>
                <a:rPr lang="el-GR" altLang="el-GR" sz="2000" baseline="-30000" dirty="0">
                  <a:latin typeface="Trebuchet MS" panose="020B0603020202020204" pitchFamily="34" charset="0"/>
                  <a:cs typeface="Times New Roman" pitchFamily="18" charset="0"/>
                </a:rPr>
                <a:t>3</a:t>
              </a:r>
              <a:r>
                <a:rPr lang="el-GR" altLang="el-GR" sz="2000" dirty="0">
                  <a:latin typeface="Trebuchet MS" panose="020B0603020202020204" pitchFamily="34" charset="0"/>
                  <a:cs typeface="Times New Roman" pitchFamily="18" charset="0"/>
                </a:rPr>
                <a:t> βρίσκονται στα σημεία Α, Μ, Β ευθύγραμμου τμήματος ΑΒ. Το φορτίο </a:t>
              </a:r>
              <a:r>
                <a:rPr lang="el-GR" altLang="el-GR" sz="2000" i="1" dirty="0">
                  <a:latin typeface="Trebuchet MS" panose="020B0603020202020204" pitchFamily="34" charset="0"/>
                  <a:cs typeface="Times New Roman" pitchFamily="18" charset="0"/>
                </a:rPr>
                <a:t>q</a:t>
              </a:r>
              <a:r>
                <a:rPr lang="el-GR" altLang="el-GR" sz="2000" baseline="-30000" dirty="0">
                  <a:latin typeface="Trebuchet MS" panose="020B0603020202020204" pitchFamily="34" charset="0"/>
                  <a:cs typeface="Times New Roman" pitchFamily="18" charset="0"/>
                </a:rPr>
                <a:t>2</a:t>
              </a:r>
              <a:r>
                <a:rPr lang="el-GR" altLang="el-GR" sz="2000" dirty="0">
                  <a:latin typeface="Trebuchet MS" panose="020B0603020202020204" pitchFamily="34" charset="0"/>
                  <a:cs typeface="Times New Roman" pitchFamily="18" charset="0"/>
                </a:rPr>
                <a:t> βρίσκεται στο μέσο Μ του ΑΒ. Το μέτρο της δύναμης που ασκείται </a:t>
              </a:r>
              <a:r>
                <a:rPr lang="el-GR" altLang="el-GR" sz="2000" dirty="0">
                  <a:latin typeface="Trebuchet MS" panose="020B0603020202020204" pitchFamily="34" charset="0"/>
                </a:rPr>
                <a:t>στο φορτίο  </a:t>
              </a:r>
              <a:r>
                <a:rPr lang="el-GR" altLang="el-GR" sz="2000" i="1" dirty="0">
                  <a:latin typeface="Trebuchet MS" panose="020B0603020202020204" pitchFamily="34" charset="0"/>
                </a:rPr>
                <a:t>q</a:t>
              </a:r>
              <a:r>
                <a:rPr lang="el-GR" altLang="el-GR" sz="2000" baseline="-25000" dirty="0">
                  <a:latin typeface="Trebuchet MS" panose="020B0603020202020204" pitchFamily="34" charset="0"/>
                </a:rPr>
                <a:t>2</a:t>
              </a:r>
              <a:r>
                <a:rPr lang="el-GR" altLang="el-GR" sz="2000" b="1" baseline="-25000" dirty="0">
                  <a:latin typeface="Trebuchet MS" panose="020B0603020202020204" pitchFamily="34" charset="0"/>
                </a:rPr>
                <a:t> </a:t>
              </a:r>
              <a:r>
                <a:rPr lang="el-GR" altLang="el-GR" sz="2000" dirty="0">
                  <a:latin typeface="Trebuchet MS" panose="020B0603020202020204" pitchFamily="34" charset="0"/>
                </a:rPr>
                <a:t> από το  </a:t>
              </a:r>
              <a:r>
                <a:rPr lang="el-GR" altLang="el-GR" sz="2000" i="1" dirty="0">
                  <a:latin typeface="Trebuchet MS" panose="020B0603020202020204" pitchFamily="34" charset="0"/>
                </a:rPr>
                <a:t>q</a:t>
              </a:r>
              <a:r>
                <a:rPr lang="el-GR" altLang="el-GR" sz="2000" baseline="-25000" dirty="0">
                  <a:latin typeface="Trebuchet MS" panose="020B0603020202020204" pitchFamily="34" charset="0"/>
                </a:rPr>
                <a:t>3  </a:t>
              </a:r>
              <a:r>
                <a:rPr lang="el-GR" altLang="el-GR" sz="2000" dirty="0">
                  <a:latin typeface="Trebuchet MS" panose="020B0603020202020204" pitchFamily="34" charset="0"/>
                </a:rPr>
                <a:t>είναι  </a:t>
              </a:r>
              <a:r>
                <a:rPr lang="el-GR" altLang="el-GR" sz="2000" i="1" dirty="0">
                  <a:latin typeface="Trebuchet MS" panose="020B0603020202020204" pitchFamily="34" charset="0"/>
                </a:rPr>
                <a:t>F</a:t>
              </a:r>
              <a:r>
                <a:rPr lang="el-GR" altLang="el-GR" sz="2000" dirty="0">
                  <a:latin typeface="Trebuchet MS" panose="020B0603020202020204" pitchFamily="34" charset="0"/>
                </a:rPr>
                <a:t>. </a:t>
              </a:r>
              <a:endParaRPr lang="en-US" altLang="el-GR" sz="2000" dirty="0">
                <a:latin typeface="Trebuchet MS" panose="020B0603020202020204" pitchFamily="34" charset="0"/>
              </a:endParaRPr>
            </a:p>
            <a:p>
              <a:pPr algn="just">
                <a:lnSpc>
                  <a:spcPct val="150000"/>
                </a:lnSpc>
              </a:pPr>
              <a:endParaRPr lang="en-US" altLang="el-GR" sz="2000" dirty="0">
                <a:latin typeface="Trebuchet MS" panose="020B0603020202020204" pitchFamily="34" charset="0"/>
              </a:endParaRPr>
            </a:p>
            <a:p>
              <a:pPr algn="just">
                <a:lnSpc>
                  <a:spcPct val="150000"/>
                </a:lnSpc>
              </a:pPr>
              <a:endParaRPr lang="en-US" altLang="el-GR" sz="2000" dirty="0">
                <a:latin typeface="Trebuchet MS" panose="020B0603020202020204" pitchFamily="34" charset="0"/>
                <a:cs typeface="Times New Roman" pitchFamily="18" charset="0"/>
              </a:endParaRPr>
            </a:p>
            <a:p>
              <a:pPr algn="just">
                <a:lnSpc>
                  <a:spcPct val="150000"/>
                </a:lnSpc>
              </a:pPr>
              <a:endParaRPr lang="el-GR" altLang="el-GR" sz="2000" dirty="0">
                <a:latin typeface="Trebuchet MS" panose="020B0603020202020204" pitchFamily="34" charset="0"/>
                <a:cs typeface="Times New Roman" pitchFamily="18" charset="0"/>
              </a:endParaRPr>
            </a:p>
            <a:p>
              <a:pPr algn="just">
                <a:lnSpc>
                  <a:spcPct val="150000"/>
                </a:lnSpc>
              </a:pPr>
              <a:r>
                <a:rPr lang="en-US" altLang="el-GR" sz="2000" dirty="0" err="1">
                  <a:latin typeface="Trebuchet MS" panose="020B0603020202020204" pitchFamily="34" charset="0"/>
                  <a:cs typeface="Times New Roman" pitchFamily="18" charset="0"/>
                </a:rPr>
                <a:t>Το</a:t>
              </a:r>
              <a:r>
                <a:rPr lang="en-US" altLang="el-GR" sz="2000" dirty="0">
                  <a:latin typeface="Trebuchet MS" panose="020B0603020202020204" pitchFamily="34" charset="0"/>
                  <a:cs typeface="Times New Roman" pitchFamily="18" charset="0"/>
                </a:rPr>
                <a:t> </a:t>
              </a:r>
              <a:r>
                <a:rPr lang="en-US" altLang="el-GR" sz="2000" dirty="0" err="1">
                  <a:latin typeface="Trebuchet MS" panose="020B0603020202020204" pitchFamily="34" charset="0"/>
                  <a:cs typeface="Times New Roman" pitchFamily="18" charset="0"/>
                </a:rPr>
                <a:t>μέτρο</a:t>
              </a:r>
              <a:r>
                <a:rPr lang="en-US" altLang="el-GR" sz="2000" dirty="0">
                  <a:latin typeface="Trebuchet MS" panose="020B0603020202020204" pitchFamily="34" charset="0"/>
                  <a:cs typeface="Times New Roman" pitchFamily="18" charset="0"/>
                </a:rPr>
                <a:t> </a:t>
              </a:r>
              <a:r>
                <a:rPr lang="en-US" altLang="el-GR" sz="2000" dirty="0" err="1">
                  <a:latin typeface="Trebuchet MS" panose="020B0603020202020204" pitchFamily="34" charset="0"/>
                  <a:cs typeface="Times New Roman" pitchFamily="18" charset="0"/>
                </a:rPr>
                <a:t>της</a:t>
              </a:r>
              <a:r>
                <a:rPr lang="en-US" altLang="el-GR" sz="2000" dirty="0">
                  <a:latin typeface="Trebuchet MS" panose="020B0603020202020204" pitchFamily="34" charset="0"/>
                  <a:cs typeface="Times New Roman" pitchFamily="18" charset="0"/>
                </a:rPr>
                <a:t> </a:t>
              </a:r>
              <a:r>
                <a:rPr lang="en-US" altLang="el-GR" sz="2000" dirty="0" err="1">
                  <a:latin typeface="Trebuchet MS" panose="020B0603020202020204" pitchFamily="34" charset="0"/>
                  <a:cs typeface="Times New Roman" pitchFamily="18" charset="0"/>
                </a:rPr>
                <a:t>συνολικής</a:t>
              </a:r>
              <a:r>
                <a:rPr lang="en-US" altLang="el-GR" sz="2000" dirty="0">
                  <a:latin typeface="Trebuchet MS" panose="020B0603020202020204" pitchFamily="34" charset="0"/>
                  <a:cs typeface="Times New Roman" pitchFamily="18" charset="0"/>
                </a:rPr>
                <a:t> </a:t>
              </a:r>
              <a:r>
                <a:rPr lang="en-US" altLang="el-GR" sz="2000" dirty="0" err="1">
                  <a:latin typeface="Trebuchet MS" panose="020B0603020202020204" pitchFamily="34" charset="0"/>
                  <a:cs typeface="Times New Roman" pitchFamily="18" charset="0"/>
                </a:rPr>
                <a:t>δύν</a:t>
              </a:r>
              <a:r>
                <a:rPr lang="en-US" altLang="el-GR" sz="2000" dirty="0">
                  <a:latin typeface="Trebuchet MS" panose="020B0603020202020204" pitchFamily="34" charset="0"/>
                  <a:cs typeface="Times New Roman" pitchFamily="18" charset="0"/>
                </a:rPr>
                <a:t>αμης που ασκείται στο </a:t>
              </a:r>
              <a:r>
                <a:rPr lang="en-US" altLang="el-GR" sz="2000" i="1" dirty="0">
                  <a:latin typeface="Trebuchet MS" panose="020B0603020202020204" pitchFamily="34" charset="0"/>
                  <a:cs typeface="Times New Roman" pitchFamily="18" charset="0"/>
                </a:rPr>
                <a:t>q</a:t>
              </a:r>
              <a:r>
                <a:rPr lang="en-US" altLang="el-GR" sz="2000" baseline="-30000" dirty="0">
                  <a:latin typeface="Trebuchet MS" panose="020B0603020202020204" pitchFamily="34" charset="0"/>
                  <a:cs typeface="Times New Roman" pitchFamily="18" charset="0"/>
                </a:rPr>
                <a:t>2</a:t>
              </a:r>
              <a:r>
                <a:rPr lang="en-US" altLang="el-GR" sz="2000" dirty="0">
                  <a:latin typeface="Trebuchet MS" panose="020B0603020202020204" pitchFamily="34" charset="0"/>
                  <a:cs typeface="Times New Roman" pitchFamily="18" charset="0"/>
                </a:rPr>
                <a:t> είναι:</a:t>
              </a:r>
              <a:endParaRPr lang="en-US" altLang="el-GR" sz="2000" dirty="0">
                <a:latin typeface="Trebuchet MS" panose="020B0603020202020204" pitchFamily="34" charset="0"/>
              </a:endParaRPr>
            </a:p>
            <a:p>
              <a:pPr eaLnBrk="0" hangingPunct="0">
                <a:lnSpc>
                  <a:spcPct val="150000"/>
                </a:lnSpc>
              </a:pPr>
              <a:r>
                <a:rPr lang="en-US" altLang="el-GR" sz="2000" b="1" dirty="0">
                  <a:latin typeface="Trebuchet MS" panose="020B0603020202020204" pitchFamily="34" charset="0"/>
                  <a:cs typeface="Times New Roman" pitchFamily="18" charset="0"/>
                </a:rPr>
                <a:t>α</a:t>
              </a:r>
              <a:r>
                <a:rPr lang="en-GB" altLang="el-GR" sz="2000" b="1" dirty="0">
                  <a:latin typeface="Trebuchet MS" panose="020B0603020202020204" pitchFamily="34" charset="0"/>
                  <a:cs typeface="Times New Roman" pitchFamily="18" charset="0"/>
                </a:rPr>
                <a:t>.</a:t>
              </a:r>
              <a:r>
                <a:rPr lang="en-GB" altLang="el-GR" sz="2000" dirty="0">
                  <a:latin typeface="Trebuchet MS" panose="020B0603020202020204" pitchFamily="34" charset="0"/>
                  <a:cs typeface="Times New Roman" pitchFamily="18" charset="0"/>
                </a:rPr>
                <a:t> </a:t>
              </a:r>
              <a:r>
                <a:rPr lang="el-GR" altLang="el-GR" sz="2000" dirty="0">
                  <a:latin typeface="Trebuchet MS" panose="020B0603020202020204" pitchFamily="34" charset="0"/>
                  <a:cs typeface="Times New Roman" pitchFamily="18" charset="0"/>
                </a:rPr>
                <a:t>  </a:t>
              </a:r>
              <a:r>
                <a:rPr lang="en-GB" altLang="el-GR" sz="2000" dirty="0">
                  <a:latin typeface="Trebuchet MS" panose="020B0603020202020204" pitchFamily="34" charset="0"/>
                  <a:cs typeface="Times New Roman" pitchFamily="18" charset="0"/>
                </a:rPr>
                <a:t>2</a:t>
              </a:r>
              <a:r>
                <a:rPr lang="en-GB" altLang="el-GR" sz="2000" i="1" dirty="0">
                  <a:latin typeface="Trebuchet MS" panose="020B0603020202020204" pitchFamily="34" charset="0"/>
                  <a:cs typeface="Times New Roman" pitchFamily="18" charset="0"/>
                </a:rPr>
                <a:t>F</a:t>
              </a:r>
              <a:r>
                <a:rPr lang="el-GR" altLang="el-GR" sz="2000" dirty="0">
                  <a:latin typeface="Trebuchet MS" panose="020B0603020202020204" pitchFamily="34" charset="0"/>
                  <a:cs typeface="Times New Roman" pitchFamily="18" charset="0"/>
                </a:rPr>
                <a:t>.           </a:t>
              </a:r>
              <a:r>
                <a:rPr lang="en-US" altLang="el-GR" sz="2000" dirty="0">
                  <a:latin typeface="Trebuchet MS" panose="020B0603020202020204" pitchFamily="34" charset="0"/>
                  <a:cs typeface="Times New Roman" pitchFamily="18" charset="0"/>
                </a:rPr>
                <a:t> </a:t>
              </a:r>
              <a:r>
                <a:rPr lang="en-US" altLang="el-GR" sz="2000" b="1" dirty="0">
                  <a:latin typeface="Trebuchet MS" panose="020B0603020202020204" pitchFamily="34" charset="0"/>
                  <a:cs typeface="Times New Roman" pitchFamily="18" charset="0"/>
                </a:rPr>
                <a:t>β</a:t>
              </a:r>
              <a:r>
                <a:rPr lang="en-GB" altLang="el-GR" sz="2000" b="1" dirty="0">
                  <a:latin typeface="Trebuchet MS" panose="020B0603020202020204" pitchFamily="34" charset="0"/>
                  <a:cs typeface="Times New Roman" pitchFamily="18" charset="0"/>
                </a:rPr>
                <a:t>. </a:t>
              </a:r>
              <a:r>
                <a:rPr lang="el-GR" altLang="el-GR" sz="2000" b="1" dirty="0">
                  <a:latin typeface="Trebuchet MS" panose="020B0603020202020204" pitchFamily="34" charset="0"/>
                  <a:cs typeface="Times New Roman" pitchFamily="18" charset="0"/>
                </a:rPr>
                <a:t>   </a:t>
              </a:r>
              <a:r>
                <a:rPr lang="en-GB" altLang="el-GR" sz="2000" i="1" dirty="0">
                  <a:latin typeface="Trebuchet MS" panose="020B0603020202020204" pitchFamily="34" charset="0"/>
                  <a:cs typeface="Times New Roman" pitchFamily="18" charset="0"/>
                </a:rPr>
                <a:t>F</a:t>
              </a:r>
              <a:r>
                <a:rPr lang="en-US" altLang="el-GR" sz="2000" dirty="0">
                  <a:latin typeface="Trebuchet MS" panose="020B0603020202020204" pitchFamily="34" charset="0"/>
                  <a:cs typeface="Times New Roman" pitchFamily="18" charset="0"/>
                </a:rPr>
                <a:t>.</a:t>
              </a:r>
              <a:r>
                <a:rPr lang="el-GR" altLang="el-GR" sz="2000" dirty="0">
                  <a:latin typeface="Trebuchet MS" panose="020B0603020202020204" pitchFamily="34" charset="0"/>
                  <a:cs typeface="Times New Roman" pitchFamily="18" charset="0"/>
                </a:rPr>
                <a:t> </a:t>
              </a:r>
              <a:r>
                <a:rPr lang="en-US" altLang="el-GR" sz="2000" dirty="0">
                  <a:latin typeface="Trebuchet MS" panose="020B0603020202020204" pitchFamily="34" charset="0"/>
                  <a:cs typeface="Times New Roman" pitchFamily="18" charset="0"/>
                </a:rPr>
                <a:t>              </a:t>
              </a:r>
              <a:r>
                <a:rPr lang="en-US" altLang="el-GR" sz="2000" b="1" dirty="0">
                  <a:latin typeface="Trebuchet MS" panose="020B0603020202020204" pitchFamily="34" charset="0"/>
                  <a:cs typeface="Times New Roman" pitchFamily="18" charset="0"/>
                </a:rPr>
                <a:t>γ</a:t>
              </a:r>
              <a:r>
                <a:rPr lang="en-GB" altLang="el-GR" sz="2000" b="1" dirty="0">
                  <a:latin typeface="Trebuchet MS" panose="020B0603020202020204" pitchFamily="34" charset="0"/>
                  <a:cs typeface="Times New Roman" pitchFamily="18" charset="0"/>
                </a:rPr>
                <a:t>. </a:t>
              </a:r>
              <a:r>
                <a:rPr lang="el-GR" altLang="el-GR" sz="2000" b="1" dirty="0">
                  <a:latin typeface="Trebuchet MS" panose="020B0603020202020204" pitchFamily="34" charset="0"/>
                  <a:cs typeface="Times New Roman" pitchFamily="18" charset="0"/>
                </a:rPr>
                <a:t>   </a:t>
              </a:r>
              <a:r>
                <a:rPr lang="en-GB" altLang="el-GR" sz="2000" dirty="0">
                  <a:latin typeface="Trebuchet MS" panose="020B0603020202020204" pitchFamily="34" charset="0"/>
                  <a:cs typeface="Times New Roman" pitchFamily="18" charset="0"/>
                </a:rPr>
                <a:t>0</a:t>
              </a:r>
              <a:r>
                <a:rPr lang="el-GR" altLang="el-GR" sz="2000" dirty="0">
                  <a:latin typeface="Trebuchet MS" panose="020B0603020202020204" pitchFamily="34" charset="0"/>
                  <a:cs typeface="Times New Roman" pitchFamily="18" charset="0"/>
                </a:rPr>
                <a:t>.</a:t>
              </a:r>
              <a:r>
                <a:rPr lang="en-GB" altLang="el-GR" sz="2000" dirty="0">
                  <a:latin typeface="Trebuchet MS" panose="020B0603020202020204" pitchFamily="34" charset="0"/>
                  <a:cs typeface="Times New Roman" pitchFamily="18" charset="0"/>
                </a:rPr>
                <a:t>	</a:t>
              </a:r>
              <a:r>
                <a:rPr lang="el-GR" altLang="el-GR" sz="2000" dirty="0">
                  <a:latin typeface="Trebuchet MS" panose="020B0603020202020204" pitchFamily="34" charset="0"/>
                  <a:cs typeface="Times New Roman" pitchFamily="18" charset="0"/>
                </a:rPr>
                <a:t> </a:t>
              </a:r>
              <a:r>
                <a:rPr lang="en-US" altLang="el-GR" sz="2000" dirty="0">
                  <a:latin typeface="Trebuchet MS" panose="020B0603020202020204" pitchFamily="34" charset="0"/>
                  <a:cs typeface="Times New Roman" pitchFamily="18" charset="0"/>
                </a:rPr>
                <a:t>   </a:t>
              </a:r>
              <a:r>
                <a:rPr lang="el-GR" altLang="el-GR" sz="2000" dirty="0">
                  <a:latin typeface="Trebuchet MS" panose="020B0603020202020204" pitchFamily="34" charset="0"/>
                  <a:cs typeface="Times New Roman" pitchFamily="18" charset="0"/>
                </a:rPr>
                <a:t>  </a:t>
              </a:r>
              <a:r>
                <a:rPr lang="en-US" altLang="el-GR" sz="2000" dirty="0">
                  <a:latin typeface="Trebuchet MS" panose="020B0603020202020204" pitchFamily="34" charset="0"/>
                  <a:cs typeface="Times New Roman" pitchFamily="18" charset="0"/>
                </a:rPr>
                <a:t>  </a:t>
              </a:r>
              <a:r>
                <a:rPr lang="en-US" altLang="el-GR" sz="2000" b="1" dirty="0">
                  <a:latin typeface="Trebuchet MS" panose="020B0603020202020204" pitchFamily="34" charset="0"/>
                  <a:cs typeface="Times New Roman" pitchFamily="18" charset="0"/>
                </a:rPr>
                <a:t>δ</a:t>
              </a:r>
              <a:r>
                <a:rPr lang="en-GB" altLang="el-GR" sz="2000" b="1" dirty="0">
                  <a:latin typeface="Trebuchet MS" panose="020B0603020202020204" pitchFamily="34" charset="0"/>
                  <a:cs typeface="Times New Roman" pitchFamily="18" charset="0"/>
                </a:rPr>
                <a:t>. </a:t>
              </a:r>
              <a:r>
                <a:rPr lang="el-GR" altLang="el-GR" sz="2000" b="1" dirty="0">
                  <a:latin typeface="Trebuchet MS" panose="020B0603020202020204" pitchFamily="34" charset="0"/>
                  <a:cs typeface="Times New Roman" pitchFamily="18" charset="0"/>
                </a:rPr>
                <a:t>  </a:t>
              </a:r>
              <a:r>
                <a:rPr lang="en-US" altLang="el-GR" sz="2000" i="1" dirty="0">
                  <a:latin typeface="Trebuchet MS" panose="020B0603020202020204" pitchFamily="34" charset="0"/>
                  <a:cs typeface="Times New Roman" pitchFamily="18" charset="0"/>
                </a:rPr>
                <a:t>F</a:t>
              </a:r>
              <a:r>
                <a:rPr lang="en-US" altLang="el-GR" sz="2000" dirty="0">
                  <a:latin typeface="Trebuchet MS" panose="020B0603020202020204" pitchFamily="34" charset="0"/>
                  <a:cs typeface="Times New Roman" pitchFamily="18" charset="0"/>
                </a:rPr>
                <a:t>/2.</a:t>
              </a:r>
              <a:endParaRPr lang="en-GB" altLang="el-GR" sz="2000" dirty="0">
                <a:latin typeface="Trebuchet MS" panose="020B0603020202020204" pitchFamily="34" charset="0"/>
              </a:endParaRPr>
            </a:p>
          </p:txBody>
        </p:sp>
      </p:grpSp>
      <p:sp>
        <p:nvSpPr>
          <p:cNvPr id="31" name="Ορθογώνιο 30"/>
          <p:cNvSpPr/>
          <p:nvPr/>
        </p:nvSpPr>
        <p:spPr>
          <a:xfrm>
            <a:off x="943187" y="4457407"/>
            <a:ext cx="7140597" cy="1477328"/>
          </a:xfrm>
          <a:prstGeom prst="rect">
            <a:avLst/>
          </a:prstGeom>
        </p:spPr>
        <p:txBody>
          <a:bodyPr wrap="square">
            <a:spAutoFit/>
          </a:bodyPr>
          <a:lstStyle/>
          <a:p>
            <a:pPr algn="just">
              <a:lnSpc>
                <a:spcPct val="150000"/>
              </a:lnSpc>
            </a:pPr>
            <a:r>
              <a:rPr lang="en-US" sz="2000" b="1" dirty="0">
                <a:latin typeface="Trebuchet MS" panose="020B0603020202020204" pitchFamily="34" charset="0"/>
              </a:rPr>
              <a:t>4</a:t>
            </a:r>
            <a:r>
              <a:rPr lang="el-GR" sz="2000" b="1" dirty="0">
                <a:latin typeface="Trebuchet MS" panose="020B0603020202020204" pitchFamily="34" charset="0"/>
              </a:rPr>
              <a:t>.  </a:t>
            </a:r>
            <a:r>
              <a:rPr lang="el-GR" sz="2000" dirty="0">
                <a:latin typeface="Trebuchet MS" panose="020B0603020202020204" pitchFamily="34" charset="0"/>
              </a:rPr>
              <a:t>Φορτίο </a:t>
            </a:r>
            <a:r>
              <a:rPr lang="el-GR" sz="2000" i="1" dirty="0">
                <a:latin typeface="Trebuchet MS" panose="020B0603020202020204" pitchFamily="34" charset="0"/>
              </a:rPr>
              <a:t>q</a:t>
            </a:r>
            <a:r>
              <a:rPr lang="el-GR" sz="2000" baseline="-25000" dirty="0">
                <a:latin typeface="Trebuchet MS" panose="020B0603020202020204" pitchFamily="34" charset="0"/>
              </a:rPr>
              <a:t>1 </a:t>
            </a:r>
            <a:r>
              <a:rPr lang="el-GR" sz="2000" dirty="0">
                <a:latin typeface="Trebuchet MS" panose="020B0603020202020204" pitchFamily="34" charset="0"/>
              </a:rPr>
              <a:t>= +</a:t>
            </a:r>
            <a:r>
              <a:rPr lang="el-GR" sz="2000" i="1" dirty="0">
                <a:latin typeface="Trebuchet MS" panose="020B0603020202020204" pitchFamily="34" charset="0"/>
              </a:rPr>
              <a:t>Q</a:t>
            </a:r>
            <a:r>
              <a:rPr lang="el-GR" sz="2000" dirty="0">
                <a:latin typeface="Trebuchet MS" panose="020B0603020202020204" pitchFamily="34" charset="0"/>
              </a:rPr>
              <a:t>  έλκει φορτίο </a:t>
            </a:r>
            <a:r>
              <a:rPr lang="el-GR" sz="2000" i="1" dirty="0">
                <a:latin typeface="Trebuchet MS" panose="020B0603020202020204" pitchFamily="34" charset="0"/>
              </a:rPr>
              <a:t>q</a:t>
            </a:r>
            <a:r>
              <a:rPr lang="el-GR" sz="2000" baseline="-25000" dirty="0">
                <a:latin typeface="Trebuchet MS" panose="020B0603020202020204" pitchFamily="34" charset="0"/>
              </a:rPr>
              <a:t>2 </a:t>
            </a:r>
            <a:r>
              <a:rPr lang="el-GR" sz="2000" dirty="0">
                <a:latin typeface="Trebuchet MS" panose="020B0603020202020204" pitchFamily="34" charset="0"/>
              </a:rPr>
              <a:t>= -3</a:t>
            </a:r>
            <a:r>
              <a:rPr lang="el-GR" sz="2000" i="1" dirty="0">
                <a:latin typeface="Trebuchet MS" panose="020B0603020202020204" pitchFamily="34" charset="0"/>
              </a:rPr>
              <a:t>Q</a:t>
            </a:r>
            <a:r>
              <a:rPr lang="el-GR" sz="2000" dirty="0">
                <a:latin typeface="Trebuchet MS" panose="020B0603020202020204" pitchFamily="34" charset="0"/>
              </a:rPr>
              <a:t>  με δύναμη μέτρου </a:t>
            </a:r>
            <a:r>
              <a:rPr lang="el-GR" sz="2000" i="1" dirty="0">
                <a:latin typeface="Trebuchet MS" panose="020B0603020202020204" pitchFamily="34" charset="0"/>
              </a:rPr>
              <a:t>F</a:t>
            </a:r>
            <a:r>
              <a:rPr lang="el-GR" sz="2000" dirty="0">
                <a:latin typeface="Trebuchet MS" panose="020B0603020202020204" pitchFamily="34" charset="0"/>
              </a:rPr>
              <a:t>. Τότε το φορτίο </a:t>
            </a:r>
            <a:r>
              <a:rPr lang="el-GR" sz="2000" i="1" dirty="0">
                <a:latin typeface="Trebuchet MS" panose="020B0603020202020204" pitchFamily="34" charset="0"/>
              </a:rPr>
              <a:t>q</a:t>
            </a:r>
            <a:r>
              <a:rPr lang="el-GR" sz="2000" baseline="-25000" dirty="0">
                <a:latin typeface="Trebuchet MS" panose="020B0603020202020204" pitchFamily="34" charset="0"/>
              </a:rPr>
              <a:t>2</a:t>
            </a:r>
            <a:r>
              <a:rPr lang="el-GR" sz="2000" dirty="0">
                <a:latin typeface="Trebuchet MS" panose="020B0603020202020204" pitchFamily="34" charset="0"/>
              </a:rPr>
              <a:t> έλκει το φορτίο </a:t>
            </a:r>
            <a:r>
              <a:rPr lang="el-GR" sz="2000" i="1" dirty="0">
                <a:latin typeface="Trebuchet MS" panose="020B0603020202020204" pitchFamily="34" charset="0"/>
              </a:rPr>
              <a:t>q</a:t>
            </a:r>
            <a:r>
              <a:rPr lang="el-GR" sz="2000" baseline="-25000" dirty="0">
                <a:latin typeface="Trebuchet MS" panose="020B0603020202020204" pitchFamily="34" charset="0"/>
              </a:rPr>
              <a:t>1</a:t>
            </a:r>
            <a:r>
              <a:rPr lang="el-GR" sz="2000" dirty="0">
                <a:latin typeface="Trebuchet MS" panose="020B0603020202020204" pitchFamily="34" charset="0"/>
              </a:rPr>
              <a:t> με δύναμη μέτρου                              </a:t>
            </a:r>
          </a:p>
          <a:p>
            <a:pPr algn="just">
              <a:lnSpc>
                <a:spcPct val="150000"/>
              </a:lnSpc>
            </a:pPr>
            <a:r>
              <a:rPr lang="el-GR" sz="2000" b="1" dirty="0">
                <a:latin typeface="Trebuchet MS" panose="020B0603020202020204" pitchFamily="34" charset="0"/>
              </a:rPr>
              <a:t>α.  </a:t>
            </a:r>
            <a:r>
              <a:rPr lang="el-GR" sz="2000" i="1" dirty="0">
                <a:latin typeface="Trebuchet MS" panose="020B0603020202020204" pitchFamily="34" charset="0"/>
              </a:rPr>
              <a:t>F</a:t>
            </a:r>
            <a:r>
              <a:rPr lang="el-GR" sz="2000" dirty="0">
                <a:latin typeface="Trebuchet MS" panose="020B0603020202020204" pitchFamily="34" charset="0"/>
              </a:rPr>
              <a:t>.                  </a:t>
            </a:r>
            <a:r>
              <a:rPr lang="el-GR" sz="2000" b="1" dirty="0">
                <a:latin typeface="Trebuchet MS" panose="020B0603020202020204" pitchFamily="34" charset="0"/>
              </a:rPr>
              <a:t>β.  </a:t>
            </a:r>
            <a:r>
              <a:rPr lang="el-GR" sz="2000" dirty="0">
                <a:latin typeface="Trebuchet MS" panose="020B0603020202020204" pitchFamily="34" charset="0"/>
              </a:rPr>
              <a:t>3</a:t>
            </a:r>
            <a:r>
              <a:rPr lang="el-GR" sz="2000" i="1" dirty="0">
                <a:latin typeface="Trebuchet MS" panose="020B0603020202020204" pitchFamily="34" charset="0"/>
              </a:rPr>
              <a:t>F</a:t>
            </a:r>
            <a:r>
              <a:rPr lang="el-GR" sz="2000" dirty="0">
                <a:latin typeface="Trebuchet MS" panose="020B0603020202020204" pitchFamily="34" charset="0"/>
              </a:rPr>
              <a:t>.                </a:t>
            </a:r>
            <a:r>
              <a:rPr lang="el-GR" sz="2000" b="1" dirty="0">
                <a:latin typeface="Trebuchet MS" panose="020B0603020202020204" pitchFamily="34" charset="0"/>
              </a:rPr>
              <a:t> γ.  </a:t>
            </a:r>
            <a:r>
              <a:rPr lang="el-GR" sz="2000" dirty="0">
                <a:latin typeface="Trebuchet MS" panose="020B0603020202020204" pitchFamily="34" charset="0"/>
              </a:rPr>
              <a:t>0.               </a:t>
            </a:r>
            <a:r>
              <a:rPr lang="el-GR" sz="2000" b="1" dirty="0">
                <a:latin typeface="Trebuchet MS" panose="020B0603020202020204" pitchFamily="34" charset="0"/>
              </a:rPr>
              <a:t> δ.  </a:t>
            </a:r>
            <a:r>
              <a:rPr lang="en-US" sz="2000" i="1" dirty="0">
                <a:latin typeface="Trebuchet MS" panose="020B0603020202020204" pitchFamily="34" charset="0"/>
              </a:rPr>
              <a:t>F</a:t>
            </a:r>
            <a:r>
              <a:rPr lang="en-US" sz="2000" dirty="0">
                <a:latin typeface="Trebuchet MS" panose="020B0603020202020204" pitchFamily="34" charset="0"/>
              </a:rPr>
              <a:t>/3</a:t>
            </a:r>
            <a:r>
              <a:rPr lang="el-GR" sz="2000" dirty="0">
                <a:latin typeface="Trebuchet MS" panose="020B0603020202020204" pitchFamily="34" charset="0"/>
              </a:rPr>
              <a:t>. </a:t>
            </a:r>
          </a:p>
        </p:txBody>
      </p:sp>
      <p:sp>
        <p:nvSpPr>
          <p:cNvPr id="32" name="Έλλειψη 28"/>
          <p:cNvSpPr/>
          <p:nvPr/>
        </p:nvSpPr>
        <p:spPr>
          <a:xfrm>
            <a:off x="943187" y="5517232"/>
            <a:ext cx="432048" cy="41750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83967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1000"/>
                                        <p:tgtEl>
                                          <p:spTgt spid="25"/>
                                        </p:tgtEl>
                                      </p:cBhvr>
                                    </p:animEffect>
                                    <p:anim calcmode="lin" valueType="num">
                                      <p:cBhvr>
                                        <p:cTn id="13" dur="1000" fill="hold"/>
                                        <p:tgtEl>
                                          <p:spTgt spid="25"/>
                                        </p:tgtEl>
                                        <p:attrNameLst>
                                          <p:attrName>ppt_x</p:attrName>
                                        </p:attrNameLst>
                                      </p:cBhvr>
                                      <p:tavLst>
                                        <p:tav tm="0">
                                          <p:val>
                                            <p:strVal val="#ppt_x"/>
                                          </p:val>
                                        </p:tav>
                                        <p:tav tm="100000">
                                          <p:val>
                                            <p:strVal val="#ppt_x"/>
                                          </p:val>
                                        </p:tav>
                                      </p:tavLst>
                                    </p:anim>
                                    <p:anim calcmode="lin" valueType="num">
                                      <p:cBhvr>
                                        <p:cTn id="14"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500"/>
                                        <p:tgtEl>
                                          <p:spTgt spid="31"/>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fade">
                                      <p:cBhvr>
                                        <p:cTn id="24" dur="1000"/>
                                        <p:tgtEl>
                                          <p:spTgt spid="32"/>
                                        </p:tgtEl>
                                      </p:cBhvr>
                                    </p:animEffect>
                                    <p:anim calcmode="lin" valueType="num">
                                      <p:cBhvr>
                                        <p:cTn id="25" dur="1000" fill="hold"/>
                                        <p:tgtEl>
                                          <p:spTgt spid="32"/>
                                        </p:tgtEl>
                                        <p:attrNameLst>
                                          <p:attrName>ppt_x</p:attrName>
                                        </p:attrNameLst>
                                      </p:cBhvr>
                                      <p:tavLst>
                                        <p:tav tm="0">
                                          <p:val>
                                            <p:strVal val="#ppt_x"/>
                                          </p:val>
                                        </p:tav>
                                        <p:tav tm="100000">
                                          <p:val>
                                            <p:strVal val="#ppt_x"/>
                                          </p:val>
                                        </p:tav>
                                      </p:tavLst>
                                    </p:anim>
                                    <p:anim calcmode="lin" valueType="num">
                                      <p:cBhvr>
                                        <p:cTn id="26"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1" grpId="0"/>
      <p:bldP spid="3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31</a:t>
            </a:fld>
            <a:endParaRPr lang="el-GR" dirty="0">
              <a:solidFill>
                <a:prstClr val="black"/>
              </a:solidFill>
            </a:endParaRPr>
          </a:p>
        </p:txBody>
      </p:sp>
      <p:sp>
        <p:nvSpPr>
          <p:cNvPr id="5" name="AutoShape 2" descr="https://photos-4.dropbox.com/t/2/AAB83lL2IdJGKwBEnD1qIN8B1PSnTAH_kYkkF95yG7gu4Q/12/74817406/jpeg/32x32/1/_/1/2/184.jpg/EOiDiDoYq4ABIAIoAg/4nDdMyakozPcfD2NNHTw4qKoxqSRCeV32AfsoVGHuIk?size=1280x960&amp;size_mode=3"/>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6" name="AutoShape 4" descr="https://photos-4.dropbox.com/t/2/AAB83lL2IdJGKwBEnD1qIN8B1PSnTAH_kYkkF95yG7gu4Q/12/74817406/jpeg/32x32/1/_/1/2/184.jpg/EOiDiDoYq4ABIAIoAg/4nDdMyakozPcfD2NNHTw4qKoxqSRCeV32AfsoVGHuIk?size=1280x960&amp;size_mode=3"/>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grpSp>
        <p:nvGrpSpPr>
          <p:cNvPr id="8" name="Ομάδα 7"/>
          <p:cNvGrpSpPr/>
          <p:nvPr/>
        </p:nvGrpSpPr>
        <p:grpSpPr>
          <a:xfrm>
            <a:off x="612775" y="404664"/>
            <a:ext cx="8136904" cy="4345741"/>
            <a:chOff x="612775" y="404664"/>
            <a:chExt cx="8136904" cy="4345741"/>
          </a:xfrm>
        </p:grpSpPr>
        <p:sp>
          <p:nvSpPr>
            <p:cNvPr id="4" name="Ορθογώνιο 3"/>
            <p:cNvSpPr/>
            <p:nvPr/>
          </p:nvSpPr>
          <p:spPr>
            <a:xfrm>
              <a:off x="612775" y="404664"/>
              <a:ext cx="7919665" cy="1477328"/>
            </a:xfrm>
            <a:prstGeom prst="rect">
              <a:avLst/>
            </a:prstGeom>
          </p:spPr>
          <p:txBody>
            <a:bodyPr wrap="square">
              <a:spAutoFit/>
            </a:bodyPr>
            <a:lstStyle/>
            <a:p>
              <a:pPr algn="just">
                <a:lnSpc>
                  <a:spcPct val="150000"/>
                </a:lnSpc>
              </a:pPr>
              <a:r>
                <a:rPr lang="el-GR" sz="2000" b="1" dirty="0">
                  <a:latin typeface="Trebuchet MS" panose="020B0603020202020204" pitchFamily="34" charset="0"/>
                </a:rPr>
                <a:t>5.  </a:t>
              </a:r>
              <a:r>
                <a:rPr lang="el-GR" sz="2000" dirty="0">
                  <a:latin typeface="Trebuchet MS" panose="020B0603020202020204" pitchFamily="34" charset="0"/>
                </a:rPr>
                <a:t>Ποιο από τα παρακάτω γραφήματα αντιπροσωπεύει καλύτερα την ηλεκτροστατική δύναμη μεταξύ ενός σωματιδίου άλφα (πυρήνας στοιχείου </a:t>
              </a:r>
              <a:r>
                <a:rPr lang="el-GR" sz="2000" dirty="0" err="1">
                  <a:latin typeface="Trebuchet MS" panose="020B0603020202020204" pitchFamily="34" charset="0"/>
                </a:rPr>
                <a:t>Ήλιον</a:t>
              </a:r>
              <a:r>
                <a:rPr lang="el-GR" sz="2000" dirty="0">
                  <a:latin typeface="Trebuchet MS" panose="020B0603020202020204" pitchFamily="34" charset="0"/>
                </a:rPr>
                <a:t>) με ένα αρνητικά φορτισμένο σωματίδιο; </a:t>
              </a:r>
            </a:p>
          </p:txBody>
        </p:sp>
        <p:pic>
          <p:nvPicPr>
            <p:cNvPr id="4101" name="Picture 5"/>
            <p:cNvPicPr>
              <a:picLocks noChangeAspect="1" noChangeArrowheads="1"/>
            </p:cNvPicPr>
            <p:nvPr/>
          </p:nvPicPr>
          <p:blipFill>
            <a:blip r:embed="rId2" cstate="print">
              <a:extLst>
                <a:ext uri="{BEBA8EAE-BF5A-486C-A8C5-ECC9F3942E4B}">
                  <a14:imgProps xmlns:a14="http://schemas.microsoft.com/office/drawing/2010/main">
                    <a14:imgLayer r:embed="rId3">
                      <a14:imgEffect>
                        <a14:colorTemperature colorTemp="8800"/>
                      </a14:imgEffect>
                    </a14:imgLayer>
                  </a14:imgProps>
                </a:ext>
                <a:ext uri="{28A0092B-C50C-407E-A947-70E740481C1C}">
                  <a14:useLocalDpi xmlns:a14="http://schemas.microsoft.com/office/drawing/2010/main" val="0"/>
                </a:ext>
              </a:extLst>
            </a:blip>
            <a:srcRect/>
            <a:stretch>
              <a:fillRect/>
            </a:stretch>
          </p:blipFill>
          <p:spPr bwMode="auto">
            <a:xfrm>
              <a:off x="967081" y="2197359"/>
              <a:ext cx="7428292" cy="18379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Ορθογώνιο 6"/>
            <p:cNvSpPr/>
            <p:nvPr/>
          </p:nvSpPr>
          <p:spPr>
            <a:xfrm>
              <a:off x="612775" y="4350295"/>
              <a:ext cx="8136904" cy="400110"/>
            </a:xfrm>
            <a:prstGeom prst="rect">
              <a:avLst/>
            </a:prstGeom>
          </p:spPr>
          <p:txBody>
            <a:bodyPr wrap="square">
              <a:spAutoFit/>
            </a:bodyPr>
            <a:lstStyle/>
            <a:p>
              <a:r>
                <a:rPr lang="el-GR" sz="2000" b="1" dirty="0">
                  <a:latin typeface="Trebuchet MS" panose="020B0603020202020204" pitchFamily="34" charset="0"/>
                </a:rPr>
                <a:t>α.  </a:t>
              </a:r>
              <a:r>
                <a:rPr lang="el-GR" sz="2000" dirty="0">
                  <a:latin typeface="Trebuchet MS" panose="020B0603020202020204" pitchFamily="34" charset="0"/>
                </a:rPr>
                <a:t>Το (1).        </a:t>
              </a:r>
              <a:r>
                <a:rPr lang="el-GR" sz="2000" b="1" dirty="0">
                  <a:latin typeface="Trebuchet MS" panose="020B0603020202020204" pitchFamily="34" charset="0"/>
                </a:rPr>
                <a:t>β.  </a:t>
              </a:r>
              <a:r>
                <a:rPr lang="el-GR" sz="2000" dirty="0">
                  <a:latin typeface="Trebuchet MS" panose="020B0603020202020204" pitchFamily="34" charset="0"/>
                </a:rPr>
                <a:t>Το (2).        </a:t>
              </a:r>
              <a:r>
                <a:rPr lang="el-GR" sz="2000" b="1" dirty="0">
                  <a:latin typeface="Trebuchet MS" panose="020B0603020202020204" pitchFamily="34" charset="0"/>
                </a:rPr>
                <a:t>γ.  </a:t>
              </a:r>
              <a:r>
                <a:rPr lang="el-GR" sz="2000" dirty="0">
                  <a:latin typeface="Trebuchet MS" panose="020B0603020202020204" pitchFamily="34" charset="0"/>
                </a:rPr>
                <a:t>Το (3).        </a:t>
              </a:r>
              <a:r>
                <a:rPr lang="el-GR" sz="2000" b="1" dirty="0">
                  <a:latin typeface="Trebuchet MS" panose="020B0603020202020204" pitchFamily="34" charset="0"/>
                </a:rPr>
                <a:t>δ.</a:t>
              </a:r>
              <a:r>
                <a:rPr lang="el-GR" sz="2000" dirty="0">
                  <a:latin typeface="Trebuchet MS" panose="020B0603020202020204" pitchFamily="34" charset="0"/>
                </a:rPr>
                <a:t>  Το (4).          </a:t>
              </a:r>
            </a:p>
          </p:txBody>
        </p:sp>
      </p:grpSp>
      <p:sp>
        <p:nvSpPr>
          <p:cNvPr id="10" name="Έλλειψη 9"/>
          <p:cNvSpPr/>
          <p:nvPr/>
        </p:nvSpPr>
        <p:spPr>
          <a:xfrm>
            <a:off x="612775" y="4356257"/>
            <a:ext cx="418257" cy="3941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940372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32</a:t>
            </a:fld>
            <a:endParaRPr lang="el-GR">
              <a:solidFill>
                <a:prstClr val="black">
                  <a:tint val="75000"/>
                </a:prstClr>
              </a:solidFill>
            </a:endParaRPr>
          </a:p>
        </p:txBody>
      </p:sp>
      <p:grpSp>
        <p:nvGrpSpPr>
          <p:cNvPr id="7" name="Ομάδα 6"/>
          <p:cNvGrpSpPr/>
          <p:nvPr/>
        </p:nvGrpSpPr>
        <p:grpSpPr>
          <a:xfrm>
            <a:off x="877124" y="332656"/>
            <a:ext cx="7223268" cy="4191094"/>
            <a:chOff x="877124" y="332656"/>
            <a:chExt cx="7223268" cy="4191094"/>
          </a:xfrm>
        </p:grpSpPr>
        <p:sp>
          <p:nvSpPr>
            <p:cNvPr id="4" name="Ορθογώνιο 3"/>
            <p:cNvSpPr/>
            <p:nvPr/>
          </p:nvSpPr>
          <p:spPr>
            <a:xfrm>
              <a:off x="877124" y="332656"/>
              <a:ext cx="7223268" cy="959173"/>
            </a:xfrm>
            <a:prstGeom prst="rect">
              <a:avLst/>
            </a:prstGeom>
          </p:spPr>
          <p:txBody>
            <a:bodyPr wrap="square">
              <a:spAutoFit/>
            </a:bodyPr>
            <a:lstStyle/>
            <a:p>
              <a:pPr>
                <a:lnSpc>
                  <a:spcPct val="150000"/>
                </a:lnSpc>
              </a:pPr>
              <a:r>
                <a:rPr lang="el-GR" sz="2000" b="1" dirty="0">
                  <a:latin typeface="Trebuchet MS" panose="020B0603020202020204" pitchFamily="34" charset="0"/>
                </a:rPr>
                <a:t>6. </a:t>
              </a:r>
              <a:r>
                <a:rPr lang="el-GR" sz="2000" dirty="0">
                  <a:latin typeface="Trebuchet MS" panose="020B0603020202020204" pitchFamily="34" charset="0"/>
                </a:rPr>
                <a:t>Το </a:t>
              </a:r>
              <a:r>
                <a:rPr lang="el-GR" sz="2000" dirty="0" err="1">
                  <a:latin typeface="Trebuchet MS" panose="020B0603020202020204" pitchFamily="34" charset="0"/>
                </a:rPr>
                <a:t>σχήµα</a:t>
              </a:r>
              <a:r>
                <a:rPr lang="el-GR" sz="2000" dirty="0">
                  <a:latin typeface="Trebuchet MS" panose="020B0603020202020204" pitchFamily="34" charset="0"/>
                </a:rPr>
                <a:t> απεικονίζει δυο ηλεκτρικά φορτία </a:t>
              </a:r>
              <a:r>
                <a:rPr lang="el-GR" sz="2000" i="1" dirty="0">
                  <a:latin typeface="Trebuchet MS" panose="020B0603020202020204" pitchFamily="34" charset="0"/>
                </a:rPr>
                <a:t>q</a:t>
              </a:r>
              <a:r>
                <a:rPr lang="en-US" sz="2000" baseline="-25000" dirty="0">
                  <a:latin typeface="Trebuchet MS" panose="020B0603020202020204" pitchFamily="34" charset="0"/>
                </a:rPr>
                <a:t>1</a:t>
              </a:r>
              <a:r>
                <a:rPr lang="en-US" sz="2000" dirty="0">
                  <a:latin typeface="Trebuchet MS" panose="020B0603020202020204" pitchFamily="34" charset="0"/>
                </a:rPr>
                <a:t> </a:t>
              </a:r>
              <a:r>
                <a:rPr lang="el-GR" sz="2000" dirty="0">
                  <a:latin typeface="Trebuchet MS" panose="020B0603020202020204" pitchFamily="34" charset="0"/>
                </a:rPr>
                <a:t>και </a:t>
              </a:r>
              <a:r>
                <a:rPr lang="el-GR" sz="2000" i="1" dirty="0">
                  <a:latin typeface="Trebuchet MS" panose="020B0603020202020204" pitchFamily="34" charset="0"/>
                </a:rPr>
                <a:t>q</a:t>
              </a:r>
              <a:r>
                <a:rPr lang="el-GR" sz="2000" baseline="-25000" dirty="0">
                  <a:latin typeface="Trebuchet MS" panose="020B0603020202020204" pitchFamily="34" charset="0"/>
                </a:rPr>
                <a:t>2</a:t>
              </a:r>
              <a:r>
                <a:rPr lang="el-GR" sz="2000" dirty="0">
                  <a:latin typeface="Trebuchet MS" panose="020B0603020202020204" pitchFamily="34" charset="0"/>
                </a:rPr>
                <a:t>, τη µ</a:t>
              </a:r>
              <a:r>
                <a:rPr lang="el-GR" sz="2000" dirty="0" err="1">
                  <a:latin typeface="Trebuchet MS" panose="020B0603020202020204" pitchFamily="34" charset="0"/>
                </a:rPr>
                <a:t>εταξύ</a:t>
              </a:r>
              <a:r>
                <a:rPr lang="el-GR" sz="2000" dirty="0">
                  <a:latin typeface="Trebuchet MS" panose="020B0603020202020204" pitchFamily="34" charset="0"/>
                </a:rPr>
                <a:t> τους απόσταση </a:t>
              </a:r>
              <a:r>
                <a:rPr lang="el-GR" sz="2000" i="1" dirty="0">
                  <a:latin typeface="Trebuchet MS" panose="020B0603020202020204" pitchFamily="34" charset="0"/>
                </a:rPr>
                <a:t>r </a:t>
              </a:r>
              <a:r>
                <a:rPr lang="el-GR" sz="2000" dirty="0">
                  <a:latin typeface="Trebuchet MS" panose="020B0603020202020204" pitchFamily="34" charset="0"/>
                </a:rPr>
                <a:t>και τις </a:t>
              </a:r>
              <a:r>
                <a:rPr lang="el-GR" sz="2000" dirty="0" err="1">
                  <a:latin typeface="Trebuchet MS" panose="020B0603020202020204" pitchFamily="34" charset="0"/>
                </a:rPr>
                <a:t>δυνάµεις</a:t>
              </a:r>
              <a:r>
                <a:rPr lang="el-GR" sz="2000" dirty="0">
                  <a:latin typeface="Trebuchet MS" panose="020B0603020202020204" pitchFamily="34" charset="0"/>
                </a:rPr>
                <a:t> </a:t>
              </a:r>
              <a:r>
                <a:rPr lang="el-GR" sz="2000" dirty="0" err="1">
                  <a:latin typeface="Trebuchet MS" panose="020B0603020202020204" pitchFamily="34" charset="0"/>
                </a:rPr>
                <a:t>Coulomb</a:t>
              </a:r>
              <a:r>
                <a:rPr lang="el-GR" sz="2000" dirty="0">
                  <a:latin typeface="Trebuchet MS" panose="020B0603020202020204" pitchFamily="34" charset="0"/>
                </a:rPr>
                <a:t>.</a:t>
              </a:r>
            </a:p>
          </p:txBody>
        </p:sp>
        <p:pic>
          <p:nvPicPr>
            <p:cNvPr id="5" name="Picture 3"/>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335711" y="1412776"/>
              <a:ext cx="3923586" cy="1228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Ορθογώνιο 5"/>
            <p:cNvSpPr/>
            <p:nvPr/>
          </p:nvSpPr>
          <p:spPr>
            <a:xfrm>
              <a:off x="877124" y="2641247"/>
              <a:ext cx="6840760" cy="1882503"/>
            </a:xfrm>
            <a:prstGeom prst="rect">
              <a:avLst/>
            </a:prstGeom>
          </p:spPr>
          <p:txBody>
            <a:bodyPr wrap="square">
              <a:spAutoFit/>
            </a:bodyPr>
            <a:lstStyle/>
            <a:p>
              <a:pPr>
                <a:lnSpc>
                  <a:spcPct val="150000"/>
                </a:lnSpc>
              </a:pPr>
              <a:r>
                <a:rPr lang="el-GR" sz="2000" b="1" dirty="0">
                  <a:latin typeface="Trebuchet MS" panose="020B0603020202020204" pitchFamily="34" charset="0"/>
                </a:rPr>
                <a:t>α.  </a:t>
              </a:r>
              <a:r>
                <a:rPr lang="el-GR" sz="2000" dirty="0">
                  <a:latin typeface="Trebuchet MS" panose="020B0603020202020204" pitchFamily="34" charset="0"/>
                </a:rPr>
                <a:t>Η </a:t>
              </a:r>
              <a:r>
                <a:rPr lang="el-GR" sz="2000" dirty="0" err="1">
                  <a:latin typeface="Trebuchet MS" panose="020B0603020202020204" pitchFamily="34" charset="0"/>
                </a:rPr>
                <a:t>δύναµη</a:t>
              </a:r>
              <a:r>
                <a:rPr lang="el-GR" sz="2000" dirty="0">
                  <a:latin typeface="Trebuchet MS" panose="020B0603020202020204" pitchFamily="34" charset="0"/>
                </a:rPr>
                <a:t> </a:t>
              </a:r>
              <a:r>
                <a:rPr lang="el-GR" sz="2000" i="1" dirty="0">
                  <a:latin typeface="Trebuchet MS" panose="020B0603020202020204" pitchFamily="34" charset="0"/>
                </a:rPr>
                <a:t>F</a:t>
              </a:r>
              <a:r>
                <a:rPr lang="el-GR" sz="2000" baseline="-25000" dirty="0">
                  <a:latin typeface="Trebuchet MS" panose="020B0603020202020204" pitchFamily="34" charset="0"/>
                </a:rPr>
                <a:t>1</a:t>
              </a:r>
              <a:r>
                <a:rPr lang="el-GR" sz="2000" dirty="0">
                  <a:latin typeface="Trebuchet MS" panose="020B0603020202020204" pitchFamily="34" charset="0"/>
                </a:rPr>
                <a:t> ασκείται από το φορτίο </a:t>
              </a:r>
              <a:r>
                <a:rPr lang="el-GR" sz="2000" i="1" dirty="0">
                  <a:latin typeface="Trebuchet MS" panose="020B0603020202020204" pitchFamily="34" charset="0"/>
                </a:rPr>
                <a:t>q</a:t>
              </a:r>
              <a:r>
                <a:rPr lang="el-GR" sz="2000" baseline="-25000" dirty="0">
                  <a:latin typeface="Trebuchet MS" panose="020B0603020202020204" pitchFamily="34" charset="0"/>
                </a:rPr>
                <a:t>1</a:t>
              </a:r>
              <a:r>
                <a:rPr lang="el-GR" sz="2000" dirty="0">
                  <a:latin typeface="Trebuchet MS" panose="020B0603020202020204" pitchFamily="34" charset="0"/>
                </a:rPr>
                <a:t>.</a:t>
              </a:r>
            </a:p>
            <a:p>
              <a:pPr>
                <a:lnSpc>
                  <a:spcPct val="150000"/>
                </a:lnSpc>
              </a:pPr>
              <a:r>
                <a:rPr lang="el-GR" sz="2000" b="1" dirty="0">
                  <a:latin typeface="Trebuchet MS" panose="020B0603020202020204" pitchFamily="34" charset="0"/>
                </a:rPr>
                <a:t>β.  </a:t>
              </a:r>
              <a:r>
                <a:rPr lang="el-GR" sz="2000" dirty="0">
                  <a:latin typeface="Trebuchet MS" panose="020B0603020202020204" pitchFamily="34" charset="0"/>
                </a:rPr>
                <a:t>Η </a:t>
              </a:r>
              <a:r>
                <a:rPr lang="el-GR" sz="2000" dirty="0" err="1">
                  <a:latin typeface="Trebuchet MS" panose="020B0603020202020204" pitchFamily="34" charset="0"/>
                </a:rPr>
                <a:t>δύναµη</a:t>
              </a:r>
              <a:r>
                <a:rPr lang="el-GR" sz="2000" dirty="0">
                  <a:latin typeface="Trebuchet MS" panose="020B0603020202020204" pitchFamily="34" charset="0"/>
                </a:rPr>
                <a:t> </a:t>
              </a:r>
              <a:r>
                <a:rPr lang="el-GR" sz="2000" i="1" dirty="0">
                  <a:latin typeface="Trebuchet MS" panose="020B0603020202020204" pitchFamily="34" charset="0"/>
                </a:rPr>
                <a:t>F</a:t>
              </a:r>
              <a:r>
                <a:rPr lang="el-GR" sz="2000" baseline="-25000" dirty="0">
                  <a:latin typeface="Trebuchet MS" panose="020B0603020202020204" pitchFamily="34" charset="0"/>
                </a:rPr>
                <a:t>2</a:t>
              </a:r>
              <a:r>
                <a:rPr lang="el-GR" sz="2000" dirty="0">
                  <a:latin typeface="Trebuchet MS" panose="020B0603020202020204" pitchFamily="34" charset="0"/>
                </a:rPr>
                <a:t> ασκείται από το φορτίο </a:t>
              </a:r>
              <a:r>
                <a:rPr lang="el-GR" sz="2000" i="1" dirty="0">
                  <a:latin typeface="Trebuchet MS" panose="020B0603020202020204" pitchFamily="34" charset="0"/>
                </a:rPr>
                <a:t>q</a:t>
              </a:r>
              <a:r>
                <a:rPr lang="el-GR" sz="2000" baseline="-25000" dirty="0">
                  <a:latin typeface="Trebuchet MS" panose="020B0603020202020204" pitchFamily="34" charset="0"/>
                </a:rPr>
                <a:t>2</a:t>
              </a:r>
              <a:r>
                <a:rPr lang="el-GR" sz="2000" dirty="0">
                  <a:latin typeface="Trebuchet MS" panose="020B0603020202020204" pitchFamily="34" charset="0"/>
                </a:rPr>
                <a:t>.</a:t>
              </a:r>
            </a:p>
            <a:p>
              <a:pPr>
                <a:lnSpc>
                  <a:spcPct val="150000"/>
                </a:lnSpc>
              </a:pPr>
              <a:r>
                <a:rPr lang="el-GR" sz="2000" b="1" dirty="0">
                  <a:latin typeface="Trebuchet MS" panose="020B0603020202020204" pitchFamily="34" charset="0"/>
                </a:rPr>
                <a:t>γ.  </a:t>
              </a:r>
              <a:r>
                <a:rPr lang="el-GR" sz="2000" dirty="0">
                  <a:latin typeface="Trebuchet MS" panose="020B0603020202020204" pitchFamily="34" charset="0"/>
                </a:rPr>
                <a:t>Τα µ</a:t>
              </a:r>
              <a:r>
                <a:rPr lang="el-GR" sz="2000" dirty="0" err="1">
                  <a:latin typeface="Trebuchet MS" panose="020B0603020202020204" pitchFamily="34" charset="0"/>
                </a:rPr>
                <a:t>έτρα</a:t>
              </a:r>
              <a:r>
                <a:rPr lang="el-GR" sz="2000" dirty="0">
                  <a:latin typeface="Trebuchet MS" panose="020B0603020202020204" pitchFamily="34" charset="0"/>
                </a:rPr>
                <a:t> </a:t>
              </a:r>
              <a:r>
                <a:rPr lang="el-GR" sz="2000" i="1" dirty="0">
                  <a:latin typeface="Trebuchet MS" panose="020B0603020202020204" pitchFamily="34" charset="0"/>
                </a:rPr>
                <a:t>F</a:t>
              </a:r>
              <a:r>
                <a:rPr lang="el-GR" sz="2000" baseline="-25000" dirty="0">
                  <a:latin typeface="Trebuchet MS" panose="020B0603020202020204" pitchFamily="34" charset="0"/>
                </a:rPr>
                <a:t>1</a:t>
              </a:r>
              <a:r>
                <a:rPr lang="el-GR" sz="2000" dirty="0">
                  <a:latin typeface="Trebuchet MS" panose="020B0603020202020204" pitchFamily="34" charset="0"/>
                </a:rPr>
                <a:t> και </a:t>
              </a:r>
              <a:r>
                <a:rPr lang="el-GR" sz="2000" i="1" dirty="0">
                  <a:latin typeface="Trebuchet MS" panose="020B0603020202020204" pitchFamily="34" charset="0"/>
                </a:rPr>
                <a:t>F</a:t>
              </a:r>
              <a:r>
                <a:rPr lang="el-GR" sz="2000" baseline="-25000" dirty="0">
                  <a:latin typeface="Trebuchet MS" panose="020B0603020202020204" pitchFamily="34" charset="0"/>
                </a:rPr>
                <a:t>2</a:t>
              </a:r>
              <a:r>
                <a:rPr lang="el-GR" sz="2000" dirty="0">
                  <a:latin typeface="Trebuchet MS" panose="020B0603020202020204" pitchFamily="34" charset="0"/>
                </a:rPr>
                <a:t> των </a:t>
              </a:r>
              <a:r>
                <a:rPr lang="el-GR" sz="2000" dirty="0" err="1">
                  <a:latin typeface="Trebuchet MS" panose="020B0603020202020204" pitchFamily="34" charset="0"/>
                </a:rPr>
                <a:t>δυνάµεων</a:t>
              </a:r>
              <a:r>
                <a:rPr lang="el-GR" sz="2000" dirty="0">
                  <a:latin typeface="Trebuchet MS" panose="020B0603020202020204" pitchFamily="34" charset="0"/>
                </a:rPr>
                <a:t> είναι ίσα. </a:t>
              </a:r>
            </a:p>
            <a:p>
              <a:pPr>
                <a:lnSpc>
                  <a:spcPct val="150000"/>
                </a:lnSpc>
              </a:pPr>
              <a:r>
                <a:rPr lang="el-GR" sz="2000" b="1" dirty="0">
                  <a:latin typeface="Trebuchet MS" panose="020B0603020202020204" pitchFamily="34" charset="0"/>
                </a:rPr>
                <a:t>δ.  </a:t>
              </a:r>
              <a:r>
                <a:rPr lang="el-GR" sz="2000" dirty="0">
                  <a:latin typeface="Trebuchet MS" panose="020B0603020202020204" pitchFamily="34" charset="0"/>
                </a:rPr>
                <a:t>Τα φορτία </a:t>
              </a:r>
              <a:r>
                <a:rPr lang="el-GR" sz="2000" i="1" dirty="0">
                  <a:latin typeface="Trebuchet MS" panose="020B0603020202020204" pitchFamily="34" charset="0"/>
                </a:rPr>
                <a:t>q</a:t>
              </a:r>
              <a:r>
                <a:rPr lang="el-GR" sz="2000" baseline="-25000" dirty="0">
                  <a:latin typeface="Trebuchet MS" panose="020B0603020202020204" pitchFamily="34" charset="0"/>
                </a:rPr>
                <a:t>1</a:t>
              </a:r>
              <a:r>
                <a:rPr lang="el-GR" sz="2000" dirty="0">
                  <a:latin typeface="Trebuchet MS" panose="020B0603020202020204" pitchFamily="34" charset="0"/>
                </a:rPr>
                <a:t> και </a:t>
              </a:r>
              <a:r>
                <a:rPr lang="el-GR" sz="2000" i="1" dirty="0">
                  <a:latin typeface="Trebuchet MS" panose="020B0603020202020204" pitchFamily="34" charset="0"/>
                </a:rPr>
                <a:t>q</a:t>
              </a:r>
              <a:r>
                <a:rPr lang="el-GR" sz="2000" baseline="-25000" dirty="0">
                  <a:latin typeface="Trebuchet MS" panose="020B0603020202020204" pitchFamily="34" charset="0"/>
                </a:rPr>
                <a:t>2</a:t>
              </a:r>
              <a:r>
                <a:rPr lang="el-GR" sz="2000" dirty="0">
                  <a:latin typeface="Trebuchet MS" panose="020B0603020202020204" pitchFamily="34" charset="0"/>
                </a:rPr>
                <a:t> είναι θετικά.</a:t>
              </a:r>
            </a:p>
          </p:txBody>
        </p:sp>
      </p:grpSp>
      <p:sp>
        <p:nvSpPr>
          <p:cNvPr id="8" name="Έλλειψη 7"/>
          <p:cNvSpPr/>
          <p:nvPr/>
        </p:nvSpPr>
        <p:spPr>
          <a:xfrm>
            <a:off x="755576" y="3643572"/>
            <a:ext cx="504056" cy="50405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065577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33</a:t>
            </a:fld>
            <a:endParaRPr lang="el-GR">
              <a:solidFill>
                <a:prstClr val="black">
                  <a:tint val="75000"/>
                </a:prstClr>
              </a:solidFill>
            </a:endParaRPr>
          </a:p>
        </p:txBody>
      </p:sp>
      <p:sp>
        <p:nvSpPr>
          <p:cNvPr id="4" name="Ορθογώνιο 3"/>
          <p:cNvSpPr/>
          <p:nvPr/>
        </p:nvSpPr>
        <p:spPr>
          <a:xfrm>
            <a:off x="899592" y="404664"/>
            <a:ext cx="7416824" cy="1938992"/>
          </a:xfrm>
          <a:prstGeom prst="rect">
            <a:avLst/>
          </a:prstGeom>
        </p:spPr>
        <p:txBody>
          <a:bodyPr wrap="square">
            <a:spAutoFit/>
          </a:bodyPr>
          <a:lstStyle/>
          <a:p>
            <a:pPr algn="just">
              <a:lnSpc>
                <a:spcPct val="150000"/>
              </a:lnSpc>
            </a:pPr>
            <a:r>
              <a:rPr lang="el-GR" altLang="el-GR" sz="2000" b="1" dirty="0">
                <a:latin typeface="Trebuchet MS" panose="020B0603020202020204" pitchFamily="34" charset="0"/>
              </a:rPr>
              <a:t>7</a:t>
            </a:r>
            <a:r>
              <a:rPr lang="en-US" altLang="el-GR" sz="2000" b="1" dirty="0">
                <a:latin typeface="Trebuchet MS" panose="020B0603020202020204" pitchFamily="34" charset="0"/>
              </a:rPr>
              <a:t>. </a:t>
            </a:r>
            <a:r>
              <a:rPr lang="en-US" altLang="el-GR" sz="2000" dirty="0" err="1">
                <a:latin typeface="Trebuchet MS" panose="020B0603020202020204" pitchFamily="34" charset="0"/>
              </a:rPr>
              <a:t>Δύο</a:t>
            </a:r>
            <a:r>
              <a:rPr lang="en-US" altLang="el-GR" sz="2000" dirty="0">
                <a:latin typeface="Trebuchet MS" panose="020B0603020202020204" pitchFamily="34" charset="0"/>
              </a:rPr>
              <a:t> α</a:t>
            </a:r>
            <a:r>
              <a:rPr lang="en-US" altLang="el-GR" sz="2000" dirty="0" err="1">
                <a:latin typeface="Trebuchet MS" panose="020B0603020202020204" pitchFamily="34" charset="0"/>
              </a:rPr>
              <a:t>κίνητ</a:t>
            </a:r>
            <a:r>
              <a:rPr lang="en-US" altLang="el-GR" sz="2000" dirty="0">
                <a:latin typeface="Trebuchet MS" panose="020B0603020202020204" pitchFamily="34" charset="0"/>
              </a:rPr>
              <a:t>α σημειακά ηλεκτρικά φορτία απωθούνται με δύναμη</a:t>
            </a:r>
            <a:r>
              <a:rPr lang="el-GR" altLang="el-GR" sz="2000" dirty="0">
                <a:latin typeface="Trebuchet MS" panose="020B0603020202020204" pitchFamily="34" charset="0"/>
              </a:rPr>
              <a:t> </a:t>
            </a:r>
            <a:r>
              <a:rPr lang="en-US" altLang="el-GR" sz="2000" dirty="0">
                <a:latin typeface="Trebuchet MS" panose="020B0603020202020204" pitchFamily="34" charset="0"/>
              </a:rPr>
              <a:t>4Ν. </a:t>
            </a:r>
            <a:r>
              <a:rPr lang="en-US" altLang="el-GR" sz="2000" dirty="0" err="1">
                <a:latin typeface="Trebuchet MS" panose="020B0603020202020204" pitchFamily="34" charset="0"/>
              </a:rPr>
              <a:t>Αν</a:t>
            </a:r>
            <a:r>
              <a:rPr lang="en-US" altLang="el-GR" sz="2000" dirty="0">
                <a:latin typeface="Trebuchet MS" panose="020B0603020202020204" pitchFamily="34" charset="0"/>
              </a:rPr>
              <a:t> </a:t>
            </a:r>
            <a:r>
              <a:rPr lang="en-US" altLang="el-GR" sz="2000" dirty="0" err="1">
                <a:latin typeface="Trebuchet MS" panose="020B0603020202020204" pitchFamily="34" charset="0"/>
              </a:rPr>
              <a:t>δι</a:t>
            </a:r>
            <a:r>
              <a:rPr lang="en-US" altLang="el-GR" sz="2000" dirty="0">
                <a:latin typeface="Trebuchet MS" panose="020B0603020202020204" pitchFamily="34" charset="0"/>
              </a:rPr>
              <a:t>πλασιάσουμε και τα δύο φορτία ταυτόχρονα, τότε η δύναμη </a:t>
            </a:r>
            <a:r>
              <a:rPr lang="el-GR" altLang="el-GR" sz="2000" dirty="0">
                <a:latin typeface="Trebuchet MS" panose="020B0603020202020204" pitchFamily="34" charset="0"/>
              </a:rPr>
              <a:t>απώθησης γίνεται</a:t>
            </a:r>
            <a:r>
              <a:rPr lang="en-US" altLang="el-GR" sz="2000" dirty="0">
                <a:latin typeface="Trebuchet MS" panose="020B0603020202020204" pitchFamily="34" charset="0"/>
              </a:rPr>
              <a:t> </a:t>
            </a:r>
          </a:p>
          <a:p>
            <a:pPr algn="just">
              <a:lnSpc>
                <a:spcPct val="150000"/>
              </a:lnSpc>
            </a:pPr>
            <a:r>
              <a:rPr lang="en-US" altLang="el-GR" sz="2000" b="1" dirty="0">
                <a:latin typeface="Trebuchet MS" panose="020B0603020202020204" pitchFamily="34" charset="0"/>
              </a:rPr>
              <a:t>α.  </a:t>
            </a:r>
            <a:r>
              <a:rPr lang="el-GR" altLang="el-GR" sz="2000" dirty="0">
                <a:latin typeface="Trebuchet MS" panose="020B0603020202020204" pitchFamily="34" charset="0"/>
              </a:rPr>
              <a:t>8</a:t>
            </a:r>
            <a:r>
              <a:rPr lang="pt-BR" altLang="el-GR" sz="2000" dirty="0">
                <a:latin typeface="Trebuchet MS" panose="020B0603020202020204" pitchFamily="34" charset="0"/>
              </a:rPr>
              <a:t>N.</a:t>
            </a:r>
            <a:r>
              <a:rPr lang="el-GR" altLang="el-GR" sz="2000" dirty="0">
                <a:latin typeface="Trebuchet MS" panose="020B0603020202020204" pitchFamily="34" charset="0"/>
              </a:rPr>
              <a:t>  </a:t>
            </a:r>
            <a:r>
              <a:rPr lang="pt-BR" altLang="el-GR" sz="2000" dirty="0">
                <a:latin typeface="Trebuchet MS" panose="020B0603020202020204" pitchFamily="34" charset="0"/>
              </a:rPr>
              <a:t>   </a:t>
            </a:r>
            <a:r>
              <a:rPr lang="el-GR" altLang="el-GR" sz="2000" dirty="0">
                <a:latin typeface="Trebuchet MS" panose="020B0603020202020204" pitchFamily="34" charset="0"/>
              </a:rPr>
              <a:t>  </a:t>
            </a:r>
            <a:r>
              <a:rPr lang="pt-BR" altLang="el-GR" sz="2000" dirty="0">
                <a:latin typeface="Trebuchet MS" panose="020B0603020202020204" pitchFamily="34" charset="0"/>
              </a:rPr>
              <a:t>    </a:t>
            </a:r>
            <a:r>
              <a:rPr lang="en-US" altLang="el-GR" sz="2000" b="1" dirty="0">
                <a:latin typeface="Trebuchet MS" panose="020B0603020202020204" pitchFamily="34" charset="0"/>
              </a:rPr>
              <a:t>β.  </a:t>
            </a:r>
            <a:r>
              <a:rPr lang="el-GR" altLang="el-GR" sz="2000" dirty="0">
                <a:latin typeface="Trebuchet MS" panose="020B0603020202020204" pitchFamily="34" charset="0"/>
              </a:rPr>
              <a:t>16</a:t>
            </a:r>
            <a:r>
              <a:rPr lang="pt-BR" altLang="el-GR" sz="2000" dirty="0">
                <a:latin typeface="Trebuchet MS" panose="020B0603020202020204" pitchFamily="34" charset="0"/>
              </a:rPr>
              <a:t>N</a:t>
            </a:r>
            <a:r>
              <a:rPr lang="en-US" altLang="el-GR" sz="2000" dirty="0">
                <a:latin typeface="Trebuchet MS" panose="020B0603020202020204" pitchFamily="34" charset="0"/>
              </a:rPr>
              <a:t>.       </a:t>
            </a:r>
            <a:r>
              <a:rPr lang="el-GR" altLang="el-GR" sz="2000" dirty="0">
                <a:latin typeface="Trebuchet MS" panose="020B0603020202020204" pitchFamily="34" charset="0"/>
              </a:rPr>
              <a:t>    </a:t>
            </a:r>
            <a:r>
              <a:rPr lang="en-US" altLang="el-GR" sz="2000" b="1" dirty="0">
                <a:latin typeface="Trebuchet MS" panose="020B0603020202020204" pitchFamily="34" charset="0"/>
              </a:rPr>
              <a:t>γ. </a:t>
            </a:r>
            <a:r>
              <a:rPr lang="el-GR" altLang="el-GR" sz="2000" dirty="0">
                <a:latin typeface="Trebuchet MS" panose="020B0603020202020204" pitchFamily="34" charset="0"/>
              </a:rPr>
              <a:t>24</a:t>
            </a:r>
            <a:r>
              <a:rPr lang="pt-BR" altLang="el-GR" sz="2000" dirty="0">
                <a:latin typeface="Trebuchet MS" panose="020B0603020202020204" pitchFamily="34" charset="0"/>
              </a:rPr>
              <a:t>N</a:t>
            </a:r>
            <a:r>
              <a:rPr lang="en-US" altLang="el-GR" sz="2000" dirty="0">
                <a:latin typeface="Trebuchet MS" panose="020B0603020202020204" pitchFamily="34" charset="0"/>
              </a:rPr>
              <a:t>.     </a:t>
            </a:r>
            <a:r>
              <a:rPr lang="el-GR" altLang="el-GR" sz="2000" dirty="0">
                <a:latin typeface="Trebuchet MS" panose="020B0603020202020204" pitchFamily="34" charset="0"/>
              </a:rPr>
              <a:t>    </a:t>
            </a:r>
            <a:r>
              <a:rPr lang="en-US" altLang="el-GR" sz="2000" dirty="0">
                <a:latin typeface="Trebuchet MS" panose="020B0603020202020204" pitchFamily="34" charset="0"/>
              </a:rPr>
              <a:t> </a:t>
            </a:r>
            <a:r>
              <a:rPr lang="en-US" altLang="el-GR" sz="2000" b="1" dirty="0">
                <a:latin typeface="Trebuchet MS" panose="020B0603020202020204" pitchFamily="34" charset="0"/>
              </a:rPr>
              <a:t>δ. </a:t>
            </a:r>
            <a:r>
              <a:rPr lang="el-GR" altLang="el-GR" sz="2000" dirty="0">
                <a:latin typeface="Trebuchet MS" panose="020B0603020202020204" pitchFamily="34" charset="0"/>
              </a:rPr>
              <a:t>32</a:t>
            </a:r>
            <a:r>
              <a:rPr lang="pt-BR" altLang="el-GR" sz="2000" dirty="0">
                <a:latin typeface="Trebuchet MS" panose="020B0603020202020204" pitchFamily="34" charset="0"/>
              </a:rPr>
              <a:t>N</a:t>
            </a:r>
            <a:r>
              <a:rPr lang="en-US" altLang="el-GR" sz="2000" dirty="0">
                <a:latin typeface="Trebuchet MS" panose="020B0603020202020204" pitchFamily="34" charset="0"/>
              </a:rPr>
              <a:t>.</a:t>
            </a:r>
          </a:p>
        </p:txBody>
      </p:sp>
      <p:sp>
        <p:nvSpPr>
          <p:cNvPr id="5" name="Έλλειψη 15"/>
          <p:cNvSpPr/>
          <p:nvPr/>
        </p:nvSpPr>
        <p:spPr>
          <a:xfrm>
            <a:off x="2483768" y="1844824"/>
            <a:ext cx="432048" cy="3941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Ορθογώνιο 5"/>
          <p:cNvSpPr/>
          <p:nvPr/>
        </p:nvSpPr>
        <p:spPr>
          <a:xfrm>
            <a:off x="755576" y="2564904"/>
            <a:ext cx="7735688" cy="3323987"/>
          </a:xfrm>
          <a:prstGeom prst="rect">
            <a:avLst/>
          </a:prstGeom>
        </p:spPr>
        <p:txBody>
          <a:bodyPr wrap="square">
            <a:spAutoFit/>
          </a:bodyPr>
          <a:lstStyle/>
          <a:p>
            <a:pPr algn="just">
              <a:lnSpc>
                <a:spcPct val="150000"/>
              </a:lnSpc>
            </a:pPr>
            <a:r>
              <a:rPr lang="el-GR" sz="2000" b="1" dirty="0">
                <a:latin typeface="Trebuchet MS" panose="020B0603020202020204" pitchFamily="34" charset="0"/>
              </a:rPr>
              <a:t>8.  </a:t>
            </a:r>
            <a:r>
              <a:rPr lang="el-GR" sz="2000" dirty="0">
                <a:latin typeface="Trebuchet MS" panose="020B0603020202020204" pitchFamily="34" charset="0"/>
              </a:rPr>
              <a:t>Στο µέσο της απόστασης µ</a:t>
            </a:r>
            <a:r>
              <a:rPr lang="el-GR" sz="2000" dirty="0" err="1">
                <a:latin typeface="Trebuchet MS" panose="020B0603020202020204" pitchFamily="34" charset="0"/>
              </a:rPr>
              <a:t>εταξύ</a:t>
            </a:r>
            <a:r>
              <a:rPr lang="el-GR" sz="2000" dirty="0">
                <a:latin typeface="Trebuchet MS" panose="020B0603020202020204" pitchFamily="34" charset="0"/>
              </a:rPr>
              <a:t> δύο ίσων </a:t>
            </a:r>
            <a:r>
              <a:rPr lang="el-GR" sz="2000" dirty="0" err="1">
                <a:latin typeface="Trebuchet MS" panose="020B0603020202020204" pitchFamily="34" charset="0"/>
              </a:rPr>
              <a:t>ετερώνυµων</a:t>
            </a:r>
            <a:r>
              <a:rPr lang="el-GR" sz="2000" dirty="0">
                <a:latin typeface="Trebuchet MS" panose="020B0603020202020204" pitchFamily="34" charset="0"/>
              </a:rPr>
              <a:t> φορτίων </a:t>
            </a:r>
            <a:r>
              <a:rPr lang="el-GR" sz="2000" i="1" dirty="0" err="1">
                <a:latin typeface="Trebuchet MS" panose="020B0603020202020204" pitchFamily="34" charset="0"/>
              </a:rPr>
              <a:t>q</a:t>
            </a:r>
            <a:r>
              <a:rPr lang="el-GR" sz="2000" baseline="-25000" dirty="0" err="1">
                <a:latin typeface="Trebuchet MS" panose="020B0603020202020204" pitchFamily="34" charset="0"/>
              </a:rPr>
              <a:t>Α</a:t>
            </a:r>
            <a:r>
              <a:rPr lang="el-GR" sz="2000" dirty="0">
                <a:latin typeface="Trebuchet MS" panose="020B0603020202020204" pitchFamily="34" charset="0"/>
              </a:rPr>
              <a:t> και </a:t>
            </a:r>
            <a:r>
              <a:rPr lang="el-GR" sz="2000" i="1" dirty="0" err="1">
                <a:latin typeface="Trebuchet MS" panose="020B0603020202020204" pitchFamily="34" charset="0"/>
              </a:rPr>
              <a:t>q</a:t>
            </a:r>
            <a:r>
              <a:rPr lang="el-GR" sz="2000" baseline="-25000" dirty="0" err="1">
                <a:latin typeface="Trebuchet MS" panose="020B0603020202020204" pitchFamily="34" charset="0"/>
              </a:rPr>
              <a:t>Β</a:t>
            </a:r>
            <a:r>
              <a:rPr lang="el-GR" sz="2000" dirty="0">
                <a:latin typeface="Trebuchet MS" panose="020B0603020202020204" pitchFamily="34" charset="0"/>
              </a:rPr>
              <a:t> </a:t>
            </a:r>
            <a:r>
              <a:rPr lang="el-GR" sz="2000" dirty="0" err="1">
                <a:latin typeface="Trebuchet MS" panose="020B0603020202020204" pitchFamily="34" charset="0"/>
              </a:rPr>
              <a:t>τοποθετούµε</a:t>
            </a:r>
            <a:r>
              <a:rPr lang="el-GR" sz="2000" dirty="0">
                <a:latin typeface="Trebuchet MS" panose="020B0603020202020204" pitchFamily="34" charset="0"/>
              </a:rPr>
              <a:t> ένα τρίτο φορτίο </a:t>
            </a:r>
            <a:r>
              <a:rPr lang="el-GR" sz="2000" i="1" dirty="0" err="1">
                <a:latin typeface="Trebuchet MS" panose="020B0603020202020204" pitchFamily="34" charset="0"/>
              </a:rPr>
              <a:t>q</a:t>
            </a:r>
            <a:r>
              <a:rPr lang="el-GR" sz="2000" baseline="-25000" dirty="0" err="1">
                <a:latin typeface="Trebuchet MS" panose="020B0603020202020204" pitchFamily="34" charset="0"/>
              </a:rPr>
              <a:t>Γ</a:t>
            </a:r>
            <a:r>
              <a:rPr lang="el-GR" sz="2000" dirty="0">
                <a:latin typeface="Trebuchet MS" panose="020B0603020202020204" pitchFamily="34" charset="0"/>
              </a:rPr>
              <a:t>. Το φορτίο </a:t>
            </a:r>
            <a:r>
              <a:rPr lang="el-GR" sz="2000" i="1" dirty="0" err="1">
                <a:latin typeface="Trebuchet MS" panose="020B0603020202020204" pitchFamily="34" charset="0"/>
              </a:rPr>
              <a:t>q</a:t>
            </a:r>
            <a:r>
              <a:rPr lang="el-GR" sz="2000" baseline="-25000" dirty="0" err="1">
                <a:latin typeface="Trebuchet MS" panose="020B0603020202020204" pitchFamily="34" charset="0"/>
              </a:rPr>
              <a:t>Γ</a:t>
            </a:r>
            <a:endParaRPr lang="el-GR" sz="2000" baseline="-25000" dirty="0">
              <a:latin typeface="Trebuchet MS" panose="020B0603020202020204" pitchFamily="34" charset="0"/>
            </a:endParaRPr>
          </a:p>
          <a:p>
            <a:pPr algn="just">
              <a:lnSpc>
                <a:spcPct val="150000"/>
              </a:lnSpc>
            </a:pPr>
            <a:r>
              <a:rPr lang="el-GR" sz="2000" b="1" dirty="0">
                <a:latin typeface="Trebuchet MS" panose="020B0603020202020204" pitchFamily="34" charset="0"/>
              </a:rPr>
              <a:t>α.  </a:t>
            </a:r>
            <a:r>
              <a:rPr lang="el-GR" sz="2000" dirty="0">
                <a:latin typeface="Trebuchet MS" panose="020B0603020202020204" pitchFamily="34" charset="0"/>
              </a:rPr>
              <a:t>θα </a:t>
            </a:r>
            <a:r>
              <a:rPr lang="el-GR" sz="2000" dirty="0" err="1">
                <a:latin typeface="Trebuchet MS" panose="020B0603020202020204" pitchFamily="34" charset="0"/>
              </a:rPr>
              <a:t>παραµείνει</a:t>
            </a:r>
            <a:r>
              <a:rPr lang="el-GR" sz="2000" dirty="0">
                <a:latin typeface="Trebuchet MS" panose="020B0603020202020204" pitchFamily="34" charset="0"/>
              </a:rPr>
              <a:t> ακίνητο. </a:t>
            </a:r>
          </a:p>
          <a:p>
            <a:pPr algn="just">
              <a:lnSpc>
                <a:spcPct val="150000"/>
              </a:lnSpc>
            </a:pPr>
            <a:r>
              <a:rPr lang="el-GR" sz="2000" b="1" dirty="0">
                <a:latin typeface="Trebuchet MS" panose="020B0603020202020204" pitchFamily="34" charset="0"/>
              </a:rPr>
              <a:t>β.  </a:t>
            </a:r>
            <a:r>
              <a:rPr lang="el-GR" sz="2000" dirty="0">
                <a:latin typeface="Trebuchet MS" panose="020B0603020202020204" pitchFamily="34" charset="0"/>
              </a:rPr>
              <a:t>θα κινηθεί προς το ένα από τα δύο φορτία. </a:t>
            </a:r>
          </a:p>
          <a:p>
            <a:pPr algn="just">
              <a:lnSpc>
                <a:spcPct val="150000"/>
              </a:lnSpc>
            </a:pPr>
            <a:r>
              <a:rPr lang="el-GR" sz="2000" b="1" dirty="0">
                <a:latin typeface="Trebuchet MS" panose="020B0603020202020204" pitchFamily="34" charset="0"/>
              </a:rPr>
              <a:t>γ.  </a:t>
            </a:r>
            <a:r>
              <a:rPr lang="el-GR" sz="2000" dirty="0">
                <a:latin typeface="Trebuchet MS" panose="020B0603020202020204" pitchFamily="34" charset="0"/>
              </a:rPr>
              <a:t>θα κινηθεί οπωσδήποτε προς το </a:t>
            </a:r>
            <a:r>
              <a:rPr lang="el-GR" sz="2000" i="1" dirty="0" err="1">
                <a:latin typeface="Trebuchet MS" panose="020B0603020202020204" pitchFamily="34" charset="0"/>
              </a:rPr>
              <a:t>q</a:t>
            </a:r>
            <a:r>
              <a:rPr lang="el-GR" sz="2000" baseline="-25000" dirty="0" err="1">
                <a:latin typeface="Trebuchet MS" panose="020B0603020202020204" pitchFamily="34" charset="0"/>
              </a:rPr>
              <a:t>Α</a:t>
            </a:r>
            <a:r>
              <a:rPr lang="el-GR" sz="2000" dirty="0">
                <a:latin typeface="Trebuchet MS" panose="020B0603020202020204" pitchFamily="34" charset="0"/>
              </a:rPr>
              <a:t>.</a:t>
            </a:r>
            <a:endParaRPr lang="el-GR" sz="2000" b="1" dirty="0">
              <a:latin typeface="Trebuchet MS" panose="020B0603020202020204" pitchFamily="34" charset="0"/>
            </a:endParaRPr>
          </a:p>
          <a:p>
            <a:pPr algn="just">
              <a:lnSpc>
                <a:spcPct val="150000"/>
              </a:lnSpc>
            </a:pPr>
            <a:r>
              <a:rPr lang="el-GR" sz="2000" b="1" dirty="0">
                <a:latin typeface="Trebuchet MS" panose="020B0603020202020204" pitchFamily="34" charset="0"/>
              </a:rPr>
              <a:t>δ.  </a:t>
            </a:r>
            <a:r>
              <a:rPr lang="el-GR" sz="2000" dirty="0">
                <a:latin typeface="Trebuchet MS" panose="020B0603020202020204" pitchFamily="34" charset="0"/>
              </a:rPr>
              <a:t>θα κινηθεί σε διεύθυνση κάθετη προς το </a:t>
            </a:r>
            <a:r>
              <a:rPr lang="el-GR" sz="2000" dirty="0" err="1">
                <a:latin typeface="Trebuchet MS" panose="020B0603020202020204" pitchFamily="34" charset="0"/>
              </a:rPr>
              <a:t>ευθύγραµµο</a:t>
            </a:r>
            <a:r>
              <a:rPr lang="el-GR" sz="2000" dirty="0">
                <a:latin typeface="Trebuchet MS" panose="020B0603020202020204" pitchFamily="34" charset="0"/>
              </a:rPr>
              <a:t> </a:t>
            </a:r>
            <a:r>
              <a:rPr lang="el-GR" sz="2000" dirty="0" err="1">
                <a:latin typeface="Trebuchet MS" panose="020B0603020202020204" pitchFamily="34" charset="0"/>
              </a:rPr>
              <a:t>τµήµα</a:t>
            </a:r>
            <a:r>
              <a:rPr lang="el-GR" sz="2000" dirty="0">
                <a:latin typeface="Trebuchet MS" panose="020B0603020202020204" pitchFamily="34" charset="0"/>
              </a:rPr>
              <a:t> που ενώνει τα δύο φορτία </a:t>
            </a:r>
            <a:r>
              <a:rPr lang="el-GR" sz="2000" i="1" dirty="0" err="1">
                <a:latin typeface="Trebuchet MS" panose="020B0603020202020204" pitchFamily="34" charset="0"/>
              </a:rPr>
              <a:t>q</a:t>
            </a:r>
            <a:r>
              <a:rPr lang="el-GR" sz="2000" baseline="-25000" dirty="0" err="1">
                <a:latin typeface="Trebuchet MS" panose="020B0603020202020204" pitchFamily="34" charset="0"/>
              </a:rPr>
              <a:t>Α</a:t>
            </a:r>
            <a:r>
              <a:rPr lang="el-GR" sz="2000" dirty="0">
                <a:latin typeface="Trebuchet MS" panose="020B0603020202020204" pitchFamily="34" charset="0"/>
              </a:rPr>
              <a:t> και </a:t>
            </a:r>
            <a:r>
              <a:rPr lang="el-GR" sz="2000" i="1" dirty="0" err="1">
                <a:latin typeface="Trebuchet MS" panose="020B0603020202020204" pitchFamily="34" charset="0"/>
              </a:rPr>
              <a:t>q</a:t>
            </a:r>
            <a:r>
              <a:rPr lang="el-GR" sz="2000" baseline="-25000" dirty="0" err="1">
                <a:latin typeface="Trebuchet MS" panose="020B0603020202020204" pitchFamily="34" charset="0"/>
              </a:rPr>
              <a:t>Β</a:t>
            </a:r>
            <a:r>
              <a:rPr lang="el-GR" sz="2000" dirty="0">
                <a:latin typeface="Trebuchet MS" panose="020B0603020202020204" pitchFamily="34" charset="0"/>
              </a:rPr>
              <a:t>.</a:t>
            </a:r>
          </a:p>
        </p:txBody>
      </p:sp>
      <p:sp>
        <p:nvSpPr>
          <p:cNvPr id="7" name="Έλλειψη 4"/>
          <p:cNvSpPr/>
          <p:nvPr/>
        </p:nvSpPr>
        <p:spPr>
          <a:xfrm>
            <a:off x="683568" y="4029823"/>
            <a:ext cx="432048" cy="39414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869032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34</a:t>
            </a:fld>
            <a:endParaRPr lang="el-GR" dirty="0">
              <a:solidFill>
                <a:prstClr val="black"/>
              </a:solidFill>
            </a:endParaRPr>
          </a:p>
        </p:txBody>
      </p:sp>
      <p:sp>
        <p:nvSpPr>
          <p:cNvPr id="4" name="TextBox 3"/>
          <p:cNvSpPr txBox="1"/>
          <p:nvPr/>
        </p:nvSpPr>
        <p:spPr>
          <a:xfrm>
            <a:off x="1907704" y="2267276"/>
            <a:ext cx="5400600" cy="1077218"/>
          </a:xfrm>
          <a:prstGeom prst="rect">
            <a:avLst/>
          </a:prstGeom>
          <a:noFill/>
        </p:spPr>
        <p:txBody>
          <a:bodyPr wrap="square" rtlCol="0">
            <a:spAutoFit/>
          </a:bodyPr>
          <a:lstStyle/>
          <a:p>
            <a:pPr algn="ctr"/>
            <a:r>
              <a:rPr lang="el-GR" sz="3200" b="1" dirty="0">
                <a:solidFill>
                  <a:srgbClr val="660033"/>
                </a:solidFill>
                <a:effectLst>
                  <a:outerShdw blurRad="38100" dist="38100" dir="2700000" algn="tl">
                    <a:srgbClr val="000000">
                      <a:alpha val="43137"/>
                    </a:srgbClr>
                  </a:outerShdw>
                </a:effectLst>
                <a:latin typeface="Comic Sans MS" panose="030F0702030302020204" pitchFamily="66" charset="0"/>
              </a:rPr>
              <a:t>Ασκήσεις εκτός του σχολικού βιβλίου</a:t>
            </a:r>
          </a:p>
        </p:txBody>
      </p:sp>
    </p:spTree>
    <p:extLst>
      <p:ext uri="{BB962C8B-B14F-4D97-AF65-F5344CB8AC3E}">
        <p14:creationId xmlns:p14="http://schemas.microsoft.com/office/powerpoint/2010/main" val="2264398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35</a:t>
            </a:fld>
            <a:endParaRPr lang="el-GR" dirty="0">
              <a:solidFill>
                <a:prstClr val="black"/>
              </a:solidFill>
            </a:endParaRPr>
          </a:p>
        </p:txBody>
      </p:sp>
      <p:sp>
        <p:nvSpPr>
          <p:cNvPr id="4" name="Ορθογώνιο 3"/>
          <p:cNvSpPr/>
          <p:nvPr/>
        </p:nvSpPr>
        <p:spPr>
          <a:xfrm>
            <a:off x="935596" y="310605"/>
            <a:ext cx="7200800" cy="2400657"/>
          </a:xfrm>
          <a:prstGeom prst="rect">
            <a:avLst/>
          </a:prstGeom>
        </p:spPr>
        <p:txBody>
          <a:bodyPr wrap="square">
            <a:spAutoFit/>
          </a:bodyPr>
          <a:lstStyle/>
          <a:p>
            <a:pPr algn="just">
              <a:lnSpc>
                <a:spcPct val="150000"/>
              </a:lnSpc>
            </a:pPr>
            <a:r>
              <a:rPr lang="el-GR" sz="2000" b="1" dirty="0">
                <a:latin typeface="Trebuchet MS" panose="020B0603020202020204" pitchFamily="34" charset="0"/>
              </a:rPr>
              <a:t>1.  </a:t>
            </a:r>
            <a:r>
              <a:rPr lang="el-GR" sz="2000" dirty="0" err="1">
                <a:latin typeface="Trebuchet MS" panose="020B0603020202020204" pitchFamily="34" charset="0"/>
              </a:rPr>
              <a:t>∆ύο</a:t>
            </a:r>
            <a:r>
              <a:rPr lang="el-GR" sz="2000" dirty="0">
                <a:latin typeface="Trebuchet MS" panose="020B0603020202020204" pitchFamily="34" charset="0"/>
              </a:rPr>
              <a:t> ακίνητα </a:t>
            </a:r>
            <a:r>
              <a:rPr lang="el-GR" sz="2000" dirty="0" err="1">
                <a:latin typeface="Trebuchet MS" panose="020B0603020202020204" pitchFamily="34" charset="0"/>
              </a:rPr>
              <a:t>σηµειακά</a:t>
            </a:r>
            <a:r>
              <a:rPr lang="el-GR" sz="2000" dirty="0">
                <a:latin typeface="Trebuchet MS" panose="020B0603020202020204" pitchFamily="34" charset="0"/>
              </a:rPr>
              <a:t> φορτία απωθούνται µ</a:t>
            </a:r>
            <a:r>
              <a:rPr lang="el-GR" sz="2000" dirty="0" err="1">
                <a:latin typeface="Trebuchet MS" panose="020B0603020202020204" pitchFamily="34" charset="0"/>
              </a:rPr>
              <a:t>εταξύ</a:t>
            </a:r>
            <a:r>
              <a:rPr lang="el-GR" sz="2000" dirty="0">
                <a:latin typeface="Trebuchet MS" panose="020B0603020202020204" pitchFamily="34" charset="0"/>
              </a:rPr>
              <a:t> τους µε </a:t>
            </a:r>
            <a:r>
              <a:rPr lang="el-GR" sz="2000" dirty="0" err="1">
                <a:latin typeface="Trebuchet MS" panose="020B0603020202020204" pitchFamily="34" charset="0"/>
              </a:rPr>
              <a:t>δύναµη</a:t>
            </a:r>
            <a:r>
              <a:rPr lang="el-GR" sz="2000" dirty="0">
                <a:latin typeface="Trebuchet MS" panose="020B0603020202020204" pitchFamily="34" charset="0"/>
              </a:rPr>
              <a:t> µ</a:t>
            </a:r>
            <a:r>
              <a:rPr lang="el-GR" sz="2000" dirty="0" err="1">
                <a:latin typeface="Trebuchet MS" panose="020B0603020202020204" pitchFamily="34" charset="0"/>
              </a:rPr>
              <a:t>έτρου</a:t>
            </a:r>
            <a:r>
              <a:rPr lang="el-GR" sz="2000" dirty="0">
                <a:latin typeface="Trebuchet MS" panose="020B0603020202020204" pitchFamily="34" charset="0"/>
              </a:rPr>
              <a:t> </a:t>
            </a:r>
            <a:r>
              <a:rPr lang="el-GR" sz="2000" i="1" dirty="0">
                <a:latin typeface="Trebuchet MS" panose="020B0603020202020204" pitchFamily="34" charset="0"/>
              </a:rPr>
              <a:t>F</a:t>
            </a:r>
            <a:r>
              <a:rPr lang="el-GR" sz="2000" dirty="0">
                <a:latin typeface="Trebuchet MS" panose="020B0603020202020204" pitchFamily="34" charset="0"/>
              </a:rPr>
              <a:t>. Πόσο γίνεται το µ</a:t>
            </a:r>
            <a:r>
              <a:rPr lang="el-GR" sz="2000" dirty="0" err="1">
                <a:latin typeface="Trebuchet MS" panose="020B0603020202020204" pitchFamily="34" charset="0"/>
              </a:rPr>
              <a:t>έτρο</a:t>
            </a:r>
            <a:r>
              <a:rPr lang="el-GR" sz="2000" dirty="0">
                <a:latin typeface="Trebuchet MS" panose="020B0603020202020204" pitchFamily="34" charset="0"/>
              </a:rPr>
              <a:t> της </a:t>
            </a:r>
            <a:r>
              <a:rPr lang="el-GR" sz="2000" dirty="0" err="1">
                <a:latin typeface="Trebuchet MS" panose="020B0603020202020204" pitchFamily="34" charset="0"/>
              </a:rPr>
              <a:t>δύναµης</a:t>
            </a:r>
            <a:r>
              <a:rPr lang="el-GR" sz="2000" dirty="0">
                <a:latin typeface="Trebuchet MS" panose="020B0603020202020204" pitchFamily="34" charset="0"/>
              </a:rPr>
              <a:t> αυτής, όταν η µ</a:t>
            </a:r>
            <a:r>
              <a:rPr lang="el-GR" sz="2000" dirty="0" err="1">
                <a:latin typeface="Trebuchet MS" panose="020B0603020202020204" pitchFamily="34" charset="0"/>
              </a:rPr>
              <a:t>εταξύ</a:t>
            </a:r>
            <a:r>
              <a:rPr lang="el-GR" sz="2000" dirty="0">
                <a:latin typeface="Trebuchet MS" panose="020B0603020202020204" pitchFamily="34" charset="0"/>
              </a:rPr>
              <a:t> τους απόσταση </a:t>
            </a:r>
            <a:r>
              <a:rPr lang="el-GR" sz="2000" i="1" dirty="0">
                <a:latin typeface="Trebuchet MS" panose="020B0603020202020204" pitchFamily="34" charset="0"/>
              </a:rPr>
              <a:t>r</a:t>
            </a:r>
          </a:p>
          <a:p>
            <a:pPr algn="just">
              <a:lnSpc>
                <a:spcPct val="150000"/>
              </a:lnSpc>
            </a:pPr>
            <a:r>
              <a:rPr lang="el-GR" sz="2000" b="1" dirty="0">
                <a:latin typeface="Trebuchet MS" panose="020B0603020202020204" pitchFamily="34" charset="0"/>
              </a:rPr>
              <a:t>α.  </a:t>
            </a:r>
            <a:r>
              <a:rPr lang="el-GR" sz="2000" dirty="0">
                <a:latin typeface="Trebuchet MS" panose="020B0603020202020204" pitchFamily="34" charset="0"/>
              </a:rPr>
              <a:t>ελαττωθεί κατά </a:t>
            </a:r>
            <a:r>
              <a:rPr lang="el-GR" sz="2000" i="1" dirty="0">
                <a:latin typeface="Trebuchet MS" panose="020B0603020202020204" pitchFamily="34" charset="0"/>
              </a:rPr>
              <a:t>r</a:t>
            </a:r>
            <a:r>
              <a:rPr lang="el-GR" sz="2000" dirty="0">
                <a:latin typeface="Trebuchet MS" panose="020B0603020202020204" pitchFamily="34" charset="0"/>
              </a:rPr>
              <a:t>/2. </a:t>
            </a:r>
          </a:p>
          <a:p>
            <a:pPr algn="just">
              <a:lnSpc>
                <a:spcPct val="150000"/>
              </a:lnSpc>
            </a:pPr>
            <a:r>
              <a:rPr lang="el-GR" sz="2000" b="1" dirty="0">
                <a:latin typeface="Trebuchet MS" panose="020B0603020202020204" pitchFamily="34" charset="0"/>
              </a:rPr>
              <a:t>β.  </a:t>
            </a:r>
            <a:r>
              <a:rPr lang="el-GR" sz="2000" dirty="0">
                <a:latin typeface="Trebuchet MS" panose="020B0603020202020204" pitchFamily="34" charset="0"/>
              </a:rPr>
              <a:t>αυξηθεί κατά </a:t>
            </a:r>
            <a:r>
              <a:rPr lang="en-US" sz="2000" i="1" dirty="0">
                <a:latin typeface="Trebuchet MS" panose="020B0603020202020204" pitchFamily="34" charset="0"/>
              </a:rPr>
              <a:t>r</a:t>
            </a:r>
            <a:r>
              <a:rPr lang="en-US" sz="2000" dirty="0">
                <a:latin typeface="Trebuchet MS" panose="020B0603020202020204" pitchFamily="34" charset="0"/>
              </a:rPr>
              <a:t>/2.</a:t>
            </a:r>
          </a:p>
        </p:txBody>
      </p:sp>
      <mc:AlternateContent xmlns:mc="http://schemas.openxmlformats.org/markup-compatibility/2006" xmlns:a14="http://schemas.microsoft.com/office/drawing/2010/main">
        <mc:Choice Requires="a14">
          <p:sp>
            <p:nvSpPr>
              <p:cNvPr id="5" name="Ορθογώνιο 4"/>
              <p:cNvSpPr/>
              <p:nvPr/>
            </p:nvSpPr>
            <p:spPr>
              <a:xfrm>
                <a:off x="683568" y="2746822"/>
                <a:ext cx="7704856" cy="3323987"/>
              </a:xfrm>
              <a:prstGeom prst="rect">
                <a:avLst/>
              </a:prstGeom>
            </p:spPr>
            <p:txBody>
              <a:bodyPr wrap="square">
                <a:spAutoFit/>
              </a:bodyPr>
              <a:lstStyle/>
              <a:p>
                <a:pPr algn="just">
                  <a:lnSpc>
                    <a:spcPct val="150000"/>
                  </a:lnSpc>
                </a:pPr>
                <a:r>
                  <a:rPr lang="el-GR" sz="2000" b="1" dirty="0">
                    <a:latin typeface="Trebuchet MS" panose="020B0603020202020204" pitchFamily="34" charset="0"/>
                  </a:rPr>
                  <a:t>2.  </a:t>
                </a:r>
                <a:r>
                  <a:rPr lang="el-GR" sz="2000" dirty="0">
                    <a:latin typeface="Trebuchet MS" panose="020B0603020202020204" pitchFamily="34" charset="0"/>
                  </a:rPr>
                  <a:t>∆</a:t>
                </a:r>
                <a:r>
                  <a:rPr lang="el-GR" sz="2000" dirty="0" err="1">
                    <a:latin typeface="Trebuchet MS" panose="020B0603020202020204" pitchFamily="34" charset="0"/>
                  </a:rPr>
                  <a:t>ύο</a:t>
                </a:r>
                <a:r>
                  <a:rPr lang="el-GR" sz="2000" dirty="0">
                    <a:latin typeface="Trebuchet MS" panose="020B0603020202020204" pitchFamily="34" charset="0"/>
                  </a:rPr>
                  <a:t> µ</a:t>
                </a:r>
                <a:r>
                  <a:rPr lang="el-GR" sz="2000" dirty="0" err="1">
                    <a:latin typeface="Trebuchet MS" panose="020B0603020202020204" pitchFamily="34" charset="0"/>
                  </a:rPr>
                  <a:t>ικρές</a:t>
                </a:r>
                <a:r>
                  <a:rPr lang="el-GR" sz="2000" dirty="0">
                    <a:latin typeface="Trebuchet MS" panose="020B0603020202020204" pitchFamily="34" charset="0"/>
                  </a:rPr>
                  <a:t> σφαίρες φορτίζονται µε ίσα και </a:t>
                </a:r>
                <a:r>
                  <a:rPr lang="el-GR" sz="2000" dirty="0" err="1">
                    <a:latin typeface="Trebuchet MS" panose="020B0603020202020204" pitchFamily="34" charset="0"/>
                  </a:rPr>
                  <a:t>ετερώνυµα</a:t>
                </a:r>
                <a:r>
                  <a:rPr lang="en-US" sz="2000" dirty="0">
                    <a:latin typeface="Trebuchet MS" panose="020B0603020202020204" pitchFamily="34" charset="0"/>
                  </a:rPr>
                  <a:t> </a:t>
                </a:r>
                <a:r>
                  <a:rPr lang="el-GR" sz="2000" dirty="0">
                    <a:latin typeface="Trebuchet MS" panose="020B0603020202020204" pitchFamily="34" charset="0"/>
                  </a:rPr>
                  <a:t>φορτία και τοποθετούνται σε</a:t>
                </a:r>
                <a:r>
                  <a:rPr lang="en-US" sz="2000" dirty="0">
                    <a:latin typeface="Trebuchet MS" panose="020B0603020202020204" pitchFamily="34" charset="0"/>
                  </a:rPr>
                  <a:t> </a:t>
                </a:r>
                <a:r>
                  <a:rPr lang="el-GR" sz="2000" dirty="0">
                    <a:latin typeface="Trebuchet MS" panose="020B0603020202020204" pitchFamily="34" charset="0"/>
                  </a:rPr>
                  <a:t>απόσταση</a:t>
                </a:r>
                <a:r>
                  <a:rPr lang="en-US" sz="2000" dirty="0">
                    <a:latin typeface="Trebuchet MS" panose="020B0603020202020204" pitchFamily="34" charset="0"/>
                  </a:rPr>
                  <a:t> </a:t>
                </a:r>
                <a:r>
                  <a:rPr lang="el-GR" sz="2000" dirty="0">
                    <a:latin typeface="Trebuchet MS" panose="020B0603020202020204" pitchFamily="34" charset="0"/>
                  </a:rPr>
                  <a:t>1,6m µ</a:t>
                </a:r>
                <a:r>
                  <a:rPr lang="el-GR" sz="2000" dirty="0" err="1">
                    <a:latin typeface="Trebuchet MS" panose="020B0603020202020204" pitchFamily="34" charset="0"/>
                  </a:rPr>
                  <a:t>εταξύ</a:t>
                </a:r>
                <a:r>
                  <a:rPr lang="el-GR" sz="2000" dirty="0">
                    <a:latin typeface="Trebuchet MS" panose="020B0603020202020204" pitchFamily="34" charset="0"/>
                  </a:rPr>
                  <a:t> τους. Οι σφαίρες αλληλεπιδρούν µε </a:t>
                </a:r>
                <a:r>
                  <a:rPr lang="el-GR" sz="2000" dirty="0" err="1">
                    <a:latin typeface="Trebuchet MS" panose="020B0603020202020204" pitchFamily="34" charset="0"/>
                  </a:rPr>
                  <a:t>δύναµη</a:t>
                </a:r>
                <a:r>
                  <a:rPr lang="el-GR" sz="2000" dirty="0">
                    <a:latin typeface="Trebuchet MS" panose="020B0603020202020204" pitchFamily="34" charset="0"/>
                  </a:rPr>
                  <a:t> µ</a:t>
                </a:r>
                <a:r>
                  <a:rPr lang="el-GR" sz="2000" dirty="0" err="1">
                    <a:latin typeface="Trebuchet MS" panose="020B0603020202020204" pitchFamily="34" charset="0"/>
                  </a:rPr>
                  <a:t>έτρου</a:t>
                </a:r>
                <a:r>
                  <a:rPr lang="el-GR" sz="2000" dirty="0">
                    <a:latin typeface="Trebuchet MS" panose="020B0603020202020204" pitchFamily="34" charset="0"/>
                  </a:rPr>
                  <a:t> </a:t>
                </a:r>
                <a:r>
                  <a:rPr lang="el-GR" sz="2000" i="1" dirty="0">
                    <a:latin typeface="Trebuchet MS" panose="020B0603020202020204" pitchFamily="34" charset="0"/>
                  </a:rPr>
                  <a:t>F </a:t>
                </a:r>
                <a:r>
                  <a:rPr lang="el-GR" sz="2000" dirty="0">
                    <a:latin typeface="Trebuchet MS" panose="020B0603020202020204" pitchFamily="34" charset="0"/>
                  </a:rPr>
                  <a:t>= 3,6N. Να βρείτε</a:t>
                </a:r>
                <a:r>
                  <a:rPr lang="en-US" sz="2000" dirty="0">
                    <a:latin typeface="Trebuchet MS" panose="020B0603020202020204" pitchFamily="34" charset="0"/>
                  </a:rPr>
                  <a:t>:</a:t>
                </a:r>
                <a:endParaRPr lang="el-GR" sz="2000" dirty="0">
                  <a:latin typeface="Trebuchet MS" panose="020B0603020202020204" pitchFamily="34" charset="0"/>
                </a:endParaRPr>
              </a:p>
              <a:p>
                <a:pPr algn="just">
                  <a:lnSpc>
                    <a:spcPct val="150000"/>
                  </a:lnSpc>
                </a:pPr>
                <a:r>
                  <a:rPr lang="el-GR" sz="2000" b="1" dirty="0">
                    <a:latin typeface="Trebuchet MS" panose="020B0603020202020204" pitchFamily="34" charset="0"/>
                  </a:rPr>
                  <a:t>α.</a:t>
                </a:r>
                <a:r>
                  <a:rPr lang="en-US" sz="2000" b="1" dirty="0">
                    <a:latin typeface="Trebuchet MS" panose="020B0603020202020204" pitchFamily="34" charset="0"/>
                  </a:rPr>
                  <a:t>  </a:t>
                </a:r>
                <a:r>
                  <a:rPr lang="el-GR" sz="2000" dirty="0">
                    <a:latin typeface="Trebuchet MS" panose="020B0603020202020204" pitchFamily="34" charset="0"/>
                  </a:rPr>
                  <a:t>το φορτίο κάθε σφαίρας. </a:t>
                </a:r>
              </a:p>
              <a:p>
                <a:pPr algn="just">
                  <a:lnSpc>
                    <a:spcPct val="150000"/>
                  </a:lnSpc>
                </a:pPr>
                <a:r>
                  <a:rPr lang="el-GR" sz="2000" b="1" dirty="0">
                    <a:latin typeface="Trebuchet MS" panose="020B0603020202020204" pitchFamily="34" charset="0"/>
                  </a:rPr>
                  <a:t>β. </a:t>
                </a:r>
                <a:r>
                  <a:rPr lang="el-GR" sz="2000" dirty="0">
                    <a:latin typeface="Trebuchet MS" panose="020B0603020202020204" pitchFamily="34" charset="0"/>
                  </a:rPr>
                  <a:t>τον </a:t>
                </a:r>
                <a:r>
                  <a:rPr lang="el-GR" sz="2000" dirty="0" err="1">
                    <a:latin typeface="Trebuchet MS" panose="020B0603020202020204" pitchFamily="34" charset="0"/>
                  </a:rPr>
                  <a:t>αριθµό</a:t>
                </a:r>
                <a:r>
                  <a:rPr lang="el-GR" sz="2000" dirty="0">
                    <a:latin typeface="Trebuchet MS" panose="020B0603020202020204" pitchFamily="34" charset="0"/>
                  </a:rPr>
                  <a:t> των ηλεκτρονίων που πλεονάζουν στην αρνητικά </a:t>
                </a:r>
                <a:r>
                  <a:rPr lang="el-GR" sz="2000" dirty="0" err="1">
                    <a:latin typeface="Trebuchet MS" panose="020B0603020202020204" pitchFamily="34" charset="0"/>
                  </a:rPr>
                  <a:t>φορτισµένη</a:t>
                </a:r>
                <a:r>
                  <a:rPr lang="el-GR" sz="2000" dirty="0">
                    <a:latin typeface="Trebuchet MS" panose="020B0603020202020204" pitchFamily="34" charset="0"/>
                  </a:rPr>
                  <a:t> σφαίρα. </a:t>
                </a:r>
              </a:p>
              <a:p>
                <a:pPr algn="just">
                  <a:lnSpc>
                    <a:spcPct val="150000"/>
                  </a:lnSpc>
                </a:pPr>
                <a:r>
                  <a:rPr lang="el-GR" sz="2000" dirty="0">
                    <a:latin typeface="Trebuchet MS" panose="020B0603020202020204" pitchFamily="34" charset="0"/>
                  </a:rPr>
                  <a:t>Δίνεται</a:t>
                </a:r>
                <a:r>
                  <a:rPr lang="en-US" sz="2000" dirty="0">
                    <a:latin typeface="Trebuchet MS" panose="020B0603020202020204" pitchFamily="34" charset="0"/>
                  </a:rPr>
                  <a:t>:  </a:t>
                </a:r>
                <a14:m>
                  <m:oMath xmlns:m="http://schemas.openxmlformats.org/officeDocument/2006/math">
                    <m:d>
                      <m:dPr>
                        <m:begChr m:val="|"/>
                        <m:endChr m:val="|"/>
                        <m:ctrlPr>
                          <a:rPr lang="el-GR" sz="2000" b="1" i="1">
                            <a:latin typeface="Cambria Math" panose="02040503050406030204" pitchFamily="18" charset="0"/>
                          </a:rPr>
                        </m:ctrlPr>
                      </m:dPr>
                      <m:e>
                        <m:r>
                          <a:rPr lang="en-US" sz="2000" b="1" i="1">
                            <a:latin typeface="Cambria Math"/>
                          </a:rPr>
                          <m:t>𝒆</m:t>
                        </m:r>
                      </m:e>
                    </m:d>
                    <m:r>
                      <a:rPr lang="en-US" sz="2000" b="1" i="1">
                        <a:latin typeface="Cambria Math"/>
                      </a:rPr>
                      <m:t>=</m:t>
                    </m:r>
                  </m:oMath>
                </a14:m>
                <a:r>
                  <a:rPr lang="en-US" sz="2000" dirty="0">
                    <a:latin typeface="Trebuchet MS" panose="020B0603020202020204" pitchFamily="34" charset="0"/>
                  </a:rPr>
                  <a:t>1,6.10</a:t>
                </a:r>
                <a:r>
                  <a:rPr lang="en-US" sz="2000" baseline="30000" dirty="0">
                    <a:latin typeface="Trebuchet MS" panose="020B0603020202020204" pitchFamily="34" charset="0"/>
                  </a:rPr>
                  <a:t>-19</a:t>
                </a:r>
                <a:r>
                  <a:rPr lang="en-US" sz="2000" dirty="0">
                    <a:latin typeface="Trebuchet MS" panose="020B0603020202020204" pitchFamily="34" charset="0"/>
                  </a:rPr>
                  <a:t> C.</a:t>
                </a:r>
                <a:endParaRPr lang="el-GR" sz="2000" dirty="0">
                  <a:latin typeface="Trebuchet MS" panose="020B0603020202020204" pitchFamily="34" charset="0"/>
                </a:endParaRPr>
              </a:p>
            </p:txBody>
          </p:sp>
        </mc:Choice>
        <mc:Fallback xmlns="">
          <p:sp>
            <p:nvSpPr>
              <p:cNvPr id="5" name="Ορθογώνιο 4"/>
              <p:cNvSpPr>
                <a:spLocks noRot="1" noChangeAspect="1" noMove="1" noResize="1" noEditPoints="1" noAdjustHandles="1" noChangeArrowheads="1" noChangeShapeType="1" noTextEdit="1"/>
              </p:cNvSpPr>
              <p:nvPr/>
            </p:nvSpPr>
            <p:spPr>
              <a:xfrm>
                <a:off x="683568" y="2746822"/>
                <a:ext cx="7704856" cy="3323987"/>
              </a:xfrm>
              <a:prstGeom prst="rect">
                <a:avLst/>
              </a:prstGeom>
              <a:blipFill>
                <a:blip r:embed="rId2" cstate="print"/>
                <a:stretch>
                  <a:fillRect l="-791" r="-870" b="-550"/>
                </a:stretch>
              </a:blipFill>
            </p:spPr>
            <p:txBody>
              <a:bodyPr/>
              <a:lstStyle/>
              <a:p>
                <a:r>
                  <a:rPr lang="el-GR">
                    <a:noFill/>
                  </a:rPr>
                  <a:t> </a:t>
                </a:r>
              </a:p>
            </p:txBody>
          </p:sp>
        </mc:Fallback>
      </mc:AlternateContent>
    </p:spTree>
    <p:extLst>
      <p:ext uri="{BB962C8B-B14F-4D97-AF65-F5344CB8AC3E}">
        <p14:creationId xmlns:p14="http://schemas.microsoft.com/office/powerpoint/2010/main" val="2460517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36</a:t>
            </a:fld>
            <a:endParaRPr lang="el-GR">
              <a:solidFill>
                <a:prstClr val="black">
                  <a:tint val="75000"/>
                </a:prstClr>
              </a:solidFill>
            </a:endParaRPr>
          </a:p>
        </p:txBody>
      </p:sp>
      <p:sp>
        <p:nvSpPr>
          <p:cNvPr id="337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379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99592" y="0"/>
            <a:ext cx="7416823" cy="6408169"/>
          </a:xfrm>
          <a:prstGeom prst="rect">
            <a:avLst/>
          </a:prstGeom>
          <a:noFill/>
        </p:spPr>
      </p:pic>
      <p:sp>
        <p:nvSpPr>
          <p:cNvPr id="33795" name="Rectangle 3"/>
          <p:cNvSpPr>
            <a:spLocks noChangeArrowheads="1"/>
          </p:cNvSpPr>
          <p:nvPr/>
        </p:nvSpPr>
        <p:spPr bwMode="auto">
          <a:xfrm>
            <a:off x="0" y="5197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6" name="5 - Στρογγυλεμένο ορθογώνιο"/>
          <p:cNvSpPr>
            <a:spLocks noChangeAspect="1"/>
          </p:cNvSpPr>
          <p:nvPr/>
        </p:nvSpPr>
        <p:spPr>
          <a:xfrm>
            <a:off x="4067944" y="2420888"/>
            <a:ext cx="3024336" cy="126783"/>
          </a:xfrm>
          <a:prstGeom prst="roundRect">
            <a:avLst/>
          </a:prstGeom>
          <a:solidFill>
            <a:srgbClr val="FFF5D5"/>
          </a:solidFill>
          <a:ln w="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9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9937"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3528" y="980727"/>
            <a:ext cx="8476183" cy="140161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39939" name="Rectangle 3"/>
          <p:cNvSpPr>
            <a:spLocks noChangeArrowheads="1"/>
          </p:cNvSpPr>
          <p:nvPr/>
        </p:nvSpPr>
        <p:spPr bwMode="auto">
          <a:xfrm>
            <a:off x="0" y="974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399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9940"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07504" y="2780927"/>
            <a:ext cx="8808555" cy="1401623"/>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39942" name="Rectangle 6"/>
          <p:cNvSpPr>
            <a:spLocks noChangeArrowheads="1"/>
          </p:cNvSpPr>
          <p:nvPr/>
        </p:nvSpPr>
        <p:spPr bwMode="auto">
          <a:xfrm>
            <a:off x="0" y="815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13" name="12 - TextBox"/>
          <p:cNvSpPr txBox="1"/>
          <p:nvPr/>
        </p:nvSpPr>
        <p:spPr>
          <a:xfrm>
            <a:off x="1187624" y="2420888"/>
            <a:ext cx="5832648" cy="369332"/>
          </a:xfrm>
          <a:prstGeom prst="rect">
            <a:avLst/>
          </a:prstGeom>
          <a:solidFill>
            <a:srgbClr val="FFF5D5"/>
          </a:solidFill>
        </p:spPr>
        <p:txBody>
          <a:bodyPr wrap="square" rtlCol="0">
            <a:spAutoFit/>
          </a:bodyPr>
          <a:lstStyle/>
          <a:p>
            <a:endParaRPr lang="el-GR" dirty="0"/>
          </a:p>
        </p:txBody>
      </p:sp>
      <p:sp>
        <p:nvSpPr>
          <p:cNvPr id="14" name="13 - TextBox"/>
          <p:cNvSpPr txBox="1"/>
          <p:nvPr/>
        </p:nvSpPr>
        <p:spPr>
          <a:xfrm>
            <a:off x="899592" y="4365104"/>
            <a:ext cx="6840760" cy="369332"/>
          </a:xfrm>
          <a:prstGeom prst="rect">
            <a:avLst/>
          </a:prstGeom>
          <a:solidFill>
            <a:srgbClr val="FFF5D5"/>
          </a:solidFill>
        </p:spPr>
        <p:txBody>
          <a:bodyPr wrap="square" rtlCol="0">
            <a:spAutoFit/>
          </a:bodyPr>
          <a:lstStyle/>
          <a:p>
            <a:endParaRPr lang="el-GR" dirty="0"/>
          </a:p>
        </p:txBody>
      </p:sp>
      <p:sp>
        <p:nvSpPr>
          <p:cNvPr id="15" name="14 - TextBox"/>
          <p:cNvSpPr txBox="1"/>
          <p:nvPr/>
        </p:nvSpPr>
        <p:spPr>
          <a:xfrm>
            <a:off x="666482" y="4077067"/>
            <a:ext cx="7505918" cy="137744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endParaRPr lang="el-GR" dirty="0"/>
          </a:p>
        </p:txBody>
      </p:sp>
      <p:sp>
        <p:nvSpPr>
          <p:cNvPr id="16" name="15 - TextBox"/>
          <p:cNvSpPr txBox="1"/>
          <p:nvPr/>
        </p:nvSpPr>
        <p:spPr>
          <a:xfrm>
            <a:off x="899592" y="5085184"/>
            <a:ext cx="6408712" cy="369332"/>
          </a:xfrm>
          <a:prstGeom prst="rect">
            <a:avLst/>
          </a:prstGeom>
          <a:solidFill>
            <a:srgbClr val="FFF5D5"/>
          </a:solidFill>
        </p:spPr>
        <p:txBody>
          <a:bodyPr wrap="square" rtlCol="0">
            <a:spAutoFit/>
          </a:bodyPr>
          <a:lstStyle/>
          <a:p>
            <a:endParaRPr lang="el-GR" dirty="0"/>
          </a:p>
        </p:txBody>
      </p:sp>
      <p:sp>
        <p:nvSpPr>
          <p:cNvPr id="17" name="16 - TextBox"/>
          <p:cNvSpPr txBox="1"/>
          <p:nvPr/>
        </p:nvSpPr>
        <p:spPr>
          <a:xfrm>
            <a:off x="827584" y="4077072"/>
            <a:ext cx="6984776" cy="369332"/>
          </a:xfrm>
          <a:prstGeom prst="rect">
            <a:avLst/>
          </a:prstGeom>
          <a:solidFill>
            <a:srgbClr val="FFF5D5"/>
          </a:solidFill>
        </p:spPr>
        <p:txBody>
          <a:bodyPr wrap="square" rtlCol="0">
            <a:spAutoFit/>
          </a:bodyPr>
          <a:lstStyle/>
          <a:p>
            <a:endParaRPr lang="el-GR" dirty="0"/>
          </a:p>
        </p:txBody>
      </p:sp>
      <p:sp>
        <p:nvSpPr>
          <p:cNvPr id="18" name="17 - TextBox"/>
          <p:cNvSpPr txBox="1"/>
          <p:nvPr/>
        </p:nvSpPr>
        <p:spPr>
          <a:xfrm>
            <a:off x="700657" y="4916989"/>
            <a:ext cx="7543751" cy="149117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37</a:t>
            </a:fld>
            <a:endParaRPr lang="el-GR">
              <a:solidFill>
                <a:prstClr val="black">
                  <a:tint val="75000"/>
                </a:prstClr>
              </a:solidFill>
            </a:endParaRPr>
          </a:p>
        </p:txBody>
      </p:sp>
      <p:sp>
        <p:nvSpPr>
          <p:cNvPr id="583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5836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73595" y="908719"/>
            <a:ext cx="8718885" cy="5075955"/>
          </a:xfrm>
          <a:prstGeom prst="rect">
            <a:avLst/>
          </a:prstGeom>
          <a:noFill/>
        </p:spPr>
      </p:pic>
      <p:sp>
        <p:nvSpPr>
          <p:cNvPr id="58371" name="Rectangle 3"/>
          <p:cNvSpPr>
            <a:spLocks noChangeArrowheads="1"/>
          </p:cNvSpPr>
          <p:nvPr/>
        </p:nvSpPr>
        <p:spPr bwMode="auto">
          <a:xfrm>
            <a:off x="0" y="35274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38</a:t>
            </a:fld>
            <a:endParaRPr lang="el-GR">
              <a:solidFill>
                <a:prstClr val="black">
                  <a:tint val="75000"/>
                </a:prstClr>
              </a:solidFill>
            </a:endParaRPr>
          </a:p>
        </p:txBody>
      </p:sp>
      <p:grpSp>
        <p:nvGrpSpPr>
          <p:cNvPr id="7" name="Ομάδα 6"/>
          <p:cNvGrpSpPr/>
          <p:nvPr/>
        </p:nvGrpSpPr>
        <p:grpSpPr>
          <a:xfrm>
            <a:off x="1079612" y="332656"/>
            <a:ext cx="6984776" cy="5193574"/>
            <a:chOff x="1079612" y="332656"/>
            <a:chExt cx="6984776" cy="5193574"/>
          </a:xfrm>
        </p:grpSpPr>
        <p:sp>
          <p:nvSpPr>
            <p:cNvPr id="4" name="Ορθογώνιο 3"/>
            <p:cNvSpPr/>
            <p:nvPr/>
          </p:nvSpPr>
          <p:spPr>
            <a:xfrm>
              <a:off x="1079612" y="332656"/>
              <a:ext cx="6984776" cy="959173"/>
            </a:xfrm>
            <a:prstGeom prst="rect">
              <a:avLst/>
            </a:prstGeom>
          </p:spPr>
          <p:txBody>
            <a:bodyPr wrap="square">
              <a:spAutoFit/>
            </a:bodyPr>
            <a:lstStyle/>
            <a:p>
              <a:pPr algn="just">
                <a:lnSpc>
                  <a:spcPct val="150000"/>
                </a:lnSpc>
              </a:pPr>
              <a:r>
                <a:rPr lang="en-US" sz="2000" b="1" dirty="0">
                  <a:latin typeface="Trebuchet MS" panose="020B0603020202020204" pitchFamily="34" charset="0"/>
                </a:rPr>
                <a:t>3. </a:t>
              </a:r>
              <a:r>
                <a:rPr lang="el-GR" sz="2000" dirty="0">
                  <a:latin typeface="Trebuchet MS" panose="020B0603020202020204" pitchFamily="34" charset="0"/>
                </a:rPr>
                <a:t>∆</a:t>
              </a:r>
              <a:r>
                <a:rPr lang="el-GR" sz="2000" dirty="0" err="1">
                  <a:latin typeface="Trebuchet MS" panose="020B0603020202020204" pitchFamily="34" charset="0"/>
                </a:rPr>
                <a:t>ύο</a:t>
              </a:r>
              <a:r>
                <a:rPr lang="el-GR" sz="2000" dirty="0">
                  <a:latin typeface="Trebuchet MS" panose="020B0603020202020204" pitchFamily="34" charset="0"/>
                </a:rPr>
                <a:t> ακίνητα </a:t>
              </a:r>
              <a:r>
                <a:rPr lang="el-GR" sz="2000" dirty="0" err="1">
                  <a:latin typeface="Trebuchet MS" panose="020B0603020202020204" pitchFamily="34" charset="0"/>
                </a:rPr>
                <a:t>σηµειακά</a:t>
              </a:r>
              <a:r>
                <a:rPr lang="el-GR" sz="2000" dirty="0">
                  <a:latin typeface="Trebuchet MS" panose="020B0603020202020204" pitchFamily="34" charset="0"/>
                </a:rPr>
                <a:t> φορτία </a:t>
              </a:r>
              <a:r>
                <a:rPr lang="el-GR" sz="2000" i="1" dirty="0">
                  <a:latin typeface="Trebuchet MS" panose="020B0603020202020204" pitchFamily="34" charset="0"/>
                </a:rPr>
                <a:t>Q</a:t>
              </a:r>
              <a:r>
                <a:rPr lang="el-GR" sz="2000" baseline="-25000" dirty="0">
                  <a:latin typeface="Trebuchet MS" panose="020B0603020202020204" pitchFamily="34" charset="0"/>
                </a:rPr>
                <a:t>1</a:t>
              </a:r>
              <a:r>
                <a:rPr lang="en-US" sz="2000" baseline="-25000" dirty="0">
                  <a:latin typeface="Trebuchet MS" panose="020B0603020202020204" pitchFamily="34" charset="0"/>
                </a:rPr>
                <a:t> </a:t>
              </a:r>
              <a:r>
                <a:rPr lang="el-GR" sz="2000" dirty="0">
                  <a:latin typeface="Trebuchet MS" panose="020B0603020202020204" pitchFamily="34" charset="0"/>
                </a:rPr>
                <a:t>=</a:t>
              </a:r>
              <a:r>
                <a:rPr lang="en-US" sz="2000" dirty="0">
                  <a:latin typeface="Trebuchet MS" panose="020B0603020202020204" pitchFamily="34" charset="0"/>
                </a:rPr>
                <a:t> </a:t>
              </a:r>
              <a:r>
                <a:rPr lang="el-GR" sz="2000" dirty="0">
                  <a:latin typeface="Trebuchet MS" panose="020B0603020202020204" pitchFamily="34" charset="0"/>
                </a:rPr>
                <a:t>4µC και </a:t>
              </a:r>
              <a:r>
                <a:rPr lang="el-GR" sz="2000" i="1" dirty="0">
                  <a:latin typeface="Trebuchet MS" panose="020B0603020202020204" pitchFamily="34" charset="0"/>
                </a:rPr>
                <a:t>Q</a:t>
              </a:r>
              <a:r>
                <a:rPr lang="el-GR" sz="2000" baseline="-25000" dirty="0">
                  <a:latin typeface="Trebuchet MS" panose="020B0603020202020204" pitchFamily="34" charset="0"/>
                </a:rPr>
                <a:t>2</a:t>
              </a:r>
              <a:r>
                <a:rPr lang="en-US" sz="2000" baseline="-25000" dirty="0">
                  <a:latin typeface="Trebuchet MS" panose="020B0603020202020204" pitchFamily="34" charset="0"/>
                </a:rPr>
                <a:t> </a:t>
              </a:r>
              <a:r>
                <a:rPr lang="el-GR" sz="2000" dirty="0">
                  <a:latin typeface="Trebuchet MS" panose="020B0603020202020204" pitchFamily="34" charset="0"/>
                </a:rPr>
                <a:t>=</a:t>
              </a:r>
              <a:r>
                <a:rPr lang="en-US" sz="2000" dirty="0">
                  <a:latin typeface="Trebuchet MS" panose="020B0603020202020204" pitchFamily="34" charset="0"/>
                </a:rPr>
                <a:t> </a:t>
              </a:r>
              <a:r>
                <a:rPr lang="el-GR" sz="2000" dirty="0">
                  <a:latin typeface="Trebuchet MS" panose="020B0603020202020204" pitchFamily="34" charset="0"/>
                </a:rPr>
                <a:t>2µC απέχουν µ</a:t>
              </a:r>
              <a:r>
                <a:rPr lang="el-GR" sz="2000" dirty="0" err="1">
                  <a:latin typeface="Trebuchet MS" panose="020B0603020202020204" pitchFamily="34" charset="0"/>
                </a:rPr>
                <a:t>εταξύ</a:t>
              </a:r>
              <a:r>
                <a:rPr lang="el-GR" sz="2000" dirty="0">
                  <a:latin typeface="Trebuchet MS" panose="020B0603020202020204" pitchFamily="34" charset="0"/>
                </a:rPr>
                <a:t> τους απόσταση 0,9m. </a:t>
              </a:r>
            </a:p>
          </p:txBody>
        </p:sp>
        <p:pic>
          <p:nvPicPr>
            <p:cNvPr id="5" name="Picture 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07704" y="1307843"/>
              <a:ext cx="5152591" cy="13400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Ορθογώνιο 5"/>
            <p:cNvSpPr/>
            <p:nvPr/>
          </p:nvSpPr>
          <p:spPr>
            <a:xfrm>
              <a:off x="1079612" y="2663908"/>
              <a:ext cx="6967606" cy="2862322"/>
            </a:xfrm>
            <a:prstGeom prst="rect">
              <a:avLst/>
            </a:prstGeom>
          </p:spPr>
          <p:txBody>
            <a:bodyPr wrap="square">
              <a:spAutoFit/>
            </a:bodyPr>
            <a:lstStyle/>
            <a:p>
              <a:pPr algn="just">
                <a:lnSpc>
                  <a:spcPct val="150000"/>
                </a:lnSpc>
              </a:pPr>
              <a:r>
                <a:rPr lang="el-GR" sz="2000" dirty="0">
                  <a:latin typeface="Trebuchet MS" panose="020B0603020202020204" pitchFamily="34" charset="0"/>
                </a:rPr>
                <a:t>Ένα άλλο </a:t>
              </a:r>
              <a:r>
                <a:rPr lang="el-GR" sz="2000" dirty="0" err="1">
                  <a:latin typeface="Trebuchet MS" panose="020B0603020202020204" pitchFamily="34" charset="0"/>
                </a:rPr>
                <a:t>σηµειακό</a:t>
              </a:r>
              <a:r>
                <a:rPr lang="el-GR" sz="2000" dirty="0">
                  <a:latin typeface="Trebuchet MS" panose="020B0603020202020204" pitchFamily="34" charset="0"/>
                </a:rPr>
                <a:t> φορτίο </a:t>
              </a:r>
              <a:r>
                <a:rPr lang="el-GR" sz="2000" i="1" dirty="0">
                  <a:latin typeface="Trebuchet MS" panose="020B0603020202020204" pitchFamily="34" charset="0"/>
                </a:rPr>
                <a:t>q</a:t>
              </a:r>
              <a:r>
                <a:rPr lang="en-US" sz="2000" i="1" dirty="0">
                  <a:latin typeface="Trebuchet MS" panose="020B0603020202020204" pitchFamily="34" charset="0"/>
                </a:rPr>
                <a:t> </a:t>
              </a:r>
              <a:r>
                <a:rPr lang="el-GR" sz="2000" dirty="0">
                  <a:latin typeface="Trebuchet MS" panose="020B0603020202020204" pitchFamily="34" charset="0"/>
                </a:rPr>
                <a:t>=</a:t>
              </a:r>
              <a:r>
                <a:rPr lang="en-US" sz="2000" dirty="0">
                  <a:latin typeface="Trebuchet MS" panose="020B0603020202020204" pitchFamily="34" charset="0"/>
                </a:rPr>
                <a:t> </a:t>
              </a:r>
              <a:r>
                <a:rPr lang="el-GR" sz="2000" dirty="0">
                  <a:latin typeface="Trebuchet MS" panose="020B0603020202020204" pitchFamily="34" charset="0"/>
                </a:rPr>
                <a:t>1µC τοποθετείται στο </a:t>
              </a:r>
              <a:r>
                <a:rPr lang="el-GR" sz="2000" dirty="0" err="1">
                  <a:latin typeface="Trebuchet MS" panose="020B0603020202020204" pitchFamily="34" charset="0"/>
                </a:rPr>
                <a:t>σηµείο</a:t>
              </a:r>
              <a:r>
                <a:rPr lang="el-GR" sz="2000" dirty="0">
                  <a:latin typeface="Trebuchet MS" panose="020B0603020202020204" pitchFamily="34" charset="0"/>
                </a:rPr>
                <a:t> Γ, σε απόσταση </a:t>
              </a:r>
              <a:r>
                <a:rPr lang="el-GR" sz="2000" i="1" dirty="0">
                  <a:latin typeface="Trebuchet MS" panose="020B0603020202020204" pitchFamily="34" charset="0"/>
                </a:rPr>
                <a:t>x</a:t>
              </a:r>
              <a:r>
                <a:rPr lang="en-US" sz="2000" i="1" dirty="0">
                  <a:latin typeface="Trebuchet MS" panose="020B0603020202020204" pitchFamily="34" charset="0"/>
                </a:rPr>
                <a:t> </a:t>
              </a:r>
              <a:r>
                <a:rPr lang="el-GR" sz="2000" dirty="0">
                  <a:latin typeface="Trebuchet MS" panose="020B0603020202020204" pitchFamily="34" charset="0"/>
                </a:rPr>
                <a:t>=</a:t>
              </a:r>
              <a:r>
                <a:rPr lang="en-US" sz="2000" dirty="0">
                  <a:latin typeface="Trebuchet MS" panose="020B0603020202020204" pitchFamily="34" charset="0"/>
                </a:rPr>
                <a:t> </a:t>
              </a:r>
              <a:r>
                <a:rPr lang="el-GR" sz="2000" dirty="0">
                  <a:latin typeface="Trebuchet MS" panose="020B0603020202020204" pitchFamily="34" charset="0"/>
                </a:rPr>
                <a:t>0,3m από το φορτίο </a:t>
              </a:r>
              <a:r>
                <a:rPr lang="el-GR" sz="2000" i="1" dirty="0">
                  <a:latin typeface="Trebuchet MS" panose="020B0603020202020204" pitchFamily="34" charset="0"/>
                </a:rPr>
                <a:t>Q</a:t>
              </a:r>
              <a:r>
                <a:rPr lang="el-GR" sz="2000" baseline="-25000" dirty="0">
                  <a:latin typeface="Trebuchet MS" panose="020B0603020202020204" pitchFamily="34" charset="0"/>
                </a:rPr>
                <a:t>1</a:t>
              </a:r>
              <a:r>
                <a:rPr lang="el-GR" sz="2000" dirty="0">
                  <a:latin typeface="Trebuchet MS" panose="020B0603020202020204" pitchFamily="34" charset="0"/>
                </a:rPr>
                <a:t>. Να βρείτε </a:t>
              </a:r>
            </a:p>
            <a:p>
              <a:pPr algn="just">
                <a:lnSpc>
                  <a:spcPct val="150000"/>
                </a:lnSpc>
              </a:pPr>
              <a:r>
                <a:rPr lang="el-GR" sz="2000" b="1" dirty="0">
                  <a:latin typeface="Trebuchet MS" panose="020B0603020202020204" pitchFamily="34" charset="0"/>
                </a:rPr>
                <a:t>α.  </a:t>
              </a:r>
              <a:r>
                <a:rPr lang="el-GR" sz="2000" dirty="0">
                  <a:latin typeface="Trebuchet MS" panose="020B0603020202020204" pitchFamily="34" charset="0"/>
                </a:rPr>
                <a:t>το µ</a:t>
              </a:r>
              <a:r>
                <a:rPr lang="el-GR" sz="2000" dirty="0" err="1">
                  <a:latin typeface="Trebuchet MS" panose="020B0603020202020204" pitchFamily="34" charset="0"/>
                </a:rPr>
                <a:t>έτρο</a:t>
              </a:r>
              <a:r>
                <a:rPr lang="el-GR" sz="2000" dirty="0">
                  <a:latin typeface="Trebuchet MS" panose="020B0603020202020204" pitchFamily="34" charset="0"/>
                </a:rPr>
                <a:t> της </a:t>
              </a:r>
              <a:r>
                <a:rPr lang="el-GR" sz="2000" dirty="0" err="1">
                  <a:latin typeface="Trebuchet MS" panose="020B0603020202020204" pitchFamily="34" charset="0"/>
                </a:rPr>
                <a:t>δύναµης</a:t>
              </a:r>
              <a:r>
                <a:rPr lang="el-GR" sz="2000" dirty="0">
                  <a:latin typeface="Trebuchet MS" panose="020B0603020202020204" pitchFamily="34" charset="0"/>
                </a:rPr>
                <a:t> που ασκεί καθένα από τα φορτία </a:t>
              </a:r>
              <a:r>
                <a:rPr lang="el-GR" sz="2000" i="1" dirty="0">
                  <a:latin typeface="Trebuchet MS" panose="020B0603020202020204" pitchFamily="34" charset="0"/>
                </a:rPr>
                <a:t>Q</a:t>
              </a:r>
              <a:r>
                <a:rPr lang="el-GR" sz="2000" baseline="-25000" dirty="0">
                  <a:latin typeface="Trebuchet MS" panose="020B0603020202020204" pitchFamily="34" charset="0"/>
                </a:rPr>
                <a:t>1</a:t>
              </a:r>
              <a:r>
                <a:rPr lang="el-GR" sz="2000" dirty="0">
                  <a:latin typeface="Trebuchet MS" panose="020B0603020202020204" pitchFamily="34" charset="0"/>
                </a:rPr>
                <a:t> και </a:t>
              </a:r>
              <a:r>
                <a:rPr lang="el-GR" sz="2000" i="1" dirty="0">
                  <a:latin typeface="Trebuchet MS" panose="020B0603020202020204" pitchFamily="34" charset="0"/>
                </a:rPr>
                <a:t>Q</a:t>
              </a:r>
              <a:r>
                <a:rPr lang="el-GR" sz="2000" baseline="-25000" dirty="0">
                  <a:latin typeface="Trebuchet MS" panose="020B0603020202020204" pitchFamily="34" charset="0"/>
                </a:rPr>
                <a:t>2</a:t>
              </a:r>
              <a:r>
                <a:rPr lang="el-GR" sz="2000" dirty="0">
                  <a:latin typeface="Trebuchet MS" panose="020B0603020202020204" pitchFamily="34" charset="0"/>
                </a:rPr>
                <a:t> στο φορτίο </a:t>
              </a:r>
              <a:r>
                <a:rPr lang="el-GR" sz="2000" i="1" dirty="0">
                  <a:latin typeface="Trebuchet MS" panose="020B0603020202020204" pitchFamily="34" charset="0"/>
                </a:rPr>
                <a:t>q</a:t>
              </a:r>
              <a:r>
                <a:rPr lang="el-GR" sz="2000" dirty="0">
                  <a:latin typeface="Trebuchet MS" panose="020B0603020202020204" pitchFamily="34" charset="0"/>
                </a:rPr>
                <a:t>. </a:t>
              </a:r>
            </a:p>
            <a:p>
              <a:pPr algn="just">
                <a:lnSpc>
                  <a:spcPct val="150000"/>
                </a:lnSpc>
              </a:pPr>
              <a:r>
                <a:rPr lang="el-GR" sz="2000" b="1" dirty="0">
                  <a:latin typeface="Trebuchet MS" panose="020B0603020202020204" pitchFamily="34" charset="0"/>
                </a:rPr>
                <a:t>β. </a:t>
              </a:r>
              <a:r>
                <a:rPr lang="el-GR" sz="2000" dirty="0">
                  <a:latin typeface="Trebuchet MS" panose="020B0603020202020204" pitchFamily="34" charset="0"/>
                </a:rPr>
                <a:t>τη συνολική </a:t>
              </a:r>
              <a:r>
                <a:rPr lang="el-GR" sz="2000" dirty="0" err="1">
                  <a:latin typeface="Trebuchet MS" panose="020B0603020202020204" pitchFamily="34" charset="0"/>
                </a:rPr>
                <a:t>δύναµη</a:t>
              </a:r>
              <a:r>
                <a:rPr lang="el-GR" sz="2000" dirty="0">
                  <a:latin typeface="Trebuchet MS" panose="020B0603020202020204" pitchFamily="34" charset="0"/>
                </a:rPr>
                <a:t> (διανυσματικά) που δέχεται το φορτίο </a:t>
              </a:r>
              <a:r>
                <a:rPr lang="el-GR" sz="2000" i="1" dirty="0">
                  <a:latin typeface="Trebuchet MS" panose="020B0603020202020204" pitchFamily="34" charset="0"/>
                </a:rPr>
                <a:t>q</a:t>
              </a:r>
              <a:r>
                <a:rPr lang="el-GR" sz="2000" dirty="0">
                  <a:latin typeface="Trebuchet MS" panose="020B0603020202020204" pitchFamily="34" charset="0"/>
                </a:rPr>
                <a:t>. </a:t>
              </a:r>
            </a:p>
          </p:txBody>
        </p:sp>
      </p:grpSp>
    </p:spTree>
    <p:extLst>
      <p:ext uri="{BB962C8B-B14F-4D97-AF65-F5344CB8AC3E}">
        <p14:creationId xmlns:p14="http://schemas.microsoft.com/office/powerpoint/2010/main" val="3334248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39</a:t>
            </a:fld>
            <a:endParaRPr lang="el-GR">
              <a:solidFill>
                <a:prstClr val="black">
                  <a:tint val="75000"/>
                </a:prstClr>
              </a:solidFill>
            </a:endParaRPr>
          </a:p>
        </p:txBody>
      </p:sp>
      <p:pic>
        <p:nvPicPr>
          <p:cNvPr id="33794" name="Picture 2"/>
          <p:cNvPicPr>
            <a:picLocks noChangeAspect="1" noChangeArrowheads="1"/>
          </p:cNvPicPr>
          <p:nvPr/>
        </p:nvPicPr>
        <p:blipFill>
          <a:blip r:embed="rId2" cstate="print"/>
          <a:srcRect/>
          <a:stretch>
            <a:fillRect/>
          </a:stretch>
        </p:blipFill>
        <p:spPr bwMode="auto">
          <a:xfrm>
            <a:off x="827584" y="116632"/>
            <a:ext cx="7060726" cy="1741327"/>
          </a:xfrm>
          <a:prstGeom prst="rect">
            <a:avLst/>
          </a:prstGeom>
          <a:noFill/>
          <a:ln w="9525">
            <a:noFill/>
            <a:miter lim="800000"/>
            <a:headEnd/>
            <a:tailEnd/>
          </a:ln>
        </p:spPr>
      </p:pic>
      <p:sp>
        <p:nvSpPr>
          <p:cNvPr id="4" name="3 - Δεξιό βέλος"/>
          <p:cNvSpPr/>
          <p:nvPr/>
        </p:nvSpPr>
        <p:spPr>
          <a:xfrm>
            <a:off x="2987824" y="836712"/>
            <a:ext cx="504056" cy="14401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Αριστερό βέλος"/>
          <p:cNvSpPr/>
          <p:nvPr/>
        </p:nvSpPr>
        <p:spPr>
          <a:xfrm>
            <a:off x="1979712" y="836712"/>
            <a:ext cx="864096" cy="144016"/>
          </a:xfrm>
          <a:prstGeom prst="leftArrow">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TextBox"/>
          <p:cNvSpPr txBox="1"/>
          <p:nvPr/>
        </p:nvSpPr>
        <p:spPr>
          <a:xfrm>
            <a:off x="1958036" y="550591"/>
            <a:ext cx="389850" cy="369332"/>
          </a:xfrm>
          <a:prstGeom prst="rect">
            <a:avLst/>
          </a:prstGeom>
          <a:noFill/>
        </p:spPr>
        <p:txBody>
          <a:bodyPr wrap="none" rtlCol="0">
            <a:spAutoFit/>
          </a:bodyPr>
          <a:lstStyle/>
          <a:p>
            <a:r>
              <a:rPr lang="en-US" b="1" dirty="0">
                <a:latin typeface="Cambria Math" pitchFamily="18" charset="0"/>
                <a:ea typeface="Cambria Math" pitchFamily="18" charset="0"/>
              </a:rPr>
              <a:t>F</a:t>
            </a:r>
            <a:r>
              <a:rPr lang="en-US" sz="1200" b="1" dirty="0">
                <a:latin typeface="Cambria Math" pitchFamily="18" charset="0"/>
                <a:ea typeface="Cambria Math" pitchFamily="18" charset="0"/>
              </a:rPr>
              <a:t>1</a:t>
            </a:r>
            <a:endParaRPr lang="el-GR" b="1" dirty="0">
              <a:latin typeface="Cambria Math" pitchFamily="18" charset="0"/>
              <a:ea typeface="Cambria Math" pitchFamily="18" charset="0"/>
            </a:endParaRPr>
          </a:p>
        </p:txBody>
      </p:sp>
      <p:sp>
        <p:nvSpPr>
          <p:cNvPr id="7" name="6 - TextBox"/>
          <p:cNvSpPr txBox="1"/>
          <p:nvPr/>
        </p:nvSpPr>
        <p:spPr>
          <a:xfrm>
            <a:off x="3175999" y="550591"/>
            <a:ext cx="389850" cy="369332"/>
          </a:xfrm>
          <a:prstGeom prst="rect">
            <a:avLst/>
          </a:prstGeom>
          <a:noFill/>
        </p:spPr>
        <p:txBody>
          <a:bodyPr wrap="square" rtlCol="0">
            <a:spAutoFit/>
          </a:bodyPr>
          <a:lstStyle/>
          <a:p>
            <a:r>
              <a:rPr lang="en-US" b="1" dirty="0">
                <a:latin typeface="Cambria Math" pitchFamily="18" charset="0"/>
                <a:ea typeface="Cambria Math" pitchFamily="18" charset="0"/>
              </a:rPr>
              <a:t>F</a:t>
            </a:r>
            <a:r>
              <a:rPr lang="en-US" sz="1200" b="1" dirty="0">
                <a:latin typeface="Cambria Math" pitchFamily="18" charset="0"/>
                <a:ea typeface="Cambria Math" pitchFamily="18" charset="0"/>
              </a:rPr>
              <a:t>2</a:t>
            </a:r>
            <a:endParaRPr lang="el-GR" b="1" dirty="0">
              <a:latin typeface="Cambria Math" pitchFamily="18" charset="0"/>
              <a:ea typeface="Cambria Math" pitchFamily="18" charset="0"/>
            </a:endParaRPr>
          </a:p>
        </p:txBody>
      </p:sp>
      <p:sp>
        <p:nvSpPr>
          <p:cNvPr id="3379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33799" name="Rectangle 7"/>
          <p:cNvSpPr>
            <a:spLocks noChangeArrowheads="1"/>
          </p:cNvSpPr>
          <p:nvPr/>
        </p:nvSpPr>
        <p:spPr bwMode="auto">
          <a:xfrm>
            <a:off x="0" y="14859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3380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33804" name="Rectangle 12"/>
          <p:cNvSpPr>
            <a:spLocks noChangeArrowheads="1"/>
          </p:cNvSpPr>
          <p:nvPr/>
        </p:nvSpPr>
        <p:spPr bwMode="auto">
          <a:xfrm>
            <a:off x="0" y="549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600" b="0" i="0" u="none" strike="noStrike" cap="none" normalizeH="0" baseline="0">
                <a:ln>
                  <a:noFill/>
                </a:ln>
                <a:solidFill>
                  <a:schemeClr val="tx1"/>
                </a:solidFill>
                <a:effectLst/>
                <a:latin typeface="Arial" pitchFamily="34" charset="0"/>
                <a:cs typeface="Arial" pitchFamily="34" charset="0"/>
              </a:rPr>
              <a:t> </a:t>
            </a: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3380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3380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33811"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33813" name="Rectangle 21"/>
          <p:cNvSpPr>
            <a:spLocks noChangeArrowheads="1"/>
          </p:cNvSpPr>
          <p:nvPr/>
        </p:nvSpPr>
        <p:spPr bwMode="auto">
          <a:xfrm>
            <a:off x="0" y="1905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33816"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33818" name="Rectangle 26"/>
          <p:cNvSpPr>
            <a:spLocks noChangeArrowheads="1"/>
          </p:cNvSpPr>
          <p:nvPr/>
        </p:nvSpPr>
        <p:spPr bwMode="auto">
          <a:xfrm>
            <a:off x="0" y="1905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33820"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33821" name="Rectangle 29"/>
          <p:cNvSpPr>
            <a:spLocks noChangeArrowheads="1"/>
          </p:cNvSpPr>
          <p:nvPr/>
        </p:nvSpPr>
        <p:spPr bwMode="auto">
          <a:xfrm>
            <a:off x="0" y="808038"/>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36" name="35 - TextBox"/>
          <p:cNvSpPr txBox="1"/>
          <p:nvPr/>
        </p:nvSpPr>
        <p:spPr>
          <a:xfrm>
            <a:off x="-108520" y="1772816"/>
            <a:ext cx="532518" cy="523220"/>
          </a:xfrm>
          <a:prstGeom prst="rect">
            <a:avLst/>
          </a:prstGeom>
          <a:noFill/>
        </p:spPr>
        <p:txBody>
          <a:bodyPr wrap="none" rtlCol="0">
            <a:spAutoFit/>
          </a:bodyPr>
          <a:lstStyle/>
          <a:p>
            <a:r>
              <a:rPr lang="el-GR" sz="2800" b="1" dirty="0">
                <a:latin typeface="Cambria Math" pitchFamily="18" charset="0"/>
                <a:ea typeface="Cambria Math" pitchFamily="18" charset="0"/>
              </a:rPr>
              <a:t>α)</a:t>
            </a:r>
          </a:p>
        </p:txBody>
      </p:sp>
      <p:sp>
        <p:nvSpPr>
          <p:cNvPr id="37" name="36 - TextBox"/>
          <p:cNvSpPr txBox="1"/>
          <p:nvPr/>
        </p:nvSpPr>
        <p:spPr>
          <a:xfrm>
            <a:off x="-108520" y="5445224"/>
            <a:ext cx="526106" cy="523220"/>
          </a:xfrm>
          <a:prstGeom prst="rect">
            <a:avLst/>
          </a:prstGeom>
          <a:noFill/>
        </p:spPr>
        <p:txBody>
          <a:bodyPr wrap="square" rtlCol="0">
            <a:spAutoFit/>
          </a:bodyPr>
          <a:lstStyle/>
          <a:p>
            <a:r>
              <a:rPr lang="el-GR" sz="2800" b="1" dirty="0">
                <a:latin typeface="Cambria Math" pitchFamily="18" charset="0"/>
                <a:ea typeface="Cambria Math" pitchFamily="18" charset="0"/>
              </a:rPr>
              <a:t>β)</a:t>
            </a:r>
          </a:p>
        </p:txBody>
      </p:sp>
      <p:sp>
        <p:nvSpPr>
          <p:cNvPr id="33823" name="Rectangle 3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33822" name="Picture 30"/>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39552" y="5517232"/>
            <a:ext cx="7963552" cy="576064"/>
          </a:xfrm>
          <a:prstGeom prst="rect">
            <a:avLst/>
          </a:prstGeom>
          <a:noFill/>
        </p:spPr>
      </p:pic>
      <p:sp>
        <p:nvSpPr>
          <p:cNvPr id="368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36865" name="Object 1"/>
          <p:cNvGraphicFramePr>
            <a:graphicFrameLocks noChangeAspect="1"/>
          </p:cNvGraphicFramePr>
          <p:nvPr/>
        </p:nvGraphicFramePr>
        <p:xfrm>
          <a:off x="107504" y="2060848"/>
          <a:ext cx="9036496" cy="1236573"/>
        </p:xfrm>
        <a:graphic>
          <a:graphicData uri="http://schemas.openxmlformats.org/presentationml/2006/ole">
            <mc:AlternateContent xmlns:mc="http://schemas.openxmlformats.org/markup-compatibility/2006">
              <mc:Choice xmlns:v="urn:schemas-microsoft-com:vml" Requires="v">
                <p:oleObj name="Equation" r:id="rId4" imgW="3619500" imgH="495300" progId="Equation.DSMT4">
                  <p:embed/>
                </p:oleObj>
              </mc:Choice>
              <mc:Fallback>
                <p:oleObj name="Equation" r:id="rId4" imgW="3619500" imgH="495300" progId="Equation.DSMT4">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4" y="2060848"/>
                        <a:ext cx="9036496" cy="12365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 name="29 - Αντικείμενο"/>
          <p:cNvGraphicFramePr>
            <a:graphicFrameLocks noChangeAspect="1"/>
          </p:cNvGraphicFramePr>
          <p:nvPr/>
        </p:nvGraphicFramePr>
        <p:xfrm>
          <a:off x="4114800" y="3328988"/>
          <a:ext cx="914400" cy="198437"/>
        </p:xfrm>
        <a:graphic>
          <a:graphicData uri="http://schemas.openxmlformats.org/presentationml/2006/ole">
            <mc:AlternateContent xmlns:mc="http://schemas.openxmlformats.org/markup-compatibility/2006">
              <mc:Choice xmlns:v="urn:schemas-microsoft-com:vml" Requires="v">
                <p:oleObj name="Equation" r:id="rId6" imgW="914400" imgH="198720" progId="Equation.DSMT4">
                  <p:embed/>
                </p:oleObj>
              </mc:Choice>
              <mc:Fallback>
                <p:oleObj name="Equation" r:id="rId6" imgW="914400" imgH="19872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4800" y="3328988"/>
                        <a:ext cx="914400" cy="198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86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36868" name="Object 4"/>
          <p:cNvGraphicFramePr>
            <a:graphicFrameLocks noChangeAspect="1"/>
          </p:cNvGraphicFramePr>
          <p:nvPr/>
        </p:nvGraphicFramePr>
        <p:xfrm>
          <a:off x="0" y="3428998"/>
          <a:ext cx="9180524" cy="1152130"/>
        </p:xfrm>
        <a:graphic>
          <a:graphicData uri="http://schemas.openxmlformats.org/presentationml/2006/ole">
            <mc:AlternateContent xmlns:mc="http://schemas.openxmlformats.org/markup-compatibility/2006">
              <mc:Choice xmlns:v="urn:schemas-microsoft-com:vml" Requires="v">
                <p:oleObj name="Equation" r:id="rId8" imgW="4762500" imgH="495300" progId="Equation.DSMT4">
                  <p:embed/>
                </p:oleObj>
              </mc:Choice>
              <mc:Fallback>
                <p:oleObj name="Equation" r:id="rId8" imgW="4762500" imgH="49530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3428998"/>
                        <a:ext cx="9180524" cy="11521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87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3687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36872" name="Object 8"/>
          <p:cNvGraphicFramePr>
            <a:graphicFrameLocks noChangeAspect="1"/>
          </p:cNvGraphicFramePr>
          <p:nvPr/>
        </p:nvGraphicFramePr>
        <p:xfrm>
          <a:off x="2051720" y="4725144"/>
          <a:ext cx="5129186" cy="720080"/>
        </p:xfrm>
        <a:graphic>
          <a:graphicData uri="http://schemas.openxmlformats.org/presentationml/2006/ole">
            <mc:AlternateContent xmlns:mc="http://schemas.openxmlformats.org/markup-compatibility/2006">
              <mc:Choice xmlns:v="urn:schemas-microsoft-com:vml" Requires="v">
                <p:oleObj name="Equation" r:id="rId10" imgW="1473200" imgH="203200" progId="Equation.DSMT4">
                  <p:embed/>
                </p:oleObj>
              </mc:Choice>
              <mc:Fallback>
                <p:oleObj name="Equation" r:id="rId10" imgW="1473200" imgH="203200" progId="Equation.DSMT4">
                  <p:embed/>
                  <p:pic>
                    <p:nvPicPr>
                      <p:cNvPr id="0" name="Picture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051720" y="4725144"/>
                        <a:ext cx="5129186" cy="7200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2000" fill="hold"/>
                                        <p:tgtEl>
                                          <p:spTgt spid="5"/>
                                        </p:tgtEl>
                                        <p:attrNameLst>
                                          <p:attrName>ppt_x</p:attrName>
                                        </p:attrNameLst>
                                      </p:cBhvr>
                                      <p:tavLst>
                                        <p:tav tm="0">
                                          <p:val>
                                            <p:strVal val="#ppt_x"/>
                                          </p:val>
                                        </p:tav>
                                        <p:tav tm="100000">
                                          <p:val>
                                            <p:strVal val="#ppt_x"/>
                                          </p:val>
                                        </p:tav>
                                      </p:tavLst>
                                    </p:anim>
                                    <p:anim calcmode="lin" valueType="num">
                                      <p:cBhvr additive="base">
                                        <p:cTn id="14"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9" presetClass="entr" presetSubtype="1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anim calcmode="lin" valueType="num">
                                      <p:cBhvr>
                                        <p:cTn id="19" dur="5000" fill="hold"/>
                                        <p:tgtEl>
                                          <p:spTgt spid="36"/>
                                        </p:tgtEl>
                                        <p:attrNameLst>
                                          <p:attrName>ppt_w</p:attrName>
                                        </p:attrNameLst>
                                      </p:cBhvr>
                                      <p:tavLst>
                                        <p:tav tm="0" fmla="#ppt_w*sin(2.5*pi*$)">
                                          <p:val>
                                            <p:fltVal val="0"/>
                                          </p:val>
                                        </p:tav>
                                        <p:tav tm="100000">
                                          <p:val>
                                            <p:fltVal val="1"/>
                                          </p:val>
                                        </p:tav>
                                      </p:tavLst>
                                    </p:anim>
                                    <p:anim calcmode="lin" valueType="num">
                                      <p:cBhvr>
                                        <p:cTn id="20" dur="5000" fill="hold"/>
                                        <p:tgtEl>
                                          <p:spTgt spid="36"/>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anim calcmode="lin" valueType="num">
                                      <p:cBhvr>
                                        <p:cTn id="25" dur="2000" fill="hold"/>
                                        <p:tgtEl>
                                          <p:spTgt spid="37"/>
                                        </p:tgtEl>
                                        <p:attrNameLst>
                                          <p:attrName>ppt_w</p:attrName>
                                        </p:attrNameLst>
                                      </p:cBhvr>
                                      <p:tavLst>
                                        <p:tav tm="0">
                                          <p:val>
                                            <p:strVal val="#ppt_w*2.5"/>
                                          </p:val>
                                        </p:tav>
                                        <p:tav tm="100000">
                                          <p:val>
                                            <p:strVal val="#ppt_w"/>
                                          </p:val>
                                        </p:tav>
                                      </p:tavLst>
                                    </p:anim>
                                    <p:anim calcmode="lin" valueType="num">
                                      <p:cBhvr>
                                        <p:cTn id="26" dur="2000" fill="hold"/>
                                        <p:tgtEl>
                                          <p:spTgt spid="37"/>
                                        </p:tgtEl>
                                        <p:attrNameLst>
                                          <p:attrName>ppt_h</p:attrName>
                                        </p:attrNameLst>
                                      </p:cBhvr>
                                      <p:tavLst>
                                        <p:tav tm="0">
                                          <p:val>
                                            <p:strVal val="#ppt_h*0.01"/>
                                          </p:val>
                                        </p:tav>
                                        <p:tav tm="100000">
                                          <p:val>
                                            <p:strVal val="#ppt_h"/>
                                          </p:val>
                                        </p:tav>
                                      </p:tavLst>
                                    </p:anim>
                                    <p:anim calcmode="lin" valueType="num">
                                      <p:cBhvr>
                                        <p:cTn id="27" dur="2000" fill="hold"/>
                                        <p:tgtEl>
                                          <p:spTgt spid="37"/>
                                        </p:tgtEl>
                                        <p:attrNameLst>
                                          <p:attrName>ppt_x</p:attrName>
                                        </p:attrNameLst>
                                      </p:cBhvr>
                                      <p:tavLst>
                                        <p:tav tm="0">
                                          <p:val>
                                            <p:strVal val="#ppt_x"/>
                                          </p:val>
                                        </p:tav>
                                        <p:tav tm="100000">
                                          <p:val>
                                            <p:strVal val="#ppt_x"/>
                                          </p:val>
                                        </p:tav>
                                      </p:tavLst>
                                    </p:anim>
                                    <p:anim calcmode="lin" valueType="num">
                                      <p:cBhvr>
                                        <p:cTn id="28" dur="2000" fill="hold"/>
                                        <p:tgtEl>
                                          <p:spTgt spid="37"/>
                                        </p:tgtEl>
                                        <p:attrNameLst>
                                          <p:attrName>ppt_y</p:attrName>
                                        </p:attrNameLst>
                                      </p:cBhvr>
                                      <p:tavLst>
                                        <p:tav tm="0">
                                          <p:val>
                                            <p:strVal val="#ppt_h+1"/>
                                          </p:val>
                                        </p:tav>
                                        <p:tav tm="100000">
                                          <p:val>
                                            <p:strVal val="#ppt_y"/>
                                          </p:val>
                                        </p:tav>
                                      </p:tavLst>
                                    </p:anim>
                                    <p:animEffect transition="in" filter="fade">
                                      <p:cBhvr>
                                        <p:cTn id="29" dur="2000"/>
                                        <p:tgtEl>
                                          <p:spTgt spid="37"/>
                                        </p:tgtEl>
                                      </p:cBhvr>
                                    </p:animEffect>
                                  </p:childTnLst>
                                </p:cTn>
                              </p:par>
                            </p:childTnLst>
                          </p:cTn>
                        </p:par>
                      </p:childTnLst>
                    </p:cTn>
                  </p:par>
                  <p:par>
                    <p:cTn id="30" fill="hold">
                      <p:stCondLst>
                        <p:cond delay="indefinite"/>
                      </p:stCondLst>
                      <p:childTnLst>
                        <p:par>
                          <p:cTn id="31" fill="hold">
                            <p:stCondLst>
                              <p:cond delay="0"/>
                            </p:stCondLst>
                            <p:childTnLst>
                              <p:par>
                                <p:cTn id="32" presetID="19" presetClass="entr" presetSubtype="10" fill="hold" nodeType="clickEffect">
                                  <p:stCondLst>
                                    <p:cond delay="0"/>
                                  </p:stCondLst>
                                  <p:childTnLst>
                                    <p:set>
                                      <p:cBhvr>
                                        <p:cTn id="33" dur="1" fill="hold">
                                          <p:stCondLst>
                                            <p:cond delay="0"/>
                                          </p:stCondLst>
                                        </p:cTn>
                                        <p:tgtEl>
                                          <p:spTgt spid="33822"/>
                                        </p:tgtEl>
                                        <p:attrNameLst>
                                          <p:attrName>style.visibility</p:attrName>
                                        </p:attrNameLst>
                                      </p:cBhvr>
                                      <p:to>
                                        <p:strVal val="visible"/>
                                      </p:to>
                                    </p:set>
                                    <p:anim calcmode="lin" valueType="num">
                                      <p:cBhvr>
                                        <p:cTn id="34" dur="2000" fill="hold"/>
                                        <p:tgtEl>
                                          <p:spTgt spid="33822"/>
                                        </p:tgtEl>
                                        <p:attrNameLst>
                                          <p:attrName>ppt_w</p:attrName>
                                        </p:attrNameLst>
                                      </p:cBhvr>
                                      <p:tavLst>
                                        <p:tav tm="0" fmla="#ppt_w*sin(2.5*pi*$)">
                                          <p:val>
                                            <p:fltVal val="0"/>
                                          </p:val>
                                        </p:tav>
                                        <p:tav tm="100000">
                                          <p:val>
                                            <p:fltVal val="1"/>
                                          </p:val>
                                        </p:tav>
                                      </p:tavLst>
                                    </p:anim>
                                    <p:anim calcmode="lin" valueType="num">
                                      <p:cBhvr>
                                        <p:cTn id="35" dur="2000" fill="hold"/>
                                        <p:tgtEl>
                                          <p:spTgt spid="338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36" grpId="0"/>
      <p:bldP spid="3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a:xfrm>
            <a:off x="5505859" y="5933492"/>
            <a:ext cx="2822614" cy="365125"/>
          </a:xfrm>
        </p:spPr>
        <p:txBody>
          <a:bodyPr/>
          <a:lstStyle/>
          <a:p>
            <a:fld id="{3DF53439-851E-44AD-84B1-B6BFC3D0C743}" type="slidenum">
              <a:rPr lang="el-GR" smtClean="0">
                <a:solidFill>
                  <a:prstClr val="black"/>
                </a:solidFill>
              </a:rPr>
              <a:pPr/>
              <a:t>4</a:t>
            </a:fld>
            <a:endParaRPr lang="el-GR" dirty="0">
              <a:solidFill>
                <a:prstClr val="black"/>
              </a:solidFill>
            </a:endParaRPr>
          </a:p>
        </p:txBody>
      </p:sp>
      <p:sp>
        <p:nvSpPr>
          <p:cNvPr id="7" name="TextBox 6"/>
          <p:cNvSpPr txBox="1"/>
          <p:nvPr/>
        </p:nvSpPr>
        <p:spPr>
          <a:xfrm>
            <a:off x="1500924" y="270958"/>
            <a:ext cx="3651343" cy="646331"/>
          </a:xfrm>
          <a:prstGeom prst="rect">
            <a:avLst/>
          </a:prstGeom>
          <a:noFill/>
        </p:spPr>
        <p:txBody>
          <a:bodyPr wrap="square" rtlCol="0">
            <a:spAutoFit/>
          </a:bodyPr>
          <a:lstStyle/>
          <a:p>
            <a:pPr>
              <a:lnSpc>
                <a:spcPct val="150000"/>
              </a:lnSpc>
            </a:pPr>
            <a:r>
              <a:rPr lang="el-GR" sz="2400" b="1" dirty="0">
                <a:latin typeface="Comic Sans MS" panose="030F0702030302020204" pitchFamily="66" charset="0"/>
              </a:rPr>
              <a:t>Πολύ αργότερα ήρθαν ο</a:t>
            </a:r>
          </a:p>
        </p:txBody>
      </p:sp>
      <p:sp>
        <p:nvSpPr>
          <p:cNvPr id="17" name="AutoShape 2" descr="data:image/jpeg;base64,/9j/4AAQSkZJRgABAQAAAQABAAD/2wCEAAkGBxQTEhQUExQWFhUXGBgaGBgYGBwaGhkcGxgYHxoaHBgYHCggGBwlHRgcITEhJSkrLi4uGh8zODMsNygtLisBCgoKDg0OGxAQGiwkHSQsLCwsLCwsLCwsLCwsLCwsLCwsLCwsLCwsLCwsLCwsLCwsLCwsLCwsLCwsLCwsLDcsLP/AABEIAMABBgMBIgACEQEDEQH/xAAbAAACAwEBAQAAAAAAAAAAAAACAwQFBgEAB//EADsQAAEDAgQEBAYCAQEHBQAAAAEAAhEDIQQxQVEFEmHwcYGRoQYiscHR8RPhMkIUFSMzYnKiBxZSY7L/xAAZAQADAQEBAAAAAAAAAAAAAAAAAQIEAwX/xAAmEQACAgICAQUAAgMAAAAAAAAAAQIRAyESMQQTIjJBUWFxFCNC/9oADAMBAAIRAxEAPwBdQ6xPQ9/RQnkc2oFpF7flOruk318PRJIuc+nsvIPSiBXItBQMdAvqQPdee2RfT8rlSlaScr+PTvdJl2NqOE7H+t0bhA6x3bzUZouQpdR24vkgCO1oQCoQQRbp7eaOoYP2Q5+O8/0gbZ59hM3MRHgvPMgZ6+a6L2MZIXVZIjL1smIWBdPYY18f6QHysgY8STp18EuxDhEE6ZfXTvNdNScza1/2oWJxgaLWA9yqypxQySRbMSOv3VKLZSS7Zcfyi647FCdvH9LPjiodrHp7ITigZh0n+1fpS+xpx/TTtxAgen0TW1heO7rFVcW8GW3A9uqLC8YIsbZ+u6bwSIeSKlTNu2rJOkLuHqHpqsn/AL2cbc0RoCL+al4fjPzQDbrreD2FLxyRVp9M0tQTldObHKb3Huo9J4LRrN+9kwbZLnYqOtvonFzRy33n7eP9pL3CSB33uhqNGYG31SsdDwAdALZrrmSkME9OgXgJsqsTRIYM5692ROpxee7KPTdyHxTGVI2Q2KjtXU37CeSbOvll1hRy4E+P51RuqgADr7ITBoYREEkJrWE5X2KiPN+ia3EnXLaNldkNHcvwJXlyti7i3qV1MRXvaAZP62SaxBK7UbeUrmO+V1zZUQgc4CCtqDuPBdccvNDWdbLbyQUE0y6RkCnVTAvn3JUYP/8AG8ddE2tca669yhghNNvNLv15IHzOhCZh3aaHvJLqnlJMJDZ50ePfXqvPM3bPl476pTHWM6zogDyco6qgoc7EO6X1hQMdxBrWkSJBtBnuyRxDGaNggTJ3jQKiYZBJ8YXaGK9smUq0iRicSHH/ACMdfK6gYnEuyabefkmV6YDZGZ65eygSFqhFIzZZsY2pe0em67zkXkR4T6hHgKUuH0iR5r2JYA6Gie81dq6OST42A3FOvfXw+iGpVnRCaYGZXgzZOibl0H/IY8O/NPp4hw5b3bkDkNfqoRKax0a97oaGpNM0nDeMVGjlEO1vP2K0eF4nznqBMBYOhWI/x8yrHh+N5CHCTe+3hdY8mH7Rux5E1s2zaxi0eU/dHRfHnpCqcDxBpETqfSclYGpPT7rK07OrJrDJ5TqfJLeY0S6cHw3XHOvIufpp9kEj3tmI/f4XgbC0wckgVIBPS3RMo1JukNBlny5RKKi2D0Iv5JNStJI0H9rrqnKBlM+koBjqdSAPoijVL169MkQdbTaI+is5sY5u68gad/qvKiSBUAkpJJ0sI8ZT3vvv/SXWrjmsIA70UspAUZ1y3S6xM3yGSYPm9UuqRNzqkUjznEZZJzBKWwyDbNdaIB173Qyhgie/dBVYZzRMcDHcoK75SGKiLR3+FDxzM28w0OsnPpkI31Cl89p0VXi8SHHm0iJ22Vx7CKKvHuFoMA6fRVtBs7jf9JmJeZiQeq5ScRn9IW6KpGTJK5HH0XAwIJjL3/tRqxBOV/bNaBuAYRdwM5kR9VX4/CASQ21vCwjLrmiORN0E8EqshYapymZS6Ykk9lXGD+G69aCAADGZ3I0Ctcb8NCgKWZJJ5jFtItolLNBOr2KGCbW1oyNWi4GSDnYbr1KkS4aQbz9Fa8Sw3K7K3orTA8GLouPmvP8Aqjx0TeVKNsUPHk50jOV6W2SFjIzV/wAU4QQ4kC2VlWMpOBLSAPt3ZOORSWmE8TjLaEuaQBBBO0X9VG5yczkpHEKAbBG1/FD/ALx/4Yp/x0hFucMAqG83fr+Fcaas4zbTodRqneO91rOD8W/kAY65Az3zz9FiBUU/htUhwMwuWXHaO+LJuj6C19r9V1rpsomHq8wkG3UR+k6Ovj+F5zNlDHAACDmfL2TGtgShB+U2siYZO3eyYkE0S03G/olt2hHlYRGv4XXviwKSAN2kW3/KFpBz+ibA5crpNNoE37/CZHY+BvfdcQvjb1XVZJW4iQR5oDN7wD9k3EgczT4pLwZPt5JMaZ5uwIi2W8ZZIf48wbrwOZj++veyGtVyAMHfVIokNaAM+7Qj5bSoxMjvvRNJjPT8pMoOm05kmIzSXH87on1CABNj2Etp9UICJxGpysJjYeqosVVAZJOcwPA7LSYpgNOpNxf7ZHS6zOMpDlG4nK0X6dF3xUTJviypeZkqXhMNzNJOQ3O6i1GxGXe62Pw7w3npw7X1C0ZsihGzPghzlso8OwhgJ5uUG2UxIEHwUjE4zlhnKC05EdfutvS4Czl5c5tfysBkEP8A7XpAggCR0G31WL/KhezZ6LqkyTwBv/CETkL5n9J3EcBztgifb77qXhaIYA1o8ymvE5n270WFy91o0Vo+ZfEvDHjSYHt1UDDYuqLWsBEg389lqeNViwukEgHITll5WWZpve94DWOI0EZ5e34XqYpXD3GbLFKXKL2aLhmLa5kkW2ziMxfTXzVBxysxzgWZ92+imY3g1YUpduOYDSf7KgVOGNa2STI1GptZLEoJ8kx5Oco8aK7HVS7laL2v5fRV8eivuJ0msHK0Zxc3P9KnDLQfputkHo8/NFqWwWU9U6i+HD0shfSLMxml8nuq7IScWb7g8ua3mueUHxG/j+FbVKciAe9FnPhhxiDtPgFoee0DPQxYZLzJqpM9FPSC5TGQhEzreN9VzmkTuuOHXZQB03t69fPZdMQNENIREnVeqPtF/smmOhlN4gkm/v499EBEmeiTRMAhMplNkpBVCDFwvJVU3svIChVSwO94n0QQJtcwjrG42uhBuDqMjsmc0hTikBkmdVIebEjyS6TSLn01KCyRT06BerXMRdI5jYnr0CYHevskNDXUsrwMx35LnIImfSV3km+U/XuFxrom95+6QIhcQkAXuT6azCosfShpLY+53zzWkxFMGLbT/SpMbhw2RMjMwMl1g6YdpmepST4Lf/CznCmB9vysK54Bt3693W2+HanLSa469/ZX5e4keN20a2k+YnPNHUHkVVjFOsQwxF0H+/WNdy1Gls7/AEXluDb0bkizLSNEbGmAPHTvdCKwMEOnI2RPM5mB9VNAIxPCmVLuExsSPoQmUOE02ZNG059czkvDENaJcYHVJHG6RMc46KrlVICRiKDTblEFvze4nxhUPEuFMcIhueeVh3Eq1dxKmZgz5+O6g4iuLRESqg5JlV+mRfTYxzy8HP5bSqXEUS880QCbX2tfaVqOJPY0Eki9zaR5+qzWIx5InITb5c16eCUnsyeQo9MjOs0h2bT+wvYelzG1rgRnmbXQuqSSczcnyPumYaz2kCL2uCbH2Wl6Ri02jXcLpmk3rF48rd7Kd/JPnnsomBqczRIzt6GJ65KW9wyC899m0bRfcD071RuqEz33klt3GYggT3C8+pJJMknMnfeVLAY62SU6S2SbI3Cxtp7rvN8sEWAt7H0TCxNNk36JtN+m1vdcZra+n6S2N5bEzbRMRIFPWQBl3uvJb3EWMG836riKEervuLbn6JD3mYHeSeHfMQVGq1QCM+yglAfyEkjPQBA29yfRP5eb9dVHcTNkDJAZJEaCPyjcyDcxBNv7QUJsnVXWBskxrujwdGWeU9+iTMGdwLdZXqptlrkiLriT079UxCRWM6RP0VTj2SYEQZnZW7RJJ6/c5KLiqwF2gHQ2EZabJxdMaMli9c4krU8AxX/DYXWAEAbrOY9p1zMT56LW8B4bz0WAnlkDxXbyJLgrFgT9R0WmG4+wwC9rBuemoS+IY+jVkB1OpAmxhwtIMZyo3C8K2g+oxzS5pBEgQYII30k3UTD8BpNqc5e5xGUtdOUD5ptHS1h4LJGGJfZpfqXpE7g2MhxYDYxn7K5rYiATkBkNSqehguXkM/NzCfTr4Kz4vH8RvHquUqbOlbKTFPNZ0SeXvVW3DeHsbdrC7qqVuELRqdSp/EsAalBppOIfBm5kTFwA4ARGm+q6NJ0rpClcVdEzEchlvLynY5m6rqjonlOmRVNiX1qbW/yPLrwOaOfxtp0U7D85udc+vlon6fH7CMrI3EMNINp1E69wqHiIIILo8Bp4LTY9tiTn9Pysrj2mc7d6LV47sz+StWRIk5HbqrLheAdUfzEQBFtYUPAM5qgvrdavCYNrMpuMzrMfhdc2TiqM+HFy9zJjTygew8E5pGvfoo0C3T8qQDHj4LGaA2QZMWRvblayS4wE6gYElJiCD5nUd+640SIGcXXKLiAQ21++ua8Br4d+qYhb33gZplJmRjxlIqmTH0RAjlHXvJAxsSZGvp7Li418Wz6LyZIudrXPdlFeW8xnp9k03yOuX3S6wh1t/ujok4+rb2z7uhoEX84+yKs2YHn+Eto8B3fwQMkMt3mnVDNs479FDES7eU50wROe/fugoIOJmPWF0iZHulMeLW7lOpAXtvl7eKGIAuuBFrX9lHpGNN/va6ltsSbQI177KU0Dz+iQ0zO4/DuNr9fVbX4cbFNun6VBjqUgbeG6u+DVwGAC9gpzyuCR3xJW2WpoAyZzRsw1793XeYHLwXH1gB53/Cxps6sVi2t5xrBmyRxZ/wAv2XP5A5/hmEHF2ENOmuStdoEg8Fh2OF81Kbh2ZFvmqXhmJyk+6vqVW10pWmUyDX4bTcQS2YyBRjCAD7KdIGQ2ULG4iJ7/AEi30SkUvFSL2zCy2KF7DObwLSL5/VXvEMVOc+Wu2ahUmSYOq34nxVkZI89Ih8IpASQNFoyPUAWVZhqYaeWMyPEDUDx18lZRkO9Epvk7JceEVE4BAHunc3Y73XKZGvd0ESZUnNkhpmJm3uvA2vukB3r7Jzn7aeCTJGtOcgZ2PfVCSYOl80PMSIO1vDyz8V4ui+pCAEVGH8zvqiDRbb9I3jKTv7XAgb5ea44REi+V0wDay+gXUNMyvJ2TRHvJtaZS8RUgkiPNHWkRlfy0y9VGrsEnS+aZKCp1IzMk5nzC48jQzf7rwI007yQ0bEzGtkDD5cj0uO+iIvuPXdde62kdClWBvfc7pB2Pbn30RCoAM/HsIcJkZz3XS06ZD6/YJDG07mdJshe4BxsZ1lK/lh4/PquOPzG0GUwRHxpLmkZXnp57qfwQnkvn3kkOpSDJ6XXeCVptMQbKcm4nfE9mlpi03m/0SqzuuhiV04j5VUnHgOhxA8f7WSMW3o7sg1MZVY5znNhogSDM32Q8U44HCCTl42TavEKbgWgzeJi3hOyrK1CgHZi9+ytkYxfyRL5fRMwGLbUqUwyYaDzdM81qGV41VHhKbWD5YjpHeqsKFUEZ+J77suGWm9dFRb+yxfWsqTiuJifNWcgCTcXztpYmPoszxd8myWKNyG3oq6laSbx+1Y4EcwOneipsUeUXzkfVWmDxUNDRBm89Ouy2zi+Ojjilt2THkNi3v4JlN4Hv30VBguLc9Z7TFyS07gGPVXAdA5hklLHx0zi8vqbRJFXpkjpHw0F/BIY+95E96p83y739lzoLsKnTMRqUxjbZde+qUXeO+oy8E0Dc5qWAXNBGs29V3+Pc/ZcI2ynPRML8t9PQIsRHLbjuUdQTt0lA8Cb7W9Sj/jt4pgEWTaBA7leSn9T7d7LyY6I7z01SarhLj1++v4Xq1W3jlCS9sjxOSs4oKPRdLjJJids/2uBt8tB910GLxqc0my0jlV4Ij0Ujktl0980hzb5bZ9bqQWwJOWu9jpeyGB5jDIE2H1SnPJdf022gI2vJ8Nf7Sw82IEzGeXokgYx4HMD0nvdDSOt76x9EsUzPzG/U/wB9wn2je4y780DQuo4Bus3/AGqrh+MLHct/Ej6LSYDAtqvgyAGk2iTET0Vfx/DU6QloABuALyI3OvinFp+39Kjp3ZZ0anMBM3Ci4vBU3Al7Z8srqswHEi4C8CYtn5lXjWAttqB9VxcXBmpSUloqaGDpgGfljKDEj8qM7BMLZdUm+Uj8KRiOCPcZpuIv5Z/pIpcGqtPzHUmY8dV3jJd8glL64icLgakmKha3bPxV3wxrqfyuvGZ0P4KDC4Tlu71Uio4QSdMpXLJNy0EYpEmviBHpr/Sy/FMXDvWIOs+alYziJE7+H4VZwvCHE4llMmAT8x2aLuPoPddMOKvc+jjmyVpdhUcI/EXDWtaTd2QHnv06pnxCWYeiGUz8zhE6kRc9AtFxKu1oLhDWN/xaBADYt5wvm3EcY6q8uPl0Gi0Yf9jv6Rizz4L+WJovLXAjRbvD1eZjXC8xmO+wsCtd8OV5oj/pt+F18mOkzj40qdF00euaLrPWI95S+bbuyMsyk+iws3JBOIteO957lFJmPfdLIMjwujYAJJF9L5H7pFDAc9+iboLqO8bZRH0Q/wA0RfWPZLsB3NBk+/4XP5gcpuUqlMAm3TWy4yBrmnQh+IcQQOl9b/ZcXf4/+qFxURyIFZ4JGsabdT3ouVX5k3v+gkudF5Ekph21Bvb0TIQfNd05W+iW8mQAdT4JtMA3M5T7wh5rmd7BItBNfbe6kF2cnK8aHcKIxwiIunt/xM69nwQ0Aumx19BBy22zzyRPNgJi0L1R3+kaZ9LLtMx45es3koAHE3dIAEmflEAdIAtkia6csh3K898ERnHjAv7qBxLigosvdzgQB97ZBNRctITairZo/hzEt/2trBm5jzHQEfUpvFMG2rTPNk2Y00WN/wDT7Eudjw5xMmnV/wDzIHstvQDjMzMEeE/VTmh6c9fgsc+aswuK4fUoXglh1GQtafVXPCuISAPALRcPbzAB1hlOmUQQbHoq7iPwsJmjFJx0EmmevL/kw+Ejom5xmql2dMcnB66J2FxwExmmnGNIifdZp/D8Uyxpl8CZZ83sL+oSees0QadQHbkd+FyeD8NCywZccQxwGY29lRYnicjYbT7qSeGYqoJNJ4GhI5Rnu+Fyn8LuH/MqMaOhLz4aD3XWEYR+TInkb6K2pXmLC5ymTlv3mtH8L4H+GlVrvHKakU2A2IBMuN+gS8PwekxwgPqP66eAA+sqT8TY8UabWHKkwEjd7oPL5flVKXL2ROTerZlfjLicn+JttXeGg9pWVTMRWL3FzjJNylFehjgoRo8vJPnKzyufh3Ew5zP/AJZX1GfsqZExxBBGYTlHkqFCXGVm8ou8+x6ZqQ1+k+ellT8Jx/8AI2bAjPx6KbzST2TdedONOmempclaJtMzpPeS9VdpGqjMcZB02/tOe+20lRR0sdUcCTGU/f7oH0872gd310Smf3B/pPp1PuAiqACnUJsWzE280wOJEwPzmg0JATQ4ADwTE2ee6O/yvIHVObKy4iiCE8AW10/oIRfxJSuYT6o2vjMZaqyLGOfmAbWy9fskVakEwb5yfBdmwJ7yQh9xMAHpCQ7DY+LC5MwpPNaJOV793UfmII0TRVHUyY28+qbEmeDjtYeukptdpIFtCT+OiFrZnfWV6rVtv9s1FlIgcQ4gKAv/AJkWA95OyyVasXEl1yVO486apMzP6hVxXoYoKKswZpuTo0HwDV5cdR684/8ABy+iYeoZAkX6r5l8IPjG4fq8D1BH3X0kWv7+BWLzPmv6NXi/Br+T2BcA9zDubHUd6q6YdMwYgG5A2B1CzwaDXOkkQdrx7wrSk57JBHPB8CM5tmskjvRLrYYHJzgcgPsgZhKpEBzvdC3GiLkiOygp42R/lPkfJTsY5vB3HN877+py913/AHbRpklxJdtzfbwUR+KJBJ/H18VHwvM42iLwnTAsnYloIAs1rS53g2Tc9TbzXyL4o4katUibBxJ/7ib+MZeS3Hxdjxh8L8pmpWsCYnlGsbSJ8QF8u5ryvQ8PH/2zL5OSvYj0W+yFE98kk3JuUJW4xHl4lHQDZHNIGsCT5AlAUATuFVi1xIy/1eErTU6k63WNY8i4zC0GAxweLwDqBYLhmhezT4860XlMwN9uiEviN5z8VEZV9LqQCDBidFjaNt6JRkwdyNU2naZ0USrViB17CZSqwTE79+qVBYZNo8VJLhEz6dFEJI5c8pK9zG4OUAoBjnPjJeSCb39O+i6nRJX1XQRldFymYleNPU3j1XAL33XQ5HXXH4XvG5Fulx/SB9vHoieduimikMdTPMm1AQfKUilciZj7qTUqA26keQ380n2AH80CBrrPcpRf8p2BEfpBWqgZaT+kvFVIZM55+9vp6qlHYnKkZvib5qHyUZFWfLidyUK3pUjA3uy0+Fp/2vDn/wC1mX/cF9Jk80GwGY/e6wPwVhS/FUzow/yOOga25PrA81u6rgXWygEj6LB5b9yNvi/EjV3OD2uE5GdRnkfVXmBxPNYgTbWDbqqXij/8LCQe7+SZRxTYmzTaJIBGc9HDVZWrRobNF/G42BIEajcQoYfDC6ZsT47Cw6wuYTHco+Y6SDv4SbfRRcfXlopU83ZADaDcdCoSY/og1MYXSBdxzjLO4HtPmr3hoDA1hEuMy7Qb3nRR+HYRtNgDAC8Rci/p7+KrvjPipw2GcJP81bmY0zcM/wBbo0sQ0dSrjHnJRRLfFOTML8acZ/2nEEt/5bByU/8AtBz8z7QqBdK4vZjFRSSPLlLk7OELy6vAJiCpPibAyIvpcXHW0eZQL0LyAPFFTeQZGaFeQBo8FjWvAnMC473VuHANA11jwssTRqlpBC0eBxocJGWyy5cf2jZhy3p9lmBMWAyPmgLpJN+n9oWkg7GPRDRJj2jVcEjRY9r4PWB+b9EQriTnkLDIKLUqzOg6eULlJ8I4iciUw5riCm06LyCb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grpSp>
        <p:nvGrpSpPr>
          <p:cNvPr id="25" name="Ομάδα 24"/>
          <p:cNvGrpSpPr/>
          <p:nvPr/>
        </p:nvGrpSpPr>
        <p:grpSpPr>
          <a:xfrm>
            <a:off x="5362332" y="158582"/>
            <a:ext cx="3529247" cy="1689100"/>
            <a:chOff x="5362332" y="158582"/>
            <a:chExt cx="3529247" cy="1689100"/>
          </a:xfrm>
        </p:grpSpPr>
        <p:grpSp>
          <p:nvGrpSpPr>
            <p:cNvPr id="4" name="Group 3"/>
            <p:cNvGrpSpPr>
              <a:grpSpLocks/>
            </p:cNvGrpSpPr>
            <p:nvPr/>
          </p:nvGrpSpPr>
          <p:grpSpPr bwMode="auto">
            <a:xfrm>
              <a:off x="7219941" y="158582"/>
              <a:ext cx="1671638" cy="1689100"/>
              <a:chOff x="186" y="576"/>
              <a:chExt cx="1053" cy="1064"/>
            </a:xfrm>
          </p:grpSpPr>
          <p:pic>
            <p:nvPicPr>
              <p:cNvPr id="5" name="Picture 4" descr="gilbert">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4" y="576"/>
                <a:ext cx="641" cy="870"/>
              </a:xfrm>
              <a:prstGeom prst="rect">
                <a:avLst/>
              </a:prstGeom>
              <a:noFill/>
              <a:effectLst/>
              <a:extLst>
                <a:ext uri="{909E8E84-426E-40DD-AFC4-6F175D3DCCD1}">
                  <a14:hiddenFill xmlns:a14="http://schemas.microsoft.com/office/drawing/2010/main">
                    <a:solidFill>
                      <a:srgbClr val="FFFFFF"/>
                    </a:solidFill>
                  </a14:hiddenFill>
                </a:ext>
              </a:extLst>
            </p:spPr>
          </p:pic>
          <p:sp>
            <p:nvSpPr>
              <p:cNvPr id="6" name="Text Box 5"/>
              <p:cNvSpPr txBox="1">
                <a:spLocks noChangeArrowheads="1"/>
              </p:cNvSpPr>
              <p:nvPr/>
            </p:nvSpPr>
            <p:spPr bwMode="auto">
              <a:xfrm>
                <a:off x="186" y="1446"/>
                <a:ext cx="1053"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l-GR" sz="1400" b="1" dirty="0">
                    <a:solidFill>
                      <a:srgbClr val="800000"/>
                    </a:solidFill>
                    <a:effectLst>
                      <a:outerShdw blurRad="38100" dist="38100" dir="2700000" algn="tl">
                        <a:srgbClr val="000000">
                          <a:alpha val="43137"/>
                        </a:srgbClr>
                      </a:outerShdw>
                    </a:effectLst>
                    <a:latin typeface="Comic Sans MS" pitchFamily="66" charset="0"/>
                  </a:rPr>
                  <a:t>(1540 – 1603)</a:t>
                </a:r>
                <a:endParaRPr lang="el-GR" altLang="el-GR" sz="1400" b="1" dirty="0">
                  <a:solidFill>
                    <a:srgbClr val="800000"/>
                  </a:solidFill>
                  <a:effectLst>
                    <a:outerShdw blurRad="38100" dist="38100" dir="2700000" algn="tl">
                      <a:srgbClr val="000000">
                        <a:alpha val="43137"/>
                      </a:srgbClr>
                    </a:outerShdw>
                  </a:effectLst>
                  <a:latin typeface="Comic Sans MS" pitchFamily="66" charset="0"/>
                </a:endParaRPr>
              </a:p>
            </p:txBody>
          </p:sp>
        </p:grpSp>
        <p:sp>
          <p:nvSpPr>
            <p:cNvPr id="22" name="Ορθογώνιο 21"/>
            <p:cNvSpPr/>
            <p:nvPr/>
          </p:nvSpPr>
          <p:spPr>
            <a:xfrm>
              <a:off x="5362332" y="438521"/>
              <a:ext cx="2088232" cy="400110"/>
            </a:xfrm>
            <a:prstGeom prst="rect">
              <a:avLst/>
            </a:prstGeom>
          </p:spPr>
          <p:txBody>
            <a:bodyPr wrap="square">
              <a:spAutoFit/>
            </a:bodyPr>
            <a:lstStyle/>
            <a:p>
              <a:r>
                <a:rPr lang="en-US" altLang="el-GR" sz="2000" b="1" dirty="0">
                  <a:solidFill>
                    <a:srgbClr val="800000"/>
                  </a:solidFill>
                  <a:latin typeface="Comic Sans MS" pitchFamily="66" charset="0"/>
                  <a:hlinkClick r:id="rId4"/>
                </a:rPr>
                <a:t>William</a:t>
              </a:r>
              <a:r>
                <a:rPr lang="el-GR" altLang="el-GR" sz="2000" b="1" dirty="0">
                  <a:solidFill>
                    <a:srgbClr val="800000"/>
                  </a:solidFill>
                  <a:latin typeface="Comic Sans MS" pitchFamily="66" charset="0"/>
                  <a:hlinkClick r:id="rId4"/>
                </a:rPr>
                <a:t> </a:t>
              </a:r>
              <a:r>
                <a:rPr lang="en-US" altLang="el-GR" sz="2000" b="1" dirty="0">
                  <a:solidFill>
                    <a:srgbClr val="800000"/>
                  </a:solidFill>
                  <a:latin typeface="Comic Sans MS" pitchFamily="66" charset="0"/>
                  <a:hlinkClick r:id="rId4"/>
                </a:rPr>
                <a:t>Gilbert</a:t>
              </a:r>
              <a:endParaRPr lang="el-GR" altLang="el-GR" sz="2000" b="1" dirty="0">
                <a:solidFill>
                  <a:srgbClr val="0000FF"/>
                </a:solidFill>
                <a:latin typeface="Comic Sans MS" pitchFamily="66" charset="0"/>
              </a:endParaRPr>
            </a:p>
          </p:txBody>
        </p:sp>
      </p:grpSp>
      <p:grpSp>
        <p:nvGrpSpPr>
          <p:cNvPr id="28" name="Ομάδα 27"/>
          <p:cNvGrpSpPr/>
          <p:nvPr/>
        </p:nvGrpSpPr>
        <p:grpSpPr>
          <a:xfrm>
            <a:off x="-269654" y="247799"/>
            <a:ext cx="4995927" cy="1679575"/>
            <a:chOff x="-269654" y="247799"/>
            <a:chExt cx="4995927" cy="1679575"/>
          </a:xfrm>
        </p:grpSpPr>
        <p:grpSp>
          <p:nvGrpSpPr>
            <p:cNvPr id="8" name="Group 16"/>
            <p:cNvGrpSpPr>
              <a:grpSpLocks/>
            </p:cNvGrpSpPr>
            <p:nvPr/>
          </p:nvGrpSpPr>
          <p:grpSpPr bwMode="auto">
            <a:xfrm>
              <a:off x="-269654" y="247799"/>
              <a:ext cx="1981200" cy="1679575"/>
              <a:chOff x="143" y="2544"/>
              <a:chExt cx="1248" cy="1058"/>
            </a:xfrm>
            <a:effectLst/>
          </p:grpSpPr>
          <p:pic>
            <p:nvPicPr>
              <p:cNvPr id="9" name="Picture 17" descr="benjamin-franklin">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2" y="2544"/>
                <a:ext cx="670" cy="847"/>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Text Box 18"/>
              <p:cNvSpPr txBox="1">
                <a:spLocks noChangeArrowheads="1"/>
              </p:cNvSpPr>
              <p:nvPr/>
            </p:nvSpPr>
            <p:spPr bwMode="auto">
              <a:xfrm>
                <a:off x="143" y="3408"/>
                <a:ext cx="1248"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1400" b="1" dirty="0">
                    <a:solidFill>
                      <a:srgbClr val="006600"/>
                    </a:solidFill>
                    <a:effectLst>
                      <a:outerShdw blurRad="38100" dist="38100" dir="2700000" algn="tl">
                        <a:srgbClr val="000000">
                          <a:alpha val="43137"/>
                        </a:srgbClr>
                      </a:outerShdw>
                    </a:effectLst>
                    <a:latin typeface="Comic Sans MS" pitchFamily="66" charset="0"/>
                  </a:rPr>
                  <a:t>(1706 – 1790) </a:t>
                </a:r>
                <a:endParaRPr lang="el-GR" altLang="el-GR" sz="1400" b="1" dirty="0">
                  <a:solidFill>
                    <a:srgbClr val="006600"/>
                  </a:solidFill>
                  <a:effectLst>
                    <a:outerShdw blurRad="38100" dist="38100" dir="2700000" algn="tl">
                      <a:srgbClr val="000000">
                        <a:alpha val="43137"/>
                      </a:srgbClr>
                    </a:outerShdw>
                  </a:effectLst>
                  <a:latin typeface="Comic Sans MS" pitchFamily="66" charset="0"/>
                </a:endParaRPr>
              </a:p>
            </p:txBody>
          </p:sp>
        </p:grpSp>
        <p:sp>
          <p:nvSpPr>
            <p:cNvPr id="23" name="Ορθογώνιο 22"/>
            <p:cNvSpPr/>
            <p:nvPr/>
          </p:nvSpPr>
          <p:spPr>
            <a:xfrm>
              <a:off x="1500924" y="920105"/>
              <a:ext cx="3225349" cy="400110"/>
            </a:xfrm>
            <a:prstGeom prst="rect">
              <a:avLst/>
            </a:prstGeom>
          </p:spPr>
          <p:txBody>
            <a:bodyPr wrap="square">
              <a:spAutoFit/>
            </a:bodyPr>
            <a:lstStyle/>
            <a:p>
              <a:r>
                <a:rPr lang="en-US" altLang="el-GR" sz="2000" b="1" dirty="0">
                  <a:latin typeface="Comic Sans MS" pitchFamily="66" charset="0"/>
                </a:rPr>
                <a:t>o </a:t>
              </a:r>
              <a:r>
                <a:rPr lang="en-US" altLang="el-GR" sz="2000" b="1" dirty="0">
                  <a:solidFill>
                    <a:srgbClr val="0000FF"/>
                  </a:solidFill>
                  <a:latin typeface="Comic Sans MS" pitchFamily="66" charset="0"/>
                  <a:hlinkClick r:id="rId7"/>
                </a:rPr>
                <a:t>Benjamin Franklin</a:t>
              </a:r>
              <a:endParaRPr lang="el-GR" sz="2000" dirty="0">
                <a:solidFill>
                  <a:srgbClr val="0000FF"/>
                </a:solidFill>
              </a:endParaRPr>
            </a:p>
          </p:txBody>
        </p:sp>
      </p:grpSp>
      <p:grpSp>
        <p:nvGrpSpPr>
          <p:cNvPr id="30" name="Ομάδα 29"/>
          <p:cNvGrpSpPr/>
          <p:nvPr/>
        </p:nvGrpSpPr>
        <p:grpSpPr>
          <a:xfrm>
            <a:off x="4945178" y="1980271"/>
            <a:ext cx="3889831" cy="1816100"/>
            <a:chOff x="4945178" y="1980271"/>
            <a:chExt cx="3889831" cy="1816100"/>
          </a:xfrm>
        </p:grpSpPr>
        <p:grpSp>
          <p:nvGrpSpPr>
            <p:cNvPr id="11" name="Group 5"/>
            <p:cNvGrpSpPr>
              <a:grpSpLocks/>
            </p:cNvGrpSpPr>
            <p:nvPr/>
          </p:nvGrpSpPr>
          <p:grpSpPr bwMode="auto">
            <a:xfrm>
              <a:off x="7372921" y="1980271"/>
              <a:ext cx="1462088" cy="1816100"/>
              <a:chOff x="1840" y="614"/>
              <a:chExt cx="921" cy="1144"/>
            </a:xfrm>
          </p:grpSpPr>
          <p:sp>
            <p:nvSpPr>
              <p:cNvPr id="12" name="Text Box 6"/>
              <p:cNvSpPr txBox="1">
                <a:spLocks noChangeArrowheads="1"/>
              </p:cNvSpPr>
              <p:nvPr/>
            </p:nvSpPr>
            <p:spPr bwMode="auto">
              <a:xfrm>
                <a:off x="1840" y="1564"/>
                <a:ext cx="921" cy="194"/>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square">
                <a:spAutoFit/>
              </a:bodyPr>
              <a:lstStyle/>
              <a:p>
                <a:pPr algn="ctr">
                  <a:spcBef>
                    <a:spcPct val="50000"/>
                  </a:spcBef>
                </a:pPr>
                <a:r>
                  <a:rPr lang="en-US" altLang="el-GR" sz="1400" b="1" dirty="0">
                    <a:solidFill>
                      <a:srgbClr val="FF0000"/>
                    </a:solidFill>
                    <a:effectLst>
                      <a:outerShdw blurRad="38100" dist="38100" dir="2700000" algn="tl">
                        <a:srgbClr val="000000"/>
                      </a:outerShdw>
                    </a:effectLst>
                    <a:latin typeface="Comic Sans MS" pitchFamily="66" charset="0"/>
                  </a:rPr>
                  <a:t>(1777-1851)</a:t>
                </a:r>
                <a:endParaRPr lang="el-GR" altLang="el-GR" sz="1400" b="1" dirty="0">
                  <a:solidFill>
                    <a:srgbClr val="FF0000"/>
                  </a:solidFill>
                  <a:effectLst>
                    <a:outerShdw blurRad="38100" dist="38100" dir="2700000" algn="tl">
                      <a:srgbClr val="000000"/>
                    </a:outerShdw>
                  </a:effectLst>
                  <a:latin typeface="Comic Sans MS" pitchFamily="66" charset="0"/>
                </a:endParaRPr>
              </a:p>
            </p:txBody>
          </p:sp>
          <p:pic>
            <p:nvPicPr>
              <p:cNvPr id="13" name="Picture 7" descr="Oersted"/>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902" y="614"/>
                <a:ext cx="797" cy="947"/>
              </a:xfrm>
              <a:prstGeom prst="rect">
                <a:avLst/>
              </a:prstGeom>
              <a:noFill/>
              <a:effectLst/>
              <a:extLst>
                <a:ext uri="{909E8E84-426E-40DD-AFC4-6F175D3DCCD1}">
                  <a14:hiddenFill xmlns:a14="http://schemas.microsoft.com/office/drawing/2010/main">
                    <a:solidFill>
                      <a:srgbClr val="FFFFFF"/>
                    </a:solidFill>
                  </a14:hiddenFill>
                </a:ext>
              </a:extLst>
            </p:spPr>
          </p:pic>
        </p:grpSp>
        <p:sp>
          <p:nvSpPr>
            <p:cNvPr id="24" name="Ορθογώνιο 23"/>
            <p:cNvSpPr/>
            <p:nvPr/>
          </p:nvSpPr>
          <p:spPr>
            <a:xfrm>
              <a:off x="4945178" y="1980271"/>
              <a:ext cx="2427743" cy="769441"/>
            </a:xfrm>
            <a:prstGeom prst="rect">
              <a:avLst/>
            </a:prstGeom>
          </p:spPr>
          <p:txBody>
            <a:bodyPr wrap="square">
              <a:spAutoFit/>
            </a:bodyPr>
            <a:lstStyle/>
            <a:p>
              <a:pPr algn="ctr"/>
              <a:r>
                <a:rPr lang="en-US" altLang="el-GR" sz="2000" b="1" dirty="0">
                  <a:latin typeface="Comic Sans MS" pitchFamily="66" charset="0"/>
                </a:rPr>
                <a:t>o</a:t>
              </a:r>
              <a:r>
                <a:rPr lang="en-US" altLang="el-GR" sz="2400" b="1" dirty="0">
                  <a:latin typeface="Comic Sans MS" pitchFamily="66" charset="0"/>
                </a:rPr>
                <a:t> </a:t>
              </a:r>
              <a:r>
                <a:rPr lang="en-US" altLang="el-GR" sz="2000" b="1" dirty="0">
                  <a:solidFill>
                    <a:srgbClr val="FF0000"/>
                  </a:solidFill>
                  <a:latin typeface="Comic Sans MS" pitchFamily="66" charset="0"/>
                  <a:hlinkClick r:id="rId9"/>
                </a:rPr>
                <a:t>Hans Christian </a:t>
              </a:r>
              <a:r>
                <a:rPr lang="en-US" altLang="el-GR" sz="2000" b="1" dirty="0" err="1">
                  <a:solidFill>
                    <a:srgbClr val="FF0000"/>
                  </a:solidFill>
                  <a:latin typeface="Comic Sans MS" pitchFamily="66" charset="0"/>
                  <a:hlinkClick r:id="rId9"/>
                </a:rPr>
                <a:t>Oersted</a:t>
              </a:r>
              <a:r>
                <a:rPr lang="el-GR" altLang="el-GR" sz="2000" b="1" dirty="0">
                  <a:solidFill>
                    <a:srgbClr val="0033CC"/>
                  </a:solidFill>
                  <a:effectLst>
                    <a:outerShdw blurRad="38100" dist="38100" dir="2700000" algn="tl">
                      <a:srgbClr val="000000"/>
                    </a:outerShdw>
                  </a:effectLst>
                  <a:latin typeface="Comic Sans MS" pitchFamily="66" charset="0"/>
                </a:rPr>
                <a:t> </a:t>
              </a:r>
              <a:r>
                <a:rPr lang="en-US" altLang="el-GR" sz="2000" b="1" dirty="0">
                  <a:solidFill>
                    <a:srgbClr val="FF0000"/>
                  </a:solidFill>
                  <a:latin typeface="Comic Sans MS" pitchFamily="66" charset="0"/>
                </a:rPr>
                <a:t> </a:t>
              </a:r>
              <a:endParaRPr lang="el-GR" sz="2000" dirty="0"/>
            </a:p>
          </p:txBody>
        </p:sp>
      </p:grpSp>
      <p:grpSp>
        <p:nvGrpSpPr>
          <p:cNvPr id="34" name="Ομάδα 33"/>
          <p:cNvGrpSpPr/>
          <p:nvPr/>
        </p:nvGrpSpPr>
        <p:grpSpPr>
          <a:xfrm>
            <a:off x="5091520" y="4277088"/>
            <a:ext cx="3769195" cy="1710377"/>
            <a:chOff x="5091520" y="4277088"/>
            <a:chExt cx="3769195" cy="1710377"/>
          </a:xfrm>
        </p:grpSpPr>
        <p:grpSp>
          <p:nvGrpSpPr>
            <p:cNvPr id="14" name="Group 2"/>
            <p:cNvGrpSpPr>
              <a:grpSpLocks/>
            </p:cNvGrpSpPr>
            <p:nvPr/>
          </p:nvGrpSpPr>
          <p:grpSpPr bwMode="auto">
            <a:xfrm>
              <a:off x="7280611" y="4277088"/>
              <a:ext cx="1580104" cy="1710377"/>
              <a:chOff x="469" y="845"/>
              <a:chExt cx="903" cy="960"/>
            </a:xfrm>
          </p:grpSpPr>
          <p:pic>
            <p:nvPicPr>
              <p:cNvPr id="15" name="Picture 3" descr="Michael Faraday, detail from portrait by Thomas Phillips c1841-1842 ">
                <a:hlinkClick r:id="rId10" tooltip="Michael Faraday, detail from portrait by Thomas Phillips c1841-1842 "/>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57" y="845"/>
                <a:ext cx="538" cy="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4"/>
              <p:cNvSpPr txBox="1">
                <a:spLocks noChangeArrowheads="1"/>
              </p:cNvSpPr>
              <p:nvPr/>
            </p:nvSpPr>
            <p:spPr bwMode="auto">
              <a:xfrm>
                <a:off x="469" y="1632"/>
                <a:ext cx="90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spcBef>
                    <a:spcPct val="50000"/>
                  </a:spcBef>
                </a:pPr>
                <a:r>
                  <a:rPr lang="en-US" altLang="el-GR" sz="1400" b="1" dirty="0">
                    <a:latin typeface="Comic Sans MS" pitchFamily="66" charset="0"/>
                  </a:rPr>
                  <a:t>(1791 – 1867)</a:t>
                </a:r>
                <a:endParaRPr lang="el-GR" altLang="el-GR" sz="1400" b="1" dirty="0">
                  <a:latin typeface="Comic Sans MS" pitchFamily="66" charset="0"/>
                </a:endParaRPr>
              </a:p>
            </p:txBody>
          </p:sp>
        </p:grpSp>
        <p:sp>
          <p:nvSpPr>
            <p:cNvPr id="26" name="Ορθογώνιο 25"/>
            <p:cNvSpPr/>
            <p:nvPr/>
          </p:nvSpPr>
          <p:spPr>
            <a:xfrm>
              <a:off x="5091520" y="4918170"/>
              <a:ext cx="2472152" cy="400110"/>
            </a:xfrm>
            <a:prstGeom prst="rect">
              <a:avLst/>
            </a:prstGeom>
          </p:spPr>
          <p:txBody>
            <a:bodyPr wrap="none">
              <a:spAutoFit/>
            </a:bodyPr>
            <a:lstStyle/>
            <a:p>
              <a:r>
                <a:rPr lang="en-US" altLang="el-GR" sz="2000" b="1" dirty="0">
                  <a:effectLst>
                    <a:outerShdw blurRad="38100" dist="38100" dir="2700000" algn="tl">
                      <a:srgbClr val="FFFFFF"/>
                    </a:outerShdw>
                  </a:effectLst>
                  <a:latin typeface="Comic Sans MS" pitchFamily="66" charset="0"/>
                </a:rPr>
                <a:t>o </a:t>
              </a:r>
              <a:r>
                <a:rPr lang="en-US" altLang="el-GR" sz="2000" b="1" dirty="0">
                  <a:effectLst>
                    <a:outerShdw blurRad="38100" dist="38100" dir="2700000" algn="tl">
                      <a:srgbClr val="FFFFFF"/>
                    </a:outerShdw>
                  </a:effectLst>
                  <a:latin typeface="Comic Sans MS" pitchFamily="66" charset="0"/>
                  <a:hlinkClick r:id="rId12"/>
                </a:rPr>
                <a:t>Michael Faraday</a:t>
              </a:r>
              <a:endParaRPr lang="el-GR" sz="2000" dirty="0"/>
            </a:p>
          </p:txBody>
        </p:sp>
      </p:grpSp>
      <p:grpSp>
        <p:nvGrpSpPr>
          <p:cNvPr id="35" name="Ομάδα 34"/>
          <p:cNvGrpSpPr/>
          <p:nvPr/>
        </p:nvGrpSpPr>
        <p:grpSpPr>
          <a:xfrm>
            <a:off x="38836" y="4541796"/>
            <a:ext cx="4316935" cy="1769414"/>
            <a:chOff x="38836" y="4541796"/>
            <a:chExt cx="4316935" cy="1769414"/>
          </a:xfrm>
        </p:grpSpPr>
        <p:grpSp>
          <p:nvGrpSpPr>
            <p:cNvPr id="18" name="Ομάδα 17"/>
            <p:cNvGrpSpPr/>
            <p:nvPr/>
          </p:nvGrpSpPr>
          <p:grpSpPr>
            <a:xfrm>
              <a:off x="38836" y="4541796"/>
              <a:ext cx="1462088" cy="1769414"/>
              <a:chOff x="38836" y="4195490"/>
              <a:chExt cx="1462088" cy="1769414"/>
            </a:xfrm>
          </p:grpSpPr>
          <p:pic>
            <p:nvPicPr>
              <p:cNvPr id="3076" name="Picture 4" descr="C:\Users\Merkouris\Desktop\αρχείο λήψης (1).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6839" y="4195490"/>
                <a:ext cx="1157687" cy="1445669"/>
              </a:xfrm>
              <a:prstGeom prst="rect">
                <a:avLst/>
              </a:prstGeom>
              <a:noFill/>
              <a:extLst>
                <a:ext uri="{909E8E84-426E-40DD-AFC4-6F175D3DCCD1}">
                  <a14:hiddenFill xmlns:a14="http://schemas.microsoft.com/office/drawing/2010/main">
                    <a:solidFill>
                      <a:srgbClr val="FFFFFF"/>
                    </a:solidFill>
                  </a14:hiddenFill>
                </a:ext>
              </a:extLst>
            </p:spPr>
          </p:pic>
          <p:sp>
            <p:nvSpPr>
              <p:cNvPr id="21" name="Text Box 6"/>
              <p:cNvSpPr txBox="1">
                <a:spLocks noChangeArrowheads="1"/>
              </p:cNvSpPr>
              <p:nvPr/>
            </p:nvSpPr>
            <p:spPr bwMode="auto">
              <a:xfrm>
                <a:off x="38836" y="5657127"/>
                <a:ext cx="1462088" cy="307777"/>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square">
                <a:spAutoFit/>
              </a:bodyPr>
              <a:lstStyle/>
              <a:p>
                <a:pPr algn="ctr">
                  <a:spcBef>
                    <a:spcPct val="50000"/>
                  </a:spcBef>
                </a:pPr>
                <a:r>
                  <a:rPr lang="en-US" altLang="el-GR" sz="1400" b="1" dirty="0">
                    <a:solidFill>
                      <a:srgbClr val="7030A0"/>
                    </a:solidFill>
                    <a:effectLst>
                      <a:outerShdw blurRad="38100" dist="38100" dir="2700000" algn="tl">
                        <a:srgbClr val="000000"/>
                      </a:outerShdw>
                    </a:effectLst>
                    <a:latin typeface="Comic Sans MS" pitchFamily="66" charset="0"/>
                  </a:rPr>
                  <a:t>(1831-1879)</a:t>
                </a:r>
                <a:endParaRPr lang="el-GR" altLang="el-GR" sz="1400" b="1" dirty="0">
                  <a:solidFill>
                    <a:srgbClr val="7030A0"/>
                  </a:solidFill>
                  <a:effectLst>
                    <a:outerShdw blurRad="38100" dist="38100" dir="2700000" algn="tl">
                      <a:srgbClr val="000000"/>
                    </a:outerShdw>
                  </a:effectLst>
                  <a:latin typeface="Comic Sans MS" pitchFamily="66" charset="0"/>
                </a:endParaRPr>
              </a:p>
            </p:txBody>
          </p:sp>
        </p:grpSp>
        <p:sp>
          <p:nvSpPr>
            <p:cNvPr id="27" name="Ορθογώνιο 26"/>
            <p:cNvSpPr/>
            <p:nvPr/>
          </p:nvSpPr>
          <p:spPr>
            <a:xfrm>
              <a:off x="1314554" y="5167058"/>
              <a:ext cx="3041217" cy="400110"/>
            </a:xfrm>
            <a:prstGeom prst="rect">
              <a:avLst/>
            </a:prstGeom>
          </p:spPr>
          <p:txBody>
            <a:bodyPr wrap="none">
              <a:spAutoFit/>
            </a:bodyPr>
            <a:lstStyle/>
            <a:p>
              <a:r>
                <a:rPr lang="en-US" altLang="el-GR" sz="2000" b="1" dirty="0">
                  <a:latin typeface="Comic Sans MS" pitchFamily="66" charset="0"/>
                </a:rPr>
                <a:t>o</a:t>
              </a:r>
              <a:r>
                <a:rPr lang="en-US" altLang="el-GR" sz="2000" b="1" dirty="0">
                  <a:solidFill>
                    <a:srgbClr val="7030A0"/>
                  </a:solidFill>
                  <a:effectLst>
                    <a:outerShdw blurRad="38100" dist="38100" dir="2700000" algn="tl">
                      <a:srgbClr val="FFFFFF"/>
                    </a:outerShdw>
                  </a:effectLst>
                  <a:latin typeface="Comic Sans MS" pitchFamily="66" charset="0"/>
                </a:rPr>
                <a:t> </a:t>
              </a:r>
              <a:r>
                <a:rPr lang="en-US" altLang="el-GR" sz="2000" b="1" dirty="0">
                  <a:solidFill>
                    <a:srgbClr val="7030A0"/>
                  </a:solidFill>
                  <a:effectLst>
                    <a:outerShdw blurRad="38100" dist="38100" dir="2700000" algn="tl">
                      <a:srgbClr val="FFFFFF"/>
                    </a:outerShdw>
                  </a:effectLst>
                  <a:latin typeface="Comic Sans MS" pitchFamily="66" charset="0"/>
                  <a:hlinkClick r:id="rId14"/>
                </a:rPr>
                <a:t>James Clerk Maxwell</a:t>
              </a:r>
              <a:endParaRPr lang="el-GR" sz="2000" dirty="0"/>
            </a:p>
          </p:txBody>
        </p:sp>
      </p:grpSp>
      <p:grpSp>
        <p:nvGrpSpPr>
          <p:cNvPr id="33" name="Ομάδα 32"/>
          <p:cNvGrpSpPr/>
          <p:nvPr/>
        </p:nvGrpSpPr>
        <p:grpSpPr>
          <a:xfrm>
            <a:off x="16159" y="1980271"/>
            <a:ext cx="3824563" cy="1898054"/>
            <a:chOff x="16159" y="1980271"/>
            <a:chExt cx="3824563" cy="1898054"/>
          </a:xfrm>
        </p:grpSpPr>
        <p:grpSp>
          <p:nvGrpSpPr>
            <p:cNvPr id="20" name="Ομάδα 19"/>
            <p:cNvGrpSpPr/>
            <p:nvPr/>
          </p:nvGrpSpPr>
          <p:grpSpPr>
            <a:xfrm>
              <a:off x="16159" y="1980271"/>
              <a:ext cx="1462088" cy="1898054"/>
              <a:chOff x="7236296" y="3881813"/>
              <a:chExt cx="1462088" cy="1898054"/>
            </a:xfrm>
          </p:grpSpPr>
          <p:pic>
            <p:nvPicPr>
              <p:cNvPr id="3075" name="Picture 3" descr="C:\Users\Merkouris\Desktop\images.jp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370045" y="3881813"/>
                <a:ext cx="1164646" cy="1563411"/>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6"/>
              <p:cNvSpPr txBox="1">
                <a:spLocks noChangeArrowheads="1"/>
              </p:cNvSpPr>
              <p:nvPr/>
            </p:nvSpPr>
            <p:spPr bwMode="auto">
              <a:xfrm>
                <a:off x="7236296" y="5472090"/>
                <a:ext cx="1462088" cy="307777"/>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square">
                <a:spAutoFit/>
              </a:bodyPr>
              <a:lstStyle/>
              <a:p>
                <a:pPr algn="ctr">
                  <a:spcBef>
                    <a:spcPct val="50000"/>
                  </a:spcBef>
                </a:pPr>
                <a:r>
                  <a:rPr lang="en-US" altLang="el-GR" sz="1400" b="1" dirty="0">
                    <a:solidFill>
                      <a:srgbClr val="002060"/>
                    </a:solidFill>
                    <a:effectLst>
                      <a:outerShdw blurRad="38100" dist="38100" dir="2700000" algn="tl">
                        <a:srgbClr val="000000"/>
                      </a:outerShdw>
                    </a:effectLst>
                    <a:latin typeface="Comic Sans MS" pitchFamily="66" charset="0"/>
                  </a:rPr>
                  <a:t>(1775-1836)</a:t>
                </a:r>
                <a:endParaRPr lang="el-GR" altLang="el-GR" sz="1400" b="1" dirty="0">
                  <a:solidFill>
                    <a:srgbClr val="002060"/>
                  </a:solidFill>
                  <a:effectLst>
                    <a:outerShdw blurRad="38100" dist="38100" dir="2700000" algn="tl">
                      <a:srgbClr val="000000"/>
                    </a:outerShdw>
                  </a:effectLst>
                  <a:latin typeface="Comic Sans MS" pitchFamily="66" charset="0"/>
                </a:endParaRPr>
              </a:p>
            </p:txBody>
          </p:sp>
        </p:grpSp>
        <p:sp>
          <p:nvSpPr>
            <p:cNvPr id="29" name="Ορθογώνιο 28"/>
            <p:cNvSpPr/>
            <p:nvPr/>
          </p:nvSpPr>
          <p:spPr>
            <a:xfrm>
              <a:off x="1344526" y="2300311"/>
              <a:ext cx="2496196" cy="461665"/>
            </a:xfrm>
            <a:prstGeom prst="rect">
              <a:avLst/>
            </a:prstGeom>
          </p:spPr>
          <p:txBody>
            <a:bodyPr wrap="none">
              <a:spAutoFit/>
            </a:bodyPr>
            <a:lstStyle/>
            <a:p>
              <a:r>
                <a:rPr lang="en-US" altLang="el-GR" sz="2000" b="1" dirty="0">
                  <a:latin typeface="Comic Sans MS" pitchFamily="66" charset="0"/>
                </a:rPr>
                <a:t>o</a:t>
              </a:r>
              <a:r>
                <a:rPr lang="en-US" altLang="el-GR" sz="2000" b="1" dirty="0">
                  <a:solidFill>
                    <a:srgbClr val="0000FF"/>
                  </a:solidFill>
                  <a:effectLst>
                    <a:outerShdw blurRad="38100" dist="38100" dir="2700000" algn="tl">
                      <a:srgbClr val="FFFFFF"/>
                    </a:outerShdw>
                  </a:effectLst>
                  <a:latin typeface="Comic Sans MS" pitchFamily="66" charset="0"/>
                </a:rPr>
                <a:t> </a:t>
              </a:r>
              <a:r>
                <a:rPr lang="en-US" altLang="el-GR" sz="2000" b="1" dirty="0">
                  <a:solidFill>
                    <a:srgbClr val="0000FF"/>
                  </a:solidFill>
                  <a:effectLst>
                    <a:outerShdw blurRad="38100" dist="38100" dir="2700000" algn="tl">
                      <a:srgbClr val="FFFFFF"/>
                    </a:outerShdw>
                  </a:effectLst>
                  <a:latin typeface="Comic Sans MS" pitchFamily="66" charset="0"/>
                  <a:hlinkClick r:id="rId16"/>
                </a:rPr>
                <a:t>Marie Amp</a:t>
              </a:r>
              <a:r>
                <a:rPr lang="en-US" altLang="el-GR" sz="2000" b="1" dirty="0">
                  <a:solidFill>
                    <a:srgbClr val="0000FF"/>
                  </a:solidFill>
                  <a:effectLst>
                    <a:outerShdw blurRad="38100" dist="38100" dir="2700000" algn="tl">
                      <a:srgbClr val="FFFFFF"/>
                    </a:outerShdw>
                  </a:effectLst>
                  <a:latin typeface="Comic Sans MS" panose="030F0702030302020204" pitchFamily="66" charset="0"/>
                  <a:ea typeface="Cambria Math"/>
                  <a:hlinkClick r:id="rId16"/>
                </a:rPr>
                <a:t>ère</a:t>
              </a:r>
              <a:r>
                <a:rPr lang="en-US" altLang="el-GR" sz="2400" b="1" dirty="0">
                  <a:solidFill>
                    <a:srgbClr val="0000FF"/>
                  </a:solidFill>
                  <a:effectLst>
                    <a:outerShdw blurRad="38100" dist="38100" dir="2700000" algn="tl">
                      <a:srgbClr val="FFFFFF"/>
                    </a:outerShdw>
                  </a:effectLst>
                  <a:latin typeface="Comic Sans MS" pitchFamily="66" charset="0"/>
                </a:rPr>
                <a:t>, </a:t>
              </a:r>
              <a:endParaRPr lang="el-GR" sz="2400" dirty="0"/>
            </a:p>
          </p:txBody>
        </p:sp>
      </p:grpSp>
      <p:sp>
        <p:nvSpPr>
          <p:cNvPr id="31" name="Ορθογώνιο 30"/>
          <p:cNvSpPr/>
          <p:nvPr/>
        </p:nvSpPr>
        <p:spPr>
          <a:xfrm>
            <a:off x="1844585" y="2825630"/>
            <a:ext cx="5134534" cy="1477328"/>
          </a:xfrm>
          <a:prstGeom prst="rect">
            <a:avLst/>
          </a:prstGeom>
        </p:spPr>
        <p:txBody>
          <a:bodyPr wrap="square">
            <a:spAutoFit/>
          </a:bodyPr>
          <a:lstStyle/>
          <a:p>
            <a:pPr algn="ctr">
              <a:lnSpc>
                <a:spcPct val="150000"/>
              </a:lnSpc>
            </a:pPr>
            <a:r>
              <a:rPr lang="el-GR" altLang="el-GR" sz="2000" b="1" dirty="0">
                <a:latin typeface="Comic Sans MS" pitchFamily="66" charset="0"/>
              </a:rPr>
              <a:t>και πολλοί άλλοι που ο καθένας με τον τρόπο</a:t>
            </a:r>
            <a:r>
              <a:rPr lang="en-US" altLang="el-GR" sz="2000" b="1" dirty="0">
                <a:solidFill>
                  <a:srgbClr val="7030A0"/>
                </a:solidFill>
                <a:effectLst>
                  <a:outerShdw blurRad="38100" dist="38100" dir="2700000" algn="tl">
                    <a:srgbClr val="FFFFFF"/>
                  </a:outerShdw>
                </a:effectLst>
                <a:latin typeface="Comic Sans MS" pitchFamily="66" charset="0"/>
              </a:rPr>
              <a:t> </a:t>
            </a:r>
            <a:r>
              <a:rPr lang="el-GR" altLang="el-GR" sz="2000" b="1" dirty="0">
                <a:effectLst>
                  <a:outerShdw blurRad="38100" dist="38100" dir="2700000" algn="tl">
                    <a:srgbClr val="FFFFFF"/>
                  </a:outerShdw>
                </a:effectLst>
                <a:latin typeface="Comic Sans MS" pitchFamily="66" charset="0"/>
              </a:rPr>
              <a:t>του</a:t>
            </a:r>
            <a:r>
              <a:rPr lang="el-GR" altLang="el-GR" sz="2000" b="1" dirty="0">
                <a:solidFill>
                  <a:srgbClr val="7030A0"/>
                </a:solidFill>
                <a:effectLst>
                  <a:outerShdw blurRad="38100" dist="38100" dir="2700000" algn="tl">
                    <a:srgbClr val="FFFFFF"/>
                  </a:outerShdw>
                </a:effectLst>
                <a:latin typeface="Comic Sans MS" pitchFamily="66" charset="0"/>
              </a:rPr>
              <a:t> </a:t>
            </a:r>
            <a:r>
              <a:rPr lang="el-GR" altLang="el-GR" sz="2000" b="1" dirty="0">
                <a:effectLst>
                  <a:outerShdw blurRad="38100" dist="38100" dir="2700000" algn="tl">
                    <a:srgbClr val="FFFFFF"/>
                  </a:outerShdw>
                </a:effectLst>
                <a:latin typeface="Comic Sans MS" pitchFamily="66" charset="0"/>
              </a:rPr>
              <a:t>συνέβαλλε</a:t>
            </a:r>
            <a:r>
              <a:rPr lang="el-GR" altLang="el-GR" sz="2000" b="1" dirty="0">
                <a:solidFill>
                  <a:srgbClr val="7030A0"/>
                </a:solidFill>
                <a:effectLst>
                  <a:outerShdw blurRad="38100" dist="38100" dir="2700000" algn="tl">
                    <a:srgbClr val="FFFFFF"/>
                  </a:outerShdw>
                </a:effectLst>
                <a:latin typeface="Comic Sans MS" pitchFamily="66" charset="0"/>
              </a:rPr>
              <a:t> </a:t>
            </a:r>
            <a:r>
              <a:rPr lang="el-GR" altLang="el-GR" sz="2000" b="1" dirty="0">
                <a:effectLst>
                  <a:outerShdw blurRad="38100" dist="38100" dir="2700000" algn="tl">
                    <a:srgbClr val="FFFFFF"/>
                  </a:outerShdw>
                </a:effectLst>
                <a:latin typeface="Comic Sans MS" pitchFamily="66" charset="0"/>
              </a:rPr>
              <a:t>στη σύνδεση όλων των προηγουμένων και τη δημιουργία του</a:t>
            </a:r>
            <a:endParaRPr lang="el-GR" sz="2000" dirty="0">
              <a:solidFill>
                <a:srgbClr val="FF0000"/>
              </a:solidFill>
              <a:effectLst>
                <a:outerShdw blurRad="38100" dist="38100" dir="2700000" algn="tl">
                  <a:srgbClr val="000000">
                    <a:alpha val="43137"/>
                  </a:srgbClr>
                </a:outerShdw>
              </a:effectLst>
            </a:endParaRPr>
          </a:p>
        </p:txBody>
      </p:sp>
      <p:sp>
        <p:nvSpPr>
          <p:cNvPr id="32" name="Ορθογώνιο 31"/>
          <p:cNvSpPr/>
          <p:nvPr/>
        </p:nvSpPr>
        <p:spPr>
          <a:xfrm>
            <a:off x="2356922" y="4353703"/>
            <a:ext cx="4240263" cy="461665"/>
          </a:xfrm>
          <a:prstGeom prst="rect">
            <a:avLst/>
          </a:prstGeom>
        </p:spPr>
        <p:txBody>
          <a:bodyPr wrap="none">
            <a:spAutoFit/>
          </a:bodyPr>
          <a:lstStyle/>
          <a:p>
            <a:r>
              <a:rPr lang="el-GR" altLang="el-GR" sz="2400" b="1" dirty="0">
                <a:solidFill>
                  <a:srgbClr val="FF0000"/>
                </a:solidFill>
                <a:effectLst>
                  <a:outerShdw blurRad="38100" dist="38100" dir="2700000" algn="tl">
                    <a:srgbClr val="000000">
                      <a:alpha val="43137"/>
                    </a:srgbClr>
                  </a:outerShdw>
                </a:effectLst>
                <a:latin typeface="Comic Sans MS" pitchFamily="66" charset="0"/>
              </a:rPr>
              <a:t>ΗΛΕΚΤΡΟΜΑΓΝΗΤΙΣΜΟΥ.</a:t>
            </a:r>
            <a:endParaRPr lang="el-GR" sz="24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41558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par>
                          <p:cTn id="8" fill="hold">
                            <p:stCondLst>
                              <p:cond delay="500"/>
                            </p:stCondLst>
                            <p:childTnLst>
                              <p:par>
                                <p:cTn id="9" presetID="42" presetClass="entr" presetSubtype="0" fill="hold" nodeType="afterEffect">
                                  <p:stCondLst>
                                    <p:cond delay="50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1000"/>
                                        <p:tgtEl>
                                          <p:spTgt spid="25"/>
                                        </p:tgtEl>
                                      </p:cBhvr>
                                    </p:animEffect>
                                    <p:anim calcmode="lin" valueType="num">
                                      <p:cBhvr>
                                        <p:cTn id="12" dur="1000" fill="hold"/>
                                        <p:tgtEl>
                                          <p:spTgt spid="25"/>
                                        </p:tgtEl>
                                        <p:attrNameLst>
                                          <p:attrName>ppt_x</p:attrName>
                                        </p:attrNameLst>
                                      </p:cBhvr>
                                      <p:tavLst>
                                        <p:tav tm="0">
                                          <p:val>
                                            <p:strVal val="#ppt_x"/>
                                          </p:val>
                                        </p:tav>
                                        <p:tav tm="100000">
                                          <p:val>
                                            <p:strVal val="#ppt_x"/>
                                          </p:val>
                                        </p:tav>
                                      </p:tavLst>
                                    </p:anim>
                                    <p:anim calcmode="lin" valueType="num">
                                      <p:cBhvr>
                                        <p:cTn id="13" dur="1000" fill="hold"/>
                                        <p:tgtEl>
                                          <p:spTgt spid="25"/>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nodeType="afterEffect">
                                  <p:stCondLst>
                                    <p:cond delay="50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1000"/>
                                        <p:tgtEl>
                                          <p:spTgt spid="28"/>
                                        </p:tgtEl>
                                      </p:cBhvr>
                                    </p:animEffect>
                                    <p:anim calcmode="lin" valueType="num">
                                      <p:cBhvr>
                                        <p:cTn id="18" dur="1000" fill="hold"/>
                                        <p:tgtEl>
                                          <p:spTgt spid="28"/>
                                        </p:tgtEl>
                                        <p:attrNameLst>
                                          <p:attrName>ppt_x</p:attrName>
                                        </p:attrNameLst>
                                      </p:cBhvr>
                                      <p:tavLst>
                                        <p:tav tm="0">
                                          <p:val>
                                            <p:strVal val="#ppt_x"/>
                                          </p:val>
                                        </p:tav>
                                        <p:tav tm="100000">
                                          <p:val>
                                            <p:strVal val="#ppt_x"/>
                                          </p:val>
                                        </p:tav>
                                      </p:tavLst>
                                    </p:anim>
                                    <p:anim calcmode="lin" valueType="num">
                                      <p:cBhvr>
                                        <p:cTn id="19" dur="1000" fill="hold"/>
                                        <p:tgtEl>
                                          <p:spTgt spid="28"/>
                                        </p:tgtEl>
                                        <p:attrNameLst>
                                          <p:attrName>ppt_y</p:attrName>
                                        </p:attrNameLst>
                                      </p:cBhvr>
                                      <p:tavLst>
                                        <p:tav tm="0">
                                          <p:val>
                                            <p:strVal val="#ppt_y+.1"/>
                                          </p:val>
                                        </p:tav>
                                        <p:tav tm="100000">
                                          <p:val>
                                            <p:strVal val="#ppt_y"/>
                                          </p:val>
                                        </p:tav>
                                      </p:tavLst>
                                    </p:anim>
                                  </p:childTnLst>
                                </p:cTn>
                              </p:par>
                            </p:childTnLst>
                          </p:cTn>
                        </p:par>
                        <p:par>
                          <p:cTn id="20" fill="hold">
                            <p:stCondLst>
                              <p:cond delay="3500"/>
                            </p:stCondLst>
                            <p:childTnLst>
                              <p:par>
                                <p:cTn id="21" presetID="42" presetClass="entr" presetSubtype="0" fill="hold" nodeType="afterEffect">
                                  <p:stCondLst>
                                    <p:cond delay="500"/>
                                  </p:stCondLst>
                                  <p:childTnLst>
                                    <p:set>
                                      <p:cBhvr>
                                        <p:cTn id="22" dur="1" fill="hold">
                                          <p:stCondLst>
                                            <p:cond delay="0"/>
                                          </p:stCondLst>
                                        </p:cTn>
                                        <p:tgtEl>
                                          <p:spTgt spid="30"/>
                                        </p:tgtEl>
                                        <p:attrNameLst>
                                          <p:attrName>style.visibility</p:attrName>
                                        </p:attrNameLst>
                                      </p:cBhvr>
                                      <p:to>
                                        <p:strVal val="visible"/>
                                      </p:to>
                                    </p:set>
                                    <p:animEffect transition="in" filter="fade">
                                      <p:cBhvr>
                                        <p:cTn id="23" dur="1000"/>
                                        <p:tgtEl>
                                          <p:spTgt spid="30"/>
                                        </p:tgtEl>
                                      </p:cBhvr>
                                    </p:animEffect>
                                    <p:anim calcmode="lin" valueType="num">
                                      <p:cBhvr>
                                        <p:cTn id="24" dur="1000" fill="hold"/>
                                        <p:tgtEl>
                                          <p:spTgt spid="30"/>
                                        </p:tgtEl>
                                        <p:attrNameLst>
                                          <p:attrName>ppt_x</p:attrName>
                                        </p:attrNameLst>
                                      </p:cBhvr>
                                      <p:tavLst>
                                        <p:tav tm="0">
                                          <p:val>
                                            <p:strVal val="#ppt_x"/>
                                          </p:val>
                                        </p:tav>
                                        <p:tav tm="100000">
                                          <p:val>
                                            <p:strVal val="#ppt_x"/>
                                          </p:val>
                                        </p:tav>
                                      </p:tavLst>
                                    </p:anim>
                                    <p:anim calcmode="lin" valueType="num">
                                      <p:cBhvr>
                                        <p:cTn id="25" dur="1000" fill="hold"/>
                                        <p:tgtEl>
                                          <p:spTgt spid="30"/>
                                        </p:tgtEl>
                                        <p:attrNameLst>
                                          <p:attrName>ppt_y</p:attrName>
                                        </p:attrNameLst>
                                      </p:cBhvr>
                                      <p:tavLst>
                                        <p:tav tm="0">
                                          <p:val>
                                            <p:strVal val="#ppt_y+.1"/>
                                          </p:val>
                                        </p:tav>
                                        <p:tav tm="100000">
                                          <p:val>
                                            <p:strVal val="#ppt_y"/>
                                          </p:val>
                                        </p:tav>
                                      </p:tavLst>
                                    </p:anim>
                                  </p:childTnLst>
                                </p:cTn>
                              </p:par>
                            </p:childTnLst>
                          </p:cTn>
                        </p:par>
                        <p:par>
                          <p:cTn id="26" fill="hold">
                            <p:stCondLst>
                              <p:cond delay="5000"/>
                            </p:stCondLst>
                            <p:childTnLst>
                              <p:par>
                                <p:cTn id="27" presetID="42" presetClass="entr" presetSubtype="0" fill="hold" nodeType="afterEffect">
                                  <p:stCondLst>
                                    <p:cond delay="500"/>
                                  </p:stCondLst>
                                  <p:childTnLst>
                                    <p:set>
                                      <p:cBhvr>
                                        <p:cTn id="28" dur="1" fill="hold">
                                          <p:stCondLst>
                                            <p:cond delay="0"/>
                                          </p:stCondLst>
                                        </p:cTn>
                                        <p:tgtEl>
                                          <p:spTgt spid="33"/>
                                        </p:tgtEl>
                                        <p:attrNameLst>
                                          <p:attrName>style.visibility</p:attrName>
                                        </p:attrNameLst>
                                      </p:cBhvr>
                                      <p:to>
                                        <p:strVal val="visible"/>
                                      </p:to>
                                    </p:set>
                                    <p:animEffect transition="in" filter="fade">
                                      <p:cBhvr>
                                        <p:cTn id="29" dur="1000"/>
                                        <p:tgtEl>
                                          <p:spTgt spid="33"/>
                                        </p:tgtEl>
                                      </p:cBhvr>
                                    </p:animEffect>
                                    <p:anim calcmode="lin" valueType="num">
                                      <p:cBhvr>
                                        <p:cTn id="30" dur="1000" fill="hold"/>
                                        <p:tgtEl>
                                          <p:spTgt spid="33"/>
                                        </p:tgtEl>
                                        <p:attrNameLst>
                                          <p:attrName>ppt_x</p:attrName>
                                        </p:attrNameLst>
                                      </p:cBhvr>
                                      <p:tavLst>
                                        <p:tav tm="0">
                                          <p:val>
                                            <p:strVal val="#ppt_x"/>
                                          </p:val>
                                        </p:tav>
                                        <p:tav tm="100000">
                                          <p:val>
                                            <p:strVal val="#ppt_x"/>
                                          </p:val>
                                        </p:tav>
                                      </p:tavLst>
                                    </p:anim>
                                    <p:anim calcmode="lin" valueType="num">
                                      <p:cBhvr>
                                        <p:cTn id="31" dur="1000" fill="hold"/>
                                        <p:tgtEl>
                                          <p:spTgt spid="33"/>
                                        </p:tgtEl>
                                        <p:attrNameLst>
                                          <p:attrName>ppt_y</p:attrName>
                                        </p:attrNameLst>
                                      </p:cBhvr>
                                      <p:tavLst>
                                        <p:tav tm="0">
                                          <p:val>
                                            <p:strVal val="#ppt_y+.1"/>
                                          </p:val>
                                        </p:tav>
                                        <p:tav tm="100000">
                                          <p:val>
                                            <p:strVal val="#ppt_y"/>
                                          </p:val>
                                        </p:tav>
                                      </p:tavLst>
                                    </p:anim>
                                  </p:childTnLst>
                                </p:cTn>
                              </p:par>
                            </p:childTnLst>
                          </p:cTn>
                        </p:par>
                        <p:par>
                          <p:cTn id="32" fill="hold">
                            <p:stCondLst>
                              <p:cond delay="6500"/>
                            </p:stCondLst>
                            <p:childTnLst>
                              <p:par>
                                <p:cTn id="33" presetID="42" presetClass="entr" presetSubtype="0" fill="hold" nodeType="afterEffect">
                                  <p:stCondLst>
                                    <p:cond delay="50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1000"/>
                                        <p:tgtEl>
                                          <p:spTgt spid="34"/>
                                        </p:tgtEl>
                                      </p:cBhvr>
                                    </p:animEffect>
                                    <p:anim calcmode="lin" valueType="num">
                                      <p:cBhvr>
                                        <p:cTn id="36" dur="1000" fill="hold"/>
                                        <p:tgtEl>
                                          <p:spTgt spid="34"/>
                                        </p:tgtEl>
                                        <p:attrNameLst>
                                          <p:attrName>ppt_x</p:attrName>
                                        </p:attrNameLst>
                                      </p:cBhvr>
                                      <p:tavLst>
                                        <p:tav tm="0">
                                          <p:val>
                                            <p:strVal val="#ppt_x"/>
                                          </p:val>
                                        </p:tav>
                                        <p:tav tm="100000">
                                          <p:val>
                                            <p:strVal val="#ppt_x"/>
                                          </p:val>
                                        </p:tav>
                                      </p:tavLst>
                                    </p:anim>
                                    <p:anim calcmode="lin" valueType="num">
                                      <p:cBhvr>
                                        <p:cTn id="37" dur="1000" fill="hold"/>
                                        <p:tgtEl>
                                          <p:spTgt spid="34"/>
                                        </p:tgtEl>
                                        <p:attrNameLst>
                                          <p:attrName>ppt_y</p:attrName>
                                        </p:attrNameLst>
                                      </p:cBhvr>
                                      <p:tavLst>
                                        <p:tav tm="0">
                                          <p:val>
                                            <p:strVal val="#ppt_y+.1"/>
                                          </p:val>
                                        </p:tav>
                                        <p:tav tm="100000">
                                          <p:val>
                                            <p:strVal val="#ppt_y"/>
                                          </p:val>
                                        </p:tav>
                                      </p:tavLst>
                                    </p:anim>
                                  </p:childTnLst>
                                </p:cTn>
                              </p:par>
                            </p:childTnLst>
                          </p:cTn>
                        </p:par>
                        <p:par>
                          <p:cTn id="38" fill="hold">
                            <p:stCondLst>
                              <p:cond delay="8000"/>
                            </p:stCondLst>
                            <p:childTnLst>
                              <p:par>
                                <p:cTn id="39" presetID="42" presetClass="entr" presetSubtype="0" fill="hold" nodeType="afterEffect">
                                  <p:stCondLst>
                                    <p:cond delay="500"/>
                                  </p:stCondLst>
                                  <p:childTnLst>
                                    <p:set>
                                      <p:cBhvr>
                                        <p:cTn id="40" dur="1" fill="hold">
                                          <p:stCondLst>
                                            <p:cond delay="0"/>
                                          </p:stCondLst>
                                        </p:cTn>
                                        <p:tgtEl>
                                          <p:spTgt spid="35"/>
                                        </p:tgtEl>
                                        <p:attrNameLst>
                                          <p:attrName>style.visibility</p:attrName>
                                        </p:attrNameLst>
                                      </p:cBhvr>
                                      <p:to>
                                        <p:strVal val="visible"/>
                                      </p:to>
                                    </p:set>
                                    <p:animEffect transition="in" filter="fade">
                                      <p:cBhvr>
                                        <p:cTn id="41" dur="1000"/>
                                        <p:tgtEl>
                                          <p:spTgt spid="35"/>
                                        </p:tgtEl>
                                      </p:cBhvr>
                                    </p:animEffect>
                                    <p:anim calcmode="lin" valueType="num">
                                      <p:cBhvr>
                                        <p:cTn id="42" dur="1000" fill="hold"/>
                                        <p:tgtEl>
                                          <p:spTgt spid="35"/>
                                        </p:tgtEl>
                                        <p:attrNameLst>
                                          <p:attrName>ppt_x</p:attrName>
                                        </p:attrNameLst>
                                      </p:cBhvr>
                                      <p:tavLst>
                                        <p:tav tm="0">
                                          <p:val>
                                            <p:strVal val="#ppt_x"/>
                                          </p:val>
                                        </p:tav>
                                        <p:tav tm="100000">
                                          <p:val>
                                            <p:strVal val="#ppt_x"/>
                                          </p:val>
                                        </p:tav>
                                      </p:tavLst>
                                    </p:anim>
                                    <p:anim calcmode="lin" valueType="num">
                                      <p:cBhvr>
                                        <p:cTn id="43" dur="1000" fill="hold"/>
                                        <p:tgtEl>
                                          <p:spTgt spid="35"/>
                                        </p:tgtEl>
                                        <p:attrNameLst>
                                          <p:attrName>ppt_y</p:attrName>
                                        </p:attrNameLst>
                                      </p:cBhvr>
                                      <p:tavLst>
                                        <p:tav tm="0">
                                          <p:val>
                                            <p:strVal val="#ppt_y+.1"/>
                                          </p:val>
                                        </p:tav>
                                        <p:tav tm="100000">
                                          <p:val>
                                            <p:strVal val="#ppt_y"/>
                                          </p:val>
                                        </p:tav>
                                      </p:tavLst>
                                    </p:anim>
                                  </p:childTnLst>
                                </p:cTn>
                              </p:par>
                            </p:childTnLst>
                          </p:cTn>
                        </p:par>
                        <p:par>
                          <p:cTn id="44" fill="hold">
                            <p:stCondLst>
                              <p:cond delay="9500"/>
                            </p:stCondLst>
                            <p:childTnLst>
                              <p:par>
                                <p:cTn id="45" presetID="10" presetClass="entr" presetSubtype="0" fill="hold" grpId="0" nodeType="afterEffect">
                                  <p:stCondLst>
                                    <p:cond delay="50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500"/>
                                        <p:tgtEl>
                                          <p:spTgt spid="31"/>
                                        </p:tgtEl>
                                      </p:cBhvr>
                                    </p:animEffect>
                                  </p:childTnLst>
                                </p:cTn>
                              </p:par>
                            </p:childTnLst>
                          </p:cTn>
                        </p:par>
                        <p:par>
                          <p:cTn id="48" fill="hold">
                            <p:stCondLst>
                              <p:cond delay="10500"/>
                            </p:stCondLst>
                            <p:childTnLst>
                              <p:par>
                                <p:cTn id="49" presetID="6" presetClass="entr" presetSubtype="16" fill="hold" grpId="0" nodeType="afterEffect">
                                  <p:stCondLst>
                                    <p:cond delay="750"/>
                                  </p:stCondLst>
                                  <p:childTnLst>
                                    <p:set>
                                      <p:cBhvr>
                                        <p:cTn id="50" dur="1" fill="hold">
                                          <p:stCondLst>
                                            <p:cond delay="0"/>
                                          </p:stCondLst>
                                        </p:cTn>
                                        <p:tgtEl>
                                          <p:spTgt spid="32"/>
                                        </p:tgtEl>
                                        <p:attrNameLst>
                                          <p:attrName>style.visibility</p:attrName>
                                        </p:attrNameLst>
                                      </p:cBhvr>
                                      <p:to>
                                        <p:strVal val="visible"/>
                                      </p:to>
                                    </p:set>
                                    <p:animEffect transition="in" filter="circle(in)">
                                      <p:cBhvr>
                                        <p:cTn id="51"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40</a:t>
            </a:fld>
            <a:endParaRPr lang="el-GR">
              <a:solidFill>
                <a:prstClr val="black">
                  <a:tint val="75000"/>
                </a:prstClr>
              </a:solidFill>
            </a:endParaRPr>
          </a:p>
        </p:txBody>
      </p:sp>
      <p:sp>
        <p:nvSpPr>
          <p:cNvPr id="593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5939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979712" y="362190"/>
            <a:ext cx="4334583" cy="1122594"/>
          </a:xfrm>
          <a:prstGeom prst="rect">
            <a:avLst/>
          </a:prstGeom>
          <a:noFill/>
        </p:spPr>
      </p:pic>
      <p:sp>
        <p:nvSpPr>
          <p:cNvPr id="593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5939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195736" y="1844824"/>
            <a:ext cx="4176464" cy="1038108"/>
          </a:xfrm>
          <a:prstGeom prst="rect">
            <a:avLst/>
          </a:prstGeom>
          <a:noFill/>
        </p:spPr>
      </p:pic>
      <p:sp>
        <p:nvSpPr>
          <p:cNvPr id="593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5940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3584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35842" name="Object 2"/>
          <p:cNvGraphicFramePr>
            <a:graphicFrameLocks noChangeAspect="1"/>
          </p:cNvGraphicFramePr>
          <p:nvPr/>
        </p:nvGraphicFramePr>
        <p:xfrm>
          <a:off x="1403648" y="3284984"/>
          <a:ext cx="6155023" cy="864096"/>
        </p:xfrm>
        <a:graphic>
          <a:graphicData uri="http://schemas.openxmlformats.org/presentationml/2006/ole">
            <mc:AlternateContent xmlns:mc="http://schemas.openxmlformats.org/markup-compatibility/2006">
              <mc:Choice xmlns:v="urn:schemas-microsoft-com:vml" Requires="v">
                <p:oleObj name="Equation" r:id="rId4" imgW="1473200" imgH="203200" progId="Equation.DSMT4">
                  <p:embed/>
                </p:oleObj>
              </mc:Choice>
              <mc:Fallback>
                <p:oleObj name="Equation" r:id="rId4" imgW="1473200" imgH="2032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648" y="3284984"/>
                        <a:ext cx="6155023" cy="8640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nodeType="clickEffect">
                                  <p:stCondLst>
                                    <p:cond delay="0"/>
                                  </p:stCondLst>
                                  <p:childTnLst>
                                    <p:set>
                                      <p:cBhvr>
                                        <p:cTn id="6" dur="1" fill="hold">
                                          <p:stCondLst>
                                            <p:cond delay="0"/>
                                          </p:stCondLst>
                                        </p:cTn>
                                        <p:tgtEl>
                                          <p:spTgt spid="59393"/>
                                        </p:tgtEl>
                                        <p:attrNameLst>
                                          <p:attrName>style.visibility</p:attrName>
                                        </p:attrNameLst>
                                      </p:cBhvr>
                                      <p:to>
                                        <p:strVal val="visible"/>
                                      </p:to>
                                    </p:set>
                                    <p:anim calcmode="lin" valueType="num">
                                      <p:cBhvr>
                                        <p:cTn id="7" dur="2000" fill="hold"/>
                                        <p:tgtEl>
                                          <p:spTgt spid="59393"/>
                                        </p:tgtEl>
                                        <p:attrNameLst>
                                          <p:attrName>ppt_w</p:attrName>
                                        </p:attrNameLst>
                                      </p:cBhvr>
                                      <p:tavLst>
                                        <p:tav tm="0">
                                          <p:val>
                                            <p:strVal val="#ppt_w*2.5"/>
                                          </p:val>
                                        </p:tav>
                                        <p:tav tm="100000">
                                          <p:val>
                                            <p:strVal val="#ppt_w"/>
                                          </p:val>
                                        </p:tav>
                                      </p:tavLst>
                                    </p:anim>
                                    <p:anim calcmode="lin" valueType="num">
                                      <p:cBhvr>
                                        <p:cTn id="8" dur="2000" fill="hold"/>
                                        <p:tgtEl>
                                          <p:spTgt spid="59393"/>
                                        </p:tgtEl>
                                        <p:attrNameLst>
                                          <p:attrName>ppt_h</p:attrName>
                                        </p:attrNameLst>
                                      </p:cBhvr>
                                      <p:tavLst>
                                        <p:tav tm="0">
                                          <p:val>
                                            <p:strVal val="#ppt_h*0.01"/>
                                          </p:val>
                                        </p:tav>
                                        <p:tav tm="100000">
                                          <p:val>
                                            <p:strVal val="#ppt_h"/>
                                          </p:val>
                                        </p:tav>
                                      </p:tavLst>
                                    </p:anim>
                                    <p:anim calcmode="lin" valueType="num">
                                      <p:cBhvr>
                                        <p:cTn id="9" dur="2000" fill="hold"/>
                                        <p:tgtEl>
                                          <p:spTgt spid="59393"/>
                                        </p:tgtEl>
                                        <p:attrNameLst>
                                          <p:attrName>ppt_x</p:attrName>
                                        </p:attrNameLst>
                                      </p:cBhvr>
                                      <p:tavLst>
                                        <p:tav tm="0">
                                          <p:val>
                                            <p:strVal val="#ppt_x"/>
                                          </p:val>
                                        </p:tav>
                                        <p:tav tm="100000">
                                          <p:val>
                                            <p:strVal val="#ppt_x"/>
                                          </p:val>
                                        </p:tav>
                                      </p:tavLst>
                                    </p:anim>
                                    <p:anim calcmode="lin" valueType="num">
                                      <p:cBhvr>
                                        <p:cTn id="10" dur="2000" fill="hold"/>
                                        <p:tgtEl>
                                          <p:spTgt spid="59393"/>
                                        </p:tgtEl>
                                        <p:attrNameLst>
                                          <p:attrName>ppt_y</p:attrName>
                                        </p:attrNameLst>
                                      </p:cBhvr>
                                      <p:tavLst>
                                        <p:tav tm="0">
                                          <p:val>
                                            <p:strVal val="#ppt_h+1"/>
                                          </p:val>
                                        </p:tav>
                                        <p:tav tm="100000">
                                          <p:val>
                                            <p:strVal val="#ppt_y"/>
                                          </p:val>
                                        </p:tav>
                                      </p:tavLst>
                                    </p:anim>
                                    <p:animEffect transition="in" filter="fade">
                                      <p:cBhvr>
                                        <p:cTn id="11" dur="2000"/>
                                        <p:tgtEl>
                                          <p:spTgt spid="5939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59395"/>
                                        </p:tgtEl>
                                        <p:attrNameLst>
                                          <p:attrName>style.visibility</p:attrName>
                                        </p:attrNameLst>
                                      </p:cBhvr>
                                      <p:to>
                                        <p:strVal val="visible"/>
                                      </p:to>
                                    </p:set>
                                    <p:anim calcmode="lin" valueType="num">
                                      <p:cBhvr additive="base">
                                        <p:cTn id="16" dur="2000" fill="hold"/>
                                        <p:tgtEl>
                                          <p:spTgt spid="59395"/>
                                        </p:tgtEl>
                                        <p:attrNameLst>
                                          <p:attrName>ppt_x</p:attrName>
                                        </p:attrNameLst>
                                      </p:cBhvr>
                                      <p:tavLst>
                                        <p:tav tm="0">
                                          <p:val>
                                            <p:strVal val="#ppt_x"/>
                                          </p:val>
                                        </p:tav>
                                        <p:tav tm="100000">
                                          <p:val>
                                            <p:strVal val="#ppt_x"/>
                                          </p:val>
                                        </p:tav>
                                      </p:tavLst>
                                    </p:anim>
                                    <p:anim calcmode="lin" valueType="num">
                                      <p:cBhvr additive="base">
                                        <p:cTn id="17" dur="2000" fill="hold"/>
                                        <p:tgtEl>
                                          <p:spTgt spid="593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3DF53439-851E-44AD-84B1-B6BFC3D0C743}" type="slidenum">
              <a:rPr lang="el-GR" smtClean="0">
                <a:solidFill>
                  <a:prstClr val="black">
                    <a:tint val="75000"/>
                  </a:prstClr>
                </a:solidFill>
              </a:rPr>
              <a:pPr/>
              <a:t>41</a:t>
            </a:fld>
            <a:endParaRPr lang="el-GR">
              <a:solidFill>
                <a:prstClr val="black">
                  <a:tint val="75000"/>
                </a:prstClr>
              </a:solidFill>
            </a:endParaRPr>
          </a:p>
        </p:txBody>
      </p:sp>
      <p:pic>
        <p:nvPicPr>
          <p:cNvPr id="3" name="Picture 2"/>
          <p:cNvPicPr>
            <a:picLocks noChangeAspect="1" noChangeArrowheads="1"/>
          </p:cNvPicPr>
          <p:nvPr/>
        </p:nvPicPr>
        <p:blipFill>
          <a:blip r:embed="rId2" cstate="print"/>
          <a:srcRect/>
          <a:stretch>
            <a:fillRect/>
          </a:stretch>
        </p:blipFill>
        <p:spPr bwMode="auto">
          <a:xfrm>
            <a:off x="-48349" y="116632"/>
            <a:ext cx="8759333" cy="2160240"/>
          </a:xfrm>
          <a:prstGeom prst="rect">
            <a:avLst/>
          </a:prstGeom>
          <a:noFill/>
          <a:ln w="9525">
            <a:noFill/>
            <a:miter lim="800000"/>
            <a:headEnd/>
            <a:tailEnd/>
          </a:ln>
        </p:spPr>
      </p:pic>
      <p:pic>
        <p:nvPicPr>
          <p:cNvPr id="60418"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 y="2636913"/>
            <a:ext cx="9143999" cy="582144"/>
          </a:xfrm>
          <a:prstGeom prst="rect">
            <a:avLst/>
          </a:prstGeom>
          <a:noFill/>
        </p:spPr>
      </p:pic>
      <p:pic>
        <p:nvPicPr>
          <p:cNvPr id="60417"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115616" y="3573016"/>
            <a:ext cx="6778955" cy="792088"/>
          </a:xfrm>
          <a:prstGeom prst="rect">
            <a:avLst/>
          </a:prstGeom>
          <a:noFill/>
        </p:spPr>
      </p:pic>
      <p:sp>
        <p:nvSpPr>
          <p:cNvPr id="6041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60420" name="Rectangle 4"/>
          <p:cNvSpPr>
            <a:spLocks noChangeArrowheads="1"/>
          </p:cNvSpPr>
          <p:nvPr/>
        </p:nvSpPr>
        <p:spPr bwMode="auto">
          <a:xfrm>
            <a:off x="-99060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60421" name="Rectangle 5"/>
          <p:cNvSpPr>
            <a:spLocks noChangeArrowheads="1"/>
          </p:cNvSpPr>
          <p:nvPr/>
        </p:nvSpPr>
        <p:spPr bwMode="auto">
          <a:xfrm>
            <a:off x="-99060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9" name="8 - Δεξιό βέλος"/>
          <p:cNvSpPr/>
          <p:nvPr/>
        </p:nvSpPr>
        <p:spPr>
          <a:xfrm rot="10800000">
            <a:off x="1619672" y="764704"/>
            <a:ext cx="1008112" cy="28803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0423"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60422" name="Picture 6"/>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635896" y="260648"/>
            <a:ext cx="864096" cy="101828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strVal val="#ppt_w*2.5"/>
                                          </p:val>
                                        </p:tav>
                                        <p:tav tm="100000">
                                          <p:val>
                                            <p:strVal val="#ppt_w"/>
                                          </p:val>
                                        </p:tav>
                                      </p:tavLst>
                                    </p:anim>
                                    <p:anim calcmode="lin" valueType="num">
                                      <p:cBhvr>
                                        <p:cTn id="8" dur="500" fill="hold"/>
                                        <p:tgtEl>
                                          <p:spTgt spid="3"/>
                                        </p:tgtEl>
                                        <p:attrNameLst>
                                          <p:attrName>ppt_h</p:attrName>
                                        </p:attrNameLst>
                                      </p:cBhvr>
                                      <p:tavLst>
                                        <p:tav tm="0">
                                          <p:val>
                                            <p:strVal val="#ppt_h*0.01"/>
                                          </p:val>
                                        </p:tav>
                                        <p:tav tm="100000">
                                          <p:val>
                                            <p:strVal val="#ppt_h"/>
                                          </p:val>
                                        </p:tav>
                                      </p:tavLst>
                                    </p:anim>
                                    <p:anim calcmode="lin" valueType="num">
                                      <p:cBhvr>
                                        <p:cTn id="9" dur="500" fill="hold"/>
                                        <p:tgtEl>
                                          <p:spTgt spid="3"/>
                                        </p:tgtEl>
                                        <p:attrNameLst>
                                          <p:attrName>ppt_x</p:attrName>
                                        </p:attrNameLst>
                                      </p:cBhvr>
                                      <p:tavLst>
                                        <p:tav tm="0">
                                          <p:val>
                                            <p:strVal val="#ppt_x"/>
                                          </p:val>
                                        </p:tav>
                                        <p:tav tm="100000">
                                          <p:val>
                                            <p:strVal val="#ppt_x"/>
                                          </p:val>
                                        </p:tav>
                                      </p:tavLst>
                                    </p:anim>
                                    <p:anim calcmode="lin" valueType="num">
                                      <p:cBhvr>
                                        <p:cTn id="10" dur="500" fill="hold"/>
                                        <p:tgtEl>
                                          <p:spTgt spid="3"/>
                                        </p:tgtEl>
                                        <p:attrNameLst>
                                          <p:attrName>ppt_y</p:attrName>
                                        </p:attrNameLst>
                                      </p:cBhvr>
                                      <p:tavLst>
                                        <p:tav tm="0">
                                          <p:val>
                                            <p:strVal val="#ppt_h+1"/>
                                          </p:val>
                                        </p:tav>
                                        <p:tav tm="100000">
                                          <p:val>
                                            <p:strVal val="#ppt_y"/>
                                          </p:val>
                                        </p:tav>
                                      </p:tavLst>
                                    </p:anim>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nodeType="clickEffect">
                                  <p:stCondLst>
                                    <p:cond delay="0"/>
                                  </p:stCondLst>
                                  <p:childTnLst>
                                    <p:set>
                                      <p:cBhvr>
                                        <p:cTn id="15" dur="1" fill="hold">
                                          <p:stCondLst>
                                            <p:cond delay="0"/>
                                          </p:stCondLst>
                                        </p:cTn>
                                        <p:tgtEl>
                                          <p:spTgt spid="60418"/>
                                        </p:tgtEl>
                                        <p:attrNameLst>
                                          <p:attrName>style.visibility</p:attrName>
                                        </p:attrNameLst>
                                      </p:cBhvr>
                                      <p:to>
                                        <p:strVal val="visible"/>
                                      </p:to>
                                    </p:set>
                                    <p:anim calcmode="lin" valueType="num">
                                      <p:cBhvr>
                                        <p:cTn id="16" dur="500" fill="hold"/>
                                        <p:tgtEl>
                                          <p:spTgt spid="60418"/>
                                        </p:tgtEl>
                                        <p:attrNameLst>
                                          <p:attrName>ppt_w</p:attrName>
                                        </p:attrNameLst>
                                      </p:cBhvr>
                                      <p:tavLst>
                                        <p:tav tm="0">
                                          <p:val>
                                            <p:strVal val="#ppt_w*2.5"/>
                                          </p:val>
                                        </p:tav>
                                        <p:tav tm="100000">
                                          <p:val>
                                            <p:strVal val="#ppt_w"/>
                                          </p:val>
                                        </p:tav>
                                      </p:tavLst>
                                    </p:anim>
                                    <p:anim calcmode="lin" valueType="num">
                                      <p:cBhvr>
                                        <p:cTn id="17" dur="500" fill="hold"/>
                                        <p:tgtEl>
                                          <p:spTgt spid="60418"/>
                                        </p:tgtEl>
                                        <p:attrNameLst>
                                          <p:attrName>ppt_h</p:attrName>
                                        </p:attrNameLst>
                                      </p:cBhvr>
                                      <p:tavLst>
                                        <p:tav tm="0">
                                          <p:val>
                                            <p:strVal val="#ppt_h*0.01"/>
                                          </p:val>
                                        </p:tav>
                                        <p:tav tm="100000">
                                          <p:val>
                                            <p:strVal val="#ppt_h"/>
                                          </p:val>
                                        </p:tav>
                                      </p:tavLst>
                                    </p:anim>
                                    <p:anim calcmode="lin" valueType="num">
                                      <p:cBhvr>
                                        <p:cTn id="18" dur="500" fill="hold"/>
                                        <p:tgtEl>
                                          <p:spTgt spid="60418"/>
                                        </p:tgtEl>
                                        <p:attrNameLst>
                                          <p:attrName>ppt_x</p:attrName>
                                        </p:attrNameLst>
                                      </p:cBhvr>
                                      <p:tavLst>
                                        <p:tav tm="0">
                                          <p:val>
                                            <p:strVal val="#ppt_x"/>
                                          </p:val>
                                        </p:tav>
                                        <p:tav tm="100000">
                                          <p:val>
                                            <p:strVal val="#ppt_x"/>
                                          </p:val>
                                        </p:tav>
                                      </p:tavLst>
                                    </p:anim>
                                    <p:anim calcmode="lin" valueType="num">
                                      <p:cBhvr>
                                        <p:cTn id="19" dur="500" fill="hold"/>
                                        <p:tgtEl>
                                          <p:spTgt spid="60418"/>
                                        </p:tgtEl>
                                        <p:attrNameLst>
                                          <p:attrName>ppt_y</p:attrName>
                                        </p:attrNameLst>
                                      </p:cBhvr>
                                      <p:tavLst>
                                        <p:tav tm="0">
                                          <p:val>
                                            <p:strVal val="#ppt_h+1"/>
                                          </p:val>
                                        </p:tav>
                                        <p:tav tm="100000">
                                          <p:val>
                                            <p:strVal val="#ppt_y"/>
                                          </p:val>
                                        </p:tav>
                                      </p:tavLst>
                                    </p:anim>
                                    <p:animEffect transition="in" filter="fade">
                                      <p:cBhvr>
                                        <p:cTn id="20" dur="500"/>
                                        <p:tgtEl>
                                          <p:spTgt spid="60418"/>
                                        </p:tgtEl>
                                      </p:cBhvr>
                                    </p:animEffec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nodeType="clickEffect">
                                  <p:stCondLst>
                                    <p:cond delay="0"/>
                                  </p:stCondLst>
                                  <p:childTnLst>
                                    <p:set>
                                      <p:cBhvr>
                                        <p:cTn id="24" dur="1" fill="hold">
                                          <p:stCondLst>
                                            <p:cond delay="0"/>
                                          </p:stCondLst>
                                        </p:cTn>
                                        <p:tgtEl>
                                          <p:spTgt spid="60417"/>
                                        </p:tgtEl>
                                        <p:attrNameLst>
                                          <p:attrName>style.visibility</p:attrName>
                                        </p:attrNameLst>
                                      </p:cBhvr>
                                      <p:to>
                                        <p:strVal val="visible"/>
                                      </p:to>
                                    </p:set>
                                    <p:anim calcmode="lin" valueType="num">
                                      <p:cBhvr>
                                        <p:cTn id="25" dur="500" fill="hold"/>
                                        <p:tgtEl>
                                          <p:spTgt spid="60417"/>
                                        </p:tgtEl>
                                        <p:attrNameLst>
                                          <p:attrName>ppt_w</p:attrName>
                                        </p:attrNameLst>
                                      </p:cBhvr>
                                      <p:tavLst>
                                        <p:tav tm="0">
                                          <p:val>
                                            <p:strVal val="#ppt_w*2.5"/>
                                          </p:val>
                                        </p:tav>
                                        <p:tav tm="100000">
                                          <p:val>
                                            <p:strVal val="#ppt_w"/>
                                          </p:val>
                                        </p:tav>
                                      </p:tavLst>
                                    </p:anim>
                                    <p:anim calcmode="lin" valueType="num">
                                      <p:cBhvr>
                                        <p:cTn id="26" dur="500" fill="hold"/>
                                        <p:tgtEl>
                                          <p:spTgt spid="60417"/>
                                        </p:tgtEl>
                                        <p:attrNameLst>
                                          <p:attrName>ppt_h</p:attrName>
                                        </p:attrNameLst>
                                      </p:cBhvr>
                                      <p:tavLst>
                                        <p:tav tm="0">
                                          <p:val>
                                            <p:strVal val="#ppt_h*0.01"/>
                                          </p:val>
                                        </p:tav>
                                        <p:tav tm="100000">
                                          <p:val>
                                            <p:strVal val="#ppt_h"/>
                                          </p:val>
                                        </p:tav>
                                      </p:tavLst>
                                    </p:anim>
                                    <p:anim calcmode="lin" valueType="num">
                                      <p:cBhvr>
                                        <p:cTn id="27" dur="500" fill="hold"/>
                                        <p:tgtEl>
                                          <p:spTgt spid="60417"/>
                                        </p:tgtEl>
                                        <p:attrNameLst>
                                          <p:attrName>ppt_x</p:attrName>
                                        </p:attrNameLst>
                                      </p:cBhvr>
                                      <p:tavLst>
                                        <p:tav tm="0">
                                          <p:val>
                                            <p:strVal val="#ppt_x"/>
                                          </p:val>
                                        </p:tav>
                                        <p:tav tm="100000">
                                          <p:val>
                                            <p:strVal val="#ppt_x"/>
                                          </p:val>
                                        </p:tav>
                                      </p:tavLst>
                                    </p:anim>
                                    <p:anim calcmode="lin" valueType="num">
                                      <p:cBhvr>
                                        <p:cTn id="28" dur="500" fill="hold"/>
                                        <p:tgtEl>
                                          <p:spTgt spid="60417"/>
                                        </p:tgtEl>
                                        <p:attrNameLst>
                                          <p:attrName>ppt_y</p:attrName>
                                        </p:attrNameLst>
                                      </p:cBhvr>
                                      <p:tavLst>
                                        <p:tav tm="0">
                                          <p:val>
                                            <p:strVal val="#ppt_h+1"/>
                                          </p:val>
                                        </p:tav>
                                        <p:tav tm="100000">
                                          <p:val>
                                            <p:strVal val="#ppt_y"/>
                                          </p:val>
                                        </p:tav>
                                      </p:tavLst>
                                    </p:anim>
                                    <p:animEffect transition="in" filter="fade">
                                      <p:cBhvr>
                                        <p:cTn id="29" dur="500"/>
                                        <p:tgtEl>
                                          <p:spTgt spid="60417"/>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60422"/>
                                        </p:tgtEl>
                                        <p:attrNameLst>
                                          <p:attrName>style.visibility</p:attrName>
                                        </p:attrNameLst>
                                      </p:cBhvr>
                                      <p:to>
                                        <p:strVal val="visible"/>
                                      </p:to>
                                    </p:set>
                                    <p:anim calcmode="lin" valueType="num">
                                      <p:cBhvr additive="base">
                                        <p:cTn id="34" dur="2000" fill="hold"/>
                                        <p:tgtEl>
                                          <p:spTgt spid="60422"/>
                                        </p:tgtEl>
                                        <p:attrNameLst>
                                          <p:attrName>ppt_x</p:attrName>
                                        </p:attrNameLst>
                                      </p:cBhvr>
                                      <p:tavLst>
                                        <p:tav tm="0">
                                          <p:val>
                                            <p:strVal val="#ppt_x"/>
                                          </p:val>
                                        </p:tav>
                                        <p:tav tm="100000">
                                          <p:val>
                                            <p:strVal val="#ppt_x"/>
                                          </p:val>
                                        </p:tav>
                                      </p:tavLst>
                                    </p:anim>
                                    <p:anim calcmode="lin" valueType="num">
                                      <p:cBhvr additive="base">
                                        <p:cTn id="35" dur="2000" fill="hold"/>
                                        <p:tgtEl>
                                          <p:spTgt spid="60422"/>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9" presetClass="entr" presetSubtype="1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p:cTn id="40" dur="5000" fill="hold"/>
                                        <p:tgtEl>
                                          <p:spTgt spid="9"/>
                                        </p:tgtEl>
                                        <p:attrNameLst>
                                          <p:attrName>ppt_w</p:attrName>
                                        </p:attrNameLst>
                                      </p:cBhvr>
                                      <p:tavLst>
                                        <p:tav tm="0" fmla="#ppt_w*sin(2.5*pi*$)">
                                          <p:val>
                                            <p:fltVal val="0"/>
                                          </p:val>
                                        </p:tav>
                                        <p:tav tm="100000">
                                          <p:val>
                                            <p:fltVal val="1"/>
                                          </p:val>
                                        </p:tav>
                                      </p:tavLst>
                                    </p:anim>
                                    <p:anim calcmode="lin" valueType="num">
                                      <p:cBhvr>
                                        <p:cTn id="41" dur="5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tint val="75000"/>
                  </a:prstClr>
                </a:solidFill>
              </a:rPr>
              <a:pPr/>
              <a:t>42</a:t>
            </a:fld>
            <a:endParaRPr lang="el-GR">
              <a:solidFill>
                <a:prstClr val="black">
                  <a:tint val="75000"/>
                </a:prstClr>
              </a:solidFill>
            </a:endParaRPr>
          </a:p>
        </p:txBody>
      </p:sp>
      <p:sp>
        <p:nvSpPr>
          <p:cNvPr id="4" name="Ορθογώνιο 3"/>
          <p:cNvSpPr/>
          <p:nvPr/>
        </p:nvSpPr>
        <p:spPr>
          <a:xfrm>
            <a:off x="791580" y="476672"/>
            <a:ext cx="7560840" cy="959173"/>
          </a:xfrm>
          <a:prstGeom prst="rect">
            <a:avLst/>
          </a:prstGeom>
        </p:spPr>
        <p:txBody>
          <a:bodyPr wrap="square">
            <a:spAutoFit/>
          </a:bodyPr>
          <a:lstStyle/>
          <a:p>
            <a:pPr algn="just">
              <a:lnSpc>
                <a:spcPct val="150000"/>
              </a:lnSpc>
            </a:pPr>
            <a:r>
              <a:rPr lang="en-US" sz="2000" b="1" dirty="0">
                <a:latin typeface="Trebuchet MS" panose="020B0603020202020204" pitchFamily="34" charset="0"/>
              </a:rPr>
              <a:t>4. </a:t>
            </a:r>
            <a:r>
              <a:rPr lang="el-GR" sz="2000" dirty="0">
                <a:latin typeface="Trebuchet MS" panose="020B0603020202020204" pitchFamily="34" charset="0"/>
              </a:rPr>
              <a:t>∆</a:t>
            </a:r>
            <a:r>
              <a:rPr lang="el-GR" sz="2000" dirty="0" err="1">
                <a:latin typeface="Trebuchet MS" panose="020B0603020202020204" pitchFamily="34" charset="0"/>
              </a:rPr>
              <a:t>ύο</a:t>
            </a:r>
            <a:r>
              <a:rPr lang="el-GR" sz="2000" dirty="0">
                <a:latin typeface="Trebuchet MS" panose="020B0603020202020204" pitchFamily="34" charset="0"/>
              </a:rPr>
              <a:t> ακίνητα </a:t>
            </a:r>
            <a:r>
              <a:rPr lang="el-GR" sz="2000" dirty="0" err="1">
                <a:latin typeface="Trebuchet MS" panose="020B0603020202020204" pitchFamily="34" charset="0"/>
              </a:rPr>
              <a:t>σηµειακά</a:t>
            </a:r>
            <a:r>
              <a:rPr lang="el-GR" sz="2000" dirty="0">
                <a:latin typeface="Trebuchet MS" panose="020B0603020202020204" pitchFamily="34" charset="0"/>
              </a:rPr>
              <a:t> φορτία </a:t>
            </a:r>
            <a:r>
              <a:rPr lang="el-GR" sz="2000" i="1" dirty="0">
                <a:latin typeface="Trebuchet MS" panose="020B0603020202020204" pitchFamily="34" charset="0"/>
              </a:rPr>
              <a:t>Q</a:t>
            </a:r>
            <a:r>
              <a:rPr lang="el-GR" sz="2000" baseline="-25000" dirty="0">
                <a:latin typeface="Trebuchet MS" panose="020B0603020202020204" pitchFamily="34" charset="0"/>
              </a:rPr>
              <a:t>1</a:t>
            </a:r>
            <a:r>
              <a:rPr lang="en-US" sz="2000" baseline="-25000" dirty="0">
                <a:latin typeface="Trebuchet MS" panose="020B0603020202020204" pitchFamily="34" charset="0"/>
              </a:rPr>
              <a:t> </a:t>
            </a:r>
            <a:r>
              <a:rPr lang="el-GR" sz="2000" dirty="0">
                <a:latin typeface="Trebuchet MS" panose="020B0603020202020204" pitchFamily="34" charset="0"/>
              </a:rPr>
              <a:t>=</a:t>
            </a:r>
            <a:r>
              <a:rPr lang="en-US" sz="2000" dirty="0">
                <a:latin typeface="Trebuchet MS" panose="020B0603020202020204" pitchFamily="34" charset="0"/>
              </a:rPr>
              <a:t> </a:t>
            </a:r>
            <a:r>
              <a:rPr lang="el-GR" sz="2000" dirty="0">
                <a:latin typeface="Trebuchet MS" panose="020B0603020202020204" pitchFamily="34" charset="0"/>
              </a:rPr>
              <a:t>10µC και </a:t>
            </a:r>
            <a:r>
              <a:rPr lang="el-GR" sz="2000" i="1" dirty="0">
                <a:latin typeface="Trebuchet MS" panose="020B0603020202020204" pitchFamily="34" charset="0"/>
              </a:rPr>
              <a:t>Q</a:t>
            </a:r>
            <a:r>
              <a:rPr lang="el-GR" sz="2000" baseline="-25000" dirty="0">
                <a:latin typeface="Trebuchet MS" panose="020B0603020202020204" pitchFamily="34" charset="0"/>
              </a:rPr>
              <a:t>2</a:t>
            </a:r>
            <a:r>
              <a:rPr lang="en-US" sz="2000" baseline="-25000" dirty="0">
                <a:latin typeface="Trebuchet MS" panose="020B0603020202020204" pitchFamily="34" charset="0"/>
              </a:rPr>
              <a:t> </a:t>
            </a:r>
            <a:r>
              <a:rPr lang="el-GR" sz="2000" dirty="0">
                <a:latin typeface="Trebuchet MS" panose="020B0603020202020204" pitchFamily="34" charset="0"/>
              </a:rPr>
              <a:t>=</a:t>
            </a:r>
            <a:r>
              <a:rPr lang="en-US" sz="2000" dirty="0">
                <a:latin typeface="Trebuchet MS" panose="020B0603020202020204" pitchFamily="34" charset="0"/>
              </a:rPr>
              <a:t> </a:t>
            </a:r>
            <a:r>
              <a:rPr lang="el-GR" sz="2000" dirty="0">
                <a:latin typeface="Trebuchet MS" panose="020B0603020202020204" pitchFamily="34" charset="0"/>
              </a:rPr>
              <a:t>40µC απέχουν µ</a:t>
            </a:r>
            <a:r>
              <a:rPr lang="el-GR" sz="2000" dirty="0" err="1">
                <a:latin typeface="Trebuchet MS" panose="020B0603020202020204" pitchFamily="34" charset="0"/>
              </a:rPr>
              <a:t>εταξύ</a:t>
            </a:r>
            <a:r>
              <a:rPr lang="el-GR" sz="2000" dirty="0">
                <a:latin typeface="Trebuchet MS" panose="020B0603020202020204" pitchFamily="34" charset="0"/>
              </a:rPr>
              <a:t> τους απόσταση 3m. </a:t>
            </a:r>
            <a:endParaRPr lang="en-US" sz="2000" dirty="0">
              <a:latin typeface="Trebuchet MS" panose="020B0603020202020204" pitchFamily="34" charset="0"/>
            </a:endParaRPr>
          </a:p>
        </p:txBody>
      </p:sp>
      <p:pic>
        <p:nvPicPr>
          <p:cNvPr id="5" name="Picture 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20690" y="1556792"/>
            <a:ext cx="5267325" cy="1104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Ορθογώνιο 5"/>
          <p:cNvSpPr/>
          <p:nvPr/>
        </p:nvSpPr>
        <p:spPr>
          <a:xfrm>
            <a:off x="814890" y="2661692"/>
            <a:ext cx="7537530" cy="2400657"/>
          </a:xfrm>
          <a:prstGeom prst="rect">
            <a:avLst/>
          </a:prstGeom>
        </p:spPr>
        <p:txBody>
          <a:bodyPr wrap="square">
            <a:spAutoFit/>
          </a:bodyPr>
          <a:lstStyle/>
          <a:p>
            <a:pPr algn="just">
              <a:lnSpc>
                <a:spcPct val="150000"/>
              </a:lnSpc>
            </a:pPr>
            <a:r>
              <a:rPr lang="el-GR" sz="2000" dirty="0">
                <a:latin typeface="Trebuchet MS" panose="020B0603020202020204" pitchFamily="34" charset="0"/>
              </a:rPr>
              <a:t>Να βρείτε</a:t>
            </a:r>
          </a:p>
          <a:p>
            <a:pPr algn="just">
              <a:lnSpc>
                <a:spcPct val="150000"/>
              </a:lnSpc>
            </a:pPr>
            <a:r>
              <a:rPr lang="el-GR" sz="2000" b="1" dirty="0">
                <a:latin typeface="Trebuchet MS" panose="020B0603020202020204" pitchFamily="34" charset="0"/>
              </a:rPr>
              <a:t>α. </a:t>
            </a:r>
            <a:r>
              <a:rPr lang="en-US" sz="2000" b="1" dirty="0">
                <a:latin typeface="Trebuchet MS" panose="020B0603020202020204" pitchFamily="34" charset="0"/>
              </a:rPr>
              <a:t> </a:t>
            </a:r>
            <a:r>
              <a:rPr lang="el-GR" sz="2000" dirty="0">
                <a:latin typeface="Trebuchet MS" panose="020B0603020202020204" pitchFamily="34" charset="0"/>
              </a:rPr>
              <a:t>το µ</a:t>
            </a:r>
            <a:r>
              <a:rPr lang="el-GR" sz="2000" dirty="0" err="1">
                <a:latin typeface="Trebuchet MS" panose="020B0603020202020204" pitchFamily="34" charset="0"/>
              </a:rPr>
              <a:t>έτρο</a:t>
            </a:r>
            <a:r>
              <a:rPr lang="el-GR" sz="2000" dirty="0">
                <a:latin typeface="Trebuchet MS" panose="020B0603020202020204" pitchFamily="34" charset="0"/>
              </a:rPr>
              <a:t> της </a:t>
            </a:r>
            <a:r>
              <a:rPr lang="el-GR" sz="2000" dirty="0" err="1">
                <a:latin typeface="Trebuchet MS" panose="020B0603020202020204" pitchFamily="34" charset="0"/>
              </a:rPr>
              <a:t>δύναµης</a:t>
            </a:r>
            <a:r>
              <a:rPr lang="el-GR" sz="2000" dirty="0">
                <a:latin typeface="Trebuchet MS" panose="020B0603020202020204" pitchFamily="34" charset="0"/>
              </a:rPr>
              <a:t> που ασκεί το ένα φορτίο στο άλλο.</a:t>
            </a:r>
          </a:p>
          <a:p>
            <a:pPr algn="just">
              <a:lnSpc>
                <a:spcPct val="150000"/>
              </a:lnSpc>
            </a:pPr>
            <a:r>
              <a:rPr lang="el-GR" sz="2000" b="1" dirty="0">
                <a:latin typeface="Trebuchet MS" panose="020B0603020202020204" pitchFamily="34" charset="0"/>
              </a:rPr>
              <a:t>β. </a:t>
            </a:r>
            <a:r>
              <a:rPr lang="el-GR" sz="2000" dirty="0">
                <a:latin typeface="Trebuchet MS" panose="020B0603020202020204" pitchFamily="34" charset="0"/>
              </a:rPr>
              <a:t>σε ποιο </a:t>
            </a:r>
            <a:r>
              <a:rPr lang="el-GR" sz="2000" dirty="0" err="1">
                <a:latin typeface="Trebuchet MS" panose="020B0603020202020204" pitchFamily="34" charset="0"/>
              </a:rPr>
              <a:t>σηµείο</a:t>
            </a:r>
            <a:r>
              <a:rPr lang="el-GR" sz="2000" dirty="0">
                <a:latin typeface="Trebuchet MS" panose="020B0603020202020204" pitchFamily="34" charset="0"/>
              </a:rPr>
              <a:t> της ευθείας (ε) πρέπει να τοποθετηθεί </a:t>
            </a:r>
            <a:r>
              <a:rPr lang="el-GR" sz="2000" dirty="0" err="1">
                <a:latin typeface="Trebuchet MS" panose="020B0603020202020204" pitchFamily="34" charset="0"/>
              </a:rPr>
              <a:t>σηµειακό</a:t>
            </a:r>
            <a:r>
              <a:rPr lang="el-GR" sz="2000" dirty="0">
                <a:latin typeface="Trebuchet MS" panose="020B0603020202020204" pitchFamily="34" charset="0"/>
              </a:rPr>
              <a:t> φορτίο </a:t>
            </a:r>
            <a:r>
              <a:rPr lang="el-GR" sz="2000" i="1" dirty="0">
                <a:latin typeface="Trebuchet MS" panose="020B0603020202020204" pitchFamily="34" charset="0"/>
              </a:rPr>
              <a:t>q</a:t>
            </a:r>
            <a:r>
              <a:rPr lang="en-US" sz="2000" i="1" dirty="0">
                <a:latin typeface="Trebuchet MS" panose="020B0603020202020204" pitchFamily="34" charset="0"/>
              </a:rPr>
              <a:t> </a:t>
            </a:r>
            <a:r>
              <a:rPr lang="el-GR" sz="2000" dirty="0">
                <a:latin typeface="Trebuchet MS" panose="020B0603020202020204" pitchFamily="34" charset="0"/>
              </a:rPr>
              <a:t>=</a:t>
            </a:r>
            <a:r>
              <a:rPr lang="en-US" sz="2000" dirty="0">
                <a:latin typeface="Trebuchet MS" panose="020B0603020202020204" pitchFamily="34" charset="0"/>
              </a:rPr>
              <a:t> </a:t>
            </a:r>
            <a:r>
              <a:rPr lang="el-GR" sz="2000" dirty="0">
                <a:latin typeface="Trebuchet MS" panose="020B0603020202020204" pitchFamily="34" charset="0"/>
              </a:rPr>
              <a:t>–2µC, ώστε η </a:t>
            </a:r>
            <a:r>
              <a:rPr lang="el-GR" sz="2000" dirty="0" err="1">
                <a:latin typeface="Trebuchet MS" panose="020B0603020202020204" pitchFamily="34" charset="0"/>
              </a:rPr>
              <a:t>συνισταµένη</a:t>
            </a:r>
            <a:r>
              <a:rPr lang="el-GR" sz="2000" dirty="0">
                <a:latin typeface="Trebuchet MS" panose="020B0603020202020204" pitchFamily="34" charset="0"/>
              </a:rPr>
              <a:t> </a:t>
            </a:r>
            <a:r>
              <a:rPr lang="el-GR" sz="2000" dirty="0" err="1">
                <a:latin typeface="Trebuchet MS" panose="020B0603020202020204" pitchFamily="34" charset="0"/>
              </a:rPr>
              <a:t>δύναµη</a:t>
            </a:r>
            <a:r>
              <a:rPr lang="el-GR" sz="2000" dirty="0">
                <a:latin typeface="Trebuchet MS" panose="020B0603020202020204" pitchFamily="34" charset="0"/>
              </a:rPr>
              <a:t> που ασκείται σ’ αυτό να είναι ίση µε µ</a:t>
            </a:r>
            <a:r>
              <a:rPr lang="el-GR" sz="2000" dirty="0" err="1">
                <a:latin typeface="Trebuchet MS" panose="020B0603020202020204" pitchFamily="34" charset="0"/>
              </a:rPr>
              <a:t>ηδέν</a:t>
            </a:r>
            <a:r>
              <a:rPr lang="en-US" sz="2000" dirty="0">
                <a:latin typeface="Trebuchet MS" panose="020B0603020202020204" pitchFamily="34" charset="0"/>
              </a:rPr>
              <a:t>;</a:t>
            </a:r>
            <a:endParaRPr lang="el-GR" sz="2000" dirty="0">
              <a:latin typeface="Trebuchet MS" panose="020B0603020202020204" pitchFamily="34" charset="0"/>
            </a:endParaRPr>
          </a:p>
        </p:txBody>
      </p:sp>
    </p:spTree>
    <p:extLst>
      <p:ext uri="{BB962C8B-B14F-4D97-AF65-F5344CB8AC3E}">
        <p14:creationId xmlns:p14="http://schemas.microsoft.com/office/powerpoint/2010/main" val="3414906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5</a:t>
            </a:fld>
            <a:endParaRPr lang="el-GR" dirty="0">
              <a:solidFill>
                <a:prstClr val="black"/>
              </a:solidFill>
            </a:endParaRPr>
          </a:p>
        </p:txBody>
      </p:sp>
      <p:sp>
        <p:nvSpPr>
          <p:cNvPr id="7" name="Rectangle 4"/>
          <p:cNvSpPr txBox="1">
            <a:spLocks noChangeArrowheads="1"/>
          </p:cNvSpPr>
          <p:nvPr/>
        </p:nvSpPr>
        <p:spPr>
          <a:xfrm>
            <a:off x="457200" y="277813"/>
            <a:ext cx="8229600" cy="77492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altLang="el-GR" sz="3200" b="1" dirty="0">
                <a:solidFill>
                  <a:srgbClr val="800000"/>
                </a:solidFill>
                <a:effectLst>
                  <a:outerShdw blurRad="38100" dist="38100" dir="2700000" algn="tl">
                    <a:srgbClr val="000000">
                      <a:alpha val="43137"/>
                    </a:srgbClr>
                  </a:outerShdw>
                </a:effectLst>
                <a:latin typeface="Comic Sans MS" pitchFamily="66" charset="0"/>
              </a:rPr>
              <a:t>Ηλεκτρομαγνητικές</a:t>
            </a:r>
            <a:r>
              <a:rPr lang="el-GR" altLang="el-GR" sz="3200" b="1" dirty="0">
                <a:solidFill>
                  <a:srgbClr val="660033"/>
                </a:solidFill>
                <a:effectLst>
                  <a:outerShdw blurRad="38100" dist="38100" dir="2700000" algn="tl">
                    <a:srgbClr val="000000">
                      <a:alpha val="43137"/>
                    </a:srgbClr>
                  </a:outerShdw>
                </a:effectLst>
                <a:latin typeface="Comic Sans MS" pitchFamily="66" charset="0"/>
              </a:rPr>
              <a:t> αλληλεπιδράσεις</a:t>
            </a:r>
          </a:p>
        </p:txBody>
      </p:sp>
      <p:pic>
        <p:nvPicPr>
          <p:cNvPr id="8" name="Picture 21" descr="michael-faraday3">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1173163" y="2420888"/>
            <a:ext cx="806450" cy="1152525"/>
          </a:xfrm>
          <a:prstGeom prst="rect">
            <a:avLst/>
          </a:prstGeo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24" descr="ampere11">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a:xfrm>
            <a:off x="3995738" y="2420888"/>
            <a:ext cx="912812" cy="1152525"/>
          </a:xfrm>
          <a:prstGeom prst="rect">
            <a:avLst/>
          </a:prstGeo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 name="Text Box 5"/>
          <p:cNvSpPr txBox="1">
            <a:spLocks noChangeArrowheads="1"/>
          </p:cNvSpPr>
          <p:nvPr/>
        </p:nvSpPr>
        <p:spPr bwMode="auto">
          <a:xfrm>
            <a:off x="468313" y="1341438"/>
            <a:ext cx="2303462" cy="519112"/>
          </a:xfrm>
          <a:prstGeom prst="rect">
            <a:avLst/>
          </a:prstGeom>
          <a:solidFill>
            <a:srgbClr val="CC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2800" b="1" dirty="0">
                <a:solidFill>
                  <a:schemeClr val="bg1"/>
                </a:solidFill>
                <a:latin typeface="Comic Sans MS" pitchFamily="66" charset="0"/>
              </a:rPr>
              <a:t>Ηλεκτρισμός</a:t>
            </a:r>
          </a:p>
        </p:txBody>
      </p:sp>
      <p:sp>
        <p:nvSpPr>
          <p:cNvPr id="11" name="Text Box 7"/>
          <p:cNvSpPr txBox="1">
            <a:spLocks noChangeArrowheads="1"/>
          </p:cNvSpPr>
          <p:nvPr/>
        </p:nvSpPr>
        <p:spPr bwMode="auto">
          <a:xfrm>
            <a:off x="3059113" y="1341438"/>
            <a:ext cx="2447925" cy="519112"/>
          </a:xfrm>
          <a:prstGeom prst="rect">
            <a:avLst/>
          </a:prstGeom>
          <a:solidFill>
            <a:srgbClr val="CC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2800" b="1" dirty="0">
                <a:solidFill>
                  <a:schemeClr val="bg1"/>
                </a:solidFill>
                <a:latin typeface="Comic Sans MS" pitchFamily="66" charset="0"/>
              </a:rPr>
              <a:t>Μαγνητισμός</a:t>
            </a:r>
          </a:p>
        </p:txBody>
      </p:sp>
      <p:sp>
        <p:nvSpPr>
          <p:cNvPr id="12" name="Text Box 9"/>
          <p:cNvSpPr txBox="1">
            <a:spLocks noChangeArrowheads="1"/>
          </p:cNvSpPr>
          <p:nvPr/>
        </p:nvSpPr>
        <p:spPr bwMode="auto">
          <a:xfrm>
            <a:off x="5651500" y="1268413"/>
            <a:ext cx="3168650" cy="946150"/>
          </a:xfrm>
          <a:prstGeom prst="rect">
            <a:avLst/>
          </a:prstGeom>
          <a:solidFill>
            <a:srgbClr val="CC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2800" b="1" dirty="0">
                <a:solidFill>
                  <a:schemeClr val="bg1"/>
                </a:solidFill>
                <a:latin typeface="Comic Sans MS" pitchFamily="66" charset="0"/>
              </a:rPr>
              <a:t>Ηλεκτρομαγνητικό κύμα</a:t>
            </a:r>
          </a:p>
        </p:txBody>
      </p:sp>
      <p:grpSp>
        <p:nvGrpSpPr>
          <p:cNvPr id="21" name="Ομάδα 20"/>
          <p:cNvGrpSpPr/>
          <p:nvPr/>
        </p:nvGrpSpPr>
        <p:grpSpPr>
          <a:xfrm>
            <a:off x="1908175" y="1836738"/>
            <a:ext cx="2159000" cy="1736675"/>
            <a:chOff x="1908175" y="1844675"/>
            <a:chExt cx="2159000" cy="1736675"/>
          </a:xfrm>
        </p:grpSpPr>
        <p:sp>
          <p:nvSpPr>
            <p:cNvPr id="13" name="Text Box 10"/>
            <p:cNvSpPr txBox="1">
              <a:spLocks noChangeArrowheads="1"/>
            </p:cNvSpPr>
            <p:nvPr/>
          </p:nvSpPr>
          <p:spPr bwMode="auto">
            <a:xfrm>
              <a:off x="1979613" y="2420888"/>
              <a:ext cx="2016125" cy="1160462"/>
            </a:xfrm>
            <a:prstGeom prst="rect">
              <a:avLst/>
            </a:prstGeom>
            <a:solidFill>
              <a:srgbClr val="0033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2800" b="1" dirty="0">
                  <a:solidFill>
                    <a:schemeClr val="bg1"/>
                  </a:solidFill>
                  <a:latin typeface="Comic Sans MS" pitchFamily="66" charset="0"/>
                </a:rPr>
                <a:t>Faraday</a:t>
              </a:r>
            </a:p>
            <a:p>
              <a:pPr algn="ctr">
                <a:spcBef>
                  <a:spcPct val="50000"/>
                </a:spcBef>
              </a:pPr>
              <a:r>
                <a:rPr lang="en-US" altLang="el-GR" sz="2800" b="1" dirty="0">
                  <a:solidFill>
                    <a:schemeClr val="bg1"/>
                  </a:solidFill>
                  <a:latin typeface="Comic Sans MS" pitchFamily="66" charset="0"/>
                </a:rPr>
                <a:t>Ampère</a:t>
              </a:r>
            </a:p>
          </p:txBody>
        </p:sp>
        <p:sp>
          <p:nvSpPr>
            <p:cNvPr id="16" name="Line 14"/>
            <p:cNvSpPr>
              <a:spLocks noChangeShapeType="1"/>
            </p:cNvSpPr>
            <p:nvPr/>
          </p:nvSpPr>
          <p:spPr bwMode="auto">
            <a:xfrm>
              <a:off x="1908175" y="1844675"/>
              <a:ext cx="719138" cy="5762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7" name="Line 15"/>
            <p:cNvSpPr>
              <a:spLocks noChangeShapeType="1"/>
            </p:cNvSpPr>
            <p:nvPr/>
          </p:nvSpPr>
          <p:spPr bwMode="auto">
            <a:xfrm flipH="1">
              <a:off x="3419475" y="1844675"/>
              <a:ext cx="647700" cy="5762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nvGrpSpPr>
          <p:cNvPr id="23" name="Ομάδα 22"/>
          <p:cNvGrpSpPr/>
          <p:nvPr/>
        </p:nvGrpSpPr>
        <p:grpSpPr>
          <a:xfrm>
            <a:off x="2627313" y="4294644"/>
            <a:ext cx="4392612" cy="1769833"/>
            <a:chOff x="2627313" y="4265842"/>
            <a:chExt cx="4392612" cy="1769833"/>
          </a:xfrm>
        </p:grpSpPr>
        <p:sp>
          <p:nvSpPr>
            <p:cNvPr id="15" name="Text Box 12"/>
            <p:cNvSpPr txBox="1">
              <a:spLocks noChangeArrowheads="1"/>
            </p:cNvSpPr>
            <p:nvPr/>
          </p:nvSpPr>
          <p:spPr bwMode="auto">
            <a:xfrm>
              <a:off x="2627313" y="4724400"/>
              <a:ext cx="4392612" cy="1311275"/>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3200" b="1" dirty="0">
                  <a:solidFill>
                    <a:schemeClr val="bg1"/>
                  </a:solidFill>
                  <a:latin typeface="Comic Sans MS" pitchFamily="66" charset="0"/>
                </a:rPr>
                <a:t>Θεωρία</a:t>
              </a:r>
            </a:p>
            <a:p>
              <a:pPr algn="ctr">
                <a:spcBef>
                  <a:spcPct val="50000"/>
                </a:spcBef>
              </a:pPr>
              <a:r>
                <a:rPr lang="el-GR" altLang="el-GR" sz="3200" b="1" dirty="0">
                  <a:solidFill>
                    <a:schemeClr val="bg1"/>
                  </a:solidFill>
                  <a:latin typeface="Comic Sans MS" pitchFamily="66" charset="0"/>
                </a:rPr>
                <a:t>Ηλεκτρομαγνητισμού</a:t>
              </a:r>
            </a:p>
          </p:txBody>
        </p:sp>
        <p:sp>
          <p:nvSpPr>
            <p:cNvPr id="19" name="Line 19"/>
            <p:cNvSpPr>
              <a:spLocks noChangeShapeType="1"/>
            </p:cNvSpPr>
            <p:nvPr/>
          </p:nvSpPr>
          <p:spPr bwMode="auto">
            <a:xfrm flipH="1">
              <a:off x="5219700" y="4265842"/>
              <a:ext cx="287338" cy="46014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nvGrpSpPr>
          <p:cNvPr id="22" name="Ομάδα 21"/>
          <p:cNvGrpSpPr/>
          <p:nvPr/>
        </p:nvGrpSpPr>
        <p:grpSpPr>
          <a:xfrm>
            <a:off x="4376610" y="2240756"/>
            <a:ext cx="3504092" cy="2053887"/>
            <a:chOff x="4243260" y="2857500"/>
            <a:chExt cx="3504092" cy="2053887"/>
          </a:xfrm>
        </p:grpSpPr>
        <p:sp>
          <p:nvSpPr>
            <p:cNvPr id="14" name="Text Box 11"/>
            <p:cNvSpPr txBox="1">
              <a:spLocks noChangeArrowheads="1"/>
            </p:cNvSpPr>
            <p:nvPr/>
          </p:nvSpPr>
          <p:spPr bwMode="auto">
            <a:xfrm>
              <a:off x="4243260" y="4392275"/>
              <a:ext cx="2447925" cy="519112"/>
            </a:xfrm>
            <a:prstGeom prst="rect">
              <a:avLst/>
            </a:prstGeom>
            <a:solidFill>
              <a:srgbClr val="0033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l-GR" sz="2800" b="1" dirty="0">
                  <a:solidFill>
                    <a:schemeClr val="bg1"/>
                  </a:solidFill>
                  <a:latin typeface="Comic Sans MS" pitchFamily="66" charset="0"/>
                </a:rPr>
                <a:t>Maxwell</a:t>
              </a:r>
              <a:endParaRPr lang="el-GR" altLang="el-GR" sz="2800" b="1" dirty="0">
                <a:solidFill>
                  <a:schemeClr val="bg1"/>
                </a:solidFill>
                <a:latin typeface="Comic Sans MS" pitchFamily="66" charset="0"/>
              </a:endParaRPr>
            </a:p>
          </p:txBody>
        </p:sp>
        <p:sp>
          <p:nvSpPr>
            <p:cNvPr id="18" name="Line 16"/>
            <p:cNvSpPr>
              <a:spLocks noChangeShapeType="1"/>
            </p:cNvSpPr>
            <p:nvPr/>
          </p:nvSpPr>
          <p:spPr bwMode="auto">
            <a:xfrm flipH="1">
              <a:off x="5878809" y="2857500"/>
              <a:ext cx="1046443" cy="1534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pic>
          <p:nvPicPr>
            <p:cNvPr id="20" name="Picture 27" descr="300px-James_Clerk_Maxwell">
              <a:hlinkClick r:id="rId6" tooltip="James Clerk Maxwell (1831–1879)"/>
            </p:cNvPr>
            <p:cNvPicPr>
              <a:picLocks noChangeAspect="1" noChangeArrowheads="1"/>
            </p:cNvPicPr>
            <p:nvPr/>
          </p:nvPicPr>
          <p:blipFill>
            <a:blip r:embed="rId7" cstate="print">
              <a:clrChange>
                <a:clrFrom>
                  <a:srgbClr val="F9F9F9"/>
                </a:clrFrom>
                <a:clrTo>
                  <a:srgbClr val="F9F9F9">
                    <a:alpha val="0"/>
                  </a:srgbClr>
                </a:clrTo>
              </a:clrChange>
              <a:extLst>
                <a:ext uri="{28A0092B-C50C-407E-A947-70E740481C1C}">
                  <a14:useLocalDpi xmlns:a14="http://schemas.microsoft.com/office/drawing/2010/main" val="0"/>
                </a:ext>
              </a:extLst>
            </a:blip>
            <a:srcRect/>
            <a:stretch>
              <a:fillRect/>
            </a:stretch>
          </p:blipFill>
          <p:spPr>
            <a:xfrm>
              <a:off x="6698015" y="3389769"/>
              <a:ext cx="1049337" cy="1262062"/>
            </a:xfrm>
            <a:prstGeom prst="rect">
              <a:avLst/>
            </a:prstGeo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24" name="Line 14"/>
          <p:cNvSpPr>
            <a:spLocks noChangeShapeType="1"/>
          </p:cNvSpPr>
          <p:nvPr/>
        </p:nvSpPr>
        <p:spPr bwMode="auto">
          <a:xfrm>
            <a:off x="2826884" y="3573414"/>
            <a:ext cx="1549726" cy="46167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extLst>
      <p:ext uri="{BB962C8B-B14F-4D97-AF65-F5344CB8AC3E}">
        <p14:creationId xmlns:p14="http://schemas.microsoft.com/office/powerpoint/2010/main" val="2699560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2000" fill="hold"/>
                                        <p:tgtEl>
                                          <p:spTgt spid="7"/>
                                        </p:tgtEl>
                                        <p:attrNameLst>
                                          <p:attrName>ppt_x</p:attrName>
                                        </p:attrNameLst>
                                      </p:cBhvr>
                                      <p:tavLst>
                                        <p:tav tm="0">
                                          <p:val>
                                            <p:strVal val="0-#ppt_w/2"/>
                                          </p:val>
                                        </p:tav>
                                        <p:tav tm="100000">
                                          <p:val>
                                            <p:strVal val="#ppt_x"/>
                                          </p:val>
                                        </p:tav>
                                      </p:tavLst>
                                    </p:anim>
                                    <p:anim calcmode="lin" valueType="num">
                                      <p:cBhvr additive="base">
                                        <p:cTn id="8" dur="2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dissolve">
                                      <p:cBhvr>
                                        <p:cTn id="13" dur="500"/>
                                        <p:tgtEl>
                                          <p:spTgt spid="10"/>
                                        </p:tgtEl>
                                      </p:cBhvr>
                                    </p:animEffect>
                                  </p:childTnLst>
                                </p:cTn>
                              </p:par>
                            </p:childTnLst>
                          </p:cTn>
                        </p:par>
                        <p:par>
                          <p:cTn id="14" fill="hold">
                            <p:stCondLst>
                              <p:cond delay="500"/>
                            </p:stCondLst>
                            <p:childTnLst>
                              <p:par>
                                <p:cTn id="15" presetID="9" presetClass="entr" presetSubtype="0" fill="hold" grpId="0" nodeType="afterEffect">
                                  <p:stCondLst>
                                    <p:cond delay="50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500"/>
                                        <p:tgtEl>
                                          <p:spTgt spid="11"/>
                                        </p:tgtEl>
                                      </p:cBhvr>
                                    </p:animEffect>
                                  </p:childTnLst>
                                </p:cTn>
                              </p:par>
                            </p:childTnLst>
                          </p:cTn>
                        </p:par>
                        <p:par>
                          <p:cTn id="18" fill="hold">
                            <p:stCondLst>
                              <p:cond delay="1500"/>
                            </p:stCondLst>
                            <p:childTnLst>
                              <p:par>
                                <p:cTn id="19" presetID="9" presetClass="entr" presetSubtype="0" fill="hold" nodeType="afterEffect">
                                  <p:stCondLst>
                                    <p:cond delay="500"/>
                                  </p:stCondLst>
                                  <p:childTnLst>
                                    <p:set>
                                      <p:cBhvr>
                                        <p:cTn id="20" dur="1" fill="hold">
                                          <p:stCondLst>
                                            <p:cond delay="0"/>
                                          </p:stCondLst>
                                        </p:cTn>
                                        <p:tgtEl>
                                          <p:spTgt spid="21"/>
                                        </p:tgtEl>
                                        <p:attrNameLst>
                                          <p:attrName>style.visibility</p:attrName>
                                        </p:attrNameLst>
                                      </p:cBhvr>
                                      <p:to>
                                        <p:strVal val="visible"/>
                                      </p:to>
                                    </p:set>
                                    <p:animEffect transition="in" filter="dissolve">
                                      <p:cBhvr>
                                        <p:cTn id="21" dur="500"/>
                                        <p:tgtEl>
                                          <p:spTgt spid="21"/>
                                        </p:tgtEl>
                                      </p:cBhvr>
                                    </p:animEffect>
                                  </p:childTnLst>
                                </p:cTn>
                              </p:par>
                            </p:childTnLst>
                          </p:cTn>
                        </p:par>
                        <p:par>
                          <p:cTn id="22" fill="hold">
                            <p:stCondLst>
                              <p:cond delay="2500"/>
                            </p:stCondLst>
                            <p:childTnLst>
                              <p:par>
                                <p:cTn id="23" presetID="29" presetClass="entr" presetSubtype="0" fill="hold" nodeType="afterEffect">
                                  <p:stCondLst>
                                    <p:cond delay="25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ppt_x</p:attrName>
                                        </p:attrNameLst>
                                      </p:cBhvr>
                                      <p:tavLst>
                                        <p:tav tm="0">
                                          <p:val>
                                            <p:strVal val="#ppt_x-.2"/>
                                          </p:val>
                                        </p:tav>
                                        <p:tav tm="100000">
                                          <p:val>
                                            <p:strVal val="#ppt_x"/>
                                          </p:val>
                                        </p:tav>
                                      </p:tavLst>
                                    </p:anim>
                                    <p:anim calcmode="lin" valueType="num">
                                      <p:cBhvr>
                                        <p:cTn id="26"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27" dur="1000"/>
                                        <p:tgtEl>
                                          <p:spTgt spid="8"/>
                                        </p:tgtEl>
                                      </p:cBhvr>
                                    </p:animEffect>
                                  </p:childTnLst>
                                </p:cTn>
                              </p:par>
                            </p:childTnLst>
                          </p:cTn>
                        </p:par>
                        <p:par>
                          <p:cTn id="28" fill="hold">
                            <p:stCondLst>
                              <p:cond delay="3750"/>
                            </p:stCondLst>
                            <p:childTnLst>
                              <p:par>
                                <p:cTn id="29" presetID="29" presetClass="entr" presetSubtype="0" fill="hold" nodeType="afterEffect">
                                  <p:stCondLst>
                                    <p:cond delay="250"/>
                                  </p:stCondLst>
                                  <p:childTnLst>
                                    <p:set>
                                      <p:cBhvr>
                                        <p:cTn id="30" dur="1" fill="hold">
                                          <p:stCondLst>
                                            <p:cond delay="0"/>
                                          </p:stCondLst>
                                        </p:cTn>
                                        <p:tgtEl>
                                          <p:spTgt spid="9"/>
                                        </p:tgtEl>
                                        <p:attrNameLst>
                                          <p:attrName>style.visibility</p:attrName>
                                        </p:attrNameLst>
                                      </p:cBhvr>
                                      <p:to>
                                        <p:strVal val="visible"/>
                                      </p:to>
                                    </p:set>
                                    <p:anim calcmode="lin" valueType="num">
                                      <p:cBhvr>
                                        <p:cTn id="31" dur="1000" fill="hold"/>
                                        <p:tgtEl>
                                          <p:spTgt spid="9"/>
                                        </p:tgtEl>
                                        <p:attrNameLst>
                                          <p:attrName>ppt_x</p:attrName>
                                        </p:attrNameLst>
                                      </p:cBhvr>
                                      <p:tavLst>
                                        <p:tav tm="0">
                                          <p:val>
                                            <p:strVal val="#ppt_x-.2"/>
                                          </p:val>
                                        </p:tav>
                                        <p:tav tm="100000">
                                          <p:val>
                                            <p:strVal val="#ppt_x"/>
                                          </p:val>
                                        </p:tav>
                                      </p:tavLst>
                                    </p:anim>
                                    <p:anim calcmode="lin" valueType="num">
                                      <p:cBhvr>
                                        <p:cTn id="32"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33" dur="10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dissolve">
                                      <p:cBhvr>
                                        <p:cTn id="38" dur="500"/>
                                        <p:tgtEl>
                                          <p:spTgt spid="12"/>
                                        </p:tgtEl>
                                      </p:cBhvr>
                                    </p:animEffect>
                                  </p:childTnLst>
                                </p:cTn>
                              </p:par>
                            </p:childTnLst>
                          </p:cTn>
                        </p:par>
                        <p:par>
                          <p:cTn id="39" fill="hold">
                            <p:stCondLst>
                              <p:cond delay="500"/>
                            </p:stCondLst>
                            <p:childTnLst>
                              <p:par>
                                <p:cTn id="40" presetID="9" presetClass="entr" presetSubtype="0" fill="hold" nodeType="afterEffect">
                                  <p:stCondLst>
                                    <p:cond delay="500"/>
                                  </p:stCondLst>
                                  <p:childTnLst>
                                    <p:set>
                                      <p:cBhvr>
                                        <p:cTn id="41" dur="1" fill="hold">
                                          <p:stCondLst>
                                            <p:cond delay="0"/>
                                          </p:stCondLst>
                                        </p:cTn>
                                        <p:tgtEl>
                                          <p:spTgt spid="22"/>
                                        </p:tgtEl>
                                        <p:attrNameLst>
                                          <p:attrName>style.visibility</p:attrName>
                                        </p:attrNameLst>
                                      </p:cBhvr>
                                      <p:to>
                                        <p:strVal val="visible"/>
                                      </p:to>
                                    </p:set>
                                    <p:animEffect transition="in" filter="dissolve">
                                      <p:cBhvr>
                                        <p:cTn id="42" dur="500"/>
                                        <p:tgtEl>
                                          <p:spTgt spid="22"/>
                                        </p:tgtEl>
                                      </p:cBhvr>
                                    </p:animEffect>
                                  </p:childTnLst>
                                </p:cTn>
                              </p:par>
                            </p:childTnLst>
                          </p:cTn>
                        </p:par>
                        <p:par>
                          <p:cTn id="43" fill="hold">
                            <p:stCondLst>
                              <p:cond delay="1500"/>
                            </p:stCondLst>
                            <p:childTnLst>
                              <p:par>
                                <p:cTn id="44" presetID="10" presetClass="entr" presetSubtype="0" fill="hold" grpId="0" nodeType="after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500"/>
                                        <p:tgtEl>
                                          <p:spTgt spid="24"/>
                                        </p:tgtEl>
                                      </p:cBhvr>
                                    </p:animEffect>
                                  </p:childTnLst>
                                </p:cTn>
                              </p:par>
                            </p:childTnLst>
                          </p:cTn>
                        </p:par>
                        <p:par>
                          <p:cTn id="47" fill="hold">
                            <p:stCondLst>
                              <p:cond delay="2000"/>
                            </p:stCondLst>
                            <p:childTnLst>
                              <p:par>
                                <p:cTn id="48" presetID="9" presetClass="entr" presetSubtype="0" fill="hold" nodeType="afterEffect">
                                  <p:stCondLst>
                                    <p:cond delay="500"/>
                                  </p:stCondLst>
                                  <p:childTnLst>
                                    <p:set>
                                      <p:cBhvr>
                                        <p:cTn id="49" dur="1" fill="hold">
                                          <p:stCondLst>
                                            <p:cond delay="0"/>
                                          </p:stCondLst>
                                        </p:cTn>
                                        <p:tgtEl>
                                          <p:spTgt spid="23"/>
                                        </p:tgtEl>
                                        <p:attrNameLst>
                                          <p:attrName>style.visibility</p:attrName>
                                        </p:attrNameLst>
                                      </p:cBhvr>
                                      <p:to>
                                        <p:strVal val="visible"/>
                                      </p:to>
                                    </p:set>
                                    <p:animEffect transition="in" filter="dissolve">
                                      <p:cBhvr>
                                        <p:cTn id="5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11" grpId="0" animBg="1"/>
      <p:bldP spid="12"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6</a:t>
            </a:fld>
            <a:endParaRPr lang="el-GR" dirty="0">
              <a:solidFill>
                <a:prstClr val="black"/>
              </a:solidFill>
            </a:endParaRPr>
          </a:p>
        </p:txBody>
      </p:sp>
      <p:sp>
        <p:nvSpPr>
          <p:cNvPr id="4" name="Rectangle 4"/>
          <p:cNvSpPr>
            <a:spLocks noChangeArrowheads="1"/>
          </p:cNvSpPr>
          <p:nvPr/>
        </p:nvSpPr>
        <p:spPr bwMode="auto">
          <a:xfrm>
            <a:off x="1907704" y="476672"/>
            <a:ext cx="5184576" cy="700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effectLst>
                  <a:outerShdw blurRad="38100" dist="38100" dir="2700000" algn="tl">
                    <a:srgbClr val="FFFFFF"/>
                  </a:outerShdw>
                </a:effectLst>
                <a:latin typeface="Arial" charset="0"/>
              </a:defRPr>
            </a:lvl1pPr>
            <a:lvl2pPr algn="ctr">
              <a:defRPr sz="4400">
                <a:solidFill>
                  <a:schemeClr val="tx2"/>
                </a:solidFill>
                <a:effectLst>
                  <a:outerShdw blurRad="38100" dist="38100" dir="2700000" algn="tl">
                    <a:srgbClr val="FFFFFF"/>
                  </a:outerShdw>
                </a:effectLst>
                <a:latin typeface="Arial" charset="0"/>
              </a:defRPr>
            </a:lvl2pPr>
            <a:lvl3pPr algn="ctr">
              <a:defRPr sz="4400">
                <a:solidFill>
                  <a:schemeClr val="tx2"/>
                </a:solidFill>
                <a:effectLst>
                  <a:outerShdw blurRad="38100" dist="38100" dir="2700000" algn="tl">
                    <a:srgbClr val="FFFFFF"/>
                  </a:outerShdw>
                </a:effectLst>
                <a:latin typeface="Arial" charset="0"/>
              </a:defRPr>
            </a:lvl3pPr>
            <a:lvl4pPr algn="ctr">
              <a:defRPr sz="4400">
                <a:solidFill>
                  <a:schemeClr val="tx2"/>
                </a:solidFill>
                <a:effectLst>
                  <a:outerShdw blurRad="38100" dist="38100" dir="2700000" algn="tl">
                    <a:srgbClr val="FFFFFF"/>
                  </a:outerShdw>
                </a:effectLst>
                <a:latin typeface="Arial" charset="0"/>
              </a:defRPr>
            </a:lvl4pPr>
            <a:lvl5pPr algn="ctr">
              <a:defRPr sz="4400">
                <a:solidFill>
                  <a:schemeClr val="tx2"/>
                </a:solidFill>
                <a:effectLst>
                  <a:outerShdw blurRad="38100" dist="38100" dir="2700000" algn="tl">
                    <a:srgbClr val="FFFFFF"/>
                  </a:outerShdw>
                </a:effectLst>
                <a:latin typeface="Arial" charset="0"/>
              </a:defRPr>
            </a:lvl5pPr>
            <a:lvl6pPr marL="457200" algn="ctr"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fontAlgn="base">
              <a:spcBef>
                <a:spcPct val="0"/>
              </a:spcBef>
              <a:spcAft>
                <a:spcPct val="0"/>
              </a:spcAft>
              <a:defRPr sz="4400">
                <a:solidFill>
                  <a:schemeClr val="tx2"/>
                </a:solidFill>
                <a:effectLst>
                  <a:outerShdw blurRad="38100" dist="38100" dir="2700000" algn="tl">
                    <a:srgbClr val="FFFFFF"/>
                  </a:outerShdw>
                </a:effectLst>
                <a:latin typeface="Arial" charset="0"/>
              </a:defRPr>
            </a:lvl9pPr>
          </a:lstStyle>
          <a:p>
            <a:r>
              <a:rPr lang="el-GR" altLang="el-GR" sz="3200" b="1" dirty="0">
                <a:solidFill>
                  <a:srgbClr val="660033"/>
                </a:solidFill>
                <a:latin typeface="Comic Sans MS" pitchFamily="66" charset="0"/>
              </a:rPr>
              <a:t>Νόμος του </a:t>
            </a:r>
            <a:r>
              <a:rPr lang="en-US" altLang="el-GR" sz="3200" b="1" dirty="0">
                <a:solidFill>
                  <a:srgbClr val="A50021"/>
                </a:solidFill>
                <a:latin typeface="Comic Sans MS" pitchFamily="66" charset="0"/>
                <a:hlinkClick r:id="rId2"/>
              </a:rPr>
              <a:t>Coulomb</a:t>
            </a:r>
            <a:endParaRPr lang="el-GR" altLang="el-GR" sz="3200" b="1" dirty="0">
              <a:solidFill>
                <a:srgbClr val="A50021"/>
              </a:solidFill>
              <a:latin typeface="Comic Sans MS" pitchFamily="66" charset="0"/>
            </a:endParaRPr>
          </a:p>
        </p:txBody>
      </p:sp>
      <p:grpSp>
        <p:nvGrpSpPr>
          <p:cNvPr id="6" name="Ομάδα 5"/>
          <p:cNvGrpSpPr/>
          <p:nvPr/>
        </p:nvGrpSpPr>
        <p:grpSpPr>
          <a:xfrm>
            <a:off x="2980185" y="1628800"/>
            <a:ext cx="3039614" cy="3557784"/>
            <a:chOff x="2805038" y="1919380"/>
            <a:chExt cx="3039614" cy="3557784"/>
          </a:xfrm>
        </p:grpSpPr>
        <p:pic>
          <p:nvPicPr>
            <p:cNvPr id="1026" name="Picture 2" descr="C:\Users\Merkouris\Desktop\200px-Coulom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54846" y="1919380"/>
              <a:ext cx="2540000" cy="29845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5" name="Ορθογώνιο 4"/>
            <p:cNvSpPr/>
            <p:nvPr/>
          </p:nvSpPr>
          <p:spPr>
            <a:xfrm>
              <a:off x="2805038" y="4892389"/>
              <a:ext cx="3039614" cy="584775"/>
            </a:xfrm>
            <a:prstGeom prst="rect">
              <a:avLst/>
            </a:prstGeom>
          </p:spPr>
          <p:txBody>
            <a:bodyPr wrap="none">
              <a:spAutoFit/>
            </a:bodyPr>
            <a:lstStyle/>
            <a:p>
              <a:pPr algn="ctr"/>
              <a:r>
                <a:rPr lang="en-US" sz="1600" b="1" dirty="0">
                  <a:latin typeface="Comic Sans MS" panose="030F0702030302020204" pitchFamily="66" charset="0"/>
                </a:rPr>
                <a:t>Charles Augustin de Coulomb</a:t>
              </a:r>
              <a:endParaRPr lang="el-GR" sz="1600" b="1" dirty="0">
                <a:latin typeface="Comic Sans MS" panose="030F0702030302020204" pitchFamily="66" charset="0"/>
              </a:endParaRPr>
            </a:p>
            <a:p>
              <a:pPr algn="ctr"/>
              <a:r>
                <a:rPr lang="el-GR" sz="1600" b="1" dirty="0">
                  <a:latin typeface="Comic Sans MS" panose="030F0702030302020204" pitchFamily="66" charset="0"/>
                </a:rPr>
                <a:t>(1736 – 1806)</a:t>
              </a:r>
            </a:p>
          </p:txBody>
        </p:sp>
      </p:grpSp>
    </p:spTree>
    <p:extLst>
      <p:ext uri="{BB962C8B-B14F-4D97-AF65-F5344CB8AC3E}">
        <p14:creationId xmlns:p14="http://schemas.microsoft.com/office/powerpoint/2010/main" val="120238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10" presetClass="entr" presetSubtype="0" fill="hold" nodeType="afterEffect">
                                  <p:stCondLst>
                                    <p:cond delay="50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7</a:t>
            </a:fld>
            <a:endParaRPr lang="el-GR" dirty="0">
              <a:solidFill>
                <a:prstClr val="black"/>
              </a:solidFill>
            </a:endParaRPr>
          </a:p>
        </p:txBody>
      </p:sp>
      <p:sp>
        <p:nvSpPr>
          <p:cNvPr id="5" name="AutoShape 6"/>
          <p:cNvSpPr>
            <a:spLocks noChangeArrowheads="1"/>
          </p:cNvSpPr>
          <p:nvPr/>
        </p:nvSpPr>
        <p:spPr bwMode="auto">
          <a:xfrm>
            <a:off x="4716016" y="260648"/>
            <a:ext cx="2736156" cy="1330213"/>
          </a:xfrm>
          <a:prstGeom prst="cloudCallout">
            <a:avLst>
              <a:gd name="adj1" fmla="val 62874"/>
              <a:gd name="adj2" fmla="val 43460"/>
            </a:avLst>
          </a:prstGeom>
          <a:noFill/>
          <a:ln w="9525">
            <a:solidFill>
              <a:schemeClr val="tx1"/>
            </a:solidFill>
            <a:round/>
            <a:headEnd/>
            <a:tailEnd/>
          </a:ln>
          <a:effectLst/>
        </p:spPr>
        <p:txBody>
          <a:bodyPr/>
          <a:lstStyle/>
          <a:p>
            <a:pPr algn="ctr"/>
            <a:r>
              <a:rPr lang="el-GR" b="1" dirty="0">
                <a:latin typeface="Comic Sans MS" pitchFamily="66" charset="0"/>
              </a:rPr>
              <a:t>Τι σημαντικό έκανε ο </a:t>
            </a:r>
            <a:r>
              <a:rPr lang="en-US" b="1" dirty="0">
                <a:latin typeface="Comic Sans MS" pitchFamily="66" charset="0"/>
              </a:rPr>
              <a:t>Coulomb;</a:t>
            </a:r>
            <a:endParaRPr lang="el-GR" b="1" dirty="0">
              <a:latin typeface="Comic Sans MS" pitchFamily="66" charset="0"/>
            </a:endParaRPr>
          </a:p>
        </p:txBody>
      </p:sp>
      <p:pic>
        <p:nvPicPr>
          <p:cNvPr id="6"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0872" y="2189653"/>
            <a:ext cx="1063870" cy="101400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descr="C:\Users\Merkouris\Desktop\image01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17386" y="3573016"/>
            <a:ext cx="1614303" cy="203428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9"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84368" y="1378676"/>
            <a:ext cx="720204" cy="1079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Ορθογώνιο 3"/>
          <p:cNvSpPr/>
          <p:nvPr/>
        </p:nvSpPr>
        <p:spPr>
          <a:xfrm>
            <a:off x="1043608" y="3437857"/>
            <a:ext cx="5760640" cy="1938992"/>
          </a:xfrm>
          <a:prstGeom prst="rect">
            <a:avLst/>
          </a:prstGeom>
        </p:spPr>
        <p:txBody>
          <a:bodyPr wrap="square">
            <a:spAutoFit/>
          </a:bodyPr>
          <a:lstStyle/>
          <a:p>
            <a:pPr algn="just">
              <a:lnSpc>
                <a:spcPct val="150000"/>
              </a:lnSpc>
            </a:pPr>
            <a:r>
              <a:rPr lang="el-GR" sz="2000" b="1" dirty="0">
                <a:latin typeface="Comic Sans MS" pitchFamily="66" charset="0"/>
              </a:rPr>
              <a:t>Για να το πετύχει αυτό έφτιαξε μία κατασκευή (</a:t>
            </a:r>
            <a:r>
              <a:rPr lang="el-GR" sz="2000" b="1" dirty="0">
                <a:solidFill>
                  <a:srgbClr val="0000FF"/>
                </a:solidFill>
                <a:effectLst>
                  <a:outerShdw blurRad="38100" dist="38100" dir="2700000" algn="tl">
                    <a:srgbClr val="000000">
                      <a:alpha val="43137"/>
                    </a:srgbClr>
                  </a:outerShdw>
                </a:effectLst>
                <a:latin typeface="Comic Sans MS" pitchFamily="66" charset="0"/>
              </a:rPr>
              <a:t>«</a:t>
            </a:r>
            <a:r>
              <a:rPr lang="el-GR" sz="2000" b="1" dirty="0">
                <a:latin typeface="Comic Sans MS" pitchFamily="66" charset="0"/>
                <a:hlinkClick r:id="rId5"/>
              </a:rPr>
              <a:t>ζυγός στρέψης</a:t>
            </a:r>
            <a:r>
              <a:rPr lang="el-GR" sz="2000" b="1" dirty="0">
                <a:solidFill>
                  <a:srgbClr val="0000FF"/>
                </a:solidFill>
                <a:effectLst>
                  <a:outerShdw blurRad="38100" dist="38100" dir="2700000" algn="tl">
                    <a:srgbClr val="000000">
                      <a:alpha val="43137"/>
                    </a:srgbClr>
                  </a:outerShdw>
                </a:effectLst>
                <a:latin typeface="Comic Sans MS" pitchFamily="66" charset="0"/>
              </a:rPr>
              <a:t>»</a:t>
            </a:r>
            <a:r>
              <a:rPr lang="el-GR" sz="2000" b="1" dirty="0">
                <a:latin typeface="Comic Sans MS" pitchFamily="66" charset="0"/>
              </a:rPr>
              <a:t>) εκπληκτικής ακρίβειας για την εποχή του, στηριζόμενος μαθηματικά στο νόμο του «αντιστρόφου τετραγώνου».</a:t>
            </a:r>
          </a:p>
        </p:txBody>
      </p:sp>
      <p:sp>
        <p:nvSpPr>
          <p:cNvPr id="7" name="Ορθογώνιο 6"/>
          <p:cNvSpPr/>
          <p:nvPr/>
        </p:nvSpPr>
        <p:spPr>
          <a:xfrm>
            <a:off x="1691681" y="1811580"/>
            <a:ext cx="4680520" cy="1477328"/>
          </a:xfrm>
          <a:prstGeom prst="rect">
            <a:avLst/>
          </a:prstGeom>
        </p:spPr>
        <p:txBody>
          <a:bodyPr wrap="square">
            <a:spAutoFit/>
          </a:bodyPr>
          <a:lstStyle/>
          <a:p>
            <a:pPr algn="just">
              <a:lnSpc>
                <a:spcPct val="150000"/>
              </a:lnSpc>
            </a:pPr>
            <a:r>
              <a:rPr lang="el-GR" sz="2000" b="1" dirty="0">
                <a:latin typeface="Comic Sans MS" pitchFamily="66" charset="0"/>
              </a:rPr>
              <a:t>Ο </a:t>
            </a:r>
            <a:r>
              <a:rPr lang="en-US" sz="2000" b="1" dirty="0">
                <a:latin typeface="Comic Sans MS" pitchFamily="66" charset="0"/>
              </a:rPr>
              <a:t>Coulomb </a:t>
            </a:r>
            <a:r>
              <a:rPr lang="el-GR" sz="2000" b="1" dirty="0">
                <a:latin typeface="Comic Sans MS" pitchFamily="66" charset="0"/>
              </a:rPr>
              <a:t>κατάφερε να μετρήσει την </a:t>
            </a:r>
            <a:r>
              <a:rPr lang="el-GR" sz="2000" b="1" dirty="0">
                <a:solidFill>
                  <a:srgbClr val="FF0000"/>
                </a:solidFill>
                <a:effectLst>
                  <a:outerShdw blurRad="38100" dist="38100" dir="2700000" algn="tl">
                    <a:srgbClr val="000000">
                      <a:alpha val="43137"/>
                    </a:srgbClr>
                  </a:outerShdw>
                </a:effectLst>
                <a:latin typeface="Comic Sans MS" pitchFamily="66" charset="0"/>
              </a:rPr>
              <a:t>δύναμη</a:t>
            </a:r>
            <a:r>
              <a:rPr lang="el-GR" sz="2000" b="1" dirty="0">
                <a:latin typeface="Comic Sans MS" pitchFamily="66" charset="0"/>
              </a:rPr>
              <a:t> (ελκτική ή </a:t>
            </a:r>
            <a:r>
              <a:rPr lang="el-GR" sz="2000" b="1" dirty="0" err="1">
                <a:latin typeface="Comic Sans MS" pitchFamily="66" charset="0"/>
              </a:rPr>
              <a:t>απωστική</a:t>
            </a:r>
            <a:r>
              <a:rPr lang="el-GR" sz="2000" b="1" dirty="0">
                <a:latin typeface="Comic Sans MS" pitchFamily="66" charset="0"/>
              </a:rPr>
              <a:t>) </a:t>
            </a:r>
            <a:r>
              <a:rPr lang="el-GR" sz="2000" b="1" dirty="0">
                <a:solidFill>
                  <a:srgbClr val="FF0000"/>
                </a:solidFill>
                <a:effectLst>
                  <a:outerShdw blurRad="38100" dist="38100" dir="2700000" algn="tl">
                    <a:srgbClr val="000000">
                      <a:alpha val="43137"/>
                    </a:srgbClr>
                  </a:outerShdw>
                </a:effectLst>
                <a:latin typeface="Comic Sans MS" pitchFamily="66" charset="0"/>
              </a:rPr>
              <a:t>ανάμεσα σε δύο σημειακά ηλεκτρικά φορτία. </a:t>
            </a:r>
          </a:p>
        </p:txBody>
      </p:sp>
    </p:spTree>
    <p:extLst>
      <p:ext uri="{BB962C8B-B14F-4D97-AF65-F5344CB8AC3E}">
        <p14:creationId xmlns:p14="http://schemas.microsoft.com/office/powerpoint/2010/main" val="1915634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25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par>
                          <p:cTn id="17" fill="hold">
                            <p:stCondLst>
                              <p:cond delay="500"/>
                            </p:stCondLst>
                            <p:childTnLst>
                              <p:par>
                                <p:cTn id="18" presetID="10" presetClass="entr" presetSubtype="0" fill="hold" grpId="0" nodeType="afterEffect">
                                  <p:stCondLst>
                                    <p:cond delay="25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par>
                          <p:cTn id="26" fill="hold">
                            <p:stCondLst>
                              <p:cond delay="500"/>
                            </p:stCondLst>
                            <p:childTnLst>
                              <p:par>
                                <p:cTn id="27" presetID="10" presetClass="entr" presetSubtype="0" fill="hold" nodeType="afterEffect">
                                  <p:stCondLst>
                                    <p:cond delay="500"/>
                                  </p:stCondLst>
                                  <p:childTnLst>
                                    <p:set>
                                      <p:cBhvr>
                                        <p:cTn id="28" dur="1" fill="hold">
                                          <p:stCondLst>
                                            <p:cond delay="0"/>
                                          </p:stCondLst>
                                        </p:cTn>
                                        <p:tgtEl>
                                          <p:spTgt spid="2050"/>
                                        </p:tgtEl>
                                        <p:attrNameLst>
                                          <p:attrName>style.visibility</p:attrName>
                                        </p:attrNameLst>
                                      </p:cBhvr>
                                      <p:to>
                                        <p:strVal val="visible"/>
                                      </p:to>
                                    </p:set>
                                    <p:animEffect transition="in" filter="fade">
                                      <p:cBhvr>
                                        <p:cTn id="29"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8</a:t>
            </a:fld>
            <a:endParaRPr lang="el-GR" dirty="0">
              <a:solidFill>
                <a:prstClr val="black"/>
              </a:solidFill>
            </a:endParaRPr>
          </a:p>
        </p:txBody>
      </p:sp>
      <p:pic>
        <p:nvPicPr>
          <p:cNvPr id="4"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3671" y="698116"/>
            <a:ext cx="1139666" cy="108624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34"/>
          <p:cNvSpPr>
            <a:spLocks noChangeArrowheads="1"/>
          </p:cNvSpPr>
          <p:nvPr/>
        </p:nvSpPr>
        <p:spPr bwMode="auto">
          <a:xfrm>
            <a:off x="1509192" y="300164"/>
            <a:ext cx="6334215"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lnSpc>
                <a:spcPct val="150000"/>
              </a:lnSpc>
              <a:spcBef>
                <a:spcPct val="50000"/>
              </a:spcBef>
            </a:pPr>
            <a:r>
              <a:rPr lang="el-GR" altLang="el-GR" sz="2000" b="1" dirty="0">
                <a:latin typeface="Comic Sans MS" pitchFamily="66" charset="0"/>
              </a:rPr>
              <a:t>Κάθε σημειακό ηλεκτρικό φορτίο ασκεί δύναμη σε κάθε άλλο σημειακό ηλεκτρικό φορτίο. </a:t>
            </a:r>
            <a:endParaRPr lang="en-US" altLang="el-GR" sz="2000" b="1" dirty="0">
              <a:latin typeface="Comic Sans MS" pitchFamily="66" charset="0"/>
            </a:endParaRPr>
          </a:p>
          <a:p>
            <a:pPr algn="just">
              <a:spcBef>
                <a:spcPct val="50000"/>
              </a:spcBef>
            </a:pPr>
            <a:r>
              <a:rPr lang="el-GR" altLang="el-GR" sz="2000" b="1" dirty="0">
                <a:latin typeface="Comic Sans MS" pitchFamily="66" charset="0"/>
              </a:rPr>
              <a:t>Αν τα φορτία είναι ομώνυμα (και τα δύο θετικά ή και τα δύο αρνητικά) η δύναμη είναι </a:t>
            </a:r>
            <a:r>
              <a:rPr lang="el-GR" altLang="el-GR" sz="2400" b="1" dirty="0">
                <a:latin typeface="Comic Sans MS" pitchFamily="66" charset="0"/>
              </a:rPr>
              <a:t>…………………,</a:t>
            </a:r>
          </a:p>
          <a:p>
            <a:pPr algn="just">
              <a:lnSpc>
                <a:spcPct val="150000"/>
              </a:lnSpc>
              <a:spcBef>
                <a:spcPct val="50000"/>
              </a:spcBef>
            </a:pPr>
            <a:r>
              <a:rPr lang="el-GR" altLang="el-GR" sz="2000" b="1" dirty="0">
                <a:latin typeface="Comic Sans MS" pitchFamily="66" charset="0"/>
              </a:rPr>
              <a:t>ενώ, αν τα φορτία είναι ετερώνυμα (το ένα θετικό και το άλλο αρνητικό) η δύναμη είναι ……………… .  </a:t>
            </a:r>
          </a:p>
        </p:txBody>
      </p:sp>
      <p:sp>
        <p:nvSpPr>
          <p:cNvPr id="7" name="TextBox 6"/>
          <p:cNvSpPr txBox="1"/>
          <p:nvPr/>
        </p:nvSpPr>
        <p:spPr>
          <a:xfrm>
            <a:off x="5874075" y="1584382"/>
            <a:ext cx="1566463" cy="461665"/>
          </a:xfrm>
          <a:prstGeom prst="rect">
            <a:avLst/>
          </a:prstGeom>
          <a:noFill/>
        </p:spPr>
        <p:txBody>
          <a:bodyPr wrap="square" rtlCol="0">
            <a:spAutoFit/>
          </a:bodyPr>
          <a:lstStyle/>
          <a:p>
            <a:r>
              <a:rPr lang="el-GR" sz="2400" b="1" dirty="0" err="1">
                <a:solidFill>
                  <a:srgbClr val="FF0000"/>
                </a:solidFill>
                <a:effectLst>
                  <a:outerShdw blurRad="38100" dist="38100" dir="2700000" algn="tl">
                    <a:srgbClr val="000000">
                      <a:alpha val="43137"/>
                    </a:srgbClr>
                  </a:outerShdw>
                </a:effectLst>
                <a:latin typeface="Comic Sans MS" panose="030F0702030302020204" pitchFamily="66" charset="0"/>
              </a:rPr>
              <a:t>απωστική</a:t>
            </a:r>
            <a:endPar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8" name="TextBox 7"/>
          <p:cNvSpPr txBox="1"/>
          <p:nvPr/>
        </p:nvSpPr>
        <p:spPr>
          <a:xfrm>
            <a:off x="5952922" y="2613207"/>
            <a:ext cx="1296144" cy="461665"/>
          </a:xfrm>
          <a:prstGeom prst="rect">
            <a:avLst/>
          </a:prstGeom>
          <a:noFill/>
        </p:spPr>
        <p:txBody>
          <a:bodyPr wrap="square" rtlCol="0">
            <a:spAutoFit/>
          </a:bodyPr>
          <a:lstStyle/>
          <a:p>
            <a:r>
              <a:rPr lang="el-GR" sz="2400" b="1" dirty="0">
                <a:solidFill>
                  <a:srgbClr val="FF0000"/>
                </a:solidFill>
                <a:effectLst>
                  <a:outerShdw blurRad="38100" dist="38100" dir="2700000" algn="tl">
                    <a:srgbClr val="000000">
                      <a:alpha val="43137"/>
                    </a:srgbClr>
                  </a:outerShdw>
                </a:effectLst>
                <a:latin typeface="Comic Sans MS" panose="030F0702030302020204" pitchFamily="66" charset="0"/>
              </a:rPr>
              <a:t>ελκτική</a:t>
            </a:r>
          </a:p>
        </p:txBody>
      </p:sp>
      <p:grpSp>
        <p:nvGrpSpPr>
          <p:cNvPr id="14" name="Ομάδα 13"/>
          <p:cNvGrpSpPr/>
          <p:nvPr/>
        </p:nvGrpSpPr>
        <p:grpSpPr>
          <a:xfrm>
            <a:off x="1800225" y="3487605"/>
            <a:ext cx="5327650" cy="504825"/>
            <a:chOff x="2124075" y="1628775"/>
            <a:chExt cx="5327650" cy="504825"/>
          </a:xfrm>
        </p:grpSpPr>
        <p:sp>
          <p:nvSpPr>
            <p:cNvPr id="15" name="Line 9"/>
            <p:cNvSpPr>
              <a:spLocks noChangeShapeType="1"/>
            </p:cNvSpPr>
            <p:nvPr/>
          </p:nvSpPr>
          <p:spPr bwMode="auto">
            <a:xfrm>
              <a:off x="3851275" y="2133600"/>
              <a:ext cx="208915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nvGrpSpPr>
            <p:cNvPr id="16" name="Ομάδα 15"/>
            <p:cNvGrpSpPr/>
            <p:nvPr/>
          </p:nvGrpSpPr>
          <p:grpSpPr>
            <a:xfrm>
              <a:off x="2124075" y="1628775"/>
              <a:ext cx="5327650" cy="504825"/>
              <a:chOff x="2124075" y="1628775"/>
              <a:chExt cx="5327650" cy="504825"/>
            </a:xfrm>
          </p:grpSpPr>
          <p:sp>
            <p:nvSpPr>
              <p:cNvPr id="17" name="Line 10"/>
              <p:cNvSpPr>
                <a:spLocks noChangeShapeType="1"/>
              </p:cNvSpPr>
              <p:nvPr/>
            </p:nvSpPr>
            <p:spPr bwMode="auto">
              <a:xfrm>
                <a:off x="6443663" y="2133600"/>
                <a:ext cx="865187" cy="0"/>
              </a:xfrm>
              <a:prstGeom prst="line">
                <a:avLst/>
              </a:prstGeom>
              <a:noFill/>
              <a:ln w="57150">
                <a:solidFill>
                  <a:srgbClr val="0033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8" name="Line 11"/>
              <p:cNvSpPr>
                <a:spLocks noChangeShapeType="1"/>
              </p:cNvSpPr>
              <p:nvPr/>
            </p:nvSpPr>
            <p:spPr bwMode="auto">
              <a:xfrm>
                <a:off x="2484438" y="2133600"/>
                <a:ext cx="865187" cy="0"/>
              </a:xfrm>
              <a:prstGeom prst="line">
                <a:avLst/>
              </a:prstGeom>
              <a:noFill/>
              <a:ln w="57150">
                <a:solidFill>
                  <a:srgbClr val="0033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9" name="Text Box 14"/>
              <p:cNvSpPr txBox="1">
                <a:spLocks noChangeArrowheads="1"/>
              </p:cNvSpPr>
              <p:nvPr/>
            </p:nvSpPr>
            <p:spPr bwMode="auto">
              <a:xfrm>
                <a:off x="2124075" y="1628775"/>
                <a:ext cx="5762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dirty="0">
                    <a:solidFill>
                      <a:srgbClr val="FF0000"/>
                    </a:solidFill>
                    <a:effectLst>
                      <a:outerShdw blurRad="38100" dist="38100" dir="2700000" algn="tl">
                        <a:srgbClr val="000000">
                          <a:alpha val="43137"/>
                        </a:srgbClr>
                      </a:outerShdw>
                    </a:effectLst>
                    <a:latin typeface="Comic Sans MS" pitchFamily="66" charset="0"/>
                  </a:rPr>
                  <a:t>F</a:t>
                </a:r>
                <a:r>
                  <a:rPr lang="en-US" altLang="el-GR" sz="2000" b="1" baseline="-25000" dirty="0">
                    <a:solidFill>
                      <a:srgbClr val="FF0000"/>
                    </a:solidFill>
                    <a:effectLst>
                      <a:outerShdw blurRad="38100" dist="38100" dir="2700000" algn="tl">
                        <a:srgbClr val="000000">
                          <a:alpha val="43137"/>
                        </a:srgbClr>
                      </a:outerShdw>
                    </a:effectLst>
                    <a:latin typeface="Comic Sans MS" pitchFamily="66" charset="0"/>
                  </a:rPr>
                  <a:t>1</a:t>
                </a:r>
                <a:endParaRPr lang="el-GR" altLang="el-GR" sz="2000" b="1" i="1" dirty="0">
                  <a:solidFill>
                    <a:srgbClr val="FF0000"/>
                  </a:solidFill>
                  <a:effectLst>
                    <a:outerShdw blurRad="38100" dist="38100" dir="2700000" algn="tl">
                      <a:srgbClr val="000000">
                        <a:alpha val="43137"/>
                      </a:srgbClr>
                    </a:outerShdw>
                  </a:effectLst>
                  <a:latin typeface="Comic Sans MS" pitchFamily="66" charset="0"/>
                </a:endParaRPr>
              </a:p>
            </p:txBody>
          </p:sp>
          <p:sp>
            <p:nvSpPr>
              <p:cNvPr id="20" name="Text Box 15"/>
              <p:cNvSpPr txBox="1">
                <a:spLocks noChangeArrowheads="1"/>
              </p:cNvSpPr>
              <p:nvPr/>
            </p:nvSpPr>
            <p:spPr bwMode="auto">
              <a:xfrm>
                <a:off x="6948488" y="1628775"/>
                <a:ext cx="5032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dirty="0">
                    <a:solidFill>
                      <a:srgbClr val="FF0000"/>
                    </a:solidFill>
                    <a:effectLst>
                      <a:outerShdw blurRad="38100" dist="38100" dir="2700000" algn="tl">
                        <a:srgbClr val="000000">
                          <a:alpha val="43137"/>
                        </a:srgbClr>
                      </a:outerShdw>
                    </a:effectLst>
                    <a:latin typeface="Comic Sans MS" pitchFamily="66" charset="0"/>
                  </a:rPr>
                  <a:t>F</a:t>
                </a:r>
                <a:r>
                  <a:rPr lang="en-US" altLang="el-GR" sz="2000" b="1" baseline="-25000" dirty="0">
                    <a:solidFill>
                      <a:srgbClr val="FF0000"/>
                    </a:solidFill>
                    <a:effectLst>
                      <a:outerShdw blurRad="38100" dist="38100" dir="2700000" algn="tl">
                        <a:srgbClr val="000000">
                          <a:alpha val="43137"/>
                        </a:srgbClr>
                      </a:outerShdw>
                    </a:effectLst>
                    <a:latin typeface="Comic Sans MS" pitchFamily="66" charset="0"/>
                  </a:rPr>
                  <a:t>2</a:t>
                </a:r>
                <a:endParaRPr lang="el-GR" altLang="el-GR" sz="2000" b="1" i="1" dirty="0">
                  <a:solidFill>
                    <a:srgbClr val="FF0000"/>
                  </a:solidFill>
                  <a:effectLst>
                    <a:outerShdw blurRad="38100" dist="38100" dir="2700000" algn="tl">
                      <a:srgbClr val="000000">
                        <a:alpha val="43137"/>
                      </a:srgbClr>
                    </a:outerShdw>
                  </a:effectLst>
                  <a:latin typeface="Comic Sans MS" pitchFamily="66" charset="0"/>
                </a:endParaRPr>
              </a:p>
            </p:txBody>
          </p:sp>
        </p:grpSp>
      </p:grpSp>
      <p:grpSp>
        <p:nvGrpSpPr>
          <p:cNvPr id="28" name="Ομάδα 27"/>
          <p:cNvGrpSpPr/>
          <p:nvPr/>
        </p:nvGrpSpPr>
        <p:grpSpPr>
          <a:xfrm>
            <a:off x="3024188" y="3200268"/>
            <a:ext cx="3097212" cy="1366837"/>
            <a:chOff x="3024188" y="3200268"/>
            <a:chExt cx="3097212" cy="1366837"/>
          </a:xfrm>
        </p:grpSpPr>
        <p:grpSp>
          <p:nvGrpSpPr>
            <p:cNvPr id="9" name="Ομάδα 8"/>
            <p:cNvGrpSpPr/>
            <p:nvPr/>
          </p:nvGrpSpPr>
          <p:grpSpPr>
            <a:xfrm>
              <a:off x="3024188" y="3200268"/>
              <a:ext cx="3097212" cy="1008062"/>
              <a:chOff x="3348038" y="1341438"/>
              <a:chExt cx="3097212" cy="1008062"/>
            </a:xfrm>
          </p:grpSpPr>
          <p:sp>
            <p:nvSpPr>
              <p:cNvPr id="10" name="Oval 6"/>
              <p:cNvSpPr>
                <a:spLocks noChangeArrowheads="1"/>
              </p:cNvSpPr>
              <p:nvPr/>
            </p:nvSpPr>
            <p:spPr bwMode="auto">
              <a:xfrm>
                <a:off x="3348038" y="1844675"/>
                <a:ext cx="503237" cy="504825"/>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400" b="1" dirty="0">
                    <a:solidFill>
                      <a:srgbClr val="FF0000"/>
                    </a:solidFill>
                  </a:rPr>
                  <a:t>+</a:t>
                </a:r>
                <a:endParaRPr lang="el-GR" altLang="el-GR" sz="2400" b="1" dirty="0">
                  <a:solidFill>
                    <a:srgbClr val="FF0000"/>
                  </a:solidFill>
                </a:endParaRPr>
              </a:p>
            </p:txBody>
          </p:sp>
          <p:sp>
            <p:nvSpPr>
              <p:cNvPr id="11" name="Oval 8"/>
              <p:cNvSpPr>
                <a:spLocks noChangeArrowheads="1"/>
              </p:cNvSpPr>
              <p:nvPr/>
            </p:nvSpPr>
            <p:spPr bwMode="auto">
              <a:xfrm>
                <a:off x="5940425" y="1844675"/>
                <a:ext cx="503238" cy="504825"/>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400" b="1">
                    <a:solidFill>
                      <a:srgbClr val="FF0000"/>
                    </a:solidFill>
                  </a:rPr>
                  <a:t>+</a:t>
                </a:r>
                <a:endParaRPr lang="el-GR" altLang="el-GR" sz="2400" b="1">
                  <a:solidFill>
                    <a:srgbClr val="FF0000"/>
                  </a:solidFill>
                </a:endParaRPr>
              </a:p>
            </p:txBody>
          </p:sp>
          <p:sp>
            <p:nvSpPr>
              <p:cNvPr id="12" name="Text Box 12"/>
              <p:cNvSpPr txBox="1">
                <a:spLocks noChangeArrowheads="1"/>
              </p:cNvSpPr>
              <p:nvPr/>
            </p:nvSpPr>
            <p:spPr bwMode="auto">
              <a:xfrm>
                <a:off x="3348038" y="1341438"/>
                <a:ext cx="504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dirty="0">
                    <a:latin typeface="Comic Sans MS" pitchFamily="66" charset="0"/>
                  </a:rPr>
                  <a:t>q</a:t>
                </a:r>
                <a:r>
                  <a:rPr lang="en-US" altLang="el-GR" sz="2000" b="1" baseline="-25000" dirty="0">
                    <a:latin typeface="Comic Sans MS" pitchFamily="66" charset="0"/>
                  </a:rPr>
                  <a:t>1</a:t>
                </a:r>
                <a:endParaRPr lang="el-GR" altLang="el-GR" sz="2000" b="1" i="1" dirty="0">
                  <a:latin typeface="Comic Sans MS" pitchFamily="66" charset="0"/>
                </a:endParaRPr>
              </a:p>
            </p:txBody>
          </p:sp>
          <p:sp>
            <p:nvSpPr>
              <p:cNvPr id="13" name="Text Box 13"/>
              <p:cNvSpPr txBox="1">
                <a:spLocks noChangeArrowheads="1"/>
              </p:cNvSpPr>
              <p:nvPr/>
            </p:nvSpPr>
            <p:spPr bwMode="auto">
              <a:xfrm>
                <a:off x="5940425" y="1341438"/>
                <a:ext cx="504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dirty="0">
                    <a:latin typeface="Comic Sans MS" pitchFamily="66" charset="0"/>
                  </a:rPr>
                  <a:t>q</a:t>
                </a:r>
                <a:r>
                  <a:rPr lang="en-US" altLang="el-GR" sz="2000" b="1" baseline="-25000" dirty="0">
                    <a:latin typeface="Comic Sans MS" pitchFamily="66" charset="0"/>
                  </a:rPr>
                  <a:t>2</a:t>
                </a:r>
                <a:endParaRPr lang="el-GR" altLang="el-GR" sz="2000" b="1" i="1" dirty="0">
                  <a:latin typeface="Comic Sans MS" pitchFamily="66" charset="0"/>
                </a:endParaRPr>
              </a:p>
            </p:txBody>
          </p:sp>
        </p:grpSp>
        <p:grpSp>
          <p:nvGrpSpPr>
            <p:cNvPr id="21" name="Ομάδα 20"/>
            <p:cNvGrpSpPr/>
            <p:nvPr/>
          </p:nvGrpSpPr>
          <p:grpSpPr>
            <a:xfrm>
              <a:off x="3275806" y="4135305"/>
              <a:ext cx="2593181" cy="431800"/>
              <a:chOff x="3851275" y="2276475"/>
              <a:chExt cx="2089150" cy="431800"/>
            </a:xfrm>
          </p:grpSpPr>
          <p:sp>
            <p:nvSpPr>
              <p:cNvPr id="22" name="Text Box 23"/>
              <p:cNvSpPr txBox="1">
                <a:spLocks noChangeArrowheads="1"/>
              </p:cNvSpPr>
              <p:nvPr/>
            </p:nvSpPr>
            <p:spPr bwMode="auto">
              <a:xfrm>
                <a:off x="4716463" y="2276475"/>
                <a:ext cx="3603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a:latin typeface="Comic Sans MS" pitchFamily="66" charset="0"/>
                  </a:rPr>
                  <a:t>r</a:t>
                </a:r>
                <a:endParaRPr lang="el-GR" altLang="el-GR" sz="2000" b="1" i="1">
                  <a:latin typeface="Comic Sans MS" pitchFamily="66" charset="0"/>
                </a:endParaRPr>
              </a:p>
            </p:txBody>
          </p:sp>
          <p:sp>
            <p:nvSpPr>
              <p:cNvPr id="23" name="Line 30"/>
              <p:cNvSpPr>
                <a:spLocks noChangeShapeType="1"/>
              </p:cNvSpPr>
              <p:nvPr/>
            </p:nvSpPr>
            <p:spPr bwMode="auto">
              <a:xfrm>
                <a:off x="3851275" y="22764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24" name="Line 31"/>
              <p:cNvSpPr>
                <a:spLocks noChangeShapeType="1"/>
              </p:cNvSpPr>
              <p:nvPr/>
            </p:nvSpPr>
            <p:spPr bwMode="auto">
              <a:xfrm>
                <a:off x="5940425" y="2276475"/>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25" name="Line 32"/>
              <p:cNvSpPr>
                <a:spLocks noChangeShapeType="1"/>
              </p:cNvSpPr>
              <p:nvPr/>
            </p:nvSpPr>
            <p:spPr bwMode="auto">
              <a:xfrm flipH="1">
                <a:off x="3851275" y="2492375"/>
                <a:ext cx="7207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26" name="Line 33"/>
              <p:cNvSpPr>
                <a:spLocks noChangeShapeType="1"/>
              </p:cNvSpPr>
              <p:nvPr/>
            </p:nvSpPr>
            <p:spPr bwMode="auto">
              <a:xfrm flipH="1">
                <a:off x="5148263" y="2492375"/>
                <a:ext cx="792162"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grpSp>
        <p:nvGrpSpPr>
          <p:cNvPr id="29" name="Ομάδα 28"/>
          <p:cNvGrpSpPr/>
          <p:nvPr/>
        </p:nvGrpSpPr>
        <p:grpSpPr>
          <a:xfrm>
            <a:off x="3007520" y="4660391"/>
            <a:ext cx="3170237" cy="503238"/>
            <a:chOff x="3059113" y="3213100"/>
            <a:chExt cx="3170237" cy="503238"/>
          </a:xfrm>
        </p:grpSpPr>
        <p:sp>
          <p:nvSpPr>
            <p:cNvPr id="30" name="Line 18"/>
            <p:cNvSpPr>
              <a:spLocks noChangeShapeType="1"/>
            </p:cNvSpPr>
            <p:nvPr/>
          </p:nvSpPr>
          <p:spPr bwMode="auto">
            <a:xfrm>
              <a:off x="5364163" y="3716338"/>
              <a:ext cx="865187" cy="0"/>
            </a:xfrm>
            <a:prstGeom prst="line">
              <a:avLst/>
            </a:prstGeom>
            <a:noFill/>
            <a:ln w="57150">
              <a:solidFill>
                <a:srgbClr val="0033CC"/>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1" name="Line 19"/>
            <p:cNvSpPr>
              <a:spLocks noChangeShapeType="1"/>
            </p:cNvSpPr>
            <p:nvPr/>
          </p:nvSpPr>
          <p:spPr bwMode="auto">
            <a:xfrm>
              <a:off x="3059113" y="3716338"/>
              <a:ext cx="865187" cy="0"/>
            </a:xfrm>
            <a:prstGeom prst="line">
              <a:avLst/>
            </a:prstGeom>
            <a:noFill/>
            <a:ln w="57150">
              <a:solidFill>
                <a:srgbClr val="0033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2" name="Text Box 20"/>
            <p:cNvSpPr txBox="1">
              <a:spLocks noChangeArrowheads="1"/>
            </p:cNvSpPr>
            <p:nvPr/>
          </p:nvSpPr>
          <p:spPr bwMode="auto">
            <a:xfrm>
              <a:off x="3419475" y="3213100"/>
              <a:ext cx="5762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dirty="0">
                  <a:solidFill>
                    <a:srgbClr val="FF0000"/>
                  </a:solidFill>
                  <a:effectLst>
                    <a:outerShdw blurRad="38100" dist="38100" dir="2700000" algn="tl">
                      <a:srgbClr val="000000">
                        <a:alpha val="43137"/>
                      </a:srgbClr>
                    </a:outerShdw>
                  </a:effectLst>
                  <a:latin typeface="Comic Sans MS" pitchFamily="66" charset="0"/>
                </a:rPr>
                <a:t>F</a:t>
              </a:r>
              <a:r>
                <a:rPr lang="en-US" altLang="el-GR" sz="2000" b="1" baseline="-25000" dirty="0">
                  <a:solidFill>
                    <a:srgbClr val="FF0000"/>
                  </a:solidFill>
                  <a:effectLst>
                    <a:outerShdw blurRad="38100" dist="38100" dir="2700000" algn="tl">
                      <a:srgbClr val="000000">
                        <a:alpha val="43137"/>
                      </a:srgbClr>
                    </a:outerShdw>
                  </a:effectLst>
                  <a:latin typeface="Comic Sans MS" pitchFamily="66" charset="0"/>
                </a:rPr>
                <a:t>1</a:t>
              </a:r>
              <a:endParaRPr lang="el-GR" altLang="el-GR" sz="2000" b="1" i="1" dirty="0">
                <a:solidFill>
                  <a:srgbClr val="FF0000"/>
                </a:solidFill>
                <a:effectLst>
                  <a:outerShdw blurRad="38100" dist="38100" dir="2700000" algn="tl">
                    <a:srgbClr val="000000">
                      <a:alpha val="43137"/>
                    </a:srgbClr>
                  </a:outerShdw>
                </a:effectLst>
                <a:latin typeface="Comic Sans MS" pitchFamily="66" charset="0"/>
              </a:endParaRPr>
            </a:p>
          </p:txBody>
        </p:sp>
        <p:sp>
          <p:nvSpPr>
            <p:cNvPr id="33" name="Text Box 21"/>
            <p:cNvSpPr txBox="1">
              <a:spLocks noChangeArrowheads="1"/>
            </p:cNvSpPr>
            <p:nvPr/>
          </p:nvSpPr>
          <p:spPr bwMode="auto">
            <a:xfrm>
              <a:off x="5292725" y="3213100"/>
              <a:ext cx="5032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dirty="0">
                  <a:solidFill>
                    <a:srgbClr val="FF0000"/>
                  </a:solidFill>
                  <a:effectLst>
                    <a:outerShdw blurRad="38100" dist="38100" dir="2700000" algn="tl">
                      <a:srgbClr val="000000">
                        <a:alpha val="43137"/>
                      </a:srgbClr>
                    </a:outerShdw>
                  </a:effectLst>
                  <a:latin typeface="Comic Sans MS" pitchFamily="66" charset="0"/>
                </a:rPr>
                <a:t>F</a:t>
              </a:r>
              <a:r>
                <a:rPr lang="en-US" altLang="el-GR" sz="2000" b="1" baseline="-25000" dirty="0">
                  <a:solidFill>
                    <a:srgbClr val="FF0000"/>
                  </a:solidFill>
                  <a:effectLst>
                    <a:outerShdw blurRad="38100" dist="38100" dir="2700000" algn="tl">
                      <a:srgbClr val="000000">
                        <a:alpha val="43137"/>
                      </a:srgbClr>
                    </a:outerShdw>
                  </a:effectLst>
                  <a:latin typeface="Comic Sans MS" pitchFamily="66" charset="0"/>
                </a:rPr>
                <a:t>2</a:t>
              </a:r>
              <a:endParaRPr lang="el-GR" altLang="el-GR" sz="2000" b="1" i="1" dirty="0">
                <a:solidFill>
                  <a:srgbClr val="FF0000"/>
                </a:solidFill>
                <a:effectLst>
                  <a:outerShdw blurRad="38100" dist="38100" dir="2700000" algn="tl">
                    <a:srgbClr val="000000">
                      <a:alpha val="43137"/>
                    </a:srgbClr>
                  </a:outerShdw>
                </a:effectLst>
                <a:latin typeface="Comic Sans MS" pitchFamily="66" charset="0"/>
              </a:endParaRPr>
            </a:p>
          </p:txBody>
        </p:sp>
        <p:sp>
          <p:nvSpPr>
            <p:cNvPr id="34" name="Line 22"/>
            <p:cNvSpPr>
              <a:spLocks noChangeShapeType="1"/>
            </p:cNvSpPr>
            <p:nvPr/>
          </p:nvSpPr>
          <p:spPr bwMode="auto">
            <a:xfrm>
              <a:off x="3924300" y="3716338"/>
              <a:ext cx="1439863"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nvGrpSpPr>
          <p:cNvPr id="47" name="Ομάδα 46"/>
          <p:cNvGrpSpPr/>
          <p:nvPr/>
        </p:nvGrpSpPr>
        <p:grpSpPr>
          <a:xfrm>
            <a:off x="2464018" y="4447666"/>
            <a:ext cx="4218564" cy="1436688"/>
            <a:chOff x="2464018" y="4447666"/>
            <a:chExt cx="4218564" cy="1436688"/>
          </a:xfrm>
        </p:grpSpPr>
        <p:grpSp>
          <p:nvGrpSpPr>
            <p:cNvPr id="35" name="Ομάδα 34"/>
            <p:cNvGrpSpPr/>
            <p:nvPr/>
          </p:nvGrpSpPr>
          <p:grpSpPr>
            <a:xfrm>
              <a:off x="2716431" y="5452554"/>
              <a:ext cx="3711358" cy="431800"/>
              <a:chOff x="3059113" y="4005263"/>
              <a:chExt cx="3170237" cy="431800"/>
            </a:xfrm>
          </p:grpSpPr>
          <p:sp>
            <p:nvSpPr>
              <p:cNvPr id="36" name="Text Box 24"/>
              <p:cNvSpPr txBox="1">
                <a:spLocks noChangeArrowheads="1"/>
              </p:cNvSpPr>
              <p:nvPr/>
            </p:nvSpPr>
            <p:spPr bwMode="auto">
              <a:xfrm>
                <a:off x="4500563" y="4005263"/>
                <a:ext cx="3603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a:latin typeface="Comic Sans MS" pitchFamily="66" charset="0"/>
                  </a:rPr>
                  <a:t>r</a:t>
                </a:r>
                <a:endParaRPr lang="el-GR" altLang="el-GR" sz="2000" b="1" i="1">
                  <a:latin typeface="Comic Sans MS" pitchFamily="66" charset="0"/>
                </a:endParaRPr>
              </a:p>
            </p:txBody>
          </p:sp>
          <p:sp>
            <p:nvSpPr>
              <p:cNvPr id="37" name="Line 25"/>
              <p:cNvSpPr>
                <a:spLocks noChangeShapeType="1"/>
              </p:cNvSpPr>
              <p:nvPr/>
            </p:nvSpPr>
            <p:spPr bwMode="auto">
              <a:xfrm>
                <a:off x="3059113" y="400526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8" name="Line 26"/>
              <p:cNvSpPr>
                <a:spLocks noChangeShapeType="1"/>
              </p:cNvSpPr>
              <p:nvPr/>
            </p:nvSpPr>
            <p:spPr bwMode="auto">
              <a:xfrm>
                <a:off x="6227763" y="400526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9" name="Line 27"/>
              <p:cNvSpPr>
                <a:spLocks noChangeShapeType="1"/>
              </p:cNvSpPr>
              <p:nvPr/>
            </p:nvSpPr>
            <p:spPr bwMode="auto">
              <a:xfrm flipH="1">
                <a:off x="3059113" y="4221163"/>
                <a:ext cx="12969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40" name="Line 28"/>
              <p:cNvSpPr>
                <a:spLocks noChangeShapeType="1"/>
              </p:cNvSpPr>
              <p:nvPr/>
            </p:nvSpPr>
            <p:spPr bwMode="auto">
              <a:xfrm flipH="1">
                <a:off x="4932363" y="4221163"/>
                <a:ext cx="1296987"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grpSp>
          <p:nvGrpSpPr>
            <p:cNvPr id="41" name="Ομάδα 40"/>
            <p:cNvGrpSpPr/>
            <p:nvPr/>
          </p:nvGrpSpPr>
          <p:grpSpPr>
            <a:xfrm>
              <a:off x="2464018" y="4447666"/>
              <a:ext cx="4218564" cy="933450"/>
              <a:chOff x="2515611" y="3000375"/>
              <a:chExt cx="4218564" cy="933450"/>
            </a:xfrm>
          </p:grpSpPr>
          <p:grpSp>
            <p:nvGrpSpPr>
              <p:cNvPr id="42" name="Ομάδα 41"/>
              <p:cNvGrpSpPr/>
              <p:nvPr/>
            </p:nvGrpSpPr>
            <p:grpSpPr>
              <a:xfrm>
                <a:off x="2555875" y="3429000"/>
                <a:ext cx="4175125" cy="504825"/>
                <a:chOff x="2555875" y="3429000"/>
                <a:chExt cx="4175125" cy="504825"/>
              </a:xfrm>
            </p:grpSpPr>
            <p:sp>
              <p:nvSpPr>
                <p:cNvPr id="45" name="Oval 16"/>
                <p:cNvSpPr>
                  <a:spLocks noChangeArrowheads="1"/>
                </p:cNvSpPr>
                <p:nvPr/>
              </p:nvSpPr>
              <p:spPr bwMode="auto">
                <a:xfrm>
                  <a:off x="2555875" y="3429000"/>
                  <a:ext cx="503238" cy="504825"/>
                </a:xfrm>
                <a:prstGeom prst="ellipse">
                  <a:avLst/>
                </a:prstGeom>
                <a:solidFill>
                  <a:srgbClr val="FFFF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400" b="1" dirty="0">
                      <a:solidFill>
                        <a:srgbClr val="FF0000"/>
                      </a:solidFill>
                    </a:rPr>
                    <a:t>+</a:t>
                  </a:r>
                  <a:endParaRPr lang="el-GR" altLang="el-GR" sz="2400" b="1" dirty="0">
                    <a:solidFill>
                      <a:srgbClr val="FF0000"/>
                    </a:solidFill>
                  </a:endParaRPr>
                </a:p>
              </p:txBody>
            </p:sp>
            <p:sp>
              <p:nvSpPr>
                <p:cNvPr id="46" name="Oval 17"/>
                <p:cNvSpPr>
                  <a:spLocks noChangeArrowheads="1"/>
                </p:cNvSpPr>
                <p:nvPr/>
              </p:nvSpPr>
              <p:spPr bwMode="auto">
                <a:xfrm>
                  <a:off x="6227763" y="3429000"/>
                  <a:ext cx="503237" cy="504825"/>
                </a:xfrm>
                <a:prstGeom prst="ellipse">
                  <a:avLst/>
                </a:prstGeom>
                <a:solidFill>
                  <a:srgbClr val="99FFCC"/>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800" b="1">
                      <a:solidFill>
                        <a:srgbClr val="FF0000"/>
                      </a:solidFill>
                    </a:rPr>
                    <a:t>-</a:t>
                  </a:r>
                  <a:endParaRPr lang="el-GR" altLang="el-GR" sz="2800" b="1">
                    <a:solidFill>
                      <a:srgbClr val="FF0000"/>
                    </a:solidFill>
                  </a:endParaRPr>
                </a:p>
              </p:txBody>
            </p:sp>
          </p:grpSp>
          <p:sp>
            <p:nvSpPr>
              <p:cNvPr id="43" name="Text Box 12"/>
              <p:cNvSpPr txBox="1">
                <a:spLocks noChangeArrowheads="1"/>
              </p:cNvSpPr>
              <p:nvPr/>
            </p:nvSpPr>
            <p:spPr bwMode="auto">
              <a:xfrm>
                <a:off x="2515611" y="3052474"/>
                <a:ext cx="504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dirty="0">
                    <a:latin typeface="Comic Sans MS" pitchFamily="66" charset="0"/>
                  </a:rPr>
                  <a:t>q</a:t>
                </a:r>
                <a:r>
                  <a:rPr lang="en-US" altLang="el-GR" sz="2000" b="1" baseline="-25000" dirty="0">
                    <a:latin typeface="Comic Sans MS" pitchFamily="66" charset="0"/>
                  </a:rPr>
                  <a:t>1</a:t>
                </a:r>
                <a:endParaRPr lang="el-GR" altLang="el-GR" sz="2000" b="1" i="1" dirty="0">
                  <a:latin typeface="Comic Sans MS" pitchFamily="66" charset="0"/>
                </a:endParaRPr>
              </a:p>
            </p:txBody>
          </p:sp>
          <p:sp>
            <p:nvSpPr>
              <p:cNvPr id="44" name="Text Box 13"/>
              <p:cNvSpPr txBox="1">
                <a:spLocks noChangeArrowheads="1"/>
              </p:cNvSpPr>
              <p:nvPr/>
            </p:nvSpPr>
            <p:spPr bwMode="auto">
              <a:xfrm>
                <a:off x="6229350" y="3000375"/>
                <a:ext cx="5048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sz="2000" b="1" i="1" dirty="0">
                    <a:latin typeface="Comic Sans MS" pitchFamily="66" charset="0"/>
                  </a:rPr>
                  <a:t>q</a:t>
                </a:r>
                <a:r>
                  <a:rPr lang="en-US" altLang="el-GR" sz="2000" b="1" baseline="-25000" dirty="0">
                    <a:latin typeface="Comic Sans MS" pitchFamily="66" charset="0"/>
                  </a:rPr>
                  <a:t>2</a:t>
                </a:r>
                <a:endParaRPr lang="el-GR" altLang="el-GR" sz="2000" b="1" i="1" dirty="0">
                  <a:latin typeface="Comic Sans MS" pitchFamily="66" charset="0"/>
                </a:endParaRPr>
              </a:p>
            </p:txBody>
          </p:sp>
        </p:grpSp>
      </p:grpSp>
    </p:spTree>
    <p:extLst>
      <p:ext uri="{BB962C8B-B14F-4D97-AF65-F5344CB8AC3E}">
        <p14:creationId xmlns:p14="http://schemas.microsoft.com/office/powerpoint/2010/main" val="3444420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dissolve">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dissolve">
                                      <p:cBhvr>
                                        <p:cTn id="16" dur="500"/>
                                        <p:tgtEl>
                                          <p:spTgt spid="5">
                                            <p:txEl>
                                              <p:pRg st="1" end="1"/>
                                            </p:txEl>
                                          </p:spTgt>
                                        </p:tgtEl>
                                      </p:cBhvr>
                                    </p:animEffect>
                                  </p:childTnLst>
                                </p:cTn>
                              </p:par>
                            </p:childTnLst>
                          </p:cTn>
                        </p:par>
                        <p:par>
                          <p:cTn id="17" fill="hold">
                            <p:stCondLst>
                              <p:cond delay="500"/>
                            </p:stCondLst>
                            <p:childTnLst>
                              <p:par>
                                <p:cTn id="18" presetID="10" presetClass="entr" presetSubtype="0" fill="hold" nodeType="afterEffect">
                                  <p:stCondLst>
                                    <p:cond delay="500"/>
                                  </p:stCondLst>
                                  <p:childTnLst>
                                    <p:set>
                                      <p:cBhvr>
                                        <p:cTn id="19" dur="1" fill="hold">
                                          <p:stCondLst>
                                            <p:cond delay="0"/>
                                          </p:stCondLst>
                                        </p:cTn>
                                        <p:tgtEl>
                                          <p:spTgt spid="28"/>
                                        </p:tgtEl>
                                        <p:attrNameLst>
                                          <p:attrName>style.visibility</p:attrName>
                                        </p:attrNameLst>
                                      </p:cBhvr>
                                      <p:to>
                                        <p:strVal val="visible"/>
                                      </p:to>
                                    </p:set>
                                    <p:animEffect transition="in" filter="fade">
                                      <p:cBhvr>
                                        <p:cTn id="20" dur="500"/>
                                        <p:tgtEl>
                                          <p:spTgt spid="28"/>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par>
                          <p:cTn id="28" fill="hold">
                            <p:stCondLst>
                              <p:cond delay="1000"/>
                            </p:stCondLst>
                            <p:childTnLst>
                              <p:par>
                                <p:cTn id="29" presetID="10" presetClass="entr" presetSubtype="0" fill="hold" nodeType="afterEffect">
                                  <p:stCondLst>
                                    <p:cond delay="50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5">
                                            <p:txEl>
                                              <p:pRg st="2" end="2"/>
                                            </p:txEl>
                                          </p:spTgt>
                                        </p:tgtEl>
                                        <p:attrNameLst>
                                          <p:attrName>style.visibility</p:attrName>
                                        </p:attrNameLst>
                                      </p:cBhvr>
                                      <p:to>
                                        <p:strVal val="visible"/>
                                      </p:to>
                                    </p:set>
                                    <p:animEffect transition="in" filter="dissolve">
                                      <p:cBhvr>
                                        <p:cTn id="36" dur="500"/>
                                        <p:tgtEl>
                                          <p:spTgt spid="5">
                                            <p:txEl>
                                              <p:pRg st="2" end="2"/>
                                            </p:txEl>
                                          </p:spTgt>
                                        </p:tgtEl>
                                      </p:cBhvr>
                                    </p:animEffect>
                                  </p:childTnLst>
                                </p:cTn>
                              </p:par>
                            </p:childTnLst>
                          </p:cTn>
                        </p:par>
                        <p:par>
                          <p:cTn id="37" fill="hold">
                            <p:stCondLst>
                              <p:cond delay="500"/>
                            </p:stCondLst>
                            <p:childTnLst>
                              <p:par>
                                <p:cTn id="38" presetID="10" presetClass="entr" presetSubtype="0" fill="hold" nodeType="afterEffect">
                                  <p:stCondLst>
                                    <p:cond delay="500"/>
                                  </p:stCondLst>
                                  <p:childTnLst>
                                    <p:set>
                                      <p:cBhvr>
                                        <p:cTn id="39" dur="1" fill="hold">
                                          <p:stCondLst>
                                            <p:cond delay="0"/>
                                          </p:stCondLst>
                                        </p:cTn>
                                        <p:tgtEl>
                                          <p:spTgt spid="47"/>
                                        </p:tgtEl>
                                        <p:attrNameLst>
                                          <p:attrName>style.visibility</p:attrName>
                                        </p:attrNameLst>
                                      </p:cBhvr>
                                      <p:to>
                                        <p:strVal val="visible"/>
                                      </p:to>
                                    </p:set>
                                    <p:animEffect transition="in" filter="fade">
                                      <p:cBhvr>
                                        <p:cTn id="40" dur="500"/>
                                        <p:tgtEl>
                                          <p:spTgt spid="47"/>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1000"/>
                                        <p:tgtEl>
                                          <p:spTgt spid="8"/>
                                        </p:tgtEl>
                                      </p:cBhvr>
                                    </p:animEffect>
                                    <p:anim calcmode="lin" valueType="num">
                                      <p:cBhvr>
                                        <p:cTn id="46" dur="1000" fill="hold"/>
                                        <p:tgtEl>
                                          <p:spTgt spid="8"/>
                                        </p:tgtEl>
                                        <p:attrNameLst>
                                          <p:attrName>ppt_x</p:attrName>
                                        </p:attrNameLst>
                                      </p:cBhvr>
                                      <p:tavLst>
                                        <p:tav tm="0">
                                          <p:val>
                                            <p:strVal val="#ppt_x"/>
                                          </p:val>
                                        </p:tav>
                                        <p:tav tm="100000">
                                          <p:val>
                                            <p:strVal val="#ppt_x"/>
                                          </p:val>
                                        </p:tav>
                                      </p:tavLst>
                                    </p:anim>
                                    <p:anim calcmode="lin" valueType="num">
                                      <p:cBhvr>
                                        <p:cTn id="47" dur="1000" fill="hold"/>
                                        <p:tgtEl>
                                          <p:spTgt spid="8"/>
                                        </p:tgtEl>
                                        <p:attrNameLst>
                                          <p:attrName>ppt_y</p:attrName>
                                        </p:attrNameLst>
                                      </p:cBhvr>
                                      <p:tavLst>
                                        <p:tav tm="0">
                                          <p:val>
                                            <p:strVal val="#ppt_y+.1"/>
                                          </p:val>
                                        </p:tav>
                                        <p:tav tm="100000">
                                          <p:val>
                                            <p:strVal val="#ppt_y"/>
                                          </p:val>
                                        </p:tav>
                                      </p:tavLst>
                                    </p:anim>
                                  </p:childTnLst>
                                </p:cTn>
                              </p:par>
                            </p:childTnLst>
                          </p:cTn>
                        </p:par>
                        <p:par>
                          <p:cTn id="48" fill="hold">
                            <p:stCondLst>
                              <p:cond delay="1000"/>
                            </p:stCondLst>
                            <p:childTnLst>
                              <p:par>
                                <p:cTn id="49" presetID="10" presetClass="entr" presetSubtype="0" fill="hold" nodeType="afterEffect">
                                  <p:stCondLst>
                                    <p:cond delay="500"/>
                                  </p:stCondLst>
                                  <p:childTnLst>
                                    <p:set>
                                      <p:cBhvr>
                                        <p:cTn id="50" dur="1" fill="hold">
                                          <p:stCondLst>
                                            <p:cond delay="0"/>
                                          </p:stCondLst>
                                        </p:cTn>
                                        <p:tgtEl>
                                          <p:spTgt spid="29"/>
                                        </p:tgtEl>
                                        <p:attrNameLst>
                                          <p:attrName>style.visibility</p:attrName>
                                        </p:attrNameLst>
                                      </p:cBhvr>
                                      <p:to>
                                        <p:strVal val="visible"/>
                                      </p:to>
                                    </p:set>
                                    <p:animEffect transition="in" filter="fade">
                                      <p:cBhvr>
                                        <p:cTn id="5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αριθμού διαφάνειας 2"/>
          <p:cNvSpPr>
            <a:spLocks noGrp="1"/>
          </p:cNvSpPr>
          <p:nvPr>
            <p:ph type="sldNum" sz="quarter" idx="12"/>
          </p:nvPr>
        </p:nvSpPr>
        <p:spPr/>
        <p:txBody>
          <a:bodyPr/>
          <a:lstStyle/>
          <a:p>
            <a:fld id="{3DF53439-851E-44AD-84B1-B6BFC3D0C743}" type="slidenum">
              <a:rPr lang="el-GR" smtClean="0">
                <a:solidFill>
                  <a:prstClr val="black"/>
                </a:solidFill>
              </a:rPr>
              <a:pPr/>
              <a:t>9</a:t>
            </a:fld>
            <a:endParaRPr lang="el-GR" dirty="0">
              <a:solidFill>
                <a:prstClr val="black"/>
              </a:solidFill>
            </a:endParaRPr>
          </a:p>
        </p:txBody>
      </p:sp>
      <p:sp>
        <p:nvSpPr>
          <p:cNvPr id="4" name="Text Box 5"/>
          <p:cNvSpPr txBox="1">
            <a:spLocks noChangeArrowheads="1"/>
          </p:cNvSpPr>
          <p:nvPr/>
        </p:nvSpPr>
        <p:spPr bwMode="auto">
          <a:xfrm>
            <a:off x="1475656" y="240494"/>
            <a:ext cx="6696744"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lnSpc>
                <a:spcPct val="150000"/>
              </a:lnSpc>
              <a:spcBef>
                <a:spcPct val="50000"/>
              </a:spcBef>
            </a:pPr>
            <a:r>
              <a:rPr lang="el-GR" altLang="el-GR" sz="2400" b="1" dirty="0">
                <a:latin typeface="Comic Sans MS" pitchFamily="66" charset="0"/>
              </a:rPr>
              <a:t>Το μέτρο </a:t>
            </a:r>
            <a:r>
              <a:rPr lang="en-US" altLang="el-GR" sz="2400" b="1" i="1" dirty="0">
                <a:solidFill>
                  <a:srgbClr val="FF0000"/>
                </a:solidFill>
                <a:effectLst>
                  <a:outerShdw blurRad="38100" dist="38100" dir="2700000" algn="tl">
                    <a:srgbClr val="000000">
                      <a:alpha val="43137"/>
                    </a:srgbClr>
                  </a:outerShdw>
                </a:effectLst>
                <a:latin typeface="Comic Sans MS" pitchFamily="66" charset="0"/>
              </a:rPr>
              <a:t>F</a:t>
            </a:r>
            <a:r>
              <a:rPr lang="en-US" altLang="el-GR" sz="2400" b="1" baseline="-25000" dirty="0">
                <a:solidFill>
                  <a:srgbClr val="FF0000"/>
                </a:solidFill>
                <a:effectLst>
                  <a:outerShdw blurRad="38100" dist="38100" dir="2700000" algn="tl">
                    <a:srgbClr val="000000">
                      <a:alpha val="43137"/>
                    </a:srgbClr>
                  </a:outerShdw>
                </a:effectLst>
                <a:latin typeface="Comic Sans MS" pitchFamily="66" charset="0"/>
              </a:rPr>
              <a:t>C </a:t>
            </a:r>
            <a:r>
              <a:rPr lang="el-GR" altLang="el-GR" sz="2400" b="1" dirty="0">
                <a:latin typeface="Comic Sans MS" pitchFamily="66" charset="0"/>
              </a:rPr>
              <a:t>αυτής της δύναμης είναι ανάλογο του γινομένου των φορτίων</a:t>
            </a:r>
            <a:r>
              <a:rPr lang="en-US" altLang="el-GR" sz="2400" b="1" dirty="0">
                <a:latin typeface="Comic Sans MS" pitchFamily="66" charset="0"/>
              </a:rPr>
              <a:t> </a:t>
            </a:r>
            <a:r>
              <a:rPr lang="en-US" altLang="el-GR" sz="2400" b="1" i="1" dirty="0">
                <a:solidFill>
                  <a:srgbClr val="FF0000"/>
                </a:solidFill>
                <a:effectLst>
                  <a:outerShdw blurRad="38100" dist="38100" dir="2700000" algn="tl">
                    <a:srgbClr val="000000">
                      <a:alpha val="43137"/>
                    </a:srgbClr>
                  </a:outerShdw>
                </a:effectLst>
                <a:latin typeface="Comic Sans MS" pitchFamily="66" charset="0"/>
              </a:rPr>
              <a:t>q</a:t>
            </a:r>
            <a:r>
              <a:rPr lang="en-US" altLang="el-GR" sz="2400" b="1" baseline="-25000" dirty="0">
                <a:solidFill>
                  <a:srgbClr val="FF0000"/>
                </a:solidFill>
                <a:effectLst>
                  <a:outerShdw blurRad="38100" dist="38100" dir="2700000" algn="tl">
                    <a:srgbClr val="000000">
                      <a:alpha val="43137"/>
                    </a:srgbClr>
                  </a:outerShdw>
                </a:effectLst>
                <a:latin typeface="Comic Sans MS" pitchFamily="66" charset="0"/>
              </a:rPr>
              <a:t>1</a:t>
            </a:r>
            <a:r>
              <a:rPr lang="en-US" altLang="el-GR" sz="2400" b="1" dirty="0">
                <a:latin typeface="Comic Sans MS" pitchFamily="66" charset="0"/>
              </a:rPr>
              <a:t> </a:t>
            </a:r>
            <a:r>
              <a:rPr lang="el-GR" altLang="el-GR" sz="2400" b="1" dirty="0">
                <a:latin typeface="Comic Sans MS" pitchFamily="66" charset="0"/>
              </a:rPr>
              <a:t>και</a:t>
            </a:r>
            <a:r>
              <a:rPr lang="en-US" altLang="el-GR" sz="2400" b="1" dirty="0">
                <a:latin typeface="Comic Sans MS" pitchFamily="66" charset="0"/>
              </a:rPr>
              <a:t> </a:t>
            </a:r>
            <a:r>
              <a:rPr lang="en-US" altLang="el-GR" sz="2400" b="1" i="1" dirty="0">
                <a:solidFill>
                  <a:srgbClr val="FF0000"/>
                </a:solidFill>
                <a:effectLst>
                  <a:outerShdw blurRad="38100" dist="38100" dir="2700000" algn="tl">
                    <a:srgbClr val="000000">
                      <a:alpha val="43137"/>
                    </a:srgbClr>
                  </a:outerShdw>
                </a:effectLst>
                <a:latin typeface="Comic Sans MS" pitchFamily="66" charset="0"/>
              </a:rPr>
              <a:t>q</a:t>
            </a:r>
            <a:r>
              <a:rPr lang="en-US" altLang="el-GR" sz="2400" b="1" baseline="-25000" dirty="0">
                <a:solidFill>
                  <a:srgbClr val="FF0000"/>
                </a:solidFill>
                <a:effectLst>
                  <a:outerShdw blurRad="38100" dist="38100" dir="2700000" algn="tl">
                    <a:srgbClr val="000000">
                      <a:alpha val="43137"/>
                    </a:srgbClr>
                  </a:outerShdw>
                </a:effectLst>
                <a:latin typeface="Comic Sans MS" pitchFamily="66" charset="0"/>
              </a:rPr>
              <a:t>2</a:t>
            </a:r>
            <a:r>
              <a:rPr lang="el-GR" altLang="el-GR" sz="2400" b="1" dirty="0">
                <a:latin typeface="Comic Sans MS" pitchFamily="66" charset="0"/>
              </a:rPr>
              <a:t> που αλληλεπιδρούν και αντίστροφα ανάλογο με το τετράγωνο της μεταξύ των απόστασης</a:t>
            </a:r>
            <a:r>
              <a:rPr lang="en-US" altLang="el-GR" sz="2400" b="1" dirty="0">
                <a:latin typeface="Comic Sans MS" pitchFamily="66" charset="0"/>
              </a:rPr>
              <a:t> </a:t>
            </a:r>
            <a:r>
              <a:rPr lang="en-US" altLang="el-GR" sz="2400" b="1" i="1" dirty="0">
                <a:solidFill>
                  <a:srgbClr val="FF0000"/>
                </a:solidFill>
                <a:effectLst>
                  <a:outerShdw blurRad="38100" dist="38100" dir="2700000" algn="tl">
                    <a:srgbClr val="000000">
                      <a:alpha val="43137"/>
                    </a:srgbClr>
                  </a:outerShdw>
                </a:effectLst>
                <a:latin typeface="Comic Sans MS" pitchFamily="66" charset="0"/>
              </a:rPr>
              <a:t>r</a:t>
            </a:r>
            <a:r>
              <a:rPr lang="el-GR" altLang="el-GR" sz="2400" b="1" dirty="0">
                <a:latin typeface="Comic Sans MS" pitchFamily="66" charset="0"/>
              </a:rPr>
              <a:t>.</a:t>
            </a:r>
          </a:p>
        </p:txBody>
      </p:sp>
      <p:pic>
        <p:nvPicPr>
          <p:cNvPr id="5" name="Picture 5" descr="Image1">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135384" cy="134076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7"/>
          <p:cNvSpPr txBox="1">
            <a:spLocks noChangeArrowheads="1"/>
          </p:cNvSpPr>
          <p:nvPr/>
        </p:nvSpPr>
        <p:spPr bwMode="auto">
          <a:xfrm>
            <a:off x="567692" y="3716984"/>
            <a:ext cx="7892740"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l-GR" altLang="el-GR" sz="2000" b="1" dirty="0">
                <a:latin typeface="Comic Sans MS" pitchFamily="66" charset="0"/>
              </a:rPr>
              <a:t>Η σταθερά</a:t>
            </a:r>
            <a:r>
              <a:rPr lang="el-GR" altLang="el-GR" sz="2000" b="1" dirty="0">
                <a:solidFill>
                  <a:srgbClr val="0033CC"/>
                </a:solidFill>
                <a:latin typeface="Comic Sans MS" pitchFamily="66" charset="0"/>
              </a:rPr>
              <a:t> </a:t>
            </a:r>
            <a:r>
              <a:rPr lang="en-US" altLang="el-GR" sz="2000" b="1" i="1" dirty="0">
                <a:solidFill>
                  <a:srgbClr val="FF0000"/>
                </a:solidFill>
                <a:effectLst>
                  <a:outerShdw blurRad="38100" dist="38100" dir="2700000" algn="tl">
                    <a:srgbClr val="000000"/>
                  </a:outerShdw>
                </a:effectLst>
                <a:latin typeface="Comic Sans MS" pitchFamily="66" charset="0"/>
              </a:rPr>
              <a:t>k</a:t>
            </a:r>
            <a:r>
              <a:rPr lang="el-GR" altLang="el-GR" sz="2000" b="1" dirty="0">
                <a:solidFill>
                  <a:srgbClr val="0033CC"/>
                </a:solidFill>
                <a:latin typeface="Comic Sans MS" pitchFamily="66" charset="0"/>
              </a:rPr>
              <a:t> </a:t>
            </a:r>
            <a:r>
              <a:rPr lang="el-GR" altLang="el-GR" sz="2000" b="1" dirty="0">
                <a:latin typeface="Comic Sans MS" pitchFamily="66" charset="0"/>
              </a:rPr>
              <a:t>που</a:t>
            </a:r>
            <a:r>
              <a:rPr lang="el-GR" altLang="el-GR" sz="2000" b="1" dirty="0">
                <a:solidFill>
                  <a:srgbClr val="0033CC"/>
                </a:solidFill>
                <a:latin typeface="Comic Sans MS" pitchFamily="66" charset="0"/>
              </a:rPr>
              <a:t> </a:t>
            </a:r>
            <a:r>
              <a:rPr lang="el-GR" altLang="el-GR" sz="2000" b="1" dirty="0">
                <a:latin typeface="Comic Sans MS" pitchFamily="66" charset="0"/>
              </a:rPr>
              <a:t>ονομάζεται </a:t>
            </a:r>
            <a:r>
              <a:rPr lang="el-GR" altLang="el-GR" sz="2000" b="1" dirty="0">
                <a:solidFill>
                  <a:srgbClr val="FF0000"/>
                </a:solidFill>
                <a:effectLst>
                  <a:outerShdw blurRad="38100" dist="38100" dir="2700000" algn="tl">
                    <a:srgbClr val="000000">
                      <a:alpha val="43137"/>
                    </a:srgbClr>
                  </a:outerShdw>
                </a:effectLst>
                <a:latin typeface="Comic Sans MS" pitchFamily="66" charset="0"/>
              </a:rPr>
              <a:t>ηλεκτρική σταθερά, </a:t>
            </a:r>
            <a:r>
              <a:rPr lang="el-GR" altLang="el-GR" sz="2000" b="1" dirty="0">
                <a:latin typeface="Comic Sans MS" pitchFamily="66" charset="0"/>
              </a:rPr>
              <a:t>εξαρτάται από</a:t>
            </a:r>
          </a:p>
          <a:p>
            <a:pPr algn="just">
              <a:lnSpc>
                <a:spcPct val="150000"/>
              </a:lnSpc>
              <a:spcBef>
                <a:spcPct val="50000"/>
              </a:spcBef>
            </a:pPr>
            <a:r>
              <a:rPr lang="el-GR" altLang="el-GR" sz="2000" b="1" dirty="0">
                <a:latin typeface="Comic Sans MS" pitchFamily="66" charset="0"/>
              </a:rPr>
              <a:t>α. </a:t>
            </a:r>
            <a:r>
              <a:rPr lang="el-GR" altLang="el-GR" sz="2000" b="1" dirty="0">
                <a:solidFill>
                  <a:srgbClr val="FF0000"/>
                </a:solidFill>
                <a:effectLst>
                  <a:outerShdw blurRad="38100" dist="38100" dir="2700000" algn="tl">
                    <a:srgbClr val="000000"/>
                  </a:outerShdw>
                </a:effectLst>
                <a:latin typeface="Comic Sans MS" pitchFamily="66" charset="0"/>
              </a:rPr>
              <a:t>το σύστημα μονάδων</a:t>
            </a:r>
            <a:r>
              <a:rPr lang="el-GR" altLang="el-GR" sz="2000" b="1" dirty="0">
                <a:solidFill>
                  <a:srgbClr val="FF0000"/>
                </a:solidFill>
                <a:latin typeface="Comic Sans MS" pitchFamily="66" charset="0"/>
              </a:rPr>
              <a:t> </a:t>
            </a:r>
            <a:r>
              <a:rPr lang="el-GR" altLang="el-GR" sz="2000" b="1" dirty="0">
                <a:latin typeface="Comic Sans MS" pitchFamily="66" charset="0"/>
              </a:rPr>
              <a:t>και</a:t>
            </a:r>
            <a:r>
              <a:rPr lang="el-GR" altLang="el-GR" sz="2000" b="1" dirty="0">
                <a:solidFill>
                  <a:srgbClr val="FF0000"/>
                </a:solidFill>
                <a:latin typeface="Comic Sans MS" pitchFamily="66" charset="0"/>
              </a:rPr>
              <a:t> </a:t>
            </a:r>
          </a:p>
          <a:p>
            <a:pPr algn="just">
              <a:lnSpc>
                <a:spcPct val="150000"/>
              </a:lnSpc>
              <a:spcBef>
                <a:spcPct val="50000"/>
              </a:spcBef>
            </a:pPr>
            <a:r>
              <a:rPr lang="el-GR" altLang="el-GR" sz="2000" b="1" dirty="0">
                <a:latin typeface="Comic Sans MS" pitchFamily="66" charset="0"/>
              </a:rPr>
              <a:t>β. </a:t>
            </a:r>
            <a:r>
              <a:rPr lang="el-GR" altLang="el-GR" sz="2000" b="1" dirty="0">
                <a:solidFill>
                  <a:srgbClr val="FF0000"/>
                </a:solidFill>
                <a:effectLst>
                  <a:outerShdw blurRad="38100" dist="38100" dir="2700000" algn="tl">
                    <a:srgbClr val="000000"/>
                  </a:outerShdw>
                </a:effectLst>
                <a:latin typeface="Comic Sans MS" pitchFamily="66" charset="0"/>
              </a:rPr>
              <a:t>το «μέσο» (υλικό, διηλεκτρικό) </a:t>
            </a:r>
            <a:r>
              <a:rPr lang="el-GR" altLang="el-GR" sz="2000" b="1" dirty="0">
                <a:latin typeface="Comic Sans MS" pitchFamily="66" charset="0"/>
              </a:rPr>
              <a:t>στο οποίο βρίσκονται τα ηλεκτρικά φορτία.   </a:t>
            </a:r>
          </a:p>
        </p:txBody>
      </p:sp>
      <mc:AlternateContent xmlns:mc="http://schemas.openxmlformats.org/markup-compatibility/2006" xmlns:a14="http://schemas.microsoft.com/office/drawing/2010/main">
        <mc:Choice Requires="a14">
          <p:sp>
            <p:nvSpPr>
              <p:cNvPr id="7" name="TextBox 6"/>
              <p:cNvSpPr txBox="1"/>
              <p:nvPr/>
            </p:nvSpPr>
            <p:spPr>
              <a:xfrm>
                <a:off x="3001894" y="2588859"/>
                <a:ext cx="3168352" cy="104124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l-GR" sz="32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bPr>
                        <m:e>
                          <m:r>
                            <a:rPr lang="en-US" sz="3200" b="1" i="1" smtClean="0">
                              <a:solidFill>
                                <a:srgbClr val="FF0000"/>
                              </a:solidFill>
                              <a:effectLst>
                                <a:outerShdw blurRad="38100" dist="38100" dir="2700000" algn="tl">
                                  <a:srgbClr val="000000">
                                    <a:alpha val="43137"/>
                                  </a:srgbClr>
                                </a:outerShdw>
                              </a:effectLst>
                              <a:latin typeface="Cambria Math"/>
                            </a:rPr>
                            <m:t>𝑭</m:t>
                          </m:r>
                        </m:e>
                        <m:sub>
                          <m:r>
                            <a:rPr lang="en-US" sz="3200" b="1" i="1" smtClean="0">
                              <a:solidFill>
                                <a:srgbClr val="FF0000"/>
                              </a:solidFill>
                              <a:effectLst>
                                <a:outerShdw blurRad="38100" dist="38100" dir="2700000" algn="tl">
                                  <a:srgbClr val="000000">
                                    <a:alpha val="43137"/>
                                  </a:srgbClr>
                                </a:outerShdw>
                              </a:effectLst>
                              <a:latin typeface="Cambria Math"/>
                            </a:rPr>
                            <m:t>𝑪</m:t>
                          </m:r>
                        </m:sub>
                      </m:sSub>
                      <m:r>
                        <a:rPr lang="en-US" sz="3200" b="1" i="1" smtClean="0">
                          <a:solidFill>
                            <a:srgbClr val="FF0000"/>
                          </a:solidFill>
                          <a:effectLst>
                            <a:outerShdw blurRad="38100" dist="38100" dir="2700000" algn="tl">
                              <a:srgbClr val="000000">
                                <a:alpha val="43137"/>
                              </a:srgbClr>
                            </a:outerShdw>
                          </a:effectLst>
                          <a:latin typeface="Cambria Math"/>
                        </a:rPr>
                        <m:t> =  </m:t>
                      </m:r>
                      <m:r>
                        <a:rPr lang="en-US" sz="3200" b="1" i="1" smtClean="0">
                          <a:solidFill>
                            <a:srgbClr val="FF0000"/>
                          </a:solidFill>
                          <a:effectLst>
                            <a:outerShdw blurRad="38100" dist="38100" dir="2700000" algn="tl">
                              <a:srgbClr val="000000">
                                <a:alpha val="43137"/>
                              </a:srgbClr>
                            </a:outerShdw>
                          </a:effectLst>
                          <a:latin typeface="Cambria Math"/>
                        </a:rPr>
                        <m:t>𝒌</m:t>
                      </m:r>
                      <m:f>
                        <m:fPr>
                          <m:ctrlPr>
                            <a:rPr lang="en-US" sz="32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fPr>
                        <m:num>
                          <m:d>
                            <m:dPr>
                              <m:begChr m:val="|"/>
                              <m:endChr m:val="|"/>
                              <m:ctrlPr>
                                <a:rPr lang="en-US" sz="32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dPr>
                            <m:e>
                              <m:sSub>
                                <m:sSubPr>
                                  <m:ctrlPr>
                                    <a:rPr lang="en-US" sz="32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bPr>
                                <m:e>
                                  <m:r>
                                    <a:rPr lang="en-US" sz="3200" b="1" i="1" smtClean="0">
                                      <a:solidFill>
                                        <a:srgbClr val="FF0000"/>
                                      </a:solidFill>
                                      <a:effectLst>
                                        <a:outerShdw blurRad="38100" dist="38100" dir="2700000" algn="tl">
                                          <a:srgbClr val="000000">
                                            <a:alpha val="43137"/>
                                          </a:srgbClr>
                                        </a:outerShdw>
                                      </a:effectLst>
                                      <a:latin typeface="Cambria Math"/>
                                    </a:rPr>
                                    <m:t>𝒒</m:t>
                                  </m:r>
                                </m:e>
                                <m:sub>
                                  <m:r>
                                    <a:rPr lang="en-US" sz="3200" b="1" i="1" smtClean="0">
                                      <a:solidFill>
                                        <a:srgbClr val="FF0000"/>
                                      </a:solidFill>
                                      <a:effectLst>
                                        <a:outerShdw blurRad="38100" dist="38100" dir="2700000" algn="tl">
                                          <a:srgbClr val="000000">
                                            <a:alpha val="43137"/>
                                          </a:srgbClr>
                                        </a:outerShdw>
                                      </a:effectLst>
                                      <a:latin typeface="Cambria Math"/>
                                    </a:rPr>
                                    <m:t>𝟏</m:t>
                                  </m:r>
                                  <m:r>
                                    <a:rPr lang="en-US" sz="3200" b="1" i="1" smtClean="0">
                                      <a:solidFill>
                                        <a:srgbClr val="FF0000"/>
                                      </a:solidFill>
                                      <a:effectLst>
                                        <a:outerShdw blurRad="38100" dist="38100" dir="2700000" algn="tl">
                                          <a:srgbClr val="000000">
                                            <a:alpha val="43137"/>
                                          </a:srgbClr>
                                        </a:outerShdw>
                                      </a:effectLst>
                                      <a:latin typeface="Cambria Math"/>
                                    </a:rPr>
                                    <m:t>. </m:t>
                                  </m:r>
                                </m:sub>
                              </m:sSub>
                              <m:sSub>
                                <m:sSubPr>
                                  <m:ctrlPr>
                                    <a:rPr lang="en-US" sz="32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bPr>
                                <m:e>
                                  <m:r>
                                    <a:rPr lang="en-US" sz="3200" b="1" i="1" smtClean="0">
                                      <a:solidFill>
                                        <a:srgbClr val="FF0000"/>
                                      </a:solidFill>
                                      <a:effectLst>
                                        <a:outerShdw blurRad="38100" dist="38100" dir="2700000" algn="tl">
                                          <a:srgbClr val="000000">
                                            <a:alpha val="43137"/>
                                          </a:srgbClr>
                                        </a:outerShdw>
                                      </a:effectLst>
                                      <a:latin typeface="Cambria Math"/>
                                    </a:rPr>
                                    <m:t>𝒒</m:t>
                                  </m:r>
                                </m:e>
                                <m:sub>
                                  <m:r>
                                    <a:rPr lang="en-US" sz="3200" b="1" i="1" smtClean="0">
                                      <a:solidFill>
                                        <a:srgbClr val="FF0000"/>
                                      </a:solidFill>
                                      <a:effectLst>
                                        <a:outerShdw blurRad="38100" dist="38100" dir="2700000" algn="tl">
                                          <a:srgbClr val="000000">
                                            <a:alpha val="43137"/>
                                          </a:srgbClr>
                                        </a:outerShdw>
                                      </a:effectLst>
                                      <a:latin typeface="Cambria Math"/>
                                    </a:rPr>
                                    <m:t>𝟐</m:t>
                                  </m:r>
                                </m:sub>
                              </m:sSub>
                            </m:e>
                          </m:d>
                        </m:num>
                        <m:den>
                          <m:sSup>
                            <m:sSupPr>
                              <m:ctrlPr>
                                <a:rPr lang="en-US" sz="32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pPr>
                            <m:e>
                              <m:r>
                                <a:rPr lang="en-US" sz="3200" b="1" i="1" smtClean="0">
                                  <a:solidFill>
                                    <a:srgbClr val="FF0000"/>
                                  </a:solidFill>
                                  <a:effectLst>
                                    <a:outerShdw blurRad="38100" dist="38100" dir="2700000" algn="tl">
                                      <a:srgbClr val="000000">
                                        <a:alpha val="43137"/>
                                      </a:srgbClr>
                                    </a:outerShdw>
                                  </a:effectLst>
                                  <a:latin typeface="Cambria Math"/>
                                </a:rPr>
                                <m:t>𝒓</m:t>
                              </m:r>
                            </m:e>
                            <m:sup>
                              <m:r>
                                <a:rPr lang="en-US" sz="3200" b="1" i="1" smtClean="0">
                                  <a:solidFill>
                                    <a:srgbClr val="FF0000"/>
                                  </a:solidFill>
                                  <a:effectLst>
                                    <a:outerShdw blurRad="38100" dist="38100" dir="2700000" algn="tl">
                                      <a:srgbClr val="000000">
                                        <a:alpha val="43137"/>
                                      </a:srgbClr>
                                    </a:outerShdw>
                                  </a:effectLst>
                                  <a:latin typeface="Cambria Math"/>
                                </a:rPr>
                                <m:t>𝟐</m:t>
                              </m:r>
                            </m:sup>
                          </m:sSup>
                        </m:den>
                      </m:f>
                    </m:oMath>
                  </m:oMathPara>
                </a14:m>
                <a:endParaRPr lang="el-GR" sz="3200"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3001894" y="2588859"/>
                <a:ext cx="3168352" cy="1041247"/>
              </a:xfrm>
              <a:prstGeom prst="rect">
                <a:avLst/>
              </a:prstGeom>
              <a:blipFill>
                <a:blip r:embed="rId4" cstate="print"/>
                <a:stretch>
                  <a:fillRect b="-2353"/>
                </a:stretch>
              </a:blipFill>
            </p:spPr>
            <p:txBody>
              <a:bodyPr/>
              <a:lstStyle/>
              <a:p>
                <a:r>
                  <a:rPr lang="el-GR">
                    <a:noFill/>
                  </a:rPr>
                  <a:t> </a:t>
                </a:r>
              </a:p>
            </p:txBody>
          </p:sp>
        </mc:Fallback>
      </mc:AlternateContent>
    </p:spTree>
    <p:extLst>
      <p:ext uri="{BB962C8B-B14F-4D97-AF65-F5344CB8AC3E}">
        <p14:creationId xmlns:p14="http://schemas.microsoft.com/office/powerpoint/2010/main" val="899024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500"/>
                                        <p:tgtEl>
                                          <p:spTgt spid="4"/>
                                        </p:tgtEl>
                                      </p:cBhvr>
                                    </p:animEffect>
                                  </p:childTnLst>
                                </p:cTn>
                              </p:par>
                            </p:childTnLst>
                          </p:cTn>
                        </p:par>
                        <p:par>
                          <p:cTn id="12" fill="hold">
                            <p:stCondLst>
                              <p:cond delay="1000"/>
                            </p:stCondLst>
                            <p:childTnLst>
                              <p:par>
                                <p:cTn id="13" presetID="2" presetClass="entr" presetSubtype="8" fill="hold" grpId="0" nodeType="afterEffect">
                                  <p:stCondLst>
                                    <p:cond delay="100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500" fill="hold"/>
                                        <p:tgtEl>
                                          <p:spTgt spid="7"/>
                                        </p:tgtEl>
                                        <p:attrNameLst>
                                          <p:attrName>ppt_x</p:attrName>
                                        </p:attrNameLst>
                                      </p:cBhvr>
                                      <p:tavLst>
                                        <p:tav tm="0">
                                          <p:val>
                                            <p:strVal val="0-#ppt_w/2"/>
                                          </p:val>
                                        </p:tav>
                                        <p:tav tm="100000">
                                          <p:val>
                                            <p:strVal val="#ppt_x"/>
                                          </p:val>
                                        </p:tav>
                                      </p:tavLst>
                                    </p:anim>
                                    <p:anim calcmode="lin" valueType="num">
                                      <p:cBhvr additive="base">
                                        <p:cTn id="16" dur="1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fade">
                                      <p:cBhvr>
                                        <p:cTn id="21" dur="500"/>
                                        <p:tgtEl>
                                          <p:spTgt spid="8">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8">
                                            <p:txEl>
                                              <p:pRg st="1" end="1"/>
                                            </p:txEl>
                                          </p:spTgt>
                                        </p:tgtEl>
                                        <p:attrNameLst>
                                          <p:attrName>style.visibility</p:attrName>
                                        </p:attrNameLst>
                                      </p:cBhvr>
                                      <p:to>
                                        <p:strVal val="visible"/>
                                      </p:to>
                                    </p:set>
                                    <p:animEffect transition="in" filter="fade">
                                      <p:cBhvr>
                                        <p:cTn id="26" dur="500"/>
                                        <p:tgtEl>
                                          <p:spTgt spid="8">
                                            <p:txEl>
                                              <p:pRg st="1" end="1"/>
                                            </p:txEl>
                                          </p:spTgt>
                                        </p:tgtEl>
                                      </p:cBhvr>
                                    </p:animEffect>
                                  </p:childTnLst>
                                </p:cTn>
                              </p:par>
                            </p:childTnLst>
                          </p:cTn>
                        </p:par>
                        <p:par>
                          <p:cTn id="27" fill="hold">
                            <p:stCondLst>
                              <p:cond delay="500"/>
                            </p:stCondLst>
                            <p:childTnLst>
                              <p:par>
                                <p:cTn id="28" presetID="10" presetClass="entr" presetSubtype="0" fill="hold" nodeType="afterEffect">
                                  <p:stCondLst>
                                    <p:cond delay="1000"/>
                                  </p:stCondLst>
                                  <p:childTnLst>
                                    <p:set>
                                      <p:cBhvr>
                                        <p:cTn id="29" dur="1" fill="hold">
                                          <p:stCondLst>
                                            <p:cond delay="0"/>
                                          </p:stCondLst>
                                        </p:cTn>
                                        <p:tgtEl>
                                          <p:spTgt spid="8">
                                            <p:txEl>
                                              <p:pRg st="2" end="2"/>
                                            </p:txEl>
                                          </p:spTgt>
                                        </p:tgtEl>
                                        <p:attrNameLst>
                                          <p:attrName>style.visibility</p:attrName>
                                        </p:attrNameLst>
                                      </p:cBhvr>
                                      <p:to>
                                        <p:strVal val="visible"/>
                                      </p:to>
                                    </p:set>
                                    <p:animEffect transition="in" filter="fade">
                                      <p:cBhvr>
                                        <p:cTn id="30"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1267</TotalTime>
  <Words>2412</Words>
  <Application>Microsoft Office PowerPoint</Application>
  <PresentationFormat>Προβολή στην οθόνη (4:3)</PresentationFormat>
  <Paragraphs>293</Paragraphs>
  <Slides>42</Slides>
  <Notes>0</Notes>
  <HiddenSlides>0</HiddenSlides>
  <MMClips>0</MMClips>
  <ScaleCrop>false</ScaleCrop>
  <HeadingPairs>
    <vt:vector size="8" baseType="variant">
      <vt:variant>
        <vt:lpstr>Γραμματοσειρές που χρησιμοποιούνται</vt:lpstr>
      </vt:variant>
      <vt:variant>
        <vt:i4>7</vt:i4>
      </vt:variant>
      <vt:variant>
        <vt:lpstr>Θέμα</vt:lpstr>
      </vt:variant>
      <vt:variant>
        <vt:i4>1</vt:i4>
      </vt:variant>
      <vt:variant>
        <vt:lpstr>Ενσωματωμένοι διακομιστές OLE</vt:lpstr>
      </vt:variant>
      <vt:variant>
        <vt:i4>2</vt:i4>
      </vt:variant>
      <vt:variant>
        <vt:lpstr>Τίτλοι διαφανειών</vt:lpstr>
      </vt:variant>
      <vt:variant>
        <vt:i4>42</vt:i4>
      </vt:variant>
    </vt:vector>
  </HeadingPairs>
  <TitlesOfParts>
    <vt:vector size="52" baseType="lpstr">
      <vt:lpstr>Arial</vt:lpstr>
      <vt:lpstr>Calibri</vt:lpstr>
      <vt:lpstr>Calibri Light</vt:lpstr>
      <vt:lpstr>Cambria Math</vt:lpstr>
      <vt:lpstr>Comic Sans MS</vt:lpstr>
      <vt:lpstr>Trebuchet MS</vt:lpstr>
      <vt:lpstr>Wingdings</vt:lpstr>
      <vt:lpstr>Θέμα του Office</vt:lpstr>
      <vt:lpstr>Εξίσωση</vt:lpstr>
      <vt:lpstr>Equation</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Merkouris</dc:creator>
  <cp:lastModifiedBy>CHRIS PAP</cp:lastModifiedBy>
  <cp:revision>188</cp:revision>
  <dcterms:created xsi:type="dcterms:W3CDTF">2017-10-04T19:26:41Z</dcterms:created>
  <dcterms:modified xsi:type="dcterms:W3CDTF">2023-11-26T11:18:15Z</dcterms:modified>
</cp:coreProperties>
</file>