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6" r:id="rId1"/>
  </p:sldMasterIdLst>
  <p:notesMasterIdLst>
    <p:notesMasterId r:id="rId44"/>
  </p:notes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95" r:id="rId15"/>
    <p:sldId id="309" r:id="rId16"/>
    <p:sldId id="310" r:id="rId17"/>
    <p:sldId id="296" r:id="rId18"/>
    <p:sldId id="278" r:id="rId19"/>
    <p:sldId id="294" r:id="rId20"/>
    <p:sldId id="298" r:id="rId21"/>
    <p:sldId id="279" r:id="rId22"/>
    <p:sldId id="280" r:id="rId23"/>
    <p:sldId id="299" r:id="rId24"/>
    <p:sldId id="297" r:id="rId25"/>
    <p:sldId id="282" r:id="rId26"/>
    <p:sldId id="283" r:id="rId27"/>
    <p:sldId id="284" r:id="rId28"/>
    <p:sldId id="285" r:id="rId29"/>
    <p:sldId id="286" r:id="rId30"/>
    <p:sldId id="287" r:id="rId31"/>
    <p:sldId id="258" r:id="rId32"/>
    <p:sldId id="300" r:id="rId33"/>
    <p:sldId id="301" r:id="rId34"/>
    <p:sldId id="290" r:id="rId35"/>
    <p:sldId id="291" r:id="rId36"/>
    <p:sldId id="304" r:id="rId37"/>
    <p:sldId id="305" r:id="rId38"/>
    <p:sldId id="302" r:id="rId39"/>
    <p:sldId id="306" r:id="rId40"/>
    <p:sldId id="307" r:id="rId41"/>
    <p:sldId id="308" r:id="rId42"/>
    <p:sldId id="303"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5D5"/>
    <a:srgbClr val="FFEFBD"/>
    <a:srgbClr val="FFE389"/>
    <a:srgbClr val="0000FF"/>
    <a:srgbClr val="FFE89F"/>
    <a:srgbClr val="660033"/>
    <a:srgbClr val="80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7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614E6A-018F-4A8B-8127-0EC7BF7D9CAD}" type="datetimeFigureOut">
              <a:rPr lang="el-GR" smtClean="0"/>
              <a:pPr/>
              <a:t>26/11/2023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B57D06-4F6C-4D04-A901-98180D1430F0}" type="slidenum">
              <a:rPr lang="el-GR" smtClean="0"/>
              <a:pPr/>
              <a:t>‹#›</a:t>
            </a:fld>
            <a:endParaRPr lang="el-GR"/>
          </a:p>
        </p:txBody>
      </p:sp>
    </p:spTree>
    <p:extLst>
      <p:ext uri="{BB962C8B-B14F-4D97-AF65-F5344CB8AC3E}">
        <p14:creationId xmlns:p14="http://schemas.microsoft.com/office/powerpoint/2010/main" val="2309930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4500"/>
            </a:lvl1pPr>
          </a:lstStyle>
          <a:p>
            <a:r>
              <a:rPr lang="el-GR"/>
              <a:t>Στυλ κύριου τίτλου</a:t>
            </a: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A11573A1-0D96-4E10-8B7C-D8F89EEEE5DB}"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2860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0A63C73-38D1-4755-BD26-5C75E2814FDC}"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52592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365125"/>
            <a:ext cx="1971675"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28650" y="365125"/>
            <a:ext cx="5800725"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390A432-76FE-48E5-80E6-481D80EE0DFE}"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6922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04CCCFC-2E8D-438B-BCC0-1AF42B939CD9}"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0609118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9"/>
            <a:ext cx="7886700" cy="2852737"/>
          </a:xfrm>
        </p:spPr>
        <p:txBody>
          <a:bodyPr anchor="b"/>
          <a:lstStyle>
            <a:lvl1pPr>
              <a:defRPr sz="4500"/>
            </a:lvl1pPr>
          </a:lstStyle>
          <a:p>
            <a:r>
              <a:rPr lang="el-GR"/>
              <a:t>Στυλ κύριου τίτλου</a:t>
            </a:r>
          </a:p>
        </p:txBody>
      </p:sp>
      <p:sp>
        <p:nvSpPr>
          <p:cNvPr id="3" name="Θέση κειμένου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BFC2D52A-2D4C-4F66-9B07-B28CD35C1674}"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9412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28650" y="1825625"/>
            <a:ext cx="38862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29150" y="1825625"/>
            <a:ext cx="38862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1D07946-9EE8-40A7-B080-A0F6B4E24862}" type="datetime1">
              <a:rPr lang="el-GR" smtClean="0">
                <a:solidFill>
                  <a:prstClr val="black">
                    <a:tint val="75000"/>
                  </a:prstClr>
                </a:solidFill>
              </a:rPr>
              <a:pPr/>
              <a:t>26/11/2023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093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365126"/>
            <a:ext cx="7886700" cy="1325563"/>
          </a:xfrm>
        </p:spPr>
        <p:txBody>
          <a:bodyPr/>
          <a:lstStyle/>
          <a:p>
            <a:r>
              <a:rPr lang="el-GR"/>
              <a:t>Στυλ κύριου τίτλου</a:t>
            </a:r>
          </a:p>
        </p:txBody>
      </p:sp>
      <p:sp>
        <p:nvSpPr>
          <p:cNvPr id="3" name="Θέση κειμένου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29842" y="2505075"/>
            <a:ext cx="3868340"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29150" y="2505075"/>
            <a:ext cx="3887391"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C385131C-00C7-46EA-9C89-919CB14E1E9D}" type="datetime1">
              <a:rPr lang="el-GR" smtClean="0">
                <a:solidFill>
                  <a:prstClr val="black">
                    <a:tint val="75000"/>
                  </a:prstClr>
                </a:solidFill>
              </a:rPr>
              <a:pPr/>
              <a:t>26/11/2023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51034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2069625-BD9E-41C7-9545-CB2524DD72FA}" type="datetime1">
              <a:rPr lang="el-GR" smtClean="0">
                <a:solidFill>
                  <a:prstClr val="black">
                    <a:tint val="75000"/>
                  </a:prstClr>
                </a:solidFill>
              </a:rPr>
              <a:pPr/>
              <a:t>26/11/2023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2206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F69A2C3-BF24-44FF-9998-194F243D7F4B}" type="datetime1">
              <a:rPr lang="el-GR" smtClean="0">
                <a:solidFill>
                  <a:prstClr val="black">
                    <a:tint val="75000"/>
                  </a:prstClr>
                </a:solidFill>
              </a:rPr>
              <a:pPr/>
              <a:t>26/11/2023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5665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457200"/>
            <a:ext cx="2949178" cy="1600200"/>
          </a:xfrm>
        </p:spPr>
        <p:txBody>
          <a:bodyPr anchor="b"/>
          <a:lstStyle>
            <a:lvl1pPr>
              <a:defRPr sz="2400"/>
            </a:lvl1pPr>
          </a:lstStyle>
          <a:p>
            <a:r>
              <a:rPr lang="el-GR"/>
              <a:t>Στυλ κύριου τίτλου</a:t>
            </a:r>
          </a:p>
        </p:txBody>
      </p:sp>
      <p:sp>
        <p:nvSpPr>
          <p:cNvPr id="3" name="Θέση περιεχομένου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3C6B083-DE58-4AB3-9C47-57E111335762}" type="datetime1">
              <a:rPr lang="el-GR" smtClean="0">
                <a:solidFill>
                  <a:prstClr val="black">
                    <a:tint val="75000"/>
                  </a:prstClr>
                </a:solidFill>
              </a:rPr>
              <a:pPr/>
              <a:t>26/11/2023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290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457200"/>
            <a:ext cx="2949178" cy="1600200"/>
          </a:xfrm>
        </p:spPr>
        <p:txBody>
          <a:bodyPr anchor="b"/>
          <a:lstStyle>
            <a:lvl1pPr>
              <a:defRPr sz="2400"/>
            </a:lvl1pPr>
          </a:lstStyle>
          <a:p>
            <a:r>
              <a:rPr lang="el-GR"/>
              <a:t>Στυλ κύριου τίτλου</a:t>
            </a:r>
          </a:p>
        </p:txBody>
      </p:sp>
      <p:sp>
        <p:nvSpPr>
          <p:cNvPr id="3" name="Θέση εικόνας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14E10005-A026-4F5A-BAB5-28EC45C803F8}" type="datetime1">
              <a:rPr lang="el-GR" smtClean="0">
                <a:solidFill>
                  <a:prstClr val="black">
                    <a:tint val="75000"/>
                  </a:prstClr>
                </a:solidFill>
              </a:rPr>
              <a:pPr/>
              <a:t>26/11/2023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18766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4CCCFC-2E8D-438B-BCC0-1AF42B939CD9}" type="datetime1">
              <a:rPr lang="el-GR" smtClean="0">
                <a:solidFill>
                  <a:prstClr val="black">
                    <a:tint val="75000"/>
                  </a:prstClr>
                </a:solidFill>
              </a:rPr>
              <a:pPr/>
              <a:t>26/11/2023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l-GR">
                <a:solidFill>
                  <a:prstClr val="black">
                    <a:tint val="75000"/>
                  </a:prstClr>
                </a:solidFill>
              </a:rPr>
              <a:t>Μερκ. Παναγιωτόπουλος - Φυσικός        </a:t>
            </a:r>
            <a:r>
              <a:rPr lang="en-US">
                <a:solidFill>
                  <a:prstClr val="black">
                    <a:tint val="75000"/>
                  </a:prstClr>
                </a:solidFill>
              </a:rPr>
              <a:t>www.merkopanas.blogspot.gr</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2864719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hyperlink" Target="http://www.omas-e.gr/main/files/%CE%97-%CE%94%CE%99%CE%97%CE%9B%CE%95%CE%9A%CE%A4%CE%A1%CE%99%CE%9A%CE%97-%CE%A3%CE%A4%CE%91%CE%98%CE%95%CE%A1%CE%91-%CE%9A%CE%91%CE%99-%CE%97-%CE%A3%CE%A4%CE%91%CE%98%CE%95%CE%A1%CE%91-%CE%9C%CE%91%CE%93%CE%9D%CE%97%CE%A4%CE%99%CE%9A%CE%97%CE%A3-%CE%94%CE%99%CE%91%CE%A0%CE%95%CE%A1%CE%91%CE%A4%CE%9F%CE%A4%CE%97%CE%A4%CE%91%CE%A3-%CE%A4%CE%9F%CE%A5-%CE%9A%CE%95%CE%9D%CE%9F%CE%A5-%CE%A3%CE%A4%CE%9F-%CE%A6%CE%A9%CE%A3.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eilias.gr/index.php?option=com_content&amp;task=view&amp;id=164&amp;Itemid=32&amp;catid=21" TargetMode="External"/><Relationship Id="rId7" Type="http://schemas.openxmlformats.org/officeDocument/2006/relationships/image" Target="../media/image26.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hyperlink" Target="http://youtu.be/b49DF-qN4n8" TargetMode="External"/><Relationship Id="rId7" Type="http://schemas.openxmlformats.org/officeDocument/2006/relationships/image" Target="../media/image36.png"/><Relationship Id="rId2" Type="http://schemas.openxmlformats.org/officeDocument/2006/relationships/image" Target="../media/image18.jpeg"/><Relationship Id="rId1" Type="http://schemas.openxmlformats.org/officeDocument/2006/relationships/slideLayout" Target="../slideLayouts/slideLayout7.xml"/><Relationship Id="rId5" Type="http://schemas.openxmlformats.org/officeDocument/2006/relationships/image" Target="../media/image19.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WBPki1myOvY" TargetMode="External"/><Relationship Id="rId7" Type="http://schemas.openxmlformats.org/officeDocument/2006/relationships/hyperlink" Target="http://ylikonet300.blogspot.gr/2012/06/67.html" TargetMode="External"/><Relationship Id="rId2" Type="http://schemas.openxmlformats.org/officeDocument/2006/relationships/hyperlink" Target="http://www.seilias.gr/index.php?option=com_content&amp;task=view&amp;id=74&amp;Itemid=32&amp;catid=20" TargetMode="External"/><Relationship Id="rId1" Type="http://schemas.openxmlformats.org/officeDocument/2006/relationships/slideLayout" Target="../slideLayouts/slideLayout7.xml"/><Relationship Id="rId6" Type="http://schemas.openxmlformats.org/officeDocument/2006/relationships/hyperlink" Target="http://www.clab.edc.uoc.gr/aestit/3rd/contributions/101.pdf" TargetMode="External"/><Relationship Id="rId5" Type="http://schemas.openxmlformats.org/officeDocument/2006/relationships/hyperlink" Target="https://www.youtube.com/watch?v=x1-SibwIPM4" TargetMode="External"/><Relationship Id="rId4" Type="http://schemas.openxmlformats.org/officeDocument/2006/relationships/hyperlink" Target="https://www.youtube.com/watch?v=B5LVoU_a08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merkopanas.blogspot.gr/2014/12/coulomb-hot-potatoes.html" TargetMode="External"/><Relationship Id="rId2" Type="http://schemas.openxmlformats.org/officeDocument/2006/relationships/hyperlink" Target="http://merkopanas.blogspot.gr/2014/11/coulomb-hot-potatoes.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8%CE%B1%CE%BB%CE%AE%CF%82"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 Id="rId4" Type="http://schemas.openxmlformats.org/officeDocument/2006/relationships/image" Target="../media/image47.png"/></Relationships>
</file>

<file path=ppt/slides/_rels/slide37.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51.png"/><Relationship Id="rId7" Type="http://schemas.openxmlformats.org/officeDocument/2006/relationships/image" Target="../media/image53.wmf"/><Relationship Id="rId2" Type="http://schemas.openxmlformats.org/officeDocument/2006/relationships/image" Target="../media/image50.png"/><Relationship Id="rId1" Type="http://schemas.openxmlformats.org/officeDocument/2006/relationships/slideLayout" Target="../slideLayouts/slideLayout7.xml"/><Relationship Id="rId6" Type="http://schemas.openxmlformats.org/officeDocument/2006/relationships/oleObject" Target="../embeddings/oleObject3.bin"/><Relationship Id="rId11" Type="http://schemas.openxmlformats.org/officeDocument/2006/relationships/image" Target="../media/image55.wmf"/><Relationship Id="rId5" Type="http://schemas.openxmlformats.org/officeDocument/2006/relationships/image" Target="../media/image5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4.wmf"/></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hyperlink" Target="https://el.wikipedia.org/wiki/%CE%92%CE%B5%CE%BD%CE%B9%CE%B1%CE%BC%CE%AF%CE%BD_%CE%A6%CF%81%CE%B1%CE%B3%CE%BA%CE%BB%CE%AF%CE%BD%CE%BF%CF%82" TargetMode="External"/><Relationship Id="rId12" Type="http://schemas.openxmlformats.org/officeDocument/2006/relationships/hyperlink" Target="http://merkopanas.blogspot.gr/2017/08/1867-michael-faraday.html" TargetMode="External"/><Relationship Id="rId2" Type="http://schemas.openxmlformats.org/officeDocument/2006/relationships/hyperlink" Target="http://images.google.gr/imgres?imgurl=http://measure.igpp.ucla.edu/solar-terrestrial-luminaries/gilbert.jpg&amp;imgrefurl=http://measure.igpp.ucla.edu/solar-terrestrial-luminaries/timeline.html&amp;usg=__nPQ_7bz7EhcvJfaeHA1zIHkJpII=&amp;h=650&amp;w=481&amp;sz=379&amp;hl=el&amp;start=11&amp;sig2=7nWU7zlpp-Ew4dPPM1kmjQ&amp;um=1&amp;itbs=1&amp;tbnid=RCdKQyoaKpYP6M:&amp;tbnh=137&amp;tbnw=101&amp;prev=/images?q=Gilbert&amp;hl=el&amp;rlz=1T4GGLL_elGR356GR357&amp;sa=N&amp;um=1&amp;ei=giJnS6_qMIy5_Qb63JS_Aw" TargetMode="External"/><Relationship Id="rId16" Type="http://schemas.openxmlformats.org/officeDocument/2006/relationships/hyperlink" Target="https://el.wikipedia.org/wiki/%CE%91%CE%BD%CF%84%CF%81%CE%AD-%CE%9C%CE%B1%CF%81%CE%AF_%CE%91%CE%BC%CF%80%CE%AD%CF%81" TargetMode="External"/><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8.jpeg"/><Relationship Id="rId5" Type="http://schemas.openxmlformats.org/officeDocument/2006/relationships/hyperlink" Target="http://images.google.gr/imgres?imgurl=http://scrapetv.com/News/News%20Pages/Politics/images-2/benjamin-franklin.jpg&amp;imgrefurl=http://scrapetv.com/News/News%20Pages/Politics/pages-2/Dianne-Feinstein-seeking-hiding-child-pornography-in-stimulus-bill-Scrape-TV-The-World-on-your-side.html&amp;usg=__Sje48c9xln4FtHEIK_Ll0HmQ8yo=&amp;h=470&amp;w=370&amp;sz=17&amp;hl=el&amp;start=1&amp;sig2=KOd0wzPZhsIHqKpWsqrcPg&amp;um=1&amp;itbs=1&amp;tbnid=eJhyrIhR2k1ZKM:&amp;tbnh=129&amp;tbnw=102&amp;prev=/images?q=franklin+benjamin&amp;hl=el&amp;rlz=1T4GGLL_elGR356GR357&amp;sa=N&amp;um=1&amp;ei=eClnS-uZCMiH_Abskf0y" TargetMode="External"/><Relationship Id="rId15" Type="http://schemas.openxmlformats.org/officeDocument/2006/relationships/image" Target="../media/image10.jpeg"/><Relationship Id="rId10" Type="http://schemas.openxmlformats.org/officeDocument/2006/relationships/hyperlink" Target="http://en.wikipedia.org/wiki/Image:Faraday.jpg" TargetMode="External"/><Relationship Id="rId4" Type="http://schemas.openxmlformats.org/officeDocument/2006/relationships/hyperlink" Target="http://merkopanas.blogspot.gr/2017/05/1544-william-gilbert.html" TargetMode="External"/><Relationship Id="rId9" Type="http://schemas.openxmlformats.org/officeDocument/2006/relationships/hyperlink" Target="https://el.wikipedia.org/wiki/%CE%A7%CE%B1%CE%BD%CF%82_%CE%9A%CF%81%CE%AF%CF%83%CF%84%CE%B9%CE%B1%CE%BD_%CE%88%CF%81%CF%83%CF%84%CE%B5%CE%BD%CF%84" TargetMode="External"/><Relationship Id="rId14" Type="http://schemas.openxmlformats.org/officeDocument/2006/relationships/hyperlink" Target="http://merkopanas.blogspot.com/2018/06/1831-james-maxwell.html"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7.xml"/><Relationship Id="rId5" Type="http://schemas.openxmlformats.org/officeDocument/2006/relationships/image" Target="../media/image55.wmf"/><Relationship Id="rId4" Type="http://schemas.openxmlformats.org/officeDocument/2006/relationships/oleObject" Target="../embeddings/oleObject6.bin"/></Relationships>
</file>

<file path=ppt/slides/_rels/slide41.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0.png"/><Relationship Id="rId1" Type="http://schemas.openxmlformats.org/officeDocument/2006/relationships/slideLayout" Target="../slideLayouts/slideLayout7.xml"/><Relationship Id="rId5" Type="http://schemas.openxmlformats.org/officeDocument/2006/relationships/image" Target="../media/image60.png"/><Relationship Id="rId4" Type="http://schemas.openxmlformats.org/officeDocument/2006/relationships/image" Target="../media/image59.png"/></Relationships>
</file>

<file path=ppt/slides/_rels/slide42.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png"/><Relationship Id="rId2" Type="http://schemas.openxmlformats.org/officeDocument/2006/relationships/hyperlink" Target="http://images.google.gr/imgres?imgurl=http://bilimicat.files.wordpress.com/2009/03/michael-faraday3.jpg&amp;imgrefurl=http://bilimicat.wordpress.com/2009/03/26/michael-faraday/&amp;usg=__c-9J4LkZjh6sWolTNN0MB6MUD5M=&amp;h=2061&amp;w=1436&amp;sz=132&amp;hl=el&amp;start=15&amp;sig2=NUnK351ZD2HS3LUD0eFhww&amp;um=1&amp;tbnid=NmhOwCor7CK_oM:&amp;tbnh=150&amp;tbnw=105&amp;prev=/images?q=faraday+michael&amp;hl=el&amp;rlz=1T4WZPA_enGR290GR290&amp;sa=N&amp;um=1&amp;ei=Z3TCSqLRN4HqmgPE0ZirBg" TargetMode="External"/><Relationship Id="rId1" Type="http://schemas.openxmlformats.org/officeDocument/2006/relationships/slideLayout" Target="../slideLayouts/slideLayout7.xml"/><Relationship Id="rId6" Type="http://schemas.openxmlformats.org/officeDocument/2006/relationships/hyperlink" Target="http://en.wikipedia.org/wiki/File:James_Clerk_Maxwell.png" TargetMode="External"/><Relationship Id="rId5" Type="http://schemas.openxmlformats.org/officeDocument/2006/relationships/image" Target="../media/image12.jpeg"/><Relationship Id="rId4" Type="http://schemas.openxmlformats.org/officeDocument/2006/relationships/hyperlink" Target="http://images.google.gr/imgres?imgurl=http://people.clarkson.edu/~ekatz/scientists/ampere11.jpg&amp;imgrefurl=http://people.clarkson.edu/~ekatz/scientists/ampere.htm&amp;usg=__aHUYRyY7Fagbz56LLFjQCECl9xk=&amp;h=489&amp;w=387&amp;sz=22&amp;hl=el&amp;start=1&amp;sig2=Je58m3hDEUlufojL2T5_hQ&amp;um=1&amp;tbnid=QPC1agP-FAzjaM:&amp;tbnh=130&amp;tbnw=103&amp;prev=/images?q=Ampere&amp;hl=el&amp;rlz=1T4WZPA_enGR290GR290&amp;sa=N&amp;um=1&amp;ei=pXTCSrXEB4u-mQOz7bGd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el.wikipedia.org/wiki/%CE%A3%CE%B1%CF%81%CE%BB_%CE%A9%CE%B3%CE%BA%CF%85%CF%83%CF%84%CE%AD%CE%BD_%CE%BD%CF%84%CE%B5_%CE%9A%CE%BF%CF%85%CE%BB%CF%8C%CE%BC%CF%8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s://www.youtube.com/watch?v=FYSTGX-F1GM" TargetMode="Externa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csvt.qc.ca/patriotes/pei/travaux/coulomb/Image1.gif" TargetMode="External"/><Relationship Id="rId1" Type="http://schemas.openxmlformats.org/officeDocument/2006/relationships/slideLayout" Target="../slideLayouts/slideLayout7.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a:t>
            </a:fld>
            <a:endParaRPr lang="el-GR" dirty="0">
              <a:solidFill>
                <a:prstClr val="black"/>
              </a:solidFill>
            </a:endParaRPr>
          </a:p>
        </p:txBody>
      </p:sp>
      <p:pic>
        <p:nvPicPr>
          <p:cNvPr id="4098" name="Picture 2" descr="C:\Users\Merkouris\Desktop\Coulomb4.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18378">
            <a:off x="1980652" y="1489900"/>
            <a:ext cx="4771603" cy="179871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Merkouris\Desktop\Coulomb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80042">
            <a:off x="2392131" y="3690532"/>
            <a:ext cx="4610350" cy="1475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1223628" y="404664"/>
            <a:ext cx="66967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l-GR" altLang="el-GR" sz="3200" b="1" dirty="0">
                <a:solidFill>
                  <a:srgbClr val="800000"/>
                </a:solidFill>
                <a:effectLst>
                  <a:outerShdw blurRad="38100" dist="38100" dir="2700000" algn="tl">
                    <a:srgbClr val="000000"/>
                  </a:outerShdw>
                </a:effectLst>
                <a:latin typeface="Comic Sans MS" pitchFamily="66" charset="0"/>
              </a:rPr>
              <a:t>Ηλεκτροστατικές αλληλεπιδράσεις</a:t>
            </a:r>
          </a:p>
        </p:txBody>
      </p:sp>
    </p:spTree>
    <p:extLst>
      <p:ext uri="{BB962C8B-B14F-4D97-AF65-F5344CB8AC3E}">
        <p14:creationId xmlns:p14="http://schemas.microsoft.com/office/powerpoint/2010/main" val="15052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250" fill="hold"/>
                                        <p:tgtEl>
                                          <p:spTgt spid="7"/>
                                        </p:tgtEl>
                                        <p:attrNameLst>
                                          <p:attrName>ppt_x</p:attrName>
                                        </p:attrNameLst>
                                      </p:cBhvr>
                                      <p:tavLst>
                                        <p:tav tm="0">
                                          <p:val>
                                            <p:strVal val="#ppt_x-.2"/>
                                          </p:val>
                                        </p:tav>
                                        <p:tav tm="100000">
                                          <p:val>
                                            <p:strVal val="#ppt_x"/>
                                          </p:val>
                                        </p:tav>
                                      </p:tavLst>
                                    </p:anim>
                                    <p:anim calcmode="lin" valueType="num">
                                      <p:cBhvr>
                                        <p:cTn id="8" dur="125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250"/>
                                        <p:tgtEl>
                                          <p:spTgt spid="7"/>
                                        </p:tgtEl>
                                      </p:cBhvr>
                                    </p:animEffect>
                                  </p:childTnLst>
                                </p:cTn>
                              </p:par>
                            </p:childTnLst>
                          </p:cTn>
                        </p:par>
                        <p:par>
                          <p:cTn id="10" fill="hold">
                            <p:stCondLst>
                              <p:cond delay="1250"/>
                            </p:stCondLst>
                            <p:childTnLst>
                              <p:par>
                                <p:cTn id="11" presetID="10" presetClass="entr" presetSubtype="0" fill="hold" nodeType="afterEffect">
                                  <p:stCondLst>
                                    <p:cond delay="50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500"/>
                                        <p:tgtEl>
                                          <p:spTgt spid="4098"/>
                                        </p:tgtEl>
                                      </p:cBhvr>
                                    </p:animEffect>
                                  </p:childTnLst>
                                </p:cTn>
                              </p:par>
                            </p:childTnLst>
                          </p:cTn>
                        </p:par>
                        <p:par>
                          <p:cTn id="14" fill="hold">
                            <p:stCondLst>
                              <p:cond delay="2250"/>
                            </p:stCondLst>
                            <p:childTnLst>
                              <p:par>
                                <p:cTn id="15" presetID="10" presetClass="entr" presetSubtype="0" fill="hold" nodeType="afterEffect">
                                  <p:stCondLst>
                                    <p:cond delay="500"/>
                                  </p:stCondLst>
                                  <p:childTnLst>
                                    <p:set>
                                      <p:cBhvr>
                                        <p:cTn id="16" dur="1" fill="hold">
                                          <p:stCondLst>
                                            <p:cond delay="0"/>
                                          </p:stCondLst>
                                        </p:cTn>
                                        <p:tgtEl>
                                          <p:spTgt spid="4099"/>
                                        </p:tgtEl>
                                        <p:attrNameLst>
                                          <p:attrName>style.visibility</p:attrName>
                                        </p:attrNameLst>
                                      </p:cBhvr>
                                      <p:to>
                                        <p:strVal val="visible"/>
                                      </p:to>
                                    </p:set>
                                    <p:animEffect transition="in" filter="fade">
                                      <p:cBhvr>
                                        <p:cTn id="1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10</a:t>
            </a:fld>
            <a:endParaRPr lang="el-GR" dirty="0">
              <a:solidFill>
                <a:prstClr val="black"/>
              </a:solidFill>
            </a:endParaRPr>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836712"/>
            <a:ext cx="1057691" cy="1008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669251" y="571799"/>
                <a:ext cx="6192688" cy="988797"/>
              </a:xfrm>
              <a:prstGeom prst="rect">
                <a:avLst/>
              </a:prstGeom>
              <a:noFill/>
            </p:spPr>
            <p:txBody>
              <a:bodyPr wrap="square" rtlCol="0">
                <a:spAutoFit/>
              </a:bodyPr>
              <a:lstStyle/>
              <a:p>
                <a:pPr algn="just"/>
                <a:r>
                  <a:rPr lang="el-GR" sz="2000" b="1" dirty="0">
                    <a:latin typeface="Comic Sans MS" panose="030F0702030302020204" pitchFamily="66" charset="0"/>
                  </a:rPr>
                  <a:t>Για το σύστημα μονάδων </a:t>
                </a:r>
                <a:r>
                  <a:rPr lang="en-US" sz="2000" b="1" dirty="0">
                    <a:latin typeface="Comic Sans MS" panose="030F0702030302020204" pitchFamily="66" charset="0"/>
                  </a:rPr>
                  <a:t>SI </a:t>
                </a:r>
                <a:r>
                  <a:rPr lang="el-GR" sz="2000" b="1" dirty="0">
                    <a:latin typeface="Comic Sans MS" panose="030F0702030302020204" pitchFamily="66" charset="0"/>
                  </a:rPr>
                  <a:t>και εφόσον τα φορτία βρίσκονται στον αέρα</a:t>
                </a:r>
                <a:r>
                  <a:rPr lang="en-US" sz="2000" b="1" dirty="0">
                    <a:latin typeface="Comic Sans MS" panose="030F0702030302020204" pitchFamily="66" charset="0"/>
                  </a:rPr>
                  <a:t>,</a:t>
                </a:r>
                <a:r>
                  <a:rPr lang="el-GR" sz="2000" b="1" dirty="0">
                    <a:latin typeface="Comic Sans MS" panose="030F0702030302020204" pitchFamily="66" charset="0"/>
                  </a:rPr>
                  <a:t> η σταθερά </a:t>
                </a:r>
                <a:r>
                  <a:rPr lang="en-US" sz="2000" b="1" i="1" dirty="0">
                    <a:latin typeface="Comic Sans MS" panose="030F0702030302020204" pitchFamily="66" charset="0"/>
                  </a:rPr>
                  <a:t>k</a:t>
                </a:r>
                <a:r>
                  <a:rPr lang="el-GR" sz="2000" b="1" i="1" dirty="0">
                    <a:latin typeface="Comic Sans MS" panose="030F0702030302020204" pitchFamily="66" charset="0"/>
                  </a:rPr>
                  <a:t> </a:t>
                </a:r>
                <a:r>
                  <a:rPr lang="en-US" sz="2000" b="1" dirty="0">
                    <a:latin typeface="Comic Sans MS" panose="030F0702030302020204" pitchFamily="66" charset="0"/>
                  </a:rPr>
                  <a:t>=</a:t>
                </a:r>
                <a:r>
                  <a:rPr lang="el-GR" sz="2000" b="1" dirty="0">
                    <a:latin typeface="Comic Sans MS" panose="030F0702030302020204" pitchFamily="66" charset="0"/>
                  </a:rPr>
                  <a:t> </a:t>
                </a:r>
                <a:r>
                  <a:rPr lang="en-US" altLang="el-GR" sz="2000" b="1" dirty="0">
                    <a:latin typeface="Comic Sans MS" pitchFamily="66" charset="0"/>
                  </a:rPr>
                  <a:t>9.10</a:t>
                </a:r>
                <a:r>
                  <a:rPr lang="en-US" altLang="el-GR" sz="2000" b="1" baseline="30000" dirty="0">
                    <a:latin typeface="Comic Sans MS" pitchFamily="66" charset="0"/>
                  </a:rPr>
                  <a:t>9 </a:t>
                </a:r>
                <a14:m>
                  <m:oMath xmlns:m="http://schemas.openxmlformats.org/officeDocument/2006/math">
                    <m:f>
                      <m:fPr>
                        <m:ctrlPr>
                          <a:rPr lang="en-US" altLang="el-GR" sz="2400" b="1" i="1" smtClean="0">
                            <a:latin typeface="Cambria Math" panose="02040503050406030204" pitchFamily="18" charset="0"/>
                          </a:rPr>
                        </m:ctrlPr>
                      </m:fPr>
                      <m:num>
                        <m:r>
                          <a:rPr lang="en-US" altLang="el-GR" sz="2400" b="1" i="0" smtClean="0">
                            <a:latin typeface="Cambria Math" panose="02040503050406030204" pitchFamily="18" charset="0"/>
                          </a:rPr>
                          <m:t>𝐍</m:t>
                        </m:r>
                        <m:sSup>
                          <m:sSupPr>
                            <m:ctrlPr>
                              <a:rPr lang="en-US" altLang="el-GR" sz="2400" b="1" i="1" smtClean="0">
                                <a:latin typeface="Cambria Math" panose="02040503050406030204" pitchFamily="18" charset="0"/>
                              </a:rPr>
                            </m:ctrlPr>
                          </m:sSupPr>
                          <m:e>
                            <m:r>
                              <a:rPr lang="en-US" altLang="el-GR" sz="2400" b="1" i="0" smtClean="0">
                                <a:latin typeface="Cambria Math" panose="02040503050406030204" pitchFamily="18" charset="0"/>
                              </a:rPr>
                              <m:t>𝐦</m:t>
                            </m:r>
                          </m:e>
                          <m:sup>
                            <m:r>
                              <a:rPr lang="en-US" altLang="el-GR" sz="2400" b="1" i="0" smtClean="0">
                                <a:latin typeface="Cambria Math" panose="02040503050406030204" pitchFamily="18" charset="0"/>
                              </a:rPr>
                              <m:t>𝟐</m:t>
                            </m:r>
                          </m:sup>
                        </m:sSup>
                      </m:num>
                      <m:den>
                        <m:sSup>
                          <m:sSupPr>
                            <m:ctrlPr>
                              <a:rPr lang="en-US" altLang="el-GR" sz="2400" b="1" i="1" smtClean="0">
                                <a:latin typeface="Cambria Math" panose="02040503050406030204" pitchFamily="18" charset="0"/>
                              </a:rPr>
                            </m:ctrlPr>
                          </m:sSupPr>
                          <m:e>
                            <m:r>
                              <a:rPr lang="en-US" altLang="el-GR" sz="2400" b="1" i="0" smtClean="0">
                                <a:latin typeface="Cambria Math" panose="02040503050406030204" pitchFamily="18" charset="0"/>
                              </a:rPr>
                              <m:t>𝐂</m:t>
                            </m:r>
                          </m:e>
                          <m:sup>
                            <m:r>
                              <a:rPr lang="el-GR" altLang="el-GR" sz="2400" b="1" i="0" smtClean="0">
                                <a:latin typeface="Cambria Math" panose="02040503050406030204" pitchFamily="18" charset="0"/>
                              </a:rPr>
                              <m:t>𝟐</m:t>
                            </m:r>
                          </m:sup>
                        </m:sSup>
                      </m:den>
                    </m:f>
                  </m:oMath>
                </a14:m>
                <a:r>
                  <a:rPr lang="en-US" altLang="el-GR" sz="2000" b="1" baseline="30000" dirty="0">
                    <a:latin typeface="Comic Sans MS" pitchFamily="66" charset="0"/>
                  </a:rPr>
                  <a:t> </a:t>
                </a:r>
                <a:r>
                  <a:rPr lang="en-US" altLang="el-GR" sz="2400" b="1" baseline="30000" dirty="0">
                    <a:latin typeface="Comic Sans MS" pitchFamily="66" charset="0"/>
                  </a:rPr>
                  <a:t>.</a:t>
                </a:r>
                <a:endParaRPr lang="el-GR" sz="24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669251" y="571799"/>
                <a:ext cx="6192688" cy="988797"/>
              </a:xfrm>
              <a:prstGeom prst="rect">
                <a:avLst/>
              </a:prstGeom>
              <a:blipFill>
                <a:blip r:embed="rId3" cstate="print"/>
                <a:stretch>
                  <a:fillRect l="-1083" t="-3704" r="-984" b="-617"/>
                </a:stretch>
              </a:blipFill>
            </p:spPr>
            <p:txBody>
              <a:bodyPr/>
              <a:lstStyle/>
              <a:p>
                <a:r>
                  <a:rPr lang="el-GR">
                    <a:noFill/>
                  </a:rPr>
                  <a:t> </a:t>
                </a:r>
              </a:p>
            </p:txBody>
          </p:sp>
        </mc:Fallback>
      </mc:AlternateContent>
      <p:sp>
        <p:nvSpPr>
          <p:cNvPr id="9" name="Text Box 4"/>
          <p:cNvSpPr txBox="1">
            <a:spLocks noChangeArrowheads="1"/>
          </p:cNvSpPr>
          <p:nvPr/>
        </p:nvSpPr>
        <p:spPr bwMode="auto">
          <a:xfrm>
            <a:off x="1673815" y="1970988"/>
            <a:ext cx="5976663" cy="964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spcBef>
                <a:spcPct val="50000"/>
              </a:spcBef>
            </a:pPr>
            <a:r>
              <a:rPr lang="el-GR" altLang="el-GR" sz="2000" b="1" dirty="0">
                <a:latin typeface="Comic Sans MS" pitchFamily="66" charset="0"/>
              </a:rPr>
              <a:t>Η εξάρτηση της </a:t>
            </a:r>
            <a:r>
              <a:rPr lang="en-US" altLang="el-GR" sz="2000" b="1" i="1" dirty="0">
                <a:solidFill>
                  <a:srgbClr val="FF0000"/>
                </a:solidFill>
                <a:effectLst>
                  <a:outerShdw blurRad="38100" dist="38100" dir="2700000" algn="tl">
                    <a:srgbClr val="000000"/>
                  </a:outerShdw>
                </a:effectLst>
                <a:latin typeface="Comic Sans MS" pitchFamily="66" charset="0"/>
              </a:rPr>
              <a:t>k</a:t>
            </a:r>
            <a:r>
              <a:rPr lang="en-US" altLang="el-GR" sz="2000" b="1" dirty="0">
                <a:latin typeface="Comic Sans MS" pitchFamily="66" charset="0"/>
              </a:rPr>
              <a:t> </a:t>
            </a:r>
            <a:r>
              <a:rPr lang="el-GR" altLang="el-GR" sz="2000" b="1" dirty="0">
                <a:latin typeface="Comic Sans MS" pitchFamily="66" charset="0"/>
              </a:rPr>
              <a:t>από το μέσο όπου βρίσκονται τα ηλεκτρικά φορτία φαίνεται από τη σχέση</a:t>
            </a:r>
          </a:p>
        </p:txBody>
      </p:sp>
      <mc:AlternateContent xmlns:mc="http://schemas.openxmlformats.org/markup-compatibility/2006" xmlns:a14="http://schemas.microsoft.com/office/drawing/2010/main">
        <mc:Choice Requires="a14">
          <p:sp>
            <p:nvSpPr>
              <p:cNvPr id="11" name="Text Box 6"/>
              <p:cNvSpPr txBox="1">
                <a:spLocks noChangeArrowheads="1"/>
              </p:cNvSpPr>
              <p:nvPr/>
            </p:nvSpPr>
            <p:spPr bwMode="auto">
              <a:xfrm>
                <a:off x="1601658" y="3738070"/>
                <a:ext cx="6327873" cy="11956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nSpc>
                    <a:spcPct val="150000"/>
                  </a:lnSpc>
                  <a:spcBef>
                    <a:spcPct val="50000"/>
                  </a:spcBef>
                </a:pPr>
                <a:r>
                  <a:rPr lang="el-GR" altLang="el-GR" dirty="0">
                    <a:latin typeface="Comic Sans MS" pitchFamily="66" charset="0"/>
                  </a:rPr>
                  <a:t>όπου </a:t>
                </a:r>
                <a:r>
                  <a:rPr lang="el-GR" altLang="el-GR" i="1" dirty="0">
                    <a:latin typeface="Comic Sans MS" pitchFamily="66" charset="0"/>
                  </a:rPr>
                  <a:t>ε</a:t>
                </a:r>
                <a:r>
                  <a:rPr lang="el-GR" altLang="el-GR" baseline="-25000" dirty="0">
                    <a:latin typeface="Comic Sans MS" pitchFamily="66" charset="0"/>
                  </a:rPr>
                  <a:t>0</a:t>
                </a:r>
                <a:r>
                  <a:rPr lang="el-GR" altLang="el-GR" dirty="0">
                    <a:effectLst>
                      <a:outerShdw blurRad="38100" dist="38100" dir="2700000" algn="tl">
                        <a:srgbClr val="FFFFFF"/>
                      </a:outerShdw>
                    </a:effectLst>
                    <a:latin typeface="Comic Sans MS" pitchFamily="66" charset="0"/>
                  </a:rPr>
                  <a:t> </a:t>
                </a:r>
                <a:r>
                  <a:rPr lang="en-US" altLang="el-GR" dirty="0">
                    <a:effectLst>
                      <a:outerShdw blurRad="38100" dist="38100" dir="2700000" algn="tl">
                        <a:srgbClr val="FFFFFF"/>
                      </a:outerShdw>
                    </a:effectLst>
                    <a:latin typeface="Comic Sans MS" pitchFamily="66" charset="0"/>
                  </a:rPr>
                  <a:t>= 8,84.10</a:t>
                </a:r>
                <a:r>
                  <a:rPr lang="en-US" altLang="el-GR" baseline="30000" dirty="0">
                    <a:effectLst>
                      <a:outerShdw blurRad="38100" dist="38100" dir="2700000" algn="tl">
                        <a:srgbClr val="FFFFFF"/>
                      </a:outerShdw>
                    </a:effectLst>
                    <a:latin typeface="Comic Sans MS" pitchFamily="66" charset="0"/>
                  </a:rPr>
                  <a:t>-12</a:t>
                </a:r>
                <a:r>
                  <a:rPr lang="en-US" altLang="el-GR" dirty="0">
                    <a:effectLst>
                      <a:outerShdw blurRad="38100" dist="38100" dir="2700000" algn="tl">
                        <a:srgbClr val="FFFFFF"/>
                      </a:outerShdw>
                    </a:effectLst>
                    <a:latin typeface="Comic Sans MS" pitchFamily="66" charset="0"/>
                  </a:rPr>
                  <a:t> </a:t>
                </a:r>
                <a14:m>
                  <m:oMath xmlns:m="http://schemas.openxmlformats.org/officeDocument/2006/math">
                    <m:f>
                      <m:fPr>
                        <m:ctrlPr>
                          <a:rPr lang="en-US" altLang="el-GR" sz="2000" b="1" i="1" smtClean="0">
                            <a:effectLst/>
                            <a:latin typeface="Cambria Math" panose="02040503050406030204" pitchFamily="18" charset="0"/>
                          </a:rPr>
                        </m:ctrlPr>
                      </m:fPr>
                      <m:num>
                        <m:sSup>
                          <m:sSupPr>
                            <m:ctrlPr>
                              <a:rPr lang="en-US" altLang="el-GR" sz="2000" b="1" i="1" smtClean="0">
                                <a:effectLst/>
                                <a:latin typeface="Cambria Math" panose="02040503050406030204" pitchFamily="18" charset="0"/>
                              </a:rPr>
                            </m:ctrlPr>
                          </m:sSupPr>
                          <m:e>
                            <m:r>
                              <a:rPr lang="en-US" altLang="el-GR" sz="2000" b="1" i="0" smtClean="0">
                                <a:effectLst/>
                                <a:latin typeface="Cambria Math" panose="02040503050406030204" pitchFamily="18" charset="0"/>
                              </a:rPr>
                              <m:t>𝐂</m:t>
                            </m:r>
                          </m:e>
                          <m:sup>
                            <m:r>
                              <a:rPr lang="en-US" altLang="el-GR" sz="2000" b="1" i="0" smtClean="0">
                                <a:effectLst/>
                                <a:latin typeface="Cambria Math" panose="02040503050406030204" pitchFamily="18" charset="0"/>
                              </a:rPr>
                              <m:t>𝟐</m:t>
                            </m:r>
                          </m:sup>
                        </m:sSup>
                      </m:num>
                      <m:den>
                        <m:r>
                          <a:rPr lang="el-GR" altLang="el-GR" sz="2000" b="1" i="0" smtClean="0">
                            <a:effectLst/>
                            <a:latin typeface="Cambria Math" panose="02040503050406030204" pitchFamily="18" charset="0"/>
                          </a:rPr>
                          <m:t>𝚴</m:t>
                        </m:r>
                        <m:sSup>
                          <m:sSupPr>
                            <m:ctrlPr>
                              <a:rPr lang="el-GR" altLang="el-GR" sz="2000" b="1" i="1" smtClean="0">
                                <a:effectLst/>
                                <a:latin typeface="Cambria Math" panose="02040503050406030204" pitchFamily="18" charset="0"/>
                              </a:rPr>
                            </m:ctrlPr>
                          </m:sSupPr>
                          <m:e>
                            <m:r>
                              <a:rPr lang="en-US" altLang="el-GR" sz="2000" b="1" i="0" smtClean="0">
                                <a:effectLst/>
                                <a:latin typeface="Cambria Math" panose="02040503050406030204" pitchFamily="18" charset="0"/>
                              </a:rPr>
                              <m:t>𝐦</m:t>
                            </m:r>
                          </m:e>
                          <m:sup>
                            <m:r>
                              <a:rPr lang="el-GR" altLang="el-GR" sz="2000" b="1" i="0" smtClean="0">
                                <a:effectLst/>
                                <a:latin typeface="Cambria Math" panose="02040503050406030204" pitchFamily="18" charset="0"/>
                              </a:rPr>
                              <m:t>𝟐</m:t>
                            </m:r>
                          </m:sup>
                        </m:sSup>
                      </m:den>
                    </m:f>
                  </m:oMath>
                </a14:m>
                <a:r>
                  <a:rPr lang="en-US" altLang="el-GR" dirty="0">
                    <a:effectLst>
                      <a:outerShdw blurRad="38100" dist="38100" dir="2700000" algn="tl">
                        <a:srgbClr val="FFFFFF"/>
                      </a:outerShdw>
                    </a:effectLst>
                    <a:latin typeface="Comic Sans MS" pitchFamily="66" charset="0"/>
                  </a:rPr>
                  <a:t>, </a:t>
                </a:r>
                <a:r>
                  <a:rPr lang="el-GR" altLang="el-GR" dirty="0">
                    <a:effectLst>
                      <a:outerShdw blurRad="38100" dist="38100" dir="2700000" algn="tl">
                        <a:srgbClr val="FFFFFF"/>
                      </a:outerShdw>
                    </a:effectLst>
                    <a:latin typeface="Comic Sans MS" pitchFamily="66" charset="0"/>
                  </a:rPr>
                  <a:t>η </a:t>
                </a:r>
                <a:r>
                  <a:rPr lang="el-GR" altLang="el-GR" dirty="0">
                    <a:solidFill>
                      <a:srgbClr val="FF0000"/>
                    </a:solidFill>
                    <a:latin typeface="Comic Sans MS" pitchFamily="66" charset="0"/>
                    <a:hlinkClick r:id="rId4"/>
                  </a:rPr>
                  <a:t>απόλυτη διηλεκτρική σταθερά</a:t>
                </a:r>
                <a:r>
                  <a:rPr lang="el-GR" altLang="el-GR" dirty="0">
                    <a:latin typeface="Comic Sans MS" pitchFamily="66" charset="0"/>
                    <a:hlinkClick r:id="rId4"/>
                  </a:rPr>
                  <a:t> </a:t>
                </a:r>
                <a:r>
                  <a:rPr lang="el-GR" altLang="el-GR" dirty="0">
                    <a:latin typeface="Comic Sans MS" pitchFamily="66" charset="0"/>
                  </a:rPr>
                  <a:t>του κενού ή αέρα.</a:t>
                </a:r>
              </a:p>
            </p:txBody>
          </p:sp>
        </mc:Choice>
        <mc:Fallback xmlns="">
          <p:sp>
            <p:nvSpPr>
              <p:cNvPr id="11" name="Text Box 6"/>
              <p:cNvSpPr txBox="1">
                <a:spLocks noRot="1" noChangeAspect="1" noMove="1" noResize="1" noEditPoints="1" noAdjustHandles="1" noChangeArrowheads="1" noChangeShapeType="1" noTextEdit="1"/>
              </p:cNvSpPr>
              <p:nvPr/>
            </p:nvSpPr>
            <p:spPr bwMode="auto">
              <a:xfrm>
                <a:off x="1601658" y="3738070"/>
                <a:ext cx="6327873" cy="1195648"/>
              </a:xfrm>
              <a:prstGeom prst="rect">
                <a:avLst/>
              </a:prstGeom>
              <a:blipFill>
                <a:blip r:embed="rId5" cstate="print"/>
                <a:stretch>
                  <a:fillRect l="-867" b="-7653"/>
                </a:stretch>
              </a:blip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086083" y="2959556"/>
                <a:ext cx="1411605" cy="75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𝒌</m:t>
                      </m:r>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𝟏</m:t>
                          </m:r>
                        </m:num>
                        <m:den>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𝟒</m:t>
                          </m:r>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𝛑</m:t>
                          </m:r>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𝜺</m:t>
                              </m:r>
                            </m:e>
                            <m:sub>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𝟎</m:t>
                              </m:r>
                            </m:sub>
                          </m:sSub>
                        </m:den>
                      </m:f>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086083" y="2959556"/>
                <a:ext cx="1411605" cy="756041"/>
              </a:xfrm>
              <a:prstGeom prst="rect">
                <a:avLst/>
              </a:prstGeom>
              <a:blipFill>
                <a:blip r:embed="rId6" cstate="print"/>
                <a:stretch>
                  <a:fillRect r="-1293" b="-6400"/>
                </a:stretch>
              </a:blipFill>
            </p:spPr>
            <p:txBody>
              <a:bodyPr/>
              <a:lstStyle/>
              <a:p>
                <a:r>
                  <a:rPr lang="el-GR">
                    <a:noFill/>
                  </a:rPr>
                  <a:t> </a:t>
                </a:r>
              </a:p>
            </p:txBody>
          </p:sp>
        </mc:Fallback>
      </mc:AlternateContent>
    </p:spTree>
    <p:extLst>
      <p:ext uri="{BB962C8B-B14F-4D97-AF65-F5344CB8AC3E}">
        <p14:creationId xmlns:p14="http://schemas.microsoft.com/office/powerpoint/2010/main" val="309031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500"/>
                            </p:stCondLst>
                            <p:childTnLst>
                              <p:par>
                                <p:cTn id="18" presetID="42" presetClass="entr" presetSubtype="0"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10" presetClass="entr" presetSubtype="0" fill="hold" grpId="0" nodeType="afterEffect">
                                  <p:stCondLst>
                                    <p:cond delay="50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1"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11</a:t>
            </a:fld>
            <a:endParaRPr lang="el-GR" dirty="0">
              <a:solidFill>
                <a:prstClr val="black"/>
              </a:solidFill>
            </a:endParaRPr>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584440"/>
            <a:ext cx="1008112" cy="9608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547664" y="332656"/>
                <a:ext cx="7056784" cy="5842305"/>
              </a:xfrm>
              <a:prstGeom prst="rect">
                <a:avLst/>
              </a:prstGeom>
              <a:noFill/>
            </p:spPr>
            <p:txBody>
              <a:bodyPr wrap="square" rtlCol="0">
                <a:spAutoFit/>
              </a:bodyPr>
              <a:lstStyle/>
              <a:p>
                <a:pPr algn="just"/>
                <a:r>
                  <a:rPr lang="en-US" sz="2000" b="1" dirty="0">
                    <a:solidFill>
                      <a:srgbClr val="0000FF"/>
                    </a:solidFill>
                    <a:latin typeface="Comic Sans MS" panose="030F0702030302020204" pitchFamily="66" charset="0"/>
                  </a:rPr>
                  <a:t>    </a:t>
                </a:r>
                <a:r>
                  <a:rPr lang="el-GR" sz="2000" b="1" dirty="0">
                    <a:solidFill>
                      <a:srgbClr val="800000"/>
                    </a:solidFill>
                    <a:latin typeface="Comic Sans MS" panose="030F0702030302020204" pitchFamily="66" charset="0"/>
                  </a:rPr>
                  <a:t>Μερικά χρήσιμα στοιχεία για τη δύναμη </a:t>
                </a:r>
                <a:r>
                  <a:rPr lang="en-US" sz="2000" b="1" dirty="0">
                    <a:solidFill>
                      <a:srgbClr val="800000"/>
                    </a:solidFill>
                    <a:latin typeface="Comic Sans MS" panose="030F0702030302020204" pitchFamily="66" charset="0"/>
                  </a:rPr>
                  <a:t>Coulomb</a:t>
                </a:r>
              </a:p>
              <a:p>
                <a:pPr algn="just"/>
                <a:endParaRPr lang="en-US" sz="12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a:latin typeface="Comic Sans MS" panose="030F0702030302020204" pitchFamily="66" charset="0"/>
                  </a:rPr>
                  <a:t>Η διεύθυνση της δύναμης βρίσκεται στην (νοητή) ευθεία που συνδέει τα δύο σημειακά ηλεκτρικά φορτία.</a:t>
                </a:r>
                <a:r>
                  <a:rPr lang="en-US" sz="2000" b="1" dirty="0">
                    <a:latin typeface="Comic Sans MS" panose="030F0702030302020204" pitchFamily="66" charset="0"/>
                  </a:rPr>
                  <a:t> </a:t>
                </a:r>
                <a:endParaRPr lang="el-GR" sz="2000" b="1" dirty="0">
                  <a:latin typeface="Comic Sans MS" panose="030F0702030302020204" pitchFamily="66" charset="0"/>
                </a:endParaRPr>
              </a:p>
              <a:p>
                <a:pPr marL="342900" indent="-342900" algn="just">
                  <a:buFont typeface="Arial" panose="020B0604020202020204" pitchFamily="34" charset="0"/>
                  <a:buChar char="•"/>
                </a:pPr>
                <a:endParaRPr lang="el-GR" sz="2000" b="1" dirty="0">
                  <a:latin typeface="Comic Sans MS" panose="030F0702030302020204" pitchFamily="66" charset="0"/>
                </a:endParaRPr>
              </a:p>
              <a:p>
                <a:pPr algn="just"/>
                <a:endParaRPr lang="el-GR" sz="2000" b="1" dirty="0">
                  <a:latin typeface="Comic Sans MS" panose="030F0702030302020204" pitchFamily="66" charset="0"/>
                </a:endParaRPr>
              </a:p>
              <a:p>
                <a:pPr marL="342900" indent="-342900" algn="just">
                  <a:buFont typeface="Arial" panose="020B0604020202020204" pitchFamily="34" charset="0"/>
                  <a:buChar char="•"/>
                </a:pPr>
                <a:endParaRPr lang="el-GR" sz="14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a:latin typeface="Comic Sans MS" panose="030F0702030302020204" pitchFamily="66" charset="0"/>
                  </a:rPr>
                  <a:t>Το μέτρο της δύναμης </a:t>
                </a:r>
                <a:r>
                  <a:rPr lang="en-US" sz="2000" b="1" i="1" dirty="0">
                    <a:latin typeface="Comic Sans MS" panose="030F0702030302020204" pitchFamily="66" charset="0"/>
                  </a:rPr>
                  <a:t>F</a:t>
                </a:r>
                <a:r>
                  <a:rPr lang="en-US" sz="2000" b="1" baseline="-25000" dirty="0">
                    <a:latin typeface="Comic Sans MS" panose="030F0702030302020204" pitchFamily="66" charset="0"/>
                  </a:rPr>
                  <a:t>1</a:t>
                </a:r>
                <a:r>
                  <a:rPr lang="en-US" sz="2000" b="1" dirty="0">
                    <a:latin typeface="Comic Sans MS" panose="030F0702030302020204" pitchFamily="66" charset="0"/>
                  </a:rPr>
                  <a:t> </a:t>
                </a:r>
                <a:r>
                  <a:rPr lang="el-GR" sz="2000" b="1" dirty="0">
                    <a:latin typeface="Comic Sans MS" panose="030F0702030302020204" pitchFamily="66" charset="0"/>
                  </a:rPr>
                  <a:t>είναι ίσο με το μέτρο της δύναμης </a:t>
                </a:r>
                <a:r>
                  <a:rPr lang="en-US" sz="2000" b="1" i="1" dirty="0">
                    <a:latin typeface="Comic Sans MS" panose="030F0702030302020204" pitchFamily="66" charset="0"/>
                  </a:rPr>
                  <a:t>F</a:t>
                </a:r>
                <a:r>
                  <a:rPr lang="el-GR" sz="2000" b="1" baseline="-25000" dirty="0">
                    <a:latin typeface="Comic Sans MS" panose="030F0702030302020204" pitchFamily="66" charset="0"/>
                  </a:rPr>
                  <a:t>2 </a:t>
                </a:r>
                <a:r>
                  <a:rPr lang="el-GR" sz="2000" b="1" dirty="0">
                    <a:latin typeface="Comic Sans MS" panose="030F0702030302020204" pitchFamily="66" charset="0"/>
                  </a:rPr>
                  <a:t>(3</a:t>
                </a:r>
                <a:r>
                  <a:rPr lang="el-GR" sz="2000" b="1" baseline="30000" dirty="0">
                    <a:latin typeface="Comic Sans MS" panose="030F0702030302020204" pitchFamily="66" charset="0"/>
                  </a:rPr>
                  <a:t>ος</a:t>
                </a:r>
                <a:r>
                  <a:rPr lang="el-GR" sz="2000" b="1" dirty="0">
                    <a:latin typeface="Comic Sans MS" panose="030F0702030302020204" pitchFamily="66" charset="0"/>
                  </a:rPr>
                  <a:t> νόμος </a:t>
                </a:r>
                <a:r>
                  <a:rPr lang="en-US" sz="2000" b="1" dirty="0">
                    <a:latin typeface="Comic Sans MS" panose="030F0702030302020204" pitchFamily="66" charset="0"/>
                  </a:rPr>
                  <a:t>Newton)</a:t>
                </a:r>
                <a:r>
                  <a:rPr lang="el-GR" sz="2000" b="1" dirty="0">
                    <a:latin typeface="Comic Sans MS" panose="030F0702030302020204" pitchFamily="66" charset="0"/>
                  </a:rPr>
                  <a:t>. </a:t>
                </a:r>
                <a:endParaRPr lang="en-US" sz="2000" b="1" dirty="0">
                  <a:latin typeface="Comic Sans MS" panose="030F0702030302020204" pitchFamily="66" charset="0"/>
                </a:endParaRPr>
              </a:p>
              <a:p>
                <a:pPr marL="342900" indent="-342900" algn="just">
                  <a:buFont typeface="Arial" panose="020B0604020202020204" pitchFamily="34" charset="0"/>
                  <a:buChar char="•"/>
                </a:pPr>
                <a:endParaRPr lang="en-US" sz="2400" b="1" dirty="0">
                  <a:latin typeface="Comic Sans MS" panose="030F0702030302020204" pitchFamily="66" charset="0"/>
                </a:endParaRPr>
              </a:p>
              <a:p>
                <a:pPr algn="just"/>
                <a:endParaRPr lang="en-US" sz="14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altLang="el-GR" sz="2000" b="1" dirty="0">
                    <a:latin typeface="Comic Sans MS" pitchFamily="66" charset="0"/>
                  </a:rPr>
                  <a:t>Η δύναμη είναι διανυσματικό μέγεθος.</a:t>
                </a:r>
                <a:r>
                  <a:rPr lang="el-GR" altLang="el-GR" sz="2000" b="1" dirty="0">
                    <a:effectLst>
                      <a:outerShdw blurRad="38100" dist="38100" dir="2700000" algn="tl">
                        <a:srgbClr val="FFFFFF"/>
                      </a:outerShdw>
                    </a:effectLst>
                    <a:latin typeface="Comic Sans MS" pitchFamily="66" charset="0"/>
                  </a:rPr>
                  <a:t> Αν σε ένα φορτίο ασκούνται περισσότερες από μία δυνάμεις, χρειάζεται να βρούμε τη συνολική δύναμη,</a:t>
                </a:r>
                <a:r>
                  <a:rPr lang="el-GR" altLang="el-GR" sz="2000" b="1" dirty="0">
                    <a:latin typeface="Comic Sans MS" pitchFamily="66" charset="0"/>
                  </a:rPr>
                  <a:t> </a:t>
                </a:r>
                <a:r>
                  <a:rPr lang="el-GR" altLang="el-GR" sz="2000" b="1" dirty="0">
                    <a:solidFill>
                      <a:srgbClr val="FF0000"/>
                    </a:solidFill>
                    <a:effectLst>
                      <a:outerShdw blurRad="38100" dist="38100" dir="2700000" algn="tl">
                        <a:srgbClr val="000000">
                          <a:alpha val="43137"/>
                        </a:srgbClr>
                      </a:outerShdw>
                    </a:effectLst>
                    <a:latin typeface="Comic Sans MS" pitchFamily="66" charset="0"/>
                    <a:hlinkClick r:id="rId3"/>
                  </a:rPr>
                  <a:t>ΔΙΑΝΥΣΜΑΤΙΚΑ</a:t>
                </a:r>
                <a:r>
                  <a:rPr lang="en-US" altLang="el-GR" sz="2000" b="1" dirty="0">
                    <a:solidFill>
                      <a:srgbClr val="FF0000"/>
                    </a:solidFill>
                    <a:latin typeface="Comic Sans MS" pitchFamily="66" charset="0"/>
                  </a:rPr>
                  <a:t> </a:t>
                </a:r>
                <a:r>
                  <a:rPr lang="en-US" altLang="el-GR" sz="2000" b="1" dirty="0">
                    <a:latin typeface="Comic Sans MS" pitchFamily="66" charset="0"/>
                  </a:rPr>
                  <a:t>(</a:t>
                </a:r>
                <a14:m>
                  <m:oMath xmlns:m="http://schemas.openxmlformats.org/officeDocument/2006/math">
                    <m:acc>
                      <m:accPr>
                        <m:chr m:val="⃗"/>
                        <m:ctrlPr>
                          <a:rPr lang="en-US" altLang="el-GR" sz="2000" b="1" i="1" smtClean="0">
                            <a:latin typeface="Cambria Math" panose="02040503050406030204" pitchFamily="18" charset="0"/>
                          </a:rPr>
                        </m:ctrlPr>
                      </m:accPr>
                      <m:e>
                        <m:r>
                          <a:rPr lang="en-US" altLang="el-GR" sz="2000" b="1" i="1" smtClean="0">
                            <a:latin typeface="Cambria Math"/>
                          </a:rPr>
                          <m:t>𝑭</m:t>
                        </m:r>
                      </m:e>
                    </m:acc>
                    <m:r>
                      <a:rPr lang="en-US" altLang="el-GR" sz="2000" b="1" i="1" smtClean="0">
                        <a:latin typeface="Cambria Math"/>
                      </a:rPr>
                      <m:t>= </m:t>
                    </m:r>
                    <m:acc>
                      <m:accPr>
                        <m:chr m:val="⃗"/>
                        <m:ctrlPr>
                          <a:rPr lang="en-US" altLang="el-GR" sz="2000" b="1" i="1" smtClean="0">
                            <a:latin typeface="Cambria Math" panose="02040503050406030204" pitchFamily="18" charset="0"/>
                          </a:rPr>
                        </m:ctrlPr>
                      </m:accPr>
                      <m:e>
                        <m:r>
                          <a:rPr lang="en-US" altLang="el-GR" sz="2000" b="1" i="1" smtClean="0">
                            <a:latin typeface="Cambria Math"/>
                          </a:rPr>
                          <m:t>𝑭</m:t>
                        </m:r>
                      </m:e>
                    </m:acc>
                    <m:r>
                      <a:rPr lang="en-US" altLang="el-GR" sz="2000" b="1" i="1" baseline="-25000" smtClean="0">
                        <a:latin typeface="Cambria Math"/>
                      </a:rPr>
                      <m:t>𝟏</m:t>
                    </m:r>
                  </m:oMath>
                </a14:m>
                <a:r>
                  <a:rPr lang="en-US" altLang="el-GR" sz="2000" b="1" dirty="0">
                    <a:latin typeface="Comic Sans MS" pitchFamily="66" charset="0"/>
                  </a:rPr>
                  <a:t>+</a:t>
                </a:r>
                <a14:m>
                  <m:oMath xmlns:m="http://schemas.openxmlformats.org/officeDocument/2006/math">
                    <m:acc>
                      <m:accPr>
                        <m:chr m:val="⃗"/>
                        <m:ctrlPr>
                          <a:rPr lang="en-US" altLang="el-GR" sz="2000" b="1" i="1" dirty="0" smtClean="0">
                            <a:latin typeface="Cambria Math" panose="02040503050406030204" pitchFamily="18" charset="0"/>
                          </a:rPr>
                        </m:ctrlPr>
                      </m:accPr>
                      <m:e>
                        <m:r>
                          <a:rPr lang="en-US" altLang="el-GR" sz="2000" b="1" i="1" dirty="0" smtClean="0">
                            <a:latin typeface="Cambria Math"/>
                          </a:rPr>
                          <m:t>𝑭</m:t>
                        </m:r>
                      </m:e>
                    </m:acc>
                    <m:r>
                      <a:rPr lang="en-US" altLang="el-GR" sz="2000" b="1" i="1" baseline="-25000" dirty="0" smtClean="0">
                        <a:latin typeface="Cambria Math"/>
                      </a:rPr>
                      <m:t>𝟐</m:t>
                    </m:r>
                  </m:oMath>
                </a14:m>
                <a:r>
                  <a:rPr lang="en-US" altLang="el-GR" sz="2000" b="1" dirty="0">
                    <a:latin typeface="Comic Sans MS" pitchFamily="66" charset="0"/>
                  </a:rPr>
                  <a:t>+…)</a:t>
                </a:r>
                <a:r>
                  <a:rPr lang="el-GR" altLang="el-GR" sz="2000" b="1" dirty="0">
                    <a:latin typeface="Comic Sans MS" pitchFamily="66" charset="0"/>
                  </a:rPr>
                  <a:t>. </a:t>
                </a:r>
                <a:endParaRPr lang="el-GR" sz="20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547664" y="332656"/>
                <a:ext cx="7056784" cy="5842305"/>
              </a:xfrm>
              <a:prstGeom prst="rect">
                <a:avLst/>
              </a:prstGeom>
              <a:blipFill>
                <a:blip r:embed="rId4" cstate="print"/>
                <a:stretch>
                  <a:fillRect l="-778" t="-626" r="-1383"/>
                </a:stretch>
              </a:blipFill>
            </p:spPr>
            <p:txBody>
              <a:bodyPr/>
              <a:lstStyle/>
              <a:p>
                <a:r>
                  <a:rPr lang="en-GB">
                    <a:noFill/>
                  </a:rPr>
                  <a:t> </a:t>
                </a:r>
              </a:p>
            </p:txBody>
          </p:sp>
        </mc:Fallback>
      </mc:AlternateContent>
      <p:sp>
        <p:nvSpPr>
          <p:cNvPr id="7" name="Line 9"/>
          <p:cNvSpPr>
            <a:spLocks noChangeShapeType="1"/>
          </p:cNvSpPr>
          <p:nvPr/>
        </p:nvSpPr>
        <p:spPr bwMode="auto">
          <a:xfrm>
            <a:off x="4122827" y="2261899"/>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25" name="Ομάδα 24"/>
          <p:cNvGrpSpPr/>
          <p:nvPr/>
        </p:nvGrpSpPr>
        <p:grpSpPr>
          <a:xfrm>
            <a:off x="2395627" y="1757074"/>
            <a:ext cx="1225550" cy="504825"/>
            <a:chOff x="1734323" y="2577248"/>
            <a:chExt cx="1225550" cy="504825"/>
          </a:xfrm>
        </p:grpSpPr>
        <p:sp>
          <p:nvSpPr>
            <p:cNvPr id="10" name="Line 11"/>
            <p:cNvSpPr>
              <a:spLocks noChangeShapeType="1"/>
            </p:cNvSpPr>
            <p:nvPr/>
          </p:nvSpPr>
          <p:spPr bwMode="auto">
            <a:xfrm>
              <a:off x="2094686" y="3082073"/>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1" name="Text Box 14"/>
                <p:cNvSpPr txBox="1">
                  <a:spLocks noChangeArrowheads="1"/>
                </p:cNvSpPr>
                <p:nvPr/>
              </p:nvSpPr>
              <p:spPr bwMode="auto">
                <a:xfrm>
                  <a:off x="1734323" y="2577248"/>
                  <a:ext cx="576263"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panose="02040503050406030204" pitchFamily="18" charset="0"/>
                              </a:rPr>
                            </m:ctrlPr>
                          </m:accPr>
                          <m:e>
                            <m:r>
                              <a:rPr lang="en-US" altLang="el-GR" sz="2000" b="1" i="1">
                                <a:solidFill>
                                  <a:srgbClr val="FF0000"/>
                                </a:solidFill>
                                <a:latin typeface="Cambria Math"/>
                              </a:rPr>
                              <m:t>𝑭</m:t>
                            </m:r>
                          </m:e>
                        </m:acc>
                        <m:r>
                          <a:rPr lang="en-US" altLang="el-GR" sz="2000" b="1" i="1" baseline="-25000">
                            <a:solidFill>
                              <a:srgbClr val="FF0000"/>
                            </a:solidFill>
                            <a:latin typeface="Cambria Math"/>
                          </a:rPr>
                          <m:t>𝟏</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1" name="Text Box 14"/>
                <p:cNvSpPr txBox="1">
                  <a:spLocks noRot="1" noChangeAspect="1" noMove="1" noResize="1" noEditPoints="1" noAdjustHandles="1" noChangeArrowheads="1" noChangeShapeType="1" noTextEdit="1"/>
                </p:cNvSpPr>
                <p:nvPr/>
              </p:nvSpPr>
              <p:spPr bwMode="auto">
                <a:xfrm>
                  <a:off x="1734323" y="2577248"/>
                  <a:ext cx="576263" cy="437492"/>
                </a:xfrm>
                <a:prstGeom prst="rect">
                  <a:avLst/>
                </a:prstGeom>
                <a:blipFill>
                  <a:blip r:embed="rId5" cstate="print"/>
                  <a:stretch>
                    <a:fillRect b="-1389"/>
                  </a:stretch>
                </a:blip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26" name="Ομάδα 25"/>
          <p:cNvGrpSpPr/>
          <p:nvPr/>
        </p:nvGrpSpPr>
        <p:grpSpPr>
          <a:xfrm>
            <a:off x="6715215" y="1757074"/>
            <a:ext cx="1008062" cy="504825"/>
            <a:chOff x="6053911" y="2577248"/>
            <a:chExt cx="1008062" cy="504825"/>
          </a:xfrm>
        </p:grpSpPr>
        <p:sp>
          <p:nvSpPr>
            <p:cNvPr id="9" name="Line 10"/>
            <p:cNvSpPr>
              <a:spLocks noChangeShapeType="1"/>
            </p:cNvSpPr>
            <p:nvPr/>
          </p:nvSpPr>
          <p:spPr bwMode="auto">
            <a:xfrm>
              <a:off x="6053911" y="3082073"/>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2" name="Text Box 15"/>
                <p:cNvSpPr txBox="1">
                  <a:spLocks noChangeArrowheads="1"/>
                </p:cNvSpPr>
                <p:nvPr/>
              </p:nvSpPr>
              <p:spPr bwMode="auto">
                <a:xfrm>
                  <a:off x="6558736" y="2577248"/>
                  <a:ext cx="503237"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panose="02040503050406030204" pitchFamily="18" charset="0"/>
                              </a:rPr>
                            </m:ctrlPr>
                          </m:accPr>
                          <m:e>
                            <m:r>
                              <a:rPr lang="en-US" altLang="el-GR" sz="2000" b="1" i="1">
                                <a:solidFill>
                                  <a:srgbClr val="FF0000"/>
                                </a:solidFill>
                                <a:latin typeface="Cambria Math"/>
                              </a:rPr>
                              <m:t>𝑭</m:t>
                            </m:r>
                          </m:e>
                        </m:acc>
                        <m:r>
                          <a:rPr lang="en-US" altLang="el-GR" sz="2000" b="1" i="1" baseline="-25000" smtClean="0">
                            <a:solidFill>
                              <a:srgbClr val="FF0000"/>
                            </a:solidFill>
                            <a:latin typeface="Cambria Math" panose="02040503050406030204" pitchFamily="18" charset="0"/>
                          </a:rPr>
                          <m:t>𝟐</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2" name="Text Box 15"/>
                <p:cNvSpPr txBox="1">
                  <a:spLocks noRot="1" noChangeAspect="1" noMove="1" noResize="1" noEditPoints="1" noAdjustHandles="1" noChangeArrowheads="1" noChangeShapeType="1" noTextEdit="1"/>
                </p:cNvSpPr>
                <p:nvPr/>
              </p:nvSpPr>
              <p:spPr bwMode="auto">
                <a:xfrm>
                  <a:off x="6558736" y="2577248"/>
                  <a:ext cx="503237" cy="437492"/>
                </a:xfrm>
                <a:prstGeom prst="rect">
                  <a:avLst/>
                </a:prstGeom>
                <a:blipFill>
                  <a:blip r:embed="rId6" cstate="print"/>
                  <a:stretch>
                    <a:fillRect b="-1389"/>
                  </a:stretch>
                </a:blip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14" name="Ομάδα 13"/>
          <p:cNvGrpSpPr/>
          <p:nvPr/>
        </p:nvGrpSpPr>
        <p:grpSpPr>
          <a:xfrm>
            <a:off x="3619590" y="1581678"/>
            <a:ext cx="3097212" cy="896121"/>
            <a:chOff x="3348038" y="1453379"/>
            <a:chExt cx="3097212" cy="896121"/>
          </a:xfrm>
        </p:grpSpPr>
        <p:sp>
          <p:nvSpPr>
            <p:cNvPr id="21"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22"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23" name="Text Box 12"/>
            <p:cNvSpPr txBox="1">
              <a:spLocks noChangeArrowheads="1"/>
            </p:cNvSpPr>
            <p:nvPr/>
          </p:nvSpPr>
          <p:spPr bwMode="auto">
            <a:xfrm>
              <a:off x="3348038" y="1453379"/>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24" name="Text Box 13"/>
            <p:cNvSpPr txBox="1">
              <a:spLocks noChangeArrowheads="1"/>
            </p:cNvSpPr>
            <p:nvPr/>
          </p:nvSpPr>
          <p:spPr bwMode="auto">
            <a:xfrm>
              <a:off x="5940425" y="1474457"/>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mc:AlternateContent xmlns:mc="http://schemas.openxmlformats.org/markup-compatibility/2006" xmlns:a14="http://schemas.microsoft.com/office/drawing/2010/main">
        <mc:Choice Requires="a14">
          <p:sp>
            <p:nvSpPr>
              <p:cNvPr id="28" name="TextBox 27"/>
              <p:cNvSpPr txBox="1"/>
              <p:nvPr/>
            </p:nvSpPr>
            <p:spPr>
              <a:xfrm>
                <a:off x="4051737" y="3559112"/>
                <a:ext cx="2160240" cy="536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acc>
                            <m:accPr>
                              <m:chr m:val="⃗"/>
                              <m:ctrlPr>
                                <a:rPr lang="en-US" altLang="el-GR" sz="2400" b="1" i="1">
                                  <a:solidFill>
                                    <a:srgbClr val="FF0000"/>
                                  </a:solidFill>
                                  <a:latin typeface="Cambria Math" panose="02040503050406030204" pitchFamily="18" charset="0"/>
                                </a:rPr>
                              </m:ctrlPr>
                            </m:accPr>
                            <m:e>
                              <m:r>
                                <a:rPr lang="en-US" altLang="el-GR" sz="2400" b="1" i="1">
                                  <a:solidFill>
                                    <a:srgbClr val="FF0000"/>
                                  </a:solidFill>
                                  <a:latin typeface="Cambria Math"/>
                                </a:rPr>
                                <m:t>𝑭</m:t>
                              </m:r>
                            </m:e>
                          </m:acc>
                          <m:r>
                            <a:rPr lang="en-US" altLang="el-GR" sz="2400" b="1" i="1" baseline="-25000">
                              <a:solidFill>
                                <a:srgbClr val="FF0000"/>
                              </a:solidFill>
                              <a:latin typeface="Cambria Math"/>
                            </a:rPr>
                            <m:t>𝟏</m:t>
                          </m:r>
                        </m:e>
                      </m:d>
                      <m:r>
                        <a:rPr lang="en-US" sz="2400" b="1">
                          <a:solidFill>
                            <a:srgbClr val="FF0000"/>
                          </a:solidFill>
                          <a:latin typeface="Cambria Math"/>
                        </a:rPr>
                        <m:t>=</m:t>
                      </m:r>
                      <m:r>
                        <a:rPr lang="en-US" sz="2400" b="1" i="1">
                          <a:solidFill>
                            <a:srgbClr val="FF0000"/>
                          </a:solidFill>
                          <a:effectLst>
                            <a:outerShdw blurRad="38100" dist="38100" dir="2700000" algn="tl">
                              <a:srgbClr val="000000">
                                <a:alpha val="43137"/>
                              </a:srgbClr>
                            </a:outerShdw>
                          </a:effectLst>
                          <a:latin typeface="Cambria Math"/>
                        </a:rPr>
                        <m:t> </m:t>
                      </m:r>
                      <m:d>
                        <m:dPr>
                          <m:begChr m:val="|"/>
                          <m:endChr m:val="|"/>
                          <m:ctrlPr>
                            <a:rPr lang="en-US" sz="2400" b="1" i="1">
                              <a:solidFill>
                                <a:srgbClr val="FF0000"/>
                              </a:solidFill>
                              <a:effectLst>
                                <a:outerShdw blurRad="38100" dist="38100" dir="2700000" algn="tl">
                                  <a:srgbClr val="000000">
                                    <a:alpha val="43137"/>
                                  </a:srgbClr>
                                </a:outerShdw>
                              </a:effectLst>
                              <a:latin typeface="Cambria Math" panose="02040503050406030204" pitchFamily="18" charset="0"/>
                            </a:rPr>
                          </m:ctrlPr>
                        </m:dPr>
                        <m:e>
                          <m:acc>
                            <m:accPr>
                              <m:chr m:val="⃗"/>
                              <m:ctrlPr>
                                <a:rPr lang="en-US" altLang="el-GR" sz="2400" b="1" i="1" smtClean="0">
                                  <a:solidFill>
                                    <a:srgbClr val="FF0000"/>
                                  </a:solidFill>
                                  <a:latin typeface="Cambria Math" panose="02040503050406030204" pitchFamily="18" charset="0"/>
                                </a:rPr>
                              </m:ctrlPr>
                            </m:accPr>
                            <m:e>
                              <m:r>
                                <a:rPr lang="en-US" altLang="el-GR" sz="2400" b="1" i="1">
                                  <a:solidFill>
                                    <a:srgbClr val="FF0000"/>
                                  </a:solidFill>
                                  <a:latin typeface="Cambria Math"/>
                                </a:rPr>
                                <m:t>𝑭</m:t>
                              </m:r>
                            </m:e>
                          </m:acc>
                          <m:r>
                            <a:rPr lang="en-US" altLang="el-GR" sz="2400" b="1" i="1" baseline="-25000" smtClean="0">
                              <a:solidFill>
                                <a:srgbClr val="FF0000"/>
                              </a:solidFill>
                              <a:latin typeface="Cambria Math" panose="02040503050406030204" pitchFamily="18" charset="0"/>
                            </a:rPr>
                            <m:t>𝟐</m:t>
                          </m:r>
                        </m:e>
                      </m:d>
                    </m:oMath>
                  </m:oMathPara>
                </a14:m>
                <a:endParaRPr lang="el-GR" sz="2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051737" y="3559112"/>
                <a:ext cx="2160240" cy="536044"/>
              </a:xfrm>
              <a:prstGeom prst="rect">
                <a:avLst/>
              </a:prstGeom>
              <a:blipFill>
                <a:blip r:embed="rId7" cstate="print"/>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266137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dissolve">
                                      <p:cBhvr>
                                        <p:cTn id="16" dur="500"/>
                                        <p:tgtEl>
                                          <p:spTgt spid="5">
                                            <p:txEl>
                                              <p:pRg st="2" end="2"/>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dissolve">
                                      <p:cBhvr>
                                        <p:cTn id="36" dur="500"/>
                                        <p:tgtEl>
                                          <p:spTgt spid="5">
                                            <p:txEl>
                                              <p:pRg st="6" end="6"/>
                                            </p:txEl>
                                          </p:spTgt>
                                        </p:tgtEl>
                                      </p:cBhvr>
                                    </p:animEffect>
                                  </p:childTnLst>
                                </p:cTn>
                              </p:par>
                            </p:childTnLst>
                          </p:cTn>
                        </p:par>
                        <p:par>
                          <p:cTn id="37" fill="hold">
                            <p:stCondLst>
                              <p:cond delay="500"/>
                            </p:stCondLst>
                            <p:childTnLst>
                              <p:par>
                                <p:cTn id="38" presetID="10" presetClass="entr" presetSubtype="0" fill="hold" grpId="0" nodeType="afterEffect">
                                  <p:stCondLst>
                                    <p:cond delay="50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Effect transition="in" filter="fade">
                                      <p:cBhvr>
                                        <p:cTn id="45"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12</a:t>
            </a:fld>
            <a:endParaRPr lang="el-GR" dirty="0">
              <a:solidFill>
                <a:prstClr val="black"/>
              </a:solidFill>
            </a:endParaRPr>
          </a:p>
        </p:txBody>
      </p:sp>
      <p:sp>
        <p:nvSpPr>
          <p:cNvPr id="4" name="Ορθογώνιο 3"/>
          <p:cNvSpPr/>
          <p:nvPr/>
        </p:nvSpPr>
        <p:spPr>
          <a:xfrm>
            <a:off x="924575" y="527923"/>
            <a:ext cx="7416824" cy="1754326"/>
          </a:xfrm>
          <a:prstGeom prst="rect">
            <a:avLst/>
          </a:prstGeom>
        </p:spPr>
        <p:txBody>
          <a:bodyPr wrap="square">
            <a:spAutoFit/>
          </a:bodyPr>
          <a:lstStyle/>
          <a:p>
            <a:pPr algn="just">
              <a:lnSpc>
                <a:spcPct val="150000"/>
              </a:lnSpc>
            </a:pPr>
            <a:r>
              <a:rPr lang="el-GR" dirty="0">
                <a:latin typeface="Trebuchet MS" panose="020B0603020202020204" pitchFamily="34" charset="0"/>
              </a:rPr>
              <a:t>Τρία φορτία +</a:t>
            </a:r>
            <a:r>
              <a:rPr lang="en-US" i="1" dirty="0">
                <a:latin typeface="Trebuchet MS" panose="020B0603020202020204" pitchFamily="34" charset="0"/>
              </a:rPr>
              <a:t>q</a:t>
            </a:r>
            <a:r>
              <a:rPr lang="el-GR" baseline="-25000" dirty="0">
                <a:latin typeface="Trebuchet MS" panose="020B0603020202020204" pitchFamily="34" charset="0"/>
              </a:rPr>
              <a:t>Α</a:t>
            </a:r>
            <a:r>
              <a:rPr lang="el-GR" dirty="0">
                <a:latin typeface="Trebuchet MS" panose="020B0603020202020204" pitchFamily="34" charset="0"/>
              </a:rPr>
              <a:t>, -</a:t>
            </a:r>
            <a:r>
              <a:rPr lang="en-US" i="1" dirty="0" err="1">
                <a:latin typeface="Trebuchet MS" panose="020B0603020202020204" pitchFamily="34" charset="0"/>
              </a:rPr>
              <a:t>q</a:t>
            </a:r>
            <a:r>
              <a:rPr lang="en-US" baseline="-25000" dirty="0" err="1">
                <a:latin typeface="Trebuchet MS" panose="020B0603020202020204" pitchFamily="34" charset="0"/>
              </a:rPr>
              <a:t>B</a:t>
            </a:r>
            <a:r>
              <a:rPr lang="el-GR" dirty="0">
                <a:latin typeface="Trebuchet MS" panose="020B0603020202020204" pitchFamily="34" charset="0"/>
              </a:rPr>
              <a:t>  και </a:t>
            </a:r>
            <a:r>
              <a:rPr lang="en-US" dirty="0">
                <a:latin typeface="Trebuchet MS" panose="020B0603020202020204" pitchFamily="34" charset="0"/>
              </a:rPr>
              <a:t>+</a:t>
            </a:r>
            <a:r>
              <a:rPr lang="en-US" i="1" dirty="0">
                <a:latin typeface="Trebuchet MS" panose="020B0603020202020204" pitchFamily="34" charset="0"/>
              </a:rPr>
              <a:t>q</a:t>
            </a:r>
            <a:r>
              <a:rPr lang="el-GR" baseline="-25000" dirty="0">
                <a:latin typeface="Trebuchet MS" panose="020B0603020202020204" pitchFamily="34" charset="0"/>
              </a:rPr>
              <a:t>Γ</a:t>
            </a:r>
            <a:r>
              <a:rPr lang="el-GR" dirty="0">
                <a:latin typeface="Trebuchet MS" panose="020B0603020202020204" pitchFamily="34" charset="0"/>
              </a:rPr>
              <a:t> τοποθετούνται ακίνητα πάνω σε ευθεία και στις θέσεις Α, Β, Γ αντίστοιχα. Αν οι αποστάσεις (ΑΒ) και (ΑΓ) μεταξύ των φορτίων είναι γνωστές, να βρεθεί η δύναμη που ασκείται στο φορτίο που βρίσκεται στο σημείο Β, από τα άλλα φορτία.</a:t>
            </a:r>
          </a:p>
        </p:txBody>
      </p:sp>
      <p:sp>
        <p:nvSpPr>
          <p:cNvPr id="5" name="TextBox 4"/>
          <p:cNvSpPr txBox="1"/>
          <p:nvPr/>
        </p:nvSpPr>
        <p:spPr>
          <a:xfrm>
            <a:off x="1439551" y="127839"/>
            <a:ext cx="6386873" cy="461665"/>
          </a:xfrm>
          <a:prstGeom prst="rect">
            <a:avLst/>
          </a:prstGeom>
          <a:noFill/>
        </p:spPr>
        <p:txBody>
          <a:bodyPr wrap="square" rtlCol="0">
            <a:spAutoFit/>
          </a:bodyPr>
          <a:lstStyle/>
          <a:p>
            <a:r>
              <a:rPr lang="el-GR" sz="2400" b="1" dirty="0">
                <a:solidFill>
                  <a:srgbClr val="800000"/>
                </a:solidFill>
                <a:latin typeface="Comic Sans MS" panose="030F0702030302020204" pitchFamily="66" charset="0"/>
              </a:rPr>
              <a:t>Παράδειγμα εύρεσης συνισταμένης δύναμης</a:t>
            </a:r>
          </a:p>
        </p:txBody>
      </p:sp>
      <p:grpSp>
        <p:nvGrpSpPr>
          <p:cNvPr id="29" name="Ομάδα 28"/>
          <p:cNvGrpSpPr/>
          <p:nvPr/>
        </p:nvGrpSpPr>
        <p:grpSpPr>
          <a:xfrm>
            <a:off x="2247051" y="2140983"/>
            <a:ext cx="971909" cy="369896"/>
            <a:chOff x="2247051" y="2140983"/>
            <a:chExt cx="971909" cy="369896"/>
          </a:xfrm>
        </p:grpSpPr>
        <p:cxnSp>
          <p:nvCxnSpPr>
            <p:cNvPr id="23" name="Ευθύγραμμο βέλος σύνδεσης 22"/>
            <p:cNvCxnSpPr/>
            <p:nvPr/>
          </p:nvCxnSpPr>
          <p:spPr>
            <a:xfrm flipH="1">
              <a:off x="2483768" y="2497141"/>
              <a:ext cx="735192" cy="13738"/>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2247051" y="2140983"/>
                  <a:ext cx="586983" cy="368499"/>
                </a:xfrm>
                <a:prstGeom prst="rect">
                  <a:avLst/>
                </a:prstGeom>
                <a:noFill/>
              </p:spPr>
              <p:txBody>
                <a:bodyPr wrap="square" rtlCol="0">
                  <a:spAutoFit/>
                </a:bodyPr>
                <a:lstStyle/>
                <a:p>
                  <a14:m>
                    <m:oMath xmlns:m="http://schemas.openxmlformats.org/officeDocument/2006/math">
                      <m:acc>
                        <m:accPr>
                          <m:chr m:val="⃗"/>
                          <m:ctrlPr>
                            <a:rPr lang="en-US" sz="16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1600" b="1" i="1">
                              <a:solidFill>
                                <a:srgbClr val="006600"/>
                              </a:solidFill>
                              <a:effectLst>
                                <a:outerShdw blurRad="38100" dist="38100" dir="2700000" algn="tl">
                                  <a:srgbClr val="000000">
                                    <a:alpha val="43137"/>
                                  </a:srgbClr>
                                </a:outerShdw>
                              </a:effectLst>
                              <a:latin typeface="Cambria Math"/>
                            </a:rPr>
                            <m:t>𝑭</m:t>
                          </m:r>
                        </m:e>
                      </m:acc>
                    </m:oMath>
                  </a14:m>
                  <a:r>
                    <a:rPr lang="en-US" sz="16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1600" b="1" dirty="0">
                      <a:solidFill>
                        <a:srgbClr val="006600"/>
                      </a:solidFill>
                      <a:latin typeface="Comic Sans MS" panose="030F0702030302020204" pitchFamily="66" charset="0"/>
                    </a:rPr>
                    <a:t> </a:t>
                  </a:r>
                </a:p>
              </p:txBody>
            </p:sp>
          </mc:Choice>
          <mc:Fallback xmlns="">
            <p:sp>
              <p:nvSpPr>
                <p:cNvPr id="27" name="TextBox 26"/>
                <p:cNvSpPr txBox="1">
                  <a:spLocks noRot="1" noChangeAspect="1" noMove="1" noResize="1" noEditPoints="1" noAdjustHandles="1" noChangeArrowheads="1" noChangeShapeType="1" noTextEdit="1"/>
                </p:cNvSpPr>
                <p:nvPr/>
              </p:nvSpPr>
              <p:spPr>
                <a:xfrm>
                  <a:off x="2247051" y="2140983"/>
                  <a:ext cx="586983" cy="368499"/>
                </a:xfrm>
                <a:prstGeom prst="rect">
                  <a:avLst/>
                </a:prstGeom>
                <a:blipFill>
                  <a:blip r:embed="rId2" cstate="print"/>
                  <a:stretch>
                    <a:fillRect b="-22951"/>
                  </a:stretch>
                </a:blipFill>
              </p:spPr>
              <p:txBody>
                <a:bodyPr/>
                <a:lstStyle/>
                <a:p>
                  <a:r>
                    <a:rPr lang="el-GR">
                      <a:noFill/>
                    </a:rPr>
                    <a:t> </a:t>
                  </a:r>
                </a:p>
              </p:txBody>
            </p:sp>
          </mc:Fallback>
        </mc:AlternateContent>
      </p:grpSp>
      <p:cxnSp>
        <p:nvCxnSpPr>
          <p:cNvPr id="19" name="Ευθύγραμμο βέλος σύνδεσης 18"/>
          <p:cNvCxnSpPr/>
          <p:nvPr/>
        </p:nvCxnSpPr>
        <p:spPr>
          <a:xfrm flipV="1">
            <a:off x="3199012" y="2490120"/>
            <a:ext cx="394254" cy="4164"/>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439551" y="2956383"/>
                <a:ext cx="6408712" cy="437492"/>
              </a:xfrm>
              <a:prstGeom prst="rect">
                <a:avLst/>
              </a:prstGeom>
              <a:noFill/>
            </p:spPr>
            <p:txBody>
              <a:bodyPr wrap="square" rtlCol="0">
                <a:spAutoFit/>
              </a:bodyPr>
              <a:lstStyle/>
              <a:p>
                <a:pPr algn="just"/>
                <a:r>
                  <a:rPr lang="el-GR" sz="2000" b="1" dirty="0">
                    <a:latin typeface="Comic Sans MS" panose="030F0702030302020204" pitchFamily="66" charset="0"/>
                  </a:rPr>
                  <a:t>Η δύναμη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dirty="0">
                    <a:solidFill>
                      <a:srgbClr val="006600"/>
                    </a:solidFill>
                    <a:latin typeface="Comic Sans MS" panose="030F0702030302020204" pitchFamily="66" charset="0"/>
                  </a:rPr>
                  <a:t> </a:t>
                </a:r>
                <a:r>
                  <a:rPr lang="el-GR" sz="2000" b="1" dirty="0">
                    <a:latin typeface="Comic Sans MS" panose="030F0702030302020204" pitchFamily="66" charset="0"/>
                  </a:rPr>
                  <a:t>ανάμεσα στα </a:t>
                </a:r>
                <a:r>
                  <a:rPr lang="en-US" sz="2000" b="1" i="1" dirty="0">
                    <a:latin typeface="Comic Sans MS" panose="030F0702030302020204" pitchFamily="66" charset="0"/>
                  </a:rPr>
                  <a:t>q</a:t>
                </a:r>
                <a:r>
                  <a:rPr lang="el-GR" sz="2000" b="1" baseline="-25000" dirty="0">
                    <a:latin typeface="Comic Sans MS" panose="030F0702030302020204" pitchFamily="66" charset="0"/>
                  </a:rPr>
                  <a:t>Α </a:t>
                </a:r>
                <a:r>
                  <a:rPr lang="el-GR" sz="2000" b="1" dirty="0">
                    <a:latin typeface="Comic Sans MS" panose="030F0702030302020204" pitchFamily="66" charset="0"/>
                  </a:rPr>
                  <a:t>και </a:t>
                </a:r>
                <a:r>
                  <a:rPr lang="en-US" sz="2000" b="1" i="1" dirty="0">
                    <a:latin typeface="Comic Sans MS" panose="030F0702030302020204" pitchFamily="66" charset="0"/>
                  </a:rPr>
                  <a:t>q</a:t>
                </a:r>
                <a:r>
                  <a:rPr lang="el-GR" sz="2000" b="1" baseline="-25000" dirty="0">
                    <a:latin typeface="Comic Sans MS" panose="030F0702030302020204" pitchFamily="66" charset="0"/>
                  </a:rPr>
                  <a:t>Β</a:t>
                </a:r>
                <a:r>
                  <a:rPr lang="el-GR" sz="2000" b="1" dirty="0">
                    <a:latin typeface="Comic Sans MS" panose="030F0702030302020204" pitchFamily="66" charset="0"/>
                  </a:rPr>
                  <a:t> είναι </a:t>
                </a:r>
                <a:r>
                  <a:rPr lang="el-GR" sz="2000" b="1" dirty="0">
                    <a:solidFill>
                      <a:srgbClr val="006600"/>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a:latin typeface="Comic Sans MS" panose="030F0702030302020204" pitchFamily="66" charset="0"/>
                  </a:rPr>
                  <a:t>. </a:t>
                </a:r>
              </a:p>
            </p:txBody>
          </p:sp>
        </mc:Choice>
        <mc:Fallback xmlns="">
          <p:sp>
            <p:nvSpPr>
              <p:cNvPr id="32" name="TextBox 31"/>
              <p:cNvSpPr txBox="1">
                <a:spLocks noRot="1" noChangeAspect="1" noMove="1" noResize="1" noEditPoints="1" noAdjustHandles="1" noChangeArrowheads="1" noChangeShapeType="1" noTextEdit="1"/>
              </p:cNvSpPr>
              <p:nvPr/>
            </p:nvSpPr>
            <p:spPr>
              <a:xfrm>
                <a:off x="1439551" y="2956383"/>
                <a:ext cx="6408712" cy="437492"/>
              </a:xfrm>
              <a:prstGeom prst="rect">
                <a:avLst/>
              </a:prstGeom>
              <a:blipFill rotWithShape="1">
                <a:blip r:embed="rId3" cstate="print"/>
                <a:stretch>
                  <a:fillRect l="-951"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456252" y="3503730"/>
                <a:ext cx="6463073" cy="437492"/>
              </a:xfrm>
              <a:prstGeom prst="rect">
                <a:avLst/>
              </a:prstGeom>
              <a:noFill/>
            </p:spPr>
            <p:txBody>
              <a:bodyPr wrap="square" rtlCol="0">
                <a:spAutoFit/>
              </a:bodyPr>
              <a:lstStyle/>
              <a:p>
                <a:pPr algn="just"/>
                <a:r>
                  <a:rPr lang="el-GR" sz="2000" b="1" dirty="0">
                    <a:latin typeface="Comic Sans MS" panose="030F0702030302020204" pitchFamily="66" charset="0"/>
                  </a:rPr>
                  <a:t>Η δύναμη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a:solidFill>
                      <a:srgbClr val="0000FF"/>
                    </a:solidFill>
                    <a:latin typeface="Comic Sans MS" panose="030F0702030302020204" pitchFamily="66" charset="0"/>
                  </a:rPr>
                  <a:t> </a:t>
                </a:r>
                <a:r>
                  <a:rPr lang="el-GR" sz="2000" b="1" dirty="0">
                    <a:latin typeface="Comic Sans MS" panose="030F0702030302020204" pitchFamily="66" charset="0"/>
                  </a:rPr>
                  <a:t>ανάμεσα στα </a:t>
                </a:r>
                <a:r>
                  <a:rPr lang="en-US" sz="2000" b="1" i="1" dirty="0">
                    <a:latin typeface="Comic Sans MS" panose="030F0702030302020204" pitchFamily="66" charset="0"/>
                  </a:rPr>
                  <a:t>q</a:t>
                </a:r>
                <a:r>
                  <a:rPr lang="el-GR" sz="2000" b="1" baseline="-25000" dirty="0">
                    <a:latin typeface="Comic Sans MS" panose="030F0702030302020204" pitchFamily="66" charset="0"/>
                  </a:rPr>
                  <a:t>Γ </a:t>
                </a:r>
                <a:r>
                  <a:rPr lang="el-GR" sz="2000" b="1" dirty="0">
                    <a:latin typeface="Comic Sans MS" panose="030F0702030302020204" pitchFamily="66" charset="0"/>
                  </a:rPr>
                  <a:t>και </a:t>
                </a:r>
                <a:r>
                  <a:rPr lang="en-US" sz="2000" b="1" i="1" dirty="0">
                    <a:latin typeface="Comic Sans MS" panose="030F0702030302020204" pitchFamily="66" charset="0"/>
                  </a:rPr>
                  <a:t>q</a:t>
                </a:r>
                <a:r>
                  <a:rPr lang="el-GR" sz="2000" b="1" baseline="-25000" dirty="0">
                    <a:latin typeface="Comic Sans MS" panose="030F0702030302020204" pitchFamily="66" charset="0"/>
                  </a:rPr>
                  <a:t>Β</a:t>
                </a:r>
                <a:r>
                  <a:rPr lang="el-GR" sz="2000" b="1" dirty="0">
                    <a:latin typeface="Comic Sans MS" panose="030F0702030302020204" pitchFamily="66" charset="0"/>
                  </a:rPr>
                  <a:t> είναι </a:t>
                </a:r>
                <a:r>
                  <a:rPr lang="el-GR" sz="2000" b="1" dirty="0">
                    <a:solidFill>
                      <a:srgbClr val="0000FF"/>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a:latin typeface="Comic Sans MS" panose="030F0702030302020204" pitchFamily="66" charset="0"/>
                  </a:rPr>
                  <a:t>. </a:t>
                </a:r>
              </a:p>
            </p:txBody>
          </p:sp>
        </mc:Choice>
        <mc:Fallback xmlns="">
          <p:sp>
            <p:nvSpPr>
              <p:cNvPr id="33" name="TextBox 32"/>
              <p:cNvSpPr txBox="1">
                <a:spLocks noRot="1" noChangeAspect="1" noMove="1" noResize="1" noEditPoints="1" noAdjustHandles="1" noChangeArrowheads="1" noChangeShapeType="1" noTextEdit="1"/>
              </p:cNvSpPr>
              <p:nvPr/>
            </p:nvSpPr>
            <p:spPr>
              <a:xfrm>
                <a:off x="1456252" y="3503730"/>
                <a:ext cx="6463073" cy="437492"/>
              </a:xfrm>
              <a:prstGeom prst="rect">
                <a:avLst/>
              </a:prstGeom>
              <a:blipFill rotWithShape="1">
                <a:blip r:embed="rId4" cstate="print"/>
                <a:stretch>
                  <a:fillRect l="-1038"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3226266" y="4583493"/>
                <a:ext cx="2118913" cy="506421"/>
              </a:xfrm>
              <a:prstGeom prst="rect">
                <a:avLst/>
              </a:prstGeom>
              <a:noFill/>
            </p:spPr>
            <p:txBody>
              <a:bodyPr wrap="none" rtlCol="0">
                <a:spAutoFit/>
              </a:bodyPr>
              <a:lstStyle/>
              <a:p>
                <a14:m>
                  <m:oMath xmlns:m="http://schemas.openxmlformats.org/officeDocument/2006/math">
                    <m:acc>
                      <m:accPr>
                        <m:chr m:val="⃗"/>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1" smtClean="0">
                        <a:solidFill>
                          <a:srgbClr val="FF0000"/>
                        </a:solidFill>
                        <a:effectLst>
                          <a:outerShdw blurRad="38100" dist="38100" dir="2700000" algn="tl">
                            <a:srgbClr val="000000">
                              <a:alpha val="43137"/>
                            </a:srgbClr>
                          </a:outerShdw>
                        </a:effectLst>
                        <a:latin typeface="Cambria Math"/>
                      </a:rPr>
                      <m:t>= </m:t>
                    </m:r>
                    <m:acc>
                      <m:accPr>
                        <m: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0" baseline="-25000" smtClean="0">
                        <a:solidFill>
                          <a:srgbClr val="FF0000"/>
                        </a:solidFill>
                        <a:effectLst>
                          <a:outerShdw blurRad="38100" dist="38100" dir="2700000" algn="tl">
                            <a:srgbClr val="000000">
                              <a:alpha val="43137"/>
                            </a:srgbClr>
                          </a:outerShdw>
                        </a:effectLst>
                        <a:latin typeface="Cambria Math"/>
                      </a:rPr>
                      <m:t>𝐀𝐁</m:t>
                    </m:r>
                  </m:oMath>
                </a14:m>
                <a:r>
                  <a:rPr lang="en-US" sz="2400" b="1" baseline="-25000" dirty="0">
                    <a:solidFill>
                      <a:srgbClr val="FF0000"/>
                    </a:solidFill>
                    <a:effectLst>
                      <a:outerShdw blurRad="38100" dist="38100" dir="2700000" algn="tl">
                        <a:srgbClr val="000000">
                          <a:alpha val="43137"/>
                        </a:srgbClr>
                      </a:outerShdw>
                    </a:effectLst>
                  </a:rPr>
                  <a:t> </a:t>
                </a:r>
                <a:r>
                  <a:rPr lang="en-US" sz="2400" b="1" dirty="0">
                    <a:solidFill>
                      <a:srgbClr val="FF0000"/>
                    </a:solidFill>
                    <a:effectLst>
                      <a:outerShdw blurRad="38100" dist="38100" dir="2700000" algn="tl">
                        <a:srgbClr val="000000">
                          <a:alpha val="43137"/>
                        </a:srgbClr>
                      </a:outerShdw>
                    </a:effectLst>
                  </a:rPr>
                  <a:t> + </a:t>
                </a:r>
                <a14:m>
                  <m:oMath xmlns:m="http://schemas.openxmlformats.org/officeDocument/2006/math">
                    <m:acc>
                      <m:accPr>
                        <m: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l-GR" sz="2400" b="1" i="0" baseline="-25000" smtClean="0">
                        <a:solidFill>
                          <a:srgbClr val="FF0000"/>
                        </a:solidFill>
                        <a:effectLst>
                          <a:outerShdw blurRad="38100" dist="38100" dir="2700000" algn="tl">
                            <a:srgbClr val="000000">
                              <a:alpha val="43137"/>
                            </a:srgbClr>
                          </a:outerShdw>
                        </a:effectLst>
                        <a:latin typeface="Cambria Math"/>
                      </a:rPr>
                      <m:t>𝚪𝚩</m:t>
                    </m:r>
                  </m:oMath>
                </a14:m>
                <a:endParaRPr lang="el-GR" sz="2400" b="1" baseline="-25000" dirty="0">
                  <a:solidFill>
                    <a:srgbClr val="FF0000"/>
                  </a:solidFill>
                  <a:effectLst>
                    <a:outerShdw blurRad="38100" dist="38100" dir="2700000" algn="tl">
                      <a:srgbClr val="000000">
                        <a:alpha val="43137"/>
                      </a:srgbClr>
                    </a:outerShdw>
                  </a:effectLst>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3226266" y="4583493"/>
                <a:ext cx="2118913" cy="506421"/>
              </a:xfrm>
              <a:prstGeom prst="rect">
                <a:avLst/>
              </a:prstGeom>
              <a:blipFill rotWithShape="1">
                <a:blip r:embed="rId5" cstate="print"/>
                <a:stretch>
                  <a:fillRect t="-2410" b="-3253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1865613" y="5089914"/>
                <a:ext cx="6053712" cy="1106072"/>
              </a:xfrm>
              <a:prstGeom prst="rect">
                <a:avLst/>
              </a:prstGeom>
              <a:noFill/>
            </p:spPr>
            <p:txBody>
              <a:bodyPr wrap="square" rtlCol="0">
                <a:spAutoFit/>
              </a:bodyPr>
              <a:lstStyle/>
              <a:p>
                <a:pPr algn="just"/>
                <a:r>
                  <a:rPr lang="el-GR" sz="2000" b="1" dirty="0">
                    <a:latin typeface="Comic Sans MS" panose="030F0702030302020204" pitchFamily="66" charset="0"/>
                  </a:rPr>
                  <a:t>Οι δυνάμεις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sz="2000" b="1" dirty="0">
                    <a:solidFill>
                      <a:srgbClr val="006600"/>
                    </a:solidFill>
                    <a:latin typeface="Comic Sans MS" panose="030F0702030302020204" pitchFamily="66" charset="0"/>
                  </a:rPr>
                  <a:t> </a:t>
                </a:r>
                <a:r>
                  <a:rPr lang="el-GR" sz="2000" b="1" dirty="0">
                    <a:latin typeface="Comic Sans MS" panose="030F0702030302020204" pitchFamily="66" charset="0"/>
                  </a:rPr>
                  <a:t>και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r>
                      <a:rPr lang="el-GR" sz="2000" b="1" baseline="-25000">
                        <a:solidFill>
                          <a:srgbClr val="0000FF"/>
                        </a:solidFill>
                        <a:effectLst>
                          <a:outerShdw blurRad="38100" dist="38100" dir="2700000" algn="tl">
                            <a:srgbClr val="000000">
                              <a:alpha val="43137"/>
                            </a:srgbClr>
                          </a:outerShdw>
                        </a:effectLst>
                        <a:latin typeface="Cambria Math"/>
                      </a:rPr>
                      <m:t>𝚪𝚩</m:t>
                    </m:r>
                  </m:oMath>
                </a14:m>
                <a:r>
                  <a:rPr lang="el-GR" sz="2000" b="1" baseline="-25000" dirty="0">
                    <a:solidFill>
                      <a:srgbClr val="0000FF"/>
                    </a:solidFill>
                    <a:effectLst>
                      <a:outerShdw blurRad="38100" dist="38100" dir="2700000" algn="tl">
                        <a:srgbClr val="000000">
                          <a:alpha val="43137"/>
                        </a:srgbClr>
                      </a:outerShdw>
                    </a:effectLst>
                  </a:rPr>
                  <a:t> </a:t>
                </a:r>
                <a:r>
                  <a:rPr lang="el-GR" sz="2000" b="1" dirty="0">
                    <a:solidFill>
                      <a:srgbClr val="0000FF"/>
                    </a:solidFill>
                    <a:effectLst>
                      <a:outerShdw blurRad="38100" dist="38100" dir="2700000" algn="tl">
                        <a:srgbClr val="000000">
                          <a:alpha val="43137"/>
                        </a:srgbClr>
                      </a:outerShdw>
                    </a:effectLst>
                  </a:rPr>
                  <a:t> </a:t>
                </a:r>
                <a:r>
                  <a:rPr lang="el-GR" sz="2000" b="1" dirty="0">
                    <a:latin typeface="Comic Sans MS" panose="030F0702030302020204" pitchFamily="66" charset="0"/>
                  </a:rPr>
                  <a:t>είναι αντίρροπες.</a:t>
                </a:r>
              </a:p>
              <a:p>
                <a:pPr algn="just"/>
                <a:r>
                  <a:rPr lang="el-GR" sz="2000" b="1" dirty="0">
                    <a:latin typeface="Comic Sans MS" panose="030F0702030302020204" pitchFamily="66" charset="0"/>
                  </a:rPr>
                  <a:t> </a:t>
                </a:r>
                <a:endParaRPr lang="en-US" sz="2000" b="1" dirty="0">
                  <a:latin typeface="Comic Sans MS" panose="030F0702030302020204" pitchFamily="66" charset="0"/>
                </a:endParaRPr>
              </a:p>
              <a:p>
                <a:r>
                  <a:rPr lang="el-GR" sz="2400" b="1" dirty="0">
                    <a:solidFill>
                      <a:srgbClr val="FF0000"/>
                    </a:solidFill>
                    <a:effectLst>
                      <a:outerShdw blurRad="38100" dist="38100" dir="2700000" algn="tl">
                        <a:srgbClr val="000000">
                          <a:alpha val="43137"/>
                        </a:srgbClr>
                      </a:outerShdw>
                    </a:effectLst>
                  </a:rPr>
                  <a:t>             </a:t>
                </a:r>
                <a14:m>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a:rPr>
                      <m:t>𝑭</m:t>
                    </m:r>
                    <m:r>
                      <a:rPr lang="en-US" sz="2400" b="1" i="1" smtClean="0">
                        <a:solidFill>
                          <a:srgbClr val="FF0000"/>
                        </a:solidFill>
                        <a:effectLst>
                          <a:outerShdw blurRad="38100" dist="38100" dir="2700000" algn="tl">
                            <a:srgbClr val="000000">
                              <a:alpha val="43137"/>
                            </a:srgbClr>
                          </a:outerShdw>
                        </a:effectLst>
                        <a:latin typeface="Cambria Math"/>
                      </a:rPr>
                      <m:t> = </m:t>
                    </m:r>
                    <m:d>
                      <m:dPr>
                        <m:begChr m:val="|"/>
                        <m:end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𝚨𝚩</m:t>
                            </m:r>
                          </m:sub>
                        </m:sSub>
                        <m:r>
                          <a:rPr lang="el-GR" sz="2400" b="1" i="1" smtClean="0">
                            <a:solidFill>
                              <a:srgbClr val="FF0000"/>
                            </a:solidFill>
                            <a:effectLst>
                              <a:outerShdw blurRad="38100" dist="38100" dir="2700000" algn="tl">
                                <a:srgbClr val="000000">
                                  <a:alpha val="43137"/>
                                </a:srgbClr>
                              </a:outerShdw>
                            </a:effectLst>
                            <a:latin typeface="Cambria Math"/>
                          </a:rPr>
                          <m:t>− </m:t>
                        </m:r>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𝚪𝚩</m:t>
                            </m:r>
                          </m:sub>
                        </m:sSub>
                      </m:e>
                    </m:d>
                  </m:oMath>
                </a14:m>
                <a:r>
                  <a:rPr lang="en-US" sz="2400" b="1" baseline="-25000" dirty="0">
                    <a:latin typeface="Comic Sans MS" panose="030F0702030302020204" pitchFamily="66" charset="0"/>
                  </a:rPr>
                  <a:t>   </a:t>
                </a:r>
                <a:r>
                  <a:rPr lang="el-GR" dirty="0">
                    <a:latin typeface="Comic Sans MS" panose="030F0702030302020204" pitchFamily="66" charset="0"/>
                  </a:rPr>
                  <a:t>και φορά της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dirty="0">
                    <a:latin typeface="Comic Sans MS" panose="030F0702030302020204" pitchFamily="66" charset="0"/>
                  </a:rPr>
                  <a:t> </a:t>
                </a:r>
                <a:endParaRPr lang="el-GR" b="1"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1865613" y="5089914"/>
                <a:ext cx="6053712" cy="1106072"/>
              </a:xfrm>
              <a:prstGeom prst="rect">
                <a:avLst/>
              </a:prstGeom>
              <a:blipFill rotWithShape="1">
                <a:blip r:embed="rId6" cstate="print"/>
                <a:stretch>
                  <a:fillRect l="-1007" b="-7182"/>
                </a:stretch>
              </a:blipFill>
            </p:spPr>
            <p:txBody>
              <a:bodyPr/>
              <a:lstStyle/>
              <a:p>
                <a:r>
                  <a:rPr lang="el-GR">
                    <a:noFill/>
                  </a:rPr>
                  <a:t> </a:t>
                </a:r>
              </a:p>
            </p:txBody>
          </p:sp>
        </mc:Fallback>
      </mc:AlternateContent>
      <p:grpSp>
        <p:nvGrpSpPr>
          <p:cNvPr id="41" name="Ομάδα 40"/>
          <p:cNvGrpSpPr/>
          <p:nvPr/>
        </p:nvGrpSpPr>
        <p:grpSpPr>
          <a:xfrm>
            <a:off x="2775096" y="2490120"/>
            <a:ext cx="395734" cy="423377"/>
            <a:chOff x="2808115" y="2490962"/>
            <a:chExt cx="395734" cy="423377"/>
          </a:xfrm>
        </p:grpSpPr>
        <p:cxnSp>
          <p:nvCxnSpPr>
            <p:cNvPr id="39" name="Ευθύγραμμο βέλος σύνδεσης 38"/>
            <p:cNvCxnSpPr/>
            <p:nvPr/>
          </p:nvCxnSpPr>
          <p:spPr>
            <a:xfrm flipH="1" flipV="1">
              <a:off x="2876827" y="2490962"/>
              <a:ext cx="327022" cy="617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Ορθογώνιο 39"/>
            <p:cNvSpPr/>
            <p:nvPr/>
          </p:nvSpPr>
          <p:spPr>
            <a:xfrm>
              <a:off x="2808115" y="2545007"/>
              <a:ext cx="324128" cy="369332"/>
            </a:xfrm>
            <a:prstGeom prst="rect">
              <a:avLst/>
            </a:prstGeom>
          </p:spPr>
          <p:txBody>
            <a:bodyPr wrap="none">
              <a:spAutoFit/>
            </a:bodyPr>
            <a:lstStyle/>
            <a:p>
              <a:r>
                <a:rPr lang="en-US" b="1" i="1" dirty="0">
                  <a:solidFill>
                    <a:srgbClr val="FF0000"/>
                  </a:solidFill>
                  <a:effectLst>
                    <a:outerShdw blurRad="38100" dist="38100" dir="2700000" algn="tl">
                      <a:srgbClr val="000000">
                        <a:alpha val="43137"/>
                      </a:srgbClr>
                    </a:outerShdw>
                  </a:effectLst>
                  <a:latin typeface="Comic Sans MS" panose="030F0702030302020204" pitchFamily="66" charset="0"/>
                </a:rPr>
                <a:t>F</a:t>
              </a:r>
              <a:endParaRPr lang="el-GR" dirty="0"/>
            </a:p>
          </p:txBody>
        </p:sp>
      </p:grpSp>
      <p:grpSp>
        <p:nvGrpSpPr>
          <p:cNvPr id="9" name="Ομάδα 8"/>
          <p:cNvGrpSpPr/>
          <p:nvPr/>
        </p:nvGrpSpPr>
        <p:grpSpPr>
          <a:xfrm>
            <a:off x="1513415" y="2082420"/>
            <a:ext cx="4807602" cy="793294"/>
            <a:chOff x="1513415" y="2082420"/>
            <a:chExt cx="4807602" cy="793294"/>
          </a:xfrm>
        </p:grpSpPr>
        <p:grpSp>
          <p:nvGrpSpPr>
            <p:cNvPr id="37" name="Ομάδα 36"/>
            <p:cNvGrpSpPr/>
            <p:nvPr/>
          </p:nvGrpSpPr>
          <p:grpSpPr>
            <a:xfrm>
              <a:off x="1552663" y="2082420"/>
              <a:ext cx="4768354" cy="793294"/>
              <a:chOff x="1552663" y="2082420"/>
              <a:chExt cx="4768354" cy="793294"/>
            </a:xfrm>
          </p:grpSpPr>
          <p:grpSp>
            <p:nvGrpSpPr>
              <p:cNvPr id="20" name="Ομάδα 19"/>
              <p:cNvGrpSpPr/>
              <p:nvPr/>
            </p:nvGrpSpPr>
            <p:grpSpPr>
              <a:xfrm>
                <a:off x="1552663" y="2082420"/>
                <a:ext cx="681816" cy="736235"/>
                <a:chOff x="1552663" y="2082420"/>
                <a:chExt cx="681816" cy="736235"/>
              </a:xfrm>
            </p:grpSpPr>
            <p:sp>
              <p:nvSpPr>
                <p:cNvPr id="8" name="TextBox 7"/>
                <p:cNvSpPr txBox="1"/>
                <p:nvPr/>
              </p:nvSpPr>
              <p:spPr>
                <a:xfrm>
                  <a:off x="1552663" y="2203102"/>
                  <a:ext cx="648072" cy="615553"/>
                </a:xfrm>
                <a:prstGeom prst="rect">
                  <a:avLst/>
                </a:prstGeom>
                <a:noFill/>
              </p:spPr>
              <p:txBody>
                <a:bodyPr wrap="square" rtlCol="0">
                  <a:spAutoFit/>
                </a:bodyPr>
                <a:lstStyle/>
                <a:p>
                  <a:r>
                    <a:rPr lang="el-GR" b="1" dirty="0">
                      <a:latin typeface="Comic Sans MS" panose="030F0702030302020204" pitchFamily="66" charset="0"/>
                    </a:rPr>
                    <a:t>  .</a:t>
                  </a:r>
                </a:p>
                <a:p>
                  <a:r>
                    <a:rPr lang="el-GR" sz="1600" b="1" dirty="0">
                      <a:latin typeface="Comic Sans MS" panose="030F0702030302020204" pitchFamily="66" charset="0"/>
                    </a:rPr>
                    <a:t>  </a:t>
                  </a:r>
                  <a:r>
                    <a:rPr lang="en-US" sz="1600" b="1" i="1" dirty="0">
                      <a:latin typeface="Comic Sans MS" panose="030F0702030302020204" pitchFamily="66" charset="0"/>
                    </a:rPr>
                    <a:t>q</a:t>
                  </a:r>
                  <a:r>
                    <a:rPr lang="el-GR" sz="1600" b="1" baseline="-25000" dirty="0">
                      <a:latin typeface="Comic Sans MS" panose="030F0702030302020204" pitchFamily="66" charset="0"/>
                    </a:rPr>
                    <a:t>Α</a:t>
                  </a:r>
                </a:p>
              </p:txBody>
            </p:sp>
            <p:sp>
              <p:nvSpPr>
                <p:cNvPr id="15" name="TextBox 14"/>
                <p:cNvSpPr txBox="1"/>
                <p:nvPr/>
              </p:nvSpPr>
              <p:spPr>
                <a:xfrm>
                  <a:off x="1647496" y="2082420"/>
                  <a:ext cx="586983" cy="369332"/>
                </a:xfrm>
                <a:prstGeom prst="rect">
                  <a:avLst/>
                </a:prstGeom>
                <a:noFill/>
              </p:spPr>
              <p:txBody>
                <a:bodyPr wrap="square" rtlCol="0">
                  <a:spAutoFit/>
                </a:bodyPr>
                <a:lstStyle/>
                <a:p>
                  <a:r>
                    <a:rPr lang="el-GR" dirty="0"/>
                    <a:t>(+)</a:t>
                  </a:r>
                </a:p>
              </p:txBody>
            </p:sp>
          </p:grpSp>
          <p:grpSp>
            <p:nvGrpSpPr>
              <p:cNvPr id="21" name="Ομάδα 20"/>
              <p:cNvGrpSpPr/>
              <p:nvPr/>
            </p:nvGrpSpPr>
            <p:grpSpPr>
              <a:xfrm>
                <a:off x="2959769" y="2114288"/>
                <a:ext cx="758132" cy="761426"/>
                <a:chOff x="2898680" y="2114288"/>
                <a:chExt cx="758132" cy="761426"/>
              </a:xfrm>
            </p:grpSpPr>
            <p:sp>
              <p:nvSpPr>
                <p:cNvPr id="10" name="TextBox 9"/>
                <p:cNvSpPr txBox="1"/>
                <p:nvPr/>
              </p:nvSpPr>
              <p:spPr>
                <a:xfrm>
                  <a:off x="2898680"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a:latin typeface="Comic Sans MS" panose="030F0702030302020204" pitchFamily="66" charset="0"/>
                    </a:rPr>
                    <a:t>.</a:t>
                  </a:r>
                </a:p>
                <a:p>
                  <a:r>
                    <a:rPr lang="el-GR" b="1" dirty="0">
                      <a:latin typeface="Comic Sans MS" panose="030F0702030302020204" pitchFamily="66" charset="0"/>
                    </a:rPr>
                    <a:t> </a:t>
                  </a:r>
                  <a:r>
                    <a:rPr lang="en-US" sz="1600" b="1" i="1" dirty="0">
                      <a:latin typeface="Comic Sans MS" panose="030F0702030302020204" pitchFamily="66" charset="0"/>
                    </a:rPr>
                    <a:t>q</a:t>
                  </a:r>
                  <a:r>
                    <a:rPr lang="el-GR" sz="1600" b="1" baseline="-25000" dirty="0">
                      <a:latin typeface="Comic Sans MS" panose="030F0702030302020204" pitchFamily="66" charset="0"/>
                    </a:rPr>
                    <a:t>Β</a:t>
                  </a:r>
                </a:p>
              </p:txBody>
            </p:sp>
            <p:sp>
              <p:nvSpPr>
                <p:cNvPr id="16" name="TextBox 15"/>
                <p:cNvSpPr txBox="1"/>
                <p:nvPr/>
              </p:nvSpPr>
              <p:spPr>
                <a:xfrm>
                  <a:off x="3069829" y="2114288"/>
                  <a:ext cx="586983" cy="369332"/>
                </a:xfrm>
                <a:prstGeom prst="rect">
                  <a:avLst/>
                </a:prstGeom>
                <a:noFill/>
              </p:spPr>
              <p:txBody>
                <a:bodyPr wrap="square" rtlCol="0">
                  <a:spAutoFit/>
                </a:bodyPr>
                <a:lstStyle/>
                <a:p>
                  <a:r>
                    <a:rPr lang="el-GR" dirty="0"/>
                    <a:t>(</a:t>
                  </a:r>
                  <a:r>
                    <a:rPr lang="el-GR" b="1" dirty="0"/>
                    <a:t>-</a:t>
                  </a:r>
                  <a:r>
                    <a:rPr lang="el-GR" dirty="0"/>
                    <a:t>)</a:t>
                  </a:r>
                </a:p>
              </p:txBody>
            </p:sp>
          </p:grpSp>
          <p:grpSp>
            <p:nvGrpSpPr>
              <p:cNvPr id="22" name="Ομάδα 21"/>
              <p:cNvGrpSpPr/>
              <p:nvPr/>
            </p:nvGrpSpPr>
            <p:grpSpPr>
              <a:xfrm>
                <a:off x="5665265" y="2140983"/>
                <a:ext cx="655752" cy="734731"/>
                <a:chOff x="5665265" y="2140983"/>
                <a:chExt cx="655752" cy="734731"/>
              </a:xfrm>
            </p:grpSpPr>
            <p:sp>
              <p:nvSpPr>
                <p:cNvPr id="11" name="TextBox 10"/>
                <p:cNvSpPr txBox="1"/>
                <p:nvPr/>
              </p:nvSpPr>
              <p:spPr>
                <a:xfrm>
                  <a:off x="5665265"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a:latin typeface="Comic Sans MS" panose="030F0702030302020204" pitchFamily="66" charset="0"/>
                    </a:rPr>
                    <a:t>.</a:t>
                  </a:r>
                </a:p>
                <a:p>
                  <a:r>
                    <a:rPr lang="el-GR" b="1" dirty="0">
                      <a:latin typeface="Comic Sans MS" panose="030F0702030302020204" pitchFamily="66" charset="0"/>
                    </a:rPr>
                    <a:t> </a:t>
                  </a:r>
                  <a:r>
                    <a:rPr lang="en-US" sz="1600" b="1" i="1" dirty="0">
                      <a:latin typeface="Comic Sans MS" panose="030F0702030302020204" pitchFamily="66" charset="0"/>
                    </a:rPr>
                    <a:t>q</a:t>
                  </a:r>
                  <a:r>
                    <a:rPr lang="el-GR" sz="1600" b="1" baseline="-25000" dirty="0">
                      <a:latin typeface="Comic Sans MS" panose="030F0702030302020204" pitchFamily="66" charset="0"/>
                    </a:rPr>
                    <a:t>Γ</a:t>
                  </a:r>
                </a:p>
              </p:txBody>
            </p:sp>
            <p:sp>
              <p:nvSpPr>
                <p:cNvPr id="17" name="TextBox 16"/>
                <p:cNvSpPr txBox="1"/>
                <p:nvPr/>
              </p:nvSpPr>
              <p:spPr>
                <a:xfrm>
                  <a:off x="5734034" y="2140983"/>
                  <a:ext cx="586983" cy="369332"/>
                </a:xfrm>
                <a:prstGeom prst="rect">
                  <a:avLst/>
                </a:prstGeom>
                <a:noFill/>
              </p:spPr>
              <p:txBody>
                <a:bodyPr wrap="square" rtlCol="0">
                  <a:spAutoFit/>
                </a:bodyPr>
                <a:lstStyle/>
                <a:p>
                  <a:r>
                    <a:rPr lang="el-GR" dirty="0"/>
                    <a:t>(</a:t>
                  </a:r>
                  <a:r>
                    <a:rPr lang="en-US" b="1" dirty="0"/>
                    <a:t>+</a:t>
                  </a:r>
                  <a:r>
                    <a:rPr lang="el-GR" dirty="0"/>
                    <a:t>)</a:t>
                  </a:r>
                </a:p>
              </p:txBody>
            </p:sp>
          </p:grpSp>
        </p:grpSp>
        <p:grpSp>
          <p:nvGrpSpPr>
            <p:cNvPr id="7" name="Ομάδα 6"/>
            <p:cNvGrpSpPr/>
            <p:nvPr/>
          </p:nvGrpSpPr>
          <p:grpSpPr>
            <a:xfrm>
              <a:off x="1513415" y="2115708"/>
              <a:ext cx="4426737" cy="349038"/>
              <a:chOff x="1513415" y="2115708"/>
              <a:chExt cx="4426737" cy="349038"/>
            </a:xfrm>
          </p:grpSpPr>
          <p:sp>
            <p:nvSpPr>
              <p:cNvPr id="6" name="TextBox 5"/>
              <p:cNvSpPr txBox="1"/>
              <p:nvPr/>
            </p:nvSpPr>
            <p:spPr>
              <a:xfrm>
                <a:off x="1513415" y="2115708"/>
                <a:ext cx="288032" cy="307777"/>
              </a:xfrm>
              <a:prstGeom prst="rect">
                <a:avLst/>
              </a:prstGeom>
              <a:noFill/>
            </p:spPr>
            <p:txBody>
              <a:bodyPr wrap="square" rtlCol="0">
                <a:spAutoFit/>
              </a:bodyPr>
              <a:lstStyle/>
              <a:p>
                <a:r>
                  <a:rPr lang="el-GR" sz="1400" b="1" dirty="0">
                    <a:latin typeface="Comic Sans MS" panose="030F0702030302020204" pitchFamily="66" charset="0"/>
                  </a:rPr>
                  <a:t>Α</a:t>
                </a:r>
              </a:p>
            </p:txBody>
          </p:sp>
          <p:sp>
            <p:nvSpPr>
              <p:cNvPr id="31" name="TextBox 30"/>
              <p:cNvSpPr txBox="1"/>
              <p:nvPr/>
            </p:nvSpPr>
            <p:spPr>
              <a:xfrm>
                <a:off x="3007319" y="2156969"/>
                <a:ext cx="288032" cy="307777"/>
              </a:xfrm>
              <a:prstGeom prst="rect">
                <a:avLst/>
              </a:prstGeom>
              <a:noFill/>
            </p:spPr>
            <p:txBody>
              <a:bodyPr wrap="square" rtlCol="0">
                <a:spAutoFit/>
              </a:bodyPr>
              <a:lstStyle/>
              <a:p>
                <a:r>
                  <a:rPr lang="el-GR" sz="1400" b="1" dirty="0">
                    <a:latin typeface="Comic Sans MS" panose="030F0702030302020204" pitchFamily="66" charset="0"/>
                  </a:rPr>
                  <a:t>Β</a:t>
                </a:r>
              </a:p>
            </p:txBody>
          </p:sp>
          <p:sp>
            <p:nvSpPr>
              <p:cNvPr id="35" name="TextBox 34"/>
              <p:cNvSpPr txBox="1"/>
              <p:nvPr/>
            </p:nvSpPr>
            <p:spPr>
              <a:xfrm>
                <a:off x="5652120" y="2156969"/>
                <a:ext cx="288032" cy="307777"/>
              </a:xfrm>
              <a:prstGeom prst="rect">
                <a:avLst/>
              </a:prstGeom>
              <a:noFill/>
            </p:spPr>
            <p:txBody>
              <a:bodyPr wrap="square" rtlCol="0">
                <a:spAutoFit/>
              </a:bodyPr>
              <a:lstStyle/>
              <a:p>
                <a:r>
                  <a:rPr lang="el-GR" sz="1400" b="1" dirty="0">
                    <a:latin typeface="Comic Sans MS" panose="030F0702030302020204" pitchFamily="66" charset="0"/>
                  </a:rPr>
                  <a:t>Γ</a:t>
                </a:r>
              </a:p>
            </p:txBody>
          </p:sp>
        </p:grpSp>
      </p:grpSp>
      <mc:AlternateContent xmlns:mc="http://schemas.openxmlformats.org/markup-compatibility/2006" xmlns:a14="http://schemas.microsoft.com/office/drawing/2010/main">
        <mc:Choice Requires="a14">
          <p:sp>
            <p:nvSpPr>
              <p:cNvPr id="13" name="TextBox 12"/>
              <p:cNvSpPr txBox="1"/>
              <p:nvPr/>
            </p:nvSpPr>
            <p:spPr>
              <a:xfrm>
                <a:off x="1513415" y="4077072"/>
                <a:ext cx="5544616" cy="437492"/>
              </a:xfrm>
              <a:prstGeom prst="rect">
                <a:avLst/>
              </a:prstGeom>
              <a:noFill/>
            </p:spPr>
            <p:txBody>
              <a:bodyPr wrap="square" rtlCol="0">
                <a:spAutoFit/>
              </a:bodyPr>
              <a:lstStyle/>
              <a:p>
                <a:r>
                  <a:rPr lang="el-GR" sz="2000" b="1" dirty="0">
                    <a:latin typeface="Comic Sans MS" panose="030F0702030302020204" pitchFamily="66" charset="0"/>
                  </a:rPr>
                  <a:t>Η συνισταμένη </a:t>
                </a:r>
                <a14:m>
                  <m:oMath xmlns:m="http://schemas.openxmlformats.org/officeDocument/2006/math">
                    <m:acc>
                      <m:accPr>
                        <m:chr m:val="⃗"/>
                        <m:ctrlPr>
                          <a:rPr lang="el-GR" sz="2000" b="1" i="1">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FF0000"/>
                            </a:solidFill>
                            <a:effectLst>
                              <a:outerShdw blurRad="38100" dist="38100" dir="2700000" algn="tl">
                                <a:srgbClr val="000000">
                                  <a:alpha val="43137"/>
                                </a:srgbClr>
                              </a:outerShdw>
                            </a:effectLst>
                            <a:latin typeface="Cambria Math"/>
                          </a:rPr>
                          <m:t>𝑭</m:t>
                        </m:r>
                      </m:e>
                    </m:acc>
                  </m:oMath>
                </a14:m>
                <a:r>
                  <a:rPr lang="el-GR" sz="2000" b="1" dirty="0">
                    <a:latin typeface="Comic Sans MS" panose="030F0702030302020204" pitchFamily="66" charset="0"/>
                  </a:rPr>
                  <a:t> των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000" b="1" dirty="0">
                    <a:latin typeface="Comic Sans MS" panose="030F0702030302020204" pitchFamily="66" charset="0"/>
                  </a:rPr>
                  <a:t>και </a:t>
                </a:r>
                <a14:m>
                  <m:oMath xmlns:m="http://schemas.openxmlformats.org/officeDocument/2006/math">
                    <m:acc>
                      <m:accPr>
                        <m:chr m:val="⃗"/>
                        <m:ctrlPr>
                          <a:rPr lang="en-US" sz="2000" b="1" i="1">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a:latin typeface="Comic Sans MS" panose="030F0702030302020204" pitchFamily="66" charset="0"/>
                  </a:rPr>
                  <a:t>  θα είναι </a:t>
                </a:r>
              </a:p>
            </p:txBody>
          </p:sp>
        </mc:Choice>
        <mc:Fallback xmlns="">
          <p:sp>
            <p:nvSpPr>
              <p:cNvPr id="13" name="TextBox 12"/>
              <p:cNvSpPr txBox="1">
                <a:spLocks noRot="1" noChangeAspect="1" noMove="1" noResize="1" noEditPoints="1" noAdjustHandles="1" noChangeArrowheads="1" noChangeShapeType="1" noTextEdit="1"/>
              </p:cNvSpPr>
              <p:nvPr/>
            </p:nvSpPr>
            <p:spPr>
              <a:xfrm>
                <a:off x="1513415" y="4077072"/>
                <a:ext cx="5544616" cy="437492"/>
              </a:xfrm>
              <a:prstGeom prst="rect">
                <a:avLst/>
              </a:prstGeom>
              <a:blipFill rotWithShape="1">
                <a:blip r:embed="rId7" cstate="print"/>
                <a:stretch>
                  <a:fillRect l="-1099" b="-2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2" name="Ορθογώνιο 11"/>
              <p:cNvSpPr/>
              <p:nvPr/>
            </p:nvSpPr>
            <p:spPr>
              <a:xfrm>
                <a:off x="3541985" y="2380246"/>
                <a:ext cx="614271" cy="402931"/>
              </a:xfrm>
              <a:prstGeom prst="rect">
                <a:avLst/>
              </a:prstGeom>
            </p:spPr>
            <p:txBody>
              <a:bodyPr wrap="none">
                <a:spAutoFit/>
              </a:bodyPr>
              <a:lstStyle/>
              <a:p>
                <a14:m>
                  <m:oMath xmlns:m="http://schemas.openxmlformats.org/officeDocument/2006/math">
                    <m:acc>
                      <m:accPr>
                        <m:chr m:val="⃗"/>
                        <m:ctrlPr>
                          <a:rPr lang="en-US" b="1" i="1">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b="1" i="1">
                            <a:solidFill>
                              <a:srgbClr val="0000FF"/>
                            </a:solidFill>
                            <a:effectLst>
                              <a:outerShdw blurRad="38100" dist="38100" dir="2700000" algn="tl">
                                <a:srgbClr val="000000">
                                  <a:alpha val="43137"/>
                                </a:srgbClr>
                              </a:outerShdw>
                            </a:effectLst>
                            <a:latin typeface="Cambria Math"/>
                          </a:rPr>
                          <m:t>𝑭</m:t>
                        </m:r>
                      </m:e>
                    </m:acc>
                  </m:oMath>
                </a14:m>
                <a:r>
                  <a:rPr lang="el-GR"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b="1" dirty="0">
                    <a:solidFill>
                      <a:srgbClr val="0000FF"/>
                    </a:solidFill>
                    <a:latin typeface="Comic Sans MS" panose="030F0702030302020204" pitchFamily="66" charset="0"/>
                  </a:rPr>
                  <a:t> </a:t>
                </a:r>
                <a:endParaRPr lang="el-GR" dirty="0"/>
              </a:p>
            </p:txBody>
          </p:sp>
        </mc:Choice>
        <mc:Fallback xmlns="">
          <p:sp>
            <p:nvSpPr>
              <p:cNvPr id="12" name="Ορθογώνιο 11"/>
              <p:cNvSpPr>
                <a:spLocks noRot="1" noChangeAspect="1" noMove="1" noResize="1" noEditPoints="1" noAdjustHandles="1" noChangeArrowheads="1" noChangeShapeType="1" noTextEdit="1"/>
              </p:cNvSpPr>
              <p:nvPr/>
            </p:nvSpPr>
            <p:spPr>
              <a:xfrm>
                <a:off x="3541985" y="2380246"/>
                <a:ext cx="614271" cy="402931"/>
              </a:xfrm>
              <a:prstGeom prst="rect">
                <a:avLst/>
              </a:prstGeom>
              <a:blipFill>
                <a:blip r:embed="rId8" cstate="print"/>
                <a:stretch>
                  <a:fillRect b="-23881"/>
                </a:stretch>
              </a:blipFill>
            </p:spPr>
            <p:txBody>
              <a:bodyPr/>
              <a:lstStyle/>
              <a:p>
                <a:r>
                  <a:rPr lang="el-GR">
                    <a:noFill/>
                  </a:rPr>
                  <a:t> </a:t>
                </a:r>
              </a:p>
            </p:txBody>
          </p:sp>
        </mc:Fallback>
      </mc:AlternateContent>
    </p:spTree>
    <p:extLst>
      <p:ext uri="{BB962C8B-B14F-4D97-AF65-F5344CB8AC3E}">
        <p14:creationId xmlns:p14="http://schemas.microsoft.com/office/powerpoint/2010/main" val="111319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childTnLst>
                          </p:cTn>
                        </p:par>
                        <p:par>
                          <p:cTn id="24" fill="hold">
                            <p:stCondLst>
                              <p:cond delay="500"/>
                            </p:stCondLst>
                            <p:childTnLst>
                              <p:par>
                                <p:cTn id="25" presetID="10" presetClass="entr" presetSubtype="0" fill="hold" nodeType="afterEffect">
                                  <p:stCondLst>
                                    <p:cond delay="50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par>
                          <p:cTn id="33" fill="hold">
                            <p:stCondLst>
                              <p:cond delay="500"/>
                            </p:stCondLst>
                            <p:childTnLst>
                              <p:par>
                                <p:cTn id="34" presetID="10" presetClass="entr" presetSubtype="0" fill="hold" nodeType="afterEffect">
                                  <p:stCondLst>
                                    <p:cond delay="25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par>
                          <p:cTn id="45" fill="hold">
                            <p:stCondLst>
                              <p:cond delay="500"/>
                            </p:stCondLst>
                            <p:childTnLst>
                              <p:par>
                                <p:cTn id="46" presetID="10" presetClass="entr" presetSubtype="0" fill="hold" grpId="0" nodeType="afterEffect">
                                  <p:stCondLst>
                                    <p:cond delay="50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Effect transition="in" filter="fade">
                                      <p:cBhvr>
                                        <p:cTn id="53" dur="500"/>
                                        <p:tgtEl>
                                          <p:spTgt spid="3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6">
                                            <p:txEl>
                                              <p:pRg st="2" end="2"/>
                                            </p:txEl>
                                          </p:spTgt>
                                        </p:tgtEl>
                                        <p:attrNameLst>
                                          <p:attrName>style.visibility</p:attrName>
                                        </p:attrNameLst>
                                      </p:cBhvr>
                                      <p:to>
                                        <p:strVal val="visible"/>
                                      </p:to>
                                    </p:set>
                                    <p:animEffect transition="in" filter="fade">
                                      <p:cBhvr>
                                        <p:cTn id="58" dur="500"/>
                                        <p:tgtEl>
                                          <p:spTgt spid="36">
                                            <p:txEl>
                                              <p:pRg st="2" end="2"/>
                                            </p:txEl>
                                          </p:spTgt>
                                        </p:tgtEl>
                                      </p:cBhvr>
                                    </p:animEffect>
                                  </p:childTnLst>
                                </p:cTn>
                              </p:par>
                            </p:childTnLst>
                          </p:cTn>
                        </p:par>
                        <p:par>
                          <p:cTn id="59" fill="hold">
                            <p:stCondLst>
                              <p:cond delay="500"/>
                            </p:stCondLst>
                            <p:childTnLst>
                              <p:par>
                                <p:cTn id="60" presetID="10" presetClass="entr" presetSubtype="0" fill="hold" nodeType="afterEffect">
                                  <p:stCondLst>
                                    <p:cond delay="50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2" grpId="0" animBg="1"/>
      <p:bldP spid="33" grpId="0" animBg="1"/>
      <p:bldP spid="34" grpId="0" animBg="1"/>
      <p:bldP spid="13"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13</a:t>
            </a:fld>
            <a:endParaRPr lang="el-GR" dirty="0">
              <a:solidFill>
                <a:prstClr val="black"/>
              </a:solidFill>
            </a:endParaRPr>
          </a:p>
        </p:txBody>
      </p:sp>
      <p:pic>
        <p:nvPicPr>
          <p:cNvPr id="5" name="Picture 3" descr="C:\Users\Merkouris\Desktop\2.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68873" y="2086093"/>
            <a:ext cx="6006253" cy="334439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txBox="1">
            <a:spLocks noChangeArrowheads="1"/>
          </p:cNvSpPr>
          <p:nvPr/>
        </p:nvSpPr>
        <p:spPr>
          <a:xfrm>
            <a:off x="1835696" y="440148"/>
            <a:ext cx="6264696"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a:solidFill>
                  <a:srgbClr val="990033"/>
                </a:solidFill>
                <a:latin typeface="Comic Sans MS" pitchFamily="66" charset="0"/>
                <a:hlinkClick r:id="rId3"/>
              </a:rPr>
              <a:t>Γραφική παράσταση</a:t>
            </a:r>
            <a:r>
              <a:rPr lang="en-GB" altLang="el-GR" sz="3200" b="1" dirty="0">
                <a:solidFill>
                  <a:srgbClr val="990033"/>
                </a:solidFill>
                <a:latin typeface="Comic Sans MS" pitchFamily="66" charset="0"/>
              </a:rPr>
              <a:t> </a:t>
            </a:r>
            <a:r>
              <a:rPr lang="en-GB" altLang="el-GR" sz="3200" b="1" i="1" dirty="0">
                <a:solidFill>
                  <a:srgbClr val="990033"/>
                </a:solidFill>
                <a:latin typeface="Comic Sans MS" pitchFamily="66" charset="0"/>
              </a:rPr>
              <a:t>F</a:t>
            </a:r>
            <a:r>
              <a:rPr lang="en-GB" altLang="el-GR" sz="3200" b="1" baseline="-25000" dirty="0">
                <a:solidFill>
                  <a:srgbClr val="990033"/>
                </a:solidFill>
                <a:latin typeface="Comic Sans MS" pitchFamily="66" charset="0"/>
              </a:rPr>
              <a:t>C</a:t>
            </a:r>
            <a:r>
              <a:rPr lang="en-GB" altLang="el-GR" sz="3200" b="1" dirty="0">
                <a:solidFill>
                  <a:srgbClr val="990033"/>
                </a:solidFill>
                <a:latin typeface="Comic Sans MS" pitchFamily="66" charset="0"/>
              </a:rPr>
              <a:t>(</a:t>
            </a:r>
            <a:r>
              <a:rPr lang="en-GB" altLang="el-GR" sz="3200" b="1" i="1" dirty="0">
                <a:solidFill>
                  <a:srgbClr val="990033"/>
                </a:solidFill>
                <a:latin typeface="Comic Sans MS" pitchFamily="66" charset="0"/>
              </a:rPr>
              <a:t>r</a:t>
            </a:r>
            <a:r>
              <a:rPr lang="en-GB" altLang="el-GR" sz="3200" b="1" dirty="0">
                <a:solidFill>
                  <a:srgbClr val="990033"/>
                </a:solidFill>
                <a:latin typeface="Comic Sans MS" pitchFamily="66" charset="0"/>
              </a:rPr>
              <a:t>)</a:t>
            </a:r>
            <a:endParaRPr lang="el-GR" altLang="el-GR" sz="3200" b="1" dirty="0">
              <a:solidFill>
                <a:srgbClr val="990033"/>
              </a:solidFill>
              <a:latin typeface="Comic Sans MS" pitchFamily="66" charset="0"/>
            </a:endParaRP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65292995"/>
              </p:ext>
            </p:extLst>
          </p:nvPr>
        </p:nvGraphicFramePr>
        <p:xfrm>
          <a:off x="4968044" y="2966201"/>
          <a:ext cx="2042596" cy="792088"/>
        </p:xfrm>
        <a:graphic>
          <a:graphicData uri="http://schemas.openxmlformats.org/presentationml/2006/ole">
            <mc:AlternateContent xmlns:mc="http://schemas.openxmlformats.org/markup-compatibility/2006">
              <mc:Choice xmlns:v="urn:schemas-microsoft-com:vml" Requires="v">
                <p:oleObj name="Εξίσωση" r:id="rId4" imgW="1332720" imgH="495360" progId="">
                  <p:embed/>
                </p:oleObj>
              </mc:Choice>
              <mc:Fallback>
                <p:oleObj name="Εξίσωση" r:id="rId4" imgW="1332720" imgH="495360" progId="">
                  <p:embed/>
                  <p:pic>
                    <p:nvPicPr>
                      <p:cNvPr id="0" name="Picture 17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8044" y="2966201"/>
                        <a:ext cx="2042596" cy="79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7" name="TextBox 6"/>
              <p:cNvSpPr txBox="1"/>
              <p:nvPr/>
            </p:nvSpPr>
            <p:spPr>
              <a:xfrm>
                <a:off x="2987824" y="1337190"/>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2987824" y="1337190"/>
                <a:ext cx="3168352" cy="1041247"/>
              </a:xfrm>
              <a:prstGeom prst="rect">
                <a:avLst/>
              </a:prstGeom>
              <a:blipFill>
                <a:blip r:embed="rId7" cstate="print"/>
                <a:stretch>
                  <a:fillRect b="-1754"/>
                </a:stretch>
              </a:blipFill>
            </p:spPr>
            <p:txBody>
              <a:bodyPr/>
              <a:lstStyle/>
              <a:p>
                <a:r>
                  <a:rPr lang="en-GB">
                    <a:noFill/>
                  </a:rPr>
                  <a:t> </a:t>
                </a:r>
              </a:p>
            </p:txBody>
          </p:sp>
        </mc:Fallback>
      </mc:AlternateContent>
    </p:spTree>
    <p:extLst>
      <p:ext uri="{BB962C8B-B14F-4D97-AF65-F5344CB8AC3E}">
        <p14:creationId xmlns:p14="http://schemas.microsoft.com/office/powerpoint/2010/main" val="400587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childTnLst>
                                </p:cTn>
                              </p:par>
                            </p:childTnLst>
                          </p:cTn>
                        </p:par>
                        <p:par>
                          <p:cTn id="19" fill="hold">
                            <p:stCondLst>
                              <p:cond delay="1000"/>
                            </p:stCondLst>
                            <p:childTnLst>
                              <p:par>
                                <p:cTn id="20" presetID="9" presetClass="entr" presetSubtype="0" fill="hold" nodeType="afterEffect">
                                  <p:stCondLst>
                                    <p:cond delay="50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14</a:t>
            </a:fld>
            <a:endParaRPr lang="el-GR" dirty="0">
              <a:solidFill>
                <a:schemeClr val="tx1"/>
              </a:solidFill>
            </a:endParaRPr>
          </a:p>
        </p:txBody>
      </p:sp>
      <p:sp>
        <p:nvSpPr>
          <p:cNvPr id="4" name="TextBox 3"/>
          <p:cNvSpPr txBox="1"/>
          <p:nvPr/>
        </p:nvSpPr>
        <p:spPr>
          <a:xfrm>
            <a:off x="824880" y="404664"/>
            <a:ext cx="7560840" cy="769441"/>
          </a:xfrm>
          <a:prstGeom prst="rect">
            <a:avLst/>
          </a:prstGeom>
          <a:noFill/>
        </p:spPr>
        <p:txBody>
          <a:bodyPr wrap="square" rtlCol="0">
            <a:spAutoFit/>
          </a:bodyPr>
          <a:lstStyle/>
          <a:p>
            <a:r>
              <a:rPr lang="el-GR" sz="2800" b="1" dirty="0">
                <a:solidFill>
                  <a:srgbClr val="800000"/>
                </a:solidFill>
                <a:effectLst>
                  <a:outerShdw blurRad="38100" dist="38100" dir="2700000" algn="tl">
                    <a:srgbClr val="000000">
                      <a:alpha val="43137"/>
                    </a:srgbClr>
                  </a:outerShdw>
                </a:effectLst>
                <a:latin typeface="Comic Sans MS" panose="030F0702030302020204" pitchFamily="66" charset="0"/>
              </a:rPr>
              <a:t>Σύγκριση ηλεκτρικής και </a:t>
            </a:r>
            <a:r>
              <a:rPr lang="el-GR" sz="2800" b="1" dirty="0" err="1">
                <a:solidFill>
                  <a:srgbClr val="800000"/>
                </a:solidFill>
                <a:effectLst>
                  <a:outerShdw blurRad="38100" dist="38100" dir="2700000" algn="tl">
                    <a:srgbClr val="000000">
                      <a:alpha val="43137"/>
                    </a:srgbClr>
                  </a:outerShdw>
                </a:effectLst>
                <a:latin typeface="Comic Sans MS" panose="030F0702030302020204" pitchFamily="66" charset="0"/>
              </a:rPr>
              <a:t>βαρυτικής</a:t>
            </a:r>
            <a:r>
              <a:rPr lang="el-GR" sz="2800" b="1" dirty="0">
                <a:solidFill>
                  <a:srgbClr val="800000"/>
                </a:solidFill>
                <a:effectLst>
                  <a:outerShdw blurRad="38100" dist="38100" dir="2700000" algn="tl">
                    <a:srgbClr val="000000">
                      <a:alpha val="43137"/>
                    </a:srgbClr>
                  </a:outerShdw>
                </a:effectLst>
                <a:latin typeface="Comic Sans MS" panose="030F0702030302020204" pitchFamily="66" charset="0"/>
              </a:rPr>
              <a:t> δύναμης</a:t>
            </a:r>
          </a:p>
          <a:p>
            <a:pPr algn="ctr"/>
            <a:r>
              <a:rPr lang="el-GR" sz="1600" b="1" dirty="0">
                <a:latin typeface="Comic Sans MS" panose="030F0702030302020204" pitchFamily="66" charset="0"/>
              </a:rPr>
              <a:t>(παράδειγμα 2, σελ. 15</a:t>
            </a:r>
            <a:r>
              <a:rPr lang="en-US" sz="1600" b="1" dirty="0">
                <a:latin typeface="Comic Sans MS" panose="030F0702030302020204" pitchFamily="66" charset="0"/>
              </a:rPr>
              <a:t> </a:t>
            </a:r>
            <a:r>
              <a:rPr lang="el-GR" sz="1600" b="1" dirty="0">
                <a:latin typeface="Comic Sans MS" panose="030F0702030302020204" pitchFamily="66" charset="0"/>
              </a:rPr>
              <a:t>βιβλίου)</a:t>
            </a:r>
          </a:p>
        </p:txBody>
      </p:sp>
      <p:grpSp>
        <p:nvGrpSpPr>
          <p:cNvPr id="7" name="Ομάδα 6"/>
          <p:cNvGrpSpPr/>
          <p:nvPr/>
        </p:nvGrpSpPr>
        <p:grpSpPr>
          <a:xfrm>
            <a:off x="757021" y="1174105"/>
            <a:ext cx="7929780" cy="4755375"/>
            <a:chOff x="773045" y="958081"/>
            <a:chExt cx="7929780" cy="4755375"/>
          </a:xfrm>
        </p:grpSpPr>
        <p:sp>
          <p:nvSpPr>
            <p:cNvPr id="5" name="Ορθογώνιο 4"/>
            <p:cNvSpPr/>
            <p:nvPr/>
          </p:nvSpPr>
          <p:spPr>
            <a:xfrm>
              <a:off x="802043" y="958081"/>
              <a:ext cx="7571962" cy="2169825"/>
            </a:xfrm>
            <a:prstGeom prst="rect">
              <a:avLst/>
            </a:prstGeom>
          </p:spPr>
          <p:txBody>
            <a:bodyPr wrap="square">
              <a:spAutoFit/>
            </a:bodyPr>
            <a:lstStyle/>
            <a:p>
              <a:pPr algn="just">
                <a:lnSpc>
                  <a:spcPct val="150000"/>
                </a:lnSpc>
              </a:pPr>
              <a:r>
                <a:rPr lang="el-GR" dirty="0">
                  <a:latin typeface="Trebuchet MS" panose="020B0603020202020204" pitchFamily="34" charset="0"/>
                </a:rPr>
                <a:t>Να υπολογισθεί η δύναμη </a:t>
              </a:r>
              <a:r>
                <a:rPr lang="el-GR" dirty="0" err="1">
                  <a:latin typeface="Trebuchet MS" panose="020B0603020202020204" pitchFamily="34" charset="0"/>
                </a:rPr>
                <a:t>Coulomb</a:t>
              </a:r>
              <a:r>
                <a:rPr lang="el-GR" dirty="0">
                  <a:latin typeface="Trebuchet MS" panose="020B0603020202020204" pitchFamily="34" charset="0"/>
                </a:rPr>
                <a:t> που ασκείται μεταξύ πρωτονίου - ηλεκτρονίου στο άτομο του υδρογόνου και να συγκριθεί με τη δύναμη παγκόσμιας έλξης που ασκείται μεταξύ τους. </a:t>
              </a:r>
            </a:p>
            <a:p>
              <a:pPr algn="just">
                <a:lnSpc>
                  <a:spcPct val="150000"/>
                </a:lnSpc>
              </a:pPr>
              <a:r>
                <a:rPr lang="el-GR" dirty="0">
                  <a:latin typeface="Trebuchet MS" panose="020B0603020202020204" pitchFamily="34" charset="0"/>
                </a:rPr>
                <a:t>Πόση θα έπρεπε να είναι η μάζα του πυρήνα, ώστε οι δύο δυνάμεις να είναι ίσου μέτρου;</a:t>
              </a:r>
            </a:p>
          </p:txBody>
        </p:sp>
        <p:sp>
          <p:nvSpPr>
            <p:cNvPr id="6" name="Ορθογώνιο 5"/>
            <p:cNvSpPr/>
            <p:nvPr/>
          </p:nvSpPr>
          <p:spPr>
            <a:xfrm>
              <a:off x="773045" y="3128133"/>
              <a:ext cx="7929780" cy="2585323"/>
            </a:xfrm>
            <a:prstGeom prst="rect">
              <a:avLst/>
            </a:prstGeom>
          </p:spPr>
          <p:txBody>
            <a:bodyPr wrap="square">
              <a:spAutoFit/>
            </a:bodyPr>
            <a:lstStyle/>
            <a:p>
              <a:pPr>
                <a:lnSpc>
                  <a:spcPct val="150000"/>
                </a:lnSpc>
              </a:pPr>
              <a:r>
                <a:rPr lang="el-GR" dirty="0">
                  <a:latin typeface="Trebuchet MS" panose="020B0603020202020204" pitchFamily="34" charset="0"/>
                </a:rPr>
                <a:t>Δίδονται:  </a:t>
              </a:r>
            </a:p>
            <a:p>
              <a:pPr>
                <a:lnSpc>
                  <a:spcPct val="150000"/>
                </a:lnSpc>
              </a:pPr>
              <a:r>
                <a:rPr lang="el-GR" dirty="0">
                  <a:latin typeface="Trebuchet MS" panose="020B0603020202020204" pitchFamily="34" charset="0"/>
                </a:rPr>
                <a:t>φορτίο πρωτονίου  </a:t>
              </a:r>
              <a:r>
                <a:rPr lang="el-GR" i="1" dirty="0" err="1">
                  <a:latin typeface="Trebuchet MS" panose="020B0603020202020204" pitchFamily="34" charset="0"/>
                </a:rPr>
                <a:t>q</a:t>
              </a:r>
              <a:r>
                <a:rPr lang="el-GR" baseline="-25000" dirty="0" err="1">
                  <a:latin typeface="Trebuchet MS" panose="020B0603020202020204" pitchFamily="34" charset="0"/>
                </a:rPr>
                <a:t>p</a:t>
              </a:r>
              <a:r>
                <a:rPr lang="el-GR" dirty="0">
                  <a:latin typeface="Trebuchet MS" panose="020B0603020202020204" pitchFamily="34" charset="0"/>
                </a:rPr>
                <a:t> = +1,6·10</a:t>
              </a:r>
              <a:r>
                <a:rPr lang="el-GR" baseline="30000" dirty="0">
                  <a:latin typeface="Trebuchet MS" panose="020B0603020202020204" pitchFamily="34" charset="0"/>
                </a:rPr>
                <a:t>-19 </a:t>
              </a:r>
              <a:r>
                <a:rPr lang="el-GR" dirty="0">
                  <a:latin typeface="Trebuchet MS" panose="020B0603020202020204" pitchFamily="34" charset="0"/>
                </a:rPr>
                <a:t>C, </a:t>
              </a:r>
              <a:r>
                <a:rPr lang="en-US" dirty="0">
                  <a:latin typeface="Trebuchet MS" panose="020B0603020202020204" pitchFamily="34" charset="0"/>
                </a:rPr>
                <a:t>   </a:t>
              </a:r>
              <a:r>
                <a:rPr lang="el-GR" dirty="0">
                  <a:latin typeface="Trebuchet MS" panose="020B0603020202020204" pitchFamily="34" charset="0"/>
                </a:rPr>
                <a:t>μάζα πρωτονίου  </a:t>
              </a:r>
              <a:r>
                <a:rPr lang="el-GR" i="1" dirty="0" err="1">
                  <a:latin typeface="Trebuchet MS" panose="020B0603020202020204" pitchFamily="34" charset="0"/>
                </a:rPr>
                <a:t>m</a:t>
              </a:r>
              <a:r>
                <a:rPr lang="el-GR" baseline="-25000" dirty="0" err="1">
                  <a:latin typeface="Trebuchet MS" panose="020B0603020202020204" pitchFamily="34" charset="0"/>
                </a:rPr>
                <a:t>p</a:t>
              </a:r>
              <a:r>
                <a:rPr lang="el-GR" dirty="0">
                  <a:latin typeface="Trebuchet MS" panose="020B0603020202020204" pitchFamily="34" charset="0"/>
                </a:rPr>
                <a:t> = 1,7·10</a:t>
              </a:r>
              <a:r>
                <a:rPr lang="el-GR" baseline="30000" dirty="0">
                  <a:latin typeface="Trebuchet MS" panose="020B0603020202020204" pitchFamily="34" charset="0"/>
                </a:rPr>
                <a:t>-27 </a:t>
              </a:r>
              <a:r>
                <a:rPr lang="el-GR" dirty="0" err="1">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φορτίο ηλεκτρονίου  </a:t>
              </a:r>
              <a:r>
                <a:rPr lang="el-GR" i="1" dirty="0" err="1">
                  <a:latin typeface="Trebuchet MS" panose="020B0603020202020204" pitchFamily="34" charset="0"/>
                </a:rPr>
                <a:t>q</a:t>
              </a:r>
              <a:r>
                <a:rPr lang="el-GR" baseline="-25000" dirty="0" err="1">
                  <a:latin typeface="Trebuchet MS" panose="020B0603020202020204" pitchFamily="34" charset="0"/>
                </a:rPr>
                <a:t>e</a:t>
              </a:r>
              <a:r>
                <a:rPr lang="el-GR" dirty="0">
                  <a:latin typeface="Trebuchet MS" panose="020B0603020202020204" pitchFamily="34" charset="0"/>
                </a:rPr>
                <a:t> = -1,6·10</a:t>
              </a:r>
              <a:r>
                <a:rPr lang="el-GR" baseline="30000" dirty="0">
                  <a:latin typeface="Trebuchet MS" panose="020B0603020202020204" pitchFamily="34" charset="0"/>
                </a:rPr>
                <a:t>-19 </a:t>
              </a:r>
              <a:r>
                <a:rPr lang="el-GR" dirty="0">
                  <a:latin typeface="Trebuchet MS" panose="020B0603020202020204" pitchFamily="34" charset="0"/>
                </a:rPr>
                <a:t>C,  μάζα ηλεκτρονίου  </a:t>
              </a:r>
              <a:r>
                <a:rPr lang="el-GR" i="1" dirty="0" err="1">
                  <a:latin typeface="Trebuchet MS" panose="020B0603020202020204" pitchFamily="34" charset="0"/>
                </a:rPr>
                <a:t>m</a:t>
              </a:r>
              <a:r>
                <a:rPr lang="el-GR" baseline="-25000" dirty="0" err="1">
                  <a:latin typeface="Trebuchet MS" panose="020B0603020202020204" pitchFamily="34" charset="0"/>
                </a:rPr>
                <a:t>e</a:t>
              </a:r>
              <a:r>
                <a:rPr lang="el-GR" dirty="0">
                  <a:latin typeface="Trebuchet MS" panose="020B0603020202020204" pitchFamily="34" charset="0"/>
                </a:rPr>
                <a:t> = 9,1·10</a:t>
              </a:r>
              <a:r>
                <a:rPr lang="el-GR" baseline="30000" dirty="0">
                  <a:latin typeface="Trebuchet MS" panose="020B0603020202020204" pitchFamily="34" charset="0"/>
                </a:rPr>
                <a:t>-31</a:t>
              </a:r>
              <a:r>
                <a:rPr lang="el-GR" dirty="0">
                  <a:latin typeface="Trebuchet MS" panose="020B0603020202020204" pitchFamily="34" charset="0"/>
                </a:rPr>
                <a:t> </a:t>
              </a:r>
              <a:r>
                <a:rPr lang="el-GR" dirty="0" err="1">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ηλεκτρική σταθερά  k = 9·10</a:t>
              </a:r>
              <a:r>
                <a:rPr lang="el-GR" baseline="30000" dirty="0">
                  <a:latin typeface="Trebuchet MS" panose="020B0603020202020204" pitchFamily="34" charset="0"/>
                </a:rPr>
                <a:t>9 </a:t>
              </a:r>
              <a:r>
                <a:rPr lang="el-GR" dirty="0">
                  <a:latin typeface="Trebuchet MS" panose="020B0603020202020204" pitchFamily="34" charset="0"/>
                </a:rPr>
                <a:t>N·m</a:t>
              </a:r>
              <a:r>
                <a:rPr lang="el-GR" baseline="30000" dirty="0">
                  <a:latin typeface="Trebuchet MS" panose="020B0603020202020204" pitchFamily="34" charset="0"/>
                </a:rPr>
                <a:t>2</a:t>
              </a:r>
              <a:r>
                <a:rPr lang="el-GR" dirty="0">
                  <a:latin typeface="Trebuchet MS" panose="020B0603020202020204" pitchFamily="34" charset="0"/>
                </a:rPr>
                <a:t>/C</a:t>
              </a:r>
              <a:r>
                <a:rPr lang="el-GR" baseline="30000" dirty="0">
                  <a:latin typeface="Trebuchet MS" panose="020B0603020202020204" pitchFamily="34" charset="0"/>
                </a:rPr>
                <a:t>2</a:t>
              </a:r>
              <a:r>
                <a:rPr lang="el-GR" dirty="0">
                  <a:latin typeface="Trebuchet MS" panose="020B0603020202020204" pitchFamily="34" charset="0"/>
                </a:rPr>
                <a:t>,</a:t>
              </a:r>
            </a:p>
            <a:p>
              <a:pPr>
                <a:lnSpc>
                  <a:spcPct val="150000"/>
                </a:lnSpc>
              </a:pPr>
              <a:r>
                <a:rPr lang="el-GR" dirty="0">
                  <a:latin typeface="Trebuchet MS" panose="020B0603020202020204" pitchFamily="34" charset="0"/>
                </a:rPr>
                <a:t>σταθερά παγκόσμιας έλξης  G = 6,7·10</a:t>
              </a:r>
              <a:r>
                <a:rPr lang="el-GR" baseline="30000" dirty="0">
                  <a:latin typeface="Trebuchet MS" panose="020B0603020202020204" pitchFamily="34" charset="0"/>
                </a:rPr>
                <a:t>-11 </a:t>
              </a:r>
              <a:r>
                <a:rPr lang="el-GR" dirty="0">
                  <a:latin typeface="Trebuchet MS" panose="020B0603020202020204" pitchFamily="34" charset="0"/>
                </a:rPr>
                <a:t>N·m</a:t>
              </a:r>
              <a:r>
                <a:rPr lang="el-GR" baseline="30000" dirty="0">
                  <a:latin typeface="Trebuchet MS" panose="020B0603020202020204" pitchFamily="34" charset="0"/>
                </a:rPr>
                <a:t>2</a:t>
              </a:r>
              <a:r>
                <a:rPr lang="el-GR" dirty="0">
                  <a:latin typeface="Trebuchet MS" panose="020B0603020202020204" pitchFamily="34" charset="0"/>
                </a:rPr>
                <a:t>/kg</a:t>
              </a:r>
              <a:r>
                <a:rPr lang="el-GR" baseline="30000" dirty="0">
                  <a:latin typeface="Trebuchet MS" panose="020B0603020202020204" pitchFamily="34" charset="0"/>
                </a:rPr>
                <a:t>2</a:t>
              </a:r>
              <a:r>
                <a:rPr lang="el-GR" dirty="0">
                  <a:latin typeface="Trebuchet MS" panose="020B0603020202020204" pitchFamily="34" charset="0"/>
                </a:rPr>
                <a:t> και</a:t>
              </a:r>
            </a:p>
            <a:p>
              <a:pPr>
                <a:lnSpc>
                  <a:spcPct val="150000"/>
                </a:lnSpc>
              </a:pPr>
              <a:r>
                <a:rPr lang="el-GR" dirty="0">
                  <a:latin typeface="Trebuchet MS" panose="020B0603020202020204" pitchFamily="34" charset="0"/>
                </a:rPr>
                <a:t>ακτίνα τροχιάς του ηλεκτρονίου  </a:t>
              </a:r>
              <a:r>
                <a:rPr lang="el-GR" i="1" dirty="0">
                  <a:latin typeface="Trebuchet MS" panose="020B0603020202020204" pitchFamily="34" charset="0"/>
                </a:rPr>
                <a:t>r</a:t>
              </a:r>
              <a:r>
                <a:rPr lang="el-GR" dirty="0">
                  <a:latin typeface="Trebuchet MS" panose="020B0603020202020204" pitchFamily="34" charset="0"/>
                </a:rPr>
                <a:t> = 5,3·10</a:t>
              </a:r>
              <a:r>
                <a:rPr lang="el-GR" baseline="30000" dirty="0">
                  <a:latin typeface="Trebuchet MS" panose="020B0603020202020204" pitchFamily="34" charset="0"/>
                </a:rPr>
                <a:t>-11 </a:t>
              </a:r>
              <a:r>
                <a:rPr lang="el-GR" dirty="0">
                  <a:latin typeface="Trebuchet MS" panose="020B0603020202020204" pitchFamily="34" charset="0"/>
                </a:rPr>
                <a:t>m.</a:t>
              </a:r>
            </a:p>
          </p:txBody>
        </p:sp>
      </p:grpSp>
    </p:spTree>
    <p:extLst>
      <p:ext uri="{BB962C8B-B14F-4D97-AF65-F5344CB8AC3E}">
        <p14:creationId xmlns:p14="http://schemas.microsoft.com/office/powerpoint/2010/main" val="4185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15</a:t>
            </a:fld>
            <a:endParaRPr lang="el-GR">
              <a:solidFill>
                <a:prstClr val="black">
                  <a:tint val="75000"/>
                </a:prstClr>
              </a:solidFill>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620688"/>
            <a:ext cx="8826830" cy="2232248"/>
          </a:xfrm>
          <a:prstGeom prst="rect">
            <a:avLst/>
          </a:prstGeom>
          <a:noFill/>
        </p:spPr>
      </p:pic>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3068959"/>
            <a:ext cx="8828552" cy="2048755"/>
          </a:xfrm>
          <a:prstGeom prst="rect">
            <a:avLst/>
          </a:prstGeom>
          <a:noFill/>
        </p:spPr>
      </p:pic>
      <p:sp>
        <p:nvSpPr>
          <p:cNvPr id="3379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763688" y="5229200"/>
            <a:ext cx="6024336" cy="1224136"/>
          </a:xfrm>
          <a:prstGeom prst="rect">
            <a:avLst/>
          </a:prstGeom>
          <a:noFill/>
        </p:spPr>
      </p:pic>
      <p:sp>
        <p:nvSpPr>
          <p:cNvPr id="33799" name="Rectangle 7"/>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380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800"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84368" y="4077072"/>
            <a:ext cx="504056" cy="907301"/>
          </a:xfrm>
          <a:prstGeom prst="rect">
            <a:avLst/>
          </a:prstGeom>
          <a:noFill/>
        </p:spPr>
      </p:pic>
      <p:sp>
        <p:nvSpPr>
          <p:cNvPr id="3380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802" name="Picture 1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71600" y="5517232"/>
            <a:ext cx="432048" cy="7776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wheel(4)">
                                      <p:cBhvr>
                                        <p:cTn id="7" dur="2000"/>
                                        <p:tgtEl>
                                          <p:spTgt spid="3379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3795"/>
                                        </p:tgtEl>
                                        <p:attrNameLst>
                                          <p:attrName>style.visibility</p:attrName>
                                        </p:attrNameLst>
                                      </p:cBhvr>
                                      <p:to>
                                        <p:strVal val="visible"/>
                                      </p:to>
                                    </p:set>
                                    <p:anim calcmode="lin" valueType="num">
                                      <p:cBhvr additive="base">
                                        <p:cTn id="12" dur="2000" fill="hold"/>
                                        <p:tgtEl>
                                          <p:spTgt spid="33795"/>
                                        </p:tgtEl>
                                        <p:attrNameLst>
                                          <p:attrName>ppt_x</p:attrName>
                                        </p:attrNameLst>
                                      </p:cBhvr>
                                      <p:tavLst>
                                        <p:tav tm="0">
                                          <p:val>
                                            <p:strVal val="#ppt_x"/>
                                          </p:val>
                                        </p:tav>
                                        <p:tav tm="100000">
                                          <p:val>
                                            <p:strVal val="#ppt_x"/>
                                          </p:val>
                                        </p:tav>
                                      </p:tavLst>
                                    </p:anim>
                                    <p:anim calcmode="lin" valueType="num">
                                      <p:cBhvr additive="base">
                                        <p:cTn id="13" dur="2000" fill="hold"/>
                                        <p:tgtEl>
                                          <p:spTgt spid="3379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3800"/>
                                        </p:tgtEl>
                                        <p:attrNameLst>
                                          <p:attrName>style.visibility</p:attrName>
                                        </p:attrNameLst>
                                      </p:cBhvr>
                                      <p:to>
                                        <p:strVal val="visible"/>
                                      </p:to>
                                    </p:set>
                                    <p:anim calcmode="lin" valueType="num">
                                      <p:cBhvr additive="base">
                                        <p:cTn id="18" dur="500" fill="hold"/>
                                        <p:tgtEl>
                                          <p:spTgt spid="33800"/>
                                        </p:tgtEl>
                                        <p:attrNameLst>
                                          <p:attrName>ppt_x</p:attrName>
                                        </p:attrNameLst>
                                      </p:cBhvr>
                                      <p:tavLst>
                                        <p:tav tm="0">
                                          <p:val>
                                            <p:strVal val="#ppt_x"/>
                                          </p:val>
                                        </p:tav>
                                        <p:tav tm="100000">
                                          <p:val>
                                            <p:strVal val="#ppt_x"/>
                                          </p:val>
                                        </p:tav>
                                      </p:tavLst>
                                    </p:anim>
                                    <p:anim calcmode="lin" valueType="num">
                                      <p:cBhvr additive="base">
                                        <p:cTn id="19" dur="500" fill="hold"/>
                                        <p:tgtEl>
                                          <p:spTgt spid="3380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3802"/>
                                        </p:tgtEl>
                                        <p:attrNameLst>
                                          <p:attrName>style.visibility</p:attrName>
                                        </p:attrNameLst>
                                      </p:cBhvr>
                                      <p:to>
                                        <p:strVal val="visible"/>
                                      </p:to>
                                    </p:set>
                                    <p:anim calcmode="lin" valueType="num">
                                      <p:cBhvr additive="base">
                                        <p:cTn id="24" dur="500" fill="hold"/>
                                        <p:tgtEl>
                                          <p:spTgt spid="33802"/>
                                        </p:tgtEl>
                                        <p:attrNameLst>
                                          <p:attrName>ppt_x</p:attrName>
                                        </p:attrNameLst>
                                      </p:cBhvr>
                                      <p:tavLst>
                                        <p:tav tm="0">
                                          <p:val>
                                            <p:strVal val="#ppt_x"/>
                                          </p:val>
                                        </p:tav>
                                        <p:tav tm="100000">
                                          <p:val>
                                            <p:strVal val="#ppt_x"/>
                                          </p:val>
                                        </p:tav>
                                      </p:tavLst>
                                    </p:anim>
                                    <p:anim calcmode="lin" valueType="num">
                                      <p:cBhvr additive="base">
                                        <p:cTn id="25" dur="500" fill="hold"/>
                                        <p:tgtEl>
                                          <p:spTgt spid="3380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8" presetClass="entr" presetSubtype="0" accel="100000" fill="hold" nodeType="clickEffect">
                                  <p:stCondLst>
                                    <p:cond delay="0"/>
                                  </p:stCondLst>
                                  <p:childTnLst>
                                    <p:set>
                                      <p:cBhvr>
                                        <p:cTn id="29" dur="1" fill="hold">
                                          <p:stCondLst>
                                            <p:cond delay="0"/>
                                          </p:stCondLst>
                                        </p:cTn>
                                        <p:tgtEl>
                                          <p:spTgt spid="33797"/>
                                        </p:tgtEl>
                                        <p:attrNameLst>
                                          <p:attrName>style.visibility</p:attrName>
                                        </p:attrNameLst>
                                      </p:cBhvr>
                                      <p:to>
                                        <p:strVal val="visible"/>
                                      </p:to>
                                    </p:set>
                                    <p:anim calcmode="lin" valueType="num">
                                      <p:cBhvr>
                                        <p:cTn id="30" dur="1000" fill="hold"/>
                                        <p:tgtEl>
                                          <p:spTgt spid="33797"/>
                                        </p:tgtEl>
                                        <p:attrNameLst>
                                          <p:attrName>ppt_w</p:attrName>
                                        </p:attrNameLst>
                                      </p:cBhvr>
                                      <p:tavLst>
                                        <p:tav tm="0">
                                          <p:val>
                                            <p:strVal val="#ppt_w*2.5"/>
                                          </p:val>
                                        </p:tav>
                                        <p:tav tm="100000">
                                          <p:val>
                                            <p:strVal val="#ppt_w"/>
                                          </p:val>
                                        </p:tav>
                                      </p:tavLst>
                                    </p:anim>
                                    <p:anim calcmode="lin" valueType="num">
                                      <p:cBhvr>
                                        <p:cTn id="31" dur="1000" fill="hold"/>
                                        <p:tgtEl>
                                          <p:spTgt spid="33797"/>
                                        </p:tgtEl>
                                        <p:attrNameLst>
                                          <p:attrName>ppt_h</p:attrName>
                                        </p:attrNameLst>
                                      </p:cBhvr>
                                      <p:tavLst>
                                        <p:tav tm="0">
                                          <p:val>
                                            <p:strVal val="#ppt_h*0.01"/>
                                          </p:val>
                                        </p:tav>
                                        <p:tav tm="100000">
                                          <p:val>
                                            <p:strVal val="#ppt_h"/>
                                          </p:val>
                                        </p:tav>
                                      </p:tavLst>
                                    </p:anim>
                                    <p:anim calcmode="lin" valueType="num">
                                      <p:cBhvr>
                                        <p:cTn id="32" dur="1000" fill="hold"/>
                                        <p:tgtEl>
                                          <p:spTgt spid="33797"/>
                                        </p:tgtEl>
                                        <p:attrNameLst>
                                          <p:attrName>ppt_x</p:attrName>
                                        </p:attrNameLst>
                                      </p:cBhvr>
                                      <p:tavLst>
                                        <p:tav tm="0">
                                          <p:val>
                                            <p:strVal val="#ppt_x"/>
                                          </p:val>
                                        </p:tav>
                                        <p:tav tm="100000">
                                          <p:val>
                                            <p:strVal val="#ppt_x"/>
                                          </p:val>
                                        </p:tav>
                                      </p:tavLst>
                                    </p:anim>
                                    <p:anim calcmode="lin" valueType="num">
                                      <p:cBhvr>
                                        <p:cTn id="33" dur="1000" fill="hold"/>
                                        <p:tgtEl>
                                          <p:spTgt spid="33797"/>
                                        </p:tgtEl>
                                        <p:attrNameLst>
                                          <p:attrName>ppt_y</p:attrName>
                                        </p:attrNameLst>
                                      </p:cBhvr>
                                      <p:tavLst>
                                        <p:tav tm="0">
                                          <p:val>
                                            <p:strVal val="#ppt_h+1"/>
                                          </p:val>
                                        </p:tav>
                                        <p:tav tm="100000">
                                          <p:val>
                                            <p:strVal val="#ppt_y"/>
                                          </p:val>
                                        </p:tav>
                                      </p:tavLst>
                                    </p:anim>
                                    <p:animEffect transition="in" filter="fade">
                                      <p:cBhvr>
                                        <p:cTn id="34" dur="1000"/>
                                        <p:tgtEl>
                                          <p:spTgt spid="33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16</a:t>
            </a:fld>
            <a:endParaRPr lang="el-GR">
              <a:solidFill>
                <a:prstClr val="black">
                  <a:tint val="75000"/>
                </a:prstClr>
              </a:solidFill>
            </a:endParaRPr>
          </a:p>
        </p:txBody>
      </p:sp>
      <p:sp>
        <p:nvSpPr>
          <p:cNvPr id="624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24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1700808"/>
            <a:ext cx="9144000" cy="1330763"/>
          </a:xfrm>
          <a:prstGeom prst="rect">
            <a:avLst/>
          </a:prstGeom>
          <a:noFill/>
        </p:spPr>
      </p:pic>
      <p:sp>
        <p:nvSpPr>
          <p:cNvPr id="62467" name="Rectangle 3"/>
          <p:cNvSpPr>
            <a:spLocks noChangeArrowheads="1"/>
          </p:cNvSpPr>
          <p:nvPr/>
        </p:nvSpPr>
        <p:spPr bwMode="auto">
          <a:xfrm>
            <a:off x="0" y="1196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62465"/>
                                        </p:tgtEl>
                                        <p:attrNameLst>
                                          <p:attrName>style.visibility</p:attrName>
                                        </p:attrNameLst>
                                      </p:cBhvr>
                                      <p:to>
                                        <p:strVal val="visible"/>
                                      </p:to>
                                    </p:set>
                                    <p:anim calcmode="lin" valueType="num">
                                      <p:cBhvr>
                                        <p:cTn id="7" dur="1000" fill="hold"/>
                                        <p:tgtEl>
                                          <p:spTgt spid="62465"/>
                                        </p:tgtEl>
                                        <p:attrNameLst>
                                          <p:attrName>ppt_w</p:attrName>
                                        </p:attrNameLst>
                                      </p:cBhvr>
                                      <p:tavLst>
                                        <p:tav tm="0">
                                          <p:val>
                                            <p:strVal val="#ppt_w*2.5"/>
                                          </p:val>
                                        </p:tav>
                                        <p:tav tm="100000">
                                          <p:val>
                                            <p:strVal val="#ppt_w"/>
                                          </p:val>
                                        </p:tav>
                                      </p:tavLst>
                                    </p:anim>
                                    <p:anim calcmode="lin" valueType="num">
                                      <p:cBhvr>
                                        <p:cTn id="8" dur="1000" fill="hold"/>
                                        <p:tgtEl>
                                          <p:spTgt spid="62465"/>
                                        </p:tgtEl>
                                        <p:attrNameLst>
                                          <p:attrName>ppt_h</p:attrName>
                                        </p:attrNameLst>
                                      </p:cBhvr>
                                      <p:tavLst>
                                        <p:tav tm="0">
                                          <p:val>
                                            <p:strVal val="#ppt_h*0.01"/>
                                          </p:val>
                                        </p:tav>
                                        <p:tav tm="100000">
                                          <p:val>
                                            <p:strVal val="#ppt_h"/>
                                          </p:val>
                                        </p:tav>
                                      </p:tavLst>
                                    </p:anim>
                                    <p:anim calcmode="lin" valueType="num">
                                      <p:cBhvr>
                                        <p:cTn id="9" dur="1000" fill="hold"/>
                                        <p:tgtEl>
                                          <p:spTgt spid="62465"/>
                                        </p:tgtEl>
                                        <p:attrNameLst>
                                          <p:attrName>ppt_x</p:attrName>
                                        </p:attrNameLst>
                                      </p:cBhvr>
                                      <p:tavLst>
                                        <p:tav tm="0">
                                          <p:val>
                                            <p:strVal val="#ppt_x"/>
                                          </p:val>
                                        </p:tav>
                                        <p:tav tm="100000">
                                          <p:val>
                                            <p:strVal val="#ppt_x"/>
                                          </p:val>
                                        </p:tav>
                                      </p:tavLst>
                                    </p:anim>
                                    <p:anim calcmode="lin" valueType="num">
                                      <p:cBhvr>
                                        <p:cTn id="10" dur="1000" fill="hold"/>
                                        <p:tgtEl>
                                          <p:spTgt spid="62465"/>
                                        </p:tgtEl>
                                        <p:attrNameLst>
                                          <p:attrName>ppt_y</p:attrName>
                                        </p:attrNameLst>
                                      </p:cBhvr>
                                      <p:tavLst>
                                        <p:tav tm="0">
                                          <p:val>
                                            <p:strVal val="#ppt_h+1"/>
                                          </p:val>
                                        </p:tav>
                                        <p:tav tm="100000">
                                          <p:val>
                                            <p:strVal val="#ppt_y"/>
                                          </p:val>
                                        </p:tav>
                                      </p:tavLst>
                                    </p:anim>
                                    <p:animEffect transition="in" filter="fade">
                                      <p:cBhvr>
                                        <p:cTn id="11" dur="1000"/>
                                        <p:tgtEl>
                                          <p:spTgt spid="62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17</a:t>
            </a:fld>
            <a:endParaRPr lang="el-GR" dirty="0">
              <a:solidFill>
                <a:schemeClr val="tx1"/>
              </a:solidFill>
            </a:endParaRPr>
          </a:p>
        </p:txBody>
      </p:sp>
      <p:sp>
        <p:nvSpPr>
          <p:cNvPr id="5" name="Ορθογώνιο 4"/>
          <p:cNvSpPr/>
          <p:nvPr/>
        </p:nvSpPr>
        <p:spPr>
          <a:xfrm>
            <a:off x="683568" y="404664"/>
            <a:ext cx="5760640" cy="959173"/>
          </a:xfrm>
          <a:prstGeom prst="rect">
            <a:avLst/>
          </a:prstGeom>
        </p:spPr>
        <p:txBody>
          <a:bodyPr wrap="square">
            <a:spAutoFit/>
          </a:bodyPr>
          <a:lstStyle/>
          <a:p>
            <a:pPr algn="ctr">
              <a:lnSpc>
                <a:spcPct val="150000"/>
              </a:lnSpc>
            </a:pPr>
            <a:r>
              <a:rPr lang="el-GR" sz="2000" dirty="0">
                <a:latin typeface="Trebuchet MS" panose="020B0603020202020204" pitchFamily="34" charset="0"/>
              </a:rPr>
              <a:t>Η δύναμη </a:t>
            </a:r>
            <a:r>
              <a:rPr lang="el-GR" sz="2000" dirty="0" err="1">
                <a:latin typeface="Trebuchet MS" panose="020B0603020202020204" pitchFamily="34" charset="0"/>
              </a:rPr>
              <a:t>Coulomb</a:t>
            </a:r>
            <a:r>
              <a:rPr lang="el-GR" sz="2000" dirty="0">
                <a:latin typeface="Trebuchet MS" panose="020B0603020202020204" pitchFamily="34" charset="0"/>
              </a:rPr>
              <a:t> μεταξύ πρωτονίου-ηλεκτρονίου υπολογίζεται ότι είναι</a:t>
            </a:r>
          </a:p>
        </p:txBody>
      </p:sp>
      <p:sp>
        <p:nvSpPr>
          <p:cNvPr id="6" name="Ορθογώνιο 5"/>
          <p:cNvSpPr/>
          <p:nvPr/>
        </p:nvSpPr>
        <p:spPr>
          <a:xfrm>
            <a:off x="6098739" y="698868"/>
            <a:ext cx="1922321" cy="400110"/>
          </a:xfrm>
          <a:prstGeom prst="rect">
            <a:avLst/>
          </a:prstGeom>
        </p:spPr>
        <p:txBody>
          <a:bodyPr wrap="none">
            <a:spAutoFit/>
          </a:bodyPr>
          <a:lstStyle/>
          <a:p>
            <a:r>
              <a:rPr lang="en-US" sz="2000" b="1" i="1" dirty="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a:solidFill>
                  <a:srgbClr val="0000FF"/>
                </a:solidFill>
                <a:effectLst>
                  <a:outerShdw blurRad="38100" dist="38100" dir="2700000" algn="tl">
                    <a:srgbClr val="000000">
                      <a:alpha val="43137"/>
                    </a:srgbClr>
                  </a:outerShdw>
                </a:effectLst>
                <a:latin typeface="Trebuchet MS" panose="020B0603020202020204" pitchFamily="34" charset="0"/>
              </a:rPr>
              <a:t>C</a:t>
            </a:r>
            <a:r>
              <a:rPr lang="en-US" sz="2000" b="1" dirty="0">
                <a:solidFill>
                  <a:srgbClr val="0000FF"/>
                </a:solidFill>
                <a:effectLst>
                  <a:outerShdw blurRad="38100" dist="38100" dir="2700000" algn="tl">
                    <a:srgbClr val="000000">
                      <a:alpha val="43137"/>
                    </a:srgbClr>
                  </a:outerShdw>
                </a:effectLst>
                <a:latin typeface="Trebuchet MS" panose="020B0603020202020204" pitchFamily="34" charset="0"/>
              </a:rPr>
              <a:t> = 8,2·10</a:t>
            </a:r>
            <a:r>
              <a:rPr lang="en-US" sz="2000" b="1" baseline="30000" dirty="0">
                <a:solidFill>
                  <a:srgbClr val="0000FF"/>
                </a:solidFill>
                <a:effectLst>
                  <a:outerShdw blurRad="38100" dist="38100" dir="2700000" algn="tl">
                    <a:srgbClr val="000000">
                      <a:alpha val="43137"/>
                    </a:srgbClr>
                  </a:outerShdw>
                </a:effectLst>
                <a:latin typeface="Trebuchet MS" panose="020B0603020202020204" pitchFamily="34" charset="0"/>
              </a:rPr>
              <a:t>-8</a:t>
            </a:r>
            <a:r>
              <a:rPr lang="el-GR" sz="2000" b="1" baseline="30000" dirty="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659718" y="1454569"/>
            <a:ext cx="5568466" cy="1015663"/>
          </a:xfrm>
          <a:prstGeom prst="rect">
            <a:avLst/>
          </a:prstGeom>
        </p:spPr>
        <p:txBody>
          <a:bodyPr wrap="square">
            <a:spAutoFit/>
          </a:bodyPr>
          <a:lstStyle/>
          <a:p>
            <a:pPr>
              <a:lnSpc>
                <a:spcPct val="150000"/>
              </a:lnSpc>
            </a:pPr>
            <a:r>
              <a:rPr lang="el-GR" sz="2000" dirty="0">
                <a:latin typeface="Trebuchet MS" panose="020B0603020202020204" pitchFamily="34" charset="0"/>
              </a:rPr>
              <a:t>Η δύναμη παγκόσμιας έλξης μεταξύ των μαζών πρωτονίου-ηλεκτρονίου υπολογίζεται ότι είναι</a:t>
            </a:r>
          </a:p>
        </p:txBody>
      </p:sp>
      <p:sp>
        <p:nvSpPr>
          <p:cNvPr id="8" name="Ορθογώνιο 7"/>
          <p:cNvSpPr/>
          <p:nvPr/>
        </p:nvSpPr>
        <p:spPr>
          <a:xfrm>
            <a:off x="6254345" y="1762345"/>
            <a:ext cx="2032929" cy="400110"/>
          </a:xfrm>
          <a:prstGeom prst="rect">
            <a:avLst/>
          </a:prstGeom>
        </p:spPr>
        <p:txBody>
          <a:bodyPr wrap="none">
            <a:spAutoFit/>
          </a:bodyPr>
          <a:lstStyle/>
          <a:p>
            <a:r>
              <a:rPr lang="en-US" sz="2000" b="1" i="1" dirty="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a:solidFill>
                  <a:srgbClr val="0000FF"/>
                </a:solidFill>
                <a:effectLst>
                  <a:outerShdw blurRad="38100" dist="38100" dir="2700000" algn="tl">
                    <a:srgbClr val="000000">
                      <a:alpha val="43137"/>
                    </a:srgbClr>
                  </a:outerShdw>
                </a:effectLst>
                <a:latin typeface="Trebuchet MS" panose="020B0603020202020204" pitchFamily="34" charset="0"/>
              </a:rPr>
              <a:t>N</a:t>
            </a:r>
            <a:r>
              <a:rPr lang="en-US" sz="2000" b="1" dirty="0">
                <a:solidFill>
                  <a:srgbClr val="0000FF"/>
                </a:solidFill>
                <a:effectLst>
                  <a:outerShdw blurRad="38100" dist="38100" dir="2700000" algn="tl">
                    <a:srgbClr val="000000">
                      <a:alpha val="43137"/>
                    </a:srgbClr>
                  </a:outerShdw>
                </a:effectLst>
                <a:latin typeface="Trebuchet MS" panose="020B0603020202020204" pitchFamily="34" charset="0"/>
              </a:rPr>
              <a:t> = 3,7·10</a:t>
            </a:r>
            <a:r>
              <a:rPr lang="en-US" sz="2000" b="1" baseline="30000" dirty="0">
                <a:solidFill>
                  <a:srgbClr val="0000FF"/>
                </a:solidFill>
                <a:effectLst>
                  <a:outerShdw blurRad="38100" dist="38100" dir="2700000" algn="tl">
                    <a:srgbClr val="000000">
                      <a:alpha val="43137"/>
                    </a:srgbClr>
                  </a:outerShdw>
                </a:effectLst>
                <a:latin typeface="Trebuchet MS" panose="020B0603020202020204" pitchFamily="34" charset="0"/>
              </a:rPr>
              <a:t>-47</a:t>
            </a:r>
            <a:r>
              <a:rPr lang="el-GR" sz="2000" b="1" baseline="30000" dirty="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mc:AlternateContent xmlns:mc="http://schemas.openxmlformats.org/markup-compatibility/2006" xmlns:a14="http://schemas.microsoft.com/office/drawing/2010/main">
        <mc:Choice Requires="a14">
          <p:sp>
            <p:nvSpPr>
              <p:cNvPr id="9" name="TextBox 8"/>
              <p:cNvSpPr txBox="1"/>
              <p:nvPr/>
            </p:nvSpPr>
            <p:spPr>
              <a:xfrm>
                <a:off x="2989688" y="2557608"/>
                <a:ext cx="3013752" cy="8442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𝐂</m:t>
                              </m:r>
                            </m:sub>
                          </m:sSub>
                        </m:num>
                        <m:den>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𝐍</m:t>
                              </m:r>
                            </m:sub>
                          </m:sSub>
                        </m:den>
                      </m:f>
                      <m:r>
                        <a:rPr lang="en-US" sz="2400" b="1" i="1" smtClean="0">
                          <a:solidFill>
                            <a:srgbClr val="FF0000"/>
                          </a:solidFill>
                          <a:effectLst>
                            <a:outerShdw blurRad="38100" dist="38100" dir="2700000" algn="tl">
                              <a:srgbClr val="000000">
                                <a:alpha val="43137"/>
                              </a:srgbClr>
                            </a:outerShdw>
                          </a:effectLst>
                          <a:latin typeface="Cambria Math"/>
                        </a:rPr>
                        <m:t> =  </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sSup>
                        <m:sSup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2400" b="1" i="1" smtClean="0">
                              <a:solidFill>
                                <a:srgbClr val="FF0000"/>
                              </a:solidFill>
                              <a:effectLst>
                                <a:outerShdw blurRad="38100" dist="38100" dir="2700000" algn="tl">
                                  <a:srgbClr val="000000">
                                    <a:alpha val="43137"/>
                                  </a:srgbClr>
                                </a:outerShdw>
                              </a:effectLst>
                              <a:latin typeface="Cambria Math"/>
                            </a:rPr>
                            <m:t>𝟏𝟎</m:t>
                          </m:r>
                        </m:e>
                        <m:sup>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𝟑𝟗</m:t>
                          </m:r>
                        </m:sup>
                      </m:sSup>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2989688" y="2557608"/>
                <a:ext cx="3013752" cy="844205"/>
              </a:xfrm>
              <a:prstGeom prst="rect">
                <a:avLst/>
              </a:prstGeom>
              <a:blipFill>
                <a:blip r:embed="rId2" cstate="print"/>
                <a:stretch>
                  <a:fillRect/>
                </a:stretch>
              </a:blipFill>
            </p:spPr>
            <p:txBody>
              <a:bodyPr/>
              <a:lstStyle/>
              <a:p>
                <a:r>
                  <a:rPr lang="el-GR">
                    <a:noFill/>
                  </a:rPr>
                  <a:t> </a:t>
                </a:r>
              </a:p>
            </p:txBody>
          </p:sp>
        </mc:Fallback>
      </mc:AlternateContent>
      <p:sp>
        <p:nvSpPr>
          <p:cNvPr id="10" name="Ορθογώνιο 9"/>
          <p:cNvSpPr/>
          <p:nvPr/>
        </p:nvSpPr>
        <p:spPr>
          <a:xfrm>
            <a:off x="1195000" y="3489190"/>
            <a:ext cx="6984776" cy="1477328"/>
          </a:xfrm>
          <a:prstGeom prst="rect">
            <a:avLst/>
          </a:prstGeom>
        </p:spPr>
        <p:txBody>
          <a:bodyPr wrap="square">
            <a:spAutoFit/>
          </a:bodyPr>
          <a:lstStyle/>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l-GR" sz="2000" b="1" dirty="0" err="1">
                <a:solidFill>
                  <a:srgbClr val="FF0000"/>
                </a:solidFill>
                <a:effectLst>
                  <a:outerShdw blurRad="38100" dist="38100" dir="2700000" algn="tl">
                    <a:srgbClr val="000000">
                      <a:alpha val="43137"/>
                    </a:srgbClr>
                  </a:outerShdw>
                </a:effectLst>
                <a:latin typeface="Trebuchet MS" panose="020B0603020202020204" pitchFamily="34" charset="0"/>
              </a:rPr>
              <a:t>Coulomb</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είναι περίπου 10</a:t>
            </a:r>
            <a:r>
              <a:rPr lang="el-GR"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39</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φορές μεγαλύτερη από τη δύναμη παγκόσμιας έλξης, γι' αυτό επικρατεί και οικοδομεί τον μικρόκοσμο.</a:t>
            </a:r>
          </a:p>
        </p:txBody>
      </p:sp>
      <p:sp>
        <p:nvSpPr>
          <p:cNvPr id="11" name="Ορθογώνιο 10"/>
          <p:cNvSpPr/>
          <p:nvPr/>
        </p:nvSpPr>
        <p:spPr>
          <a:xfrm>
            <a:off x="1209057" y="4880091"/>
            <a:ext cx="6725886" cy="1015663"/>
          </a:xfrm>
          <a:prstGeom prst="rect">
            <a:avLst/>
          </a:prstGeom>
        </p:spPr>
        <p:txBody>
          <a:bodyPr wrap="square">
            <a:spAutoFit/>
          </a:bodyPr>
          <a:lstStyle/>
          <a:p>
            <a:pPr>
              <a:lnSpc>
                <a:spcPct val="150000"/>
              </a:lnSpc>
            </a:pPr>
            <a:r>
              <a:rPr lang="el-GR" sz="2000" dirty="0">
                <a:latin typeface="Trebuchet MS" panose="020B0603020202020204" pitchFamily="34" charset="0"/>
              </a:rPr>
              <a:t>Ο υπολογισμός της υποθετικής μάζας </a:t>
            </a:r>
            <a:r>
              <a:rPr lang="el-GR" sz="2000" i="1" dirty="0" err="1">
                <a:latin typeface="Trebuchet MS" panose="020B0603020202020204" pitchFamily="34" charset="0"/>
              </a:rPr>
              <a:t>m</a:t>
            </a:r>
            <a:r>
              <a:rPr lang="el-GR" sz="2000" dirty="0" err="1">
                <a:latin typeface="Trebuchet MS" panose="020B0603020202020204" pitchFamily="34" charset="0"/>
              </a:rPr>
              <a:t>′</a:t>
            </a:r>
            <a:r>
              <a:rPr lang="el-GR" sz="2000" baseline="-25000" dirty="0" err="1">
                <a:latin typeface="Trebuchet MS" panose="020B0603020202020204" pitchFamily="34" charset="0"/>
              </a:rPr>
              <a:t>p</a:t>
            </a:r>
            <a:r>
              <a:rPr lang="el-GR" sz="2000" dirty="0">
                <a:latin typeface="Trebuchet MS" panose="020B0603020202020204" pitchFamily="34" charset="0"/>
              </a:rPr>
              <a:t> του πυρήνα μάς δίνει ως αποτέλεσμα  </a:t>
            </a:r>
          </a:p>
        </p:txBody>
      </p:sp>
      <p:sp>
        <p:nvSpPr>
          <p:cNvPr id="13" name="TextBox 12"/>
          <p:cNvSpPr txBox="1"/>
          <p:nvPr/>
        </p:nvSpPr>
        <p:spPr>
          <a:xfrm>
            <a:off x="3722475" y="5440940"/>
            <a:ext cx="2531870" cy="400110"/>
          </a:xfrm>
          <a:prstGeom prst="rect">
            <a:avLst/>
          </a:prstGeom>
          <a:noFill/>
        </p:spPr>
        <p:txBody>
          <a:bodyPr wrap="square" rtlCol="0">
            <a:spAutoFit/>
          </a:bodyPr>
          <a:lstStyle/>
          <a:p>
            <a:r>
              <a:rPr lang="el-GR" sz="2000" b="1" i="1" dirty="0" err="1">
                <a:solidFill>
                  <a:srgbClr val="FF0000"/>
                </a:solidFill>
                <a:effectLst>
                  <a:outerShdw blurRad="38100" dist="38100" dir="2700000" algn="tl">
                    <a:srgbClr val="000000">
                      <a:alpha val="43137"/>
                    </a:srgbClr>
                  </a:outerShdw>
                </a:effectLst>
                <a:latin typeface="Trebuchet MS" panose="020B0603020202020204" pitchFamily="34" charset="0"/>
              </a:rPr>
              <a:t>m</a:t>
            </a:r>
            <a:r>
              <a:rPr lang="el-GR" sz="2000" b="1" dirty="0" err="1">
                <a:solidFill>
                  <a:srgbClr val="FF0000"/>
                </a:solidFill>
                <a:effectLst>
                  <a:outerShdw blurRad="38100" dist="38100" dir="2700000" algn="tl">
                    <a:srgbClr val="000000">
                      <a:alpha val="43137"/>
                    </a:srgbClr>
                  </a:outerShdw>
                </a:effectLst>
                <a:latin typeface="Trebuchet MS" panose="020B0603020202020204" pitchFamily="34" charset="0"/>
              </a:rPr>
              <a:t>′</a:t>
            </a:r>
            <a:r>
              <a:rPr lang="el-GR" sz="2000" b="1" baseline="-25000" dirty="0" err="1">
                <a:solidFill>
                  <a:srgbClr val="FF0000"/>
                </a:solidFill>
                <a:effectLst>
                  <a:outerShdw blurRad="38100" dist="38100" dir="2700000" algn="tl">
                    <a:srgbClr val="000000">
                      <a:alpha val="43137"/>
                    </a:srgbClr>
                  </a:outerShdw>
                </a:effectLst>
                <a:latin typeface="Trebuchet MS" panose="020B0603020202020204" pitchFamily="34" charset="0"/>
              </a:rPr>
              <a:t>p</a:t>
            </a:r>
            <a:r>
              <a:rPr lang="el-GR" sz="2000"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  3,8.10</a:t>
            </a:r>
            <a:r>
              <a:rPr lang="el-GR"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12</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kg.</a:t>
            </a:r>
            <a:endParaRPr lang="el-GR" sz="2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356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47"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par>
                          <p:cTn id="19" fill="hold">
                            <p:stCondLst>
                              <p:cond delay="500"/>
                            </p:stCondLst>
                            <p:childTnLst>
                              <p:par>
                                <p:cTn id="20" presetID="47" presetClass="entr" presetSubtype="0"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par>
                          <p:cTn id="30" fill="hold">
                            <p:stCondLst>
                              <p:cond delay="500"/>
                            </p:stCondLst>
                            <p:childTnLst>
                              <p:par>
                                <p:cTn id="31" presetID="10" presetClass="entr" presetSubtype="0" fill="hold" grpId="0" nodeType="afterEffect">
                                  <p:stCondLst>
                                    <p:cond delay="50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par>
                          <p:cTn id="39" fill="hold">
                            <p:stCondLst>
                              <p:cond delay="500"/>
                            </p:stCondLst>
                            <p:childTnLst>
                              <p:par>
                                <p:cTn id="40" presetID="47" presetClass="entr" presetSubtype="0" fill="hold" grpId="0" nodeType="afterEffect">
                                  <p:stCondLst>
                                    <p:cond delay="50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P spid="10" grpId="0"/>
      <p:bldP spid="11"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18</a:t>
            </a:fld>
            <a:endParaRPr lang="el-GR" dirty="0">
              <a:solidFill>
                <a:prstClr val="black"/>
              </a:solidFill>
            </a:endParaRPr>
          </a:p>
        </p:txBody>
      </p:sp>
      <p:sp>
        <p:nvSpPr>
          <p:cNvPr id="4" name="TextBox 3"/>
          <p:cNvSpPr txBox="1"/>
          <p:nvPr/>
        </p:nvSpPr>
        <p:spPr>
          <a:xfrm>
            <a:off x="1145905" y="334586"/>
            <a:ext cx="6984776" cy="707886"/>
          </a:xfrm>
          <a:prstGeom prst="rect">
            <a:avLst/>
          </a:prstGeom>
          <a:noFill/>
        </p:spPr>
        <p:txBody>
          <a:bodyPr wrap="square">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r>
              <a:rPr lang="el-GR" altLang="el-GR" sz="2000" dirty="0">
                <a:solidFill>
                  <a:srgbClr val="800000"/>
                </a:solidFill>
                <a:effectLst>
                  <a:outerShdw blurRad="38100" dist="38100" dir="2700000" algn="tl">
                    <a:srgbClr val="000000"/>
                  </a:outerShdw>
                </a:effectLst>
              </a:rPr>
              <a:t>Παρακάτω δίνονται μερικές διευθύνσεις όπου μπορείτε να βρείτε αναρτήσεις με θέμα « Νόμος του </a:t>
            </a:r>
            <a:r>
              <a:rPr lang="en-US" altLang="el-GR" sz="2000" dirty="0">
                <a:solidFill>
                  <a:srgbClr val="800000"/>
                </a:solidFill>
                <a:effectLst>
                  <a:outerShdw blurRad="38100" dist="38100" dir="2700000" algn="tl">
                    <a:srgbClr val="000000"/>
                  </a:outerShdw>
                </a:effectLst>
              </a:rPr>
              <a:t>Coulomb </a:t>
            </a:r>
            <a:r>
              <a:rPr lang="el-GR" altLang="el-GR" sz="2000" dirty="0">
                <a:solidFill>
                  <a:srgbClr val="800000"/>
                </a:solidFill>
                <a:effectLst>
                  <a:outerShdw blurRad="38100" dist="38100" dir="2700000" algn="tl">
                    <a:srgbClr val="000000"/>
                  </a:outerShdw>
                </a:effectLst>
              </a:rPr>
              <a:t>».</a:t>
            </a:r>
          </a:p>
        </p:txBody>
      </p:sp>
      <p:sp>
        <p:nvSpPr>
          <p:cNvPr id="5" name="Ορθογώνιο 4"/>
          <p:cNvSpPr/>
          <p:nvPr/>
        </p:nvSpPr>
        <p:spPr>
          <a:xfrm>
            <a:off x="612252" y="1268760"/>
            <a:ext cx="7920188" cy="4431983"/>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l-GR" altLang="el-GR" b="1" dirty="0">
                <a:latin typeface="Comic Sans MS" pitchFamily="66" charset="0"/>
              </a:rPr>
              <a:t>Μια παρουσίαση με προσομοίωση στην ιστοσελίδα «Φυσική και Φωτογραφία» του Ηλία </a:t>
            </a:r>
            <a:r>
              <a:rPr lang="el-GR" altLang="el-GR" b="1" dirty="0" err="1">
                <a:latin typeface="Comic Sans MS" pitchFamily="66" charset="0"/>
              </a:rPr>
              <a:t>Σιτσανλή</a:t>
            </a:r>
            <a:r>
              <a:rPr lang="el-GR" altLang="el-GR" b="1" dirty="0">
                <a:latin typeface="Comic Sans MS" pitchFamily="66" charset="0"/>
              </a:rPr>
              <a:t>  </a:t>
            </a:r>
            <a:r>
              <a:rPr lang="el-GR" altLang="el-GR" b="1" dirty="0">
                <a:latin typeface="Comic Sans MS" pitchFamily="66" charset="0"/>
                <a:hlinkClick r:id="rId2"/>
              </a:rPr>
              <a:t>εδώ</a:t>
            </a:r>
            <a:r>
              <a:rPr lang="el-GR" altLang="el-GR" b="1" dirty="0">
                <a:latin typeface="Comic Sans MS" pitchFamily="66" charset="0"/>
              </a:rPr>
              <a:t>.</a:t>
            </a:r>
          </a:p>
          <a:p>
            <a:pPr algn="just"/>
            <a:endParaRPr lang="el-GR" sz="1200" b="1" dirty="0">
              <a:latin typeface="Comic Sans MS" panose="030F0702030302020204" pitchFamily="66" charset="0"/>
            </a:endParaRPr>
          </a:p>
          <a:p>
            <a:pPr marL="342900" indent="-342900" algn="just">
              <a:buFont typeface="Arial" pitchFamily="34" charset="0"/>
              <a:buChar char="•"/>
            </a:pPr>
            <a:r>
              <a:rPr lang="el-GR" b="1" dirty="0">
                <a:latin typeface="Comic Sans MS" panose="030F0702030302020204" pitchFamily="66" charset="0"/>
              </a:rPr>
              <a:t>Μια διαδικτυακή παρουσίαση από το Σταύρο </a:t>
            </a:r>
            <a:r>
              <a:rPr lang="el-GR" b="1" dirty="0" err="1">
                <a:latin typeface="Comic Sans MS" panose="030F0702030302020204" pitchFamily="66" charset="0"/>
              </a:rPr>
              <a:t>Λουβερδή</a:t>
            </a:r>
            <a:r>
              <a:rPr lang="el-GR" b="1" dirty="0">
                <a:latin typeface="Comic Sans MS" panose="030F0702030302020204" pitchFamily="66" charset="0"/>
              </a:rPr>
              <a:t>  </a:t>
            </a:r>
            <a:r>
              <a:rPr lang="el-GR" b="1" dirty="0">
                <a:latin typeface="Comic Sans MS" panose="030F0702030302020204" pitchFamily="66" charset="0"/>
                <a:hlinkClick r:id="rId3"/>
              </a:rPr>
              <a:t>εδώ</a:t>
            </a:r>
            <a:r>
              <a:rPr lang="en-US" b="1" dirty="0">
                <a:latin typeface="Comic Sans MS" panose="030F0702030302020204" pitchFamily="66" charset="0"/>
              </a:rPr>
              <a:t>.</a:t>
            </a:r>
            <a:endParaRPr lang="el-GR" b="1" dirty="0">
              <a:latin typeface="Comic Sans MS" panose="030F0702030302020204" pitchFamily="66" charset="0"/>
            </a:endParaRP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buFont typeface="Arial" pitchFamily="34" charset="0"/>
              <a:buChar char="•"/>
            </a:pPr>
            <a:r>
              <a:rPr lang="el-GR" b="1" dirty="0">
                <a:latin typeface="Comic Sans MS" panose="030F0702030302020204" pitchFamily="66" charset="0"/>
              </a:rPr>
              <a:t>Πειραματική εφαρμογή του νόμου από το Πανεπιστήμιο </a:t>
            </a:r>
            <a:r>
              <a:rPr lang="en-US" b="1" dirty="0">
                <a:latin typeface="Comic Sans MS" panose="030F0702030302020204" pitchFamily="66" charset="0"/>
              </a:rPr>
              <a:t>UCLA</a:t>
            </a:r>
            <a:r>
              <a:rPr lang="el-GR" b="1" dirty="0">
                <a:latin typeface="Comic Sans MS" panose="030F0702030302020204" pitchFamily="66" charset="0"/>
              </a:rPr>
              <a:t>  </a:t>
            </a:r>
            <a:r>
              <a:rPr lang="el-GR" b="1" dirty="0">
                <a:latin typeface="Comic Sans MS" panose="030F0702030302020204" pitchFamily="66" charset="0"/>
                <a:hlinkClick r:id="rId4"/>
              </a:rPr>
              <a:t>εδώ</a:t>
            </a:r>
            <a:r>
              <a:rPr lang="el-GR" b="1" dirty="0">
                <a:latin typeface="Comic Sans MS" panose="030F0702030302020204" pitchFamily="66" charset="0"/>
              </a:rPr>
              <a:t>.</a:t>
            </a: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lnSpc>
                <a:spcPct val="150000"/>
              </a:lnSpc>
              <a:buFont typeface="Arial" pitchFamily="34" charset="0"/>
              <a:buChar char="•"/>
            </a:pPr>
            <a:r>
              <a:rPr lang="el-GR" b="1" dirty="0">
                <a:latin typeface="Comic Sans MS" panose="030F0702030302020204" pitchFamily="66" charset="0"/>
              </a:rPr>
              <a:t>Παρουσίαση στο αμφιθέατρο του ΜΙΤ από τον καθηγητή </a:t>
            </a:r>
            <a:r>
              <a:rPr lang="en-US" b="1" dirty="0">
                <a:latin typeface="Comic Sans MS" panose="030F0702030302020204" pitchFamily="66" charset="0"/>
              </a:rPr>
              <a:t>Walter Lewin </a:t>
            </a:r>
            <a:r>
              <a:rPr lang="el-GR" b="1" dirty="0">
                <a:latin typeface="Comic Sans MS" panose="030F0702030302020204" pitchFamily="66" charset="0"/>
              </a:rPr>
              <a:t> </a:t>
            </a:r>
            <a:r>
              <a:rPr lang="el-GR" b="1" dirty="0">
                <a:latin typeface="Comic Sans MS" panose="030F0702030302020204" pitchFamily="66" charset="0"/>
                <a:hlinkClick r:id="rId5"/>
              </a:rPr>
              <a:t>εδώ</a:t>
            </a:r>
            <a:r>
              <a:rPr lang="el-GR" b="1" dirty="0">
                <a:latin typeface="Comic Sans MS" panose="030F0702030302020204" pitchFamily="66" charset="0"/>
              </a:rPr>
              <a:t>.</a:t>
            </a:r>
          </a:p>
          <a:p>
            <a:pPr algn="just"/>
            <a:endParaRPr lang="el-GR" sz="1200" b="1" dirty="0">
              <a:latin typeface="Comic Sans MS" panose="030F0702030302020204" pitchFamily="66" charset="0"/>
            </a:endParaRPr>
          </a:p>
          <a:p>
            <a:pPr marL="342900" indent="-342900" algn="just">
              <a:lnSpc>
                <a:spcPct val="150000"/>
              </a:lnSpc>
              <a:buFont typeface="Arial" pitchFamily="34" charset="0"/>
              <a:buChar char="•"/>
            </a:pPr>
            <a:r>
              <a:rPr lang="el-GR" b="1" dirty="0">
                <a:latin typeface="Comic Sans MS" panose="030F0702030302020204" pitchFamily="66" charset="0"/>
              </a:rPr>
              <a:t>Πειραματική πρόταση των Ι. </a:t>
            </a:r>
            <a:r>
              <a:rPr lang="el-GR" b="1" dirty="0" err="1">
                <a:latin typeface="Comic Sans MS" panose="030F0702030302020204" pitchFamily="66" charset="0"/>
              </a:rPr>
              <a:t>Γάτσιου</a:t>
            </a:r>
            <a:r>
              <a:rPr lang="el-GR" b="1" dirty="0">
                <a:latin typeface="Comic Sans MS" panose="030F0702030302020204" pitchFamily="66" charset="0"/>
              </a:rPr>
              <a:t> και Ν. </a:t>
            </a:r>
            <a:r>
              <a:rPr lang="el-GR" b="1" dirty="0" err="1">
                <a:latin typeface="Comic Sans MS" panose="030F0702030302020204" pitchFamily="66" charset="0"/>
              </a:rPr>
              <a:t>Παπασταματίου</a:t>
            </a:r>
            <a:r>
              <a:rPr lang="el-GR" b="1" dirty="0">
                <a:latin typeface="Comic Sans MS" panose="030F0702030302020204" pitchFamily="66" charset="0"/>
              </a:rPr>
              <a:t> σε </a:t>
            </a:r>
            <a:r>
              <a:rPr lang="en-US" b="1" dirty="0">
                <a:latin typeface="Comic Sans MS" panose="030F0702030302020204" pitchFamily="66" charset="0"/>
              </a:rPr>
              <a:t>pdf </a:t>
            </a:r>
            <a:r>
              <a:rPr lang="el-GR" b="1" dirty="0">
                <a:latin typeface="Comic Sans MS" panose="030F0702030302020204" pitchFamily="66" charset="0"/>
              </a:rPr>
              <a:t>(σελ. 103)  </a:t>
            </a:r>
            <a:r>
              <a:rPr lang="el-GR" b="1" dirty="0">
                <a:latin typeface="Comic Sans MS" panose="030F0702030302020204" pitchFamily="66" charset="0"/>
                <a:hlinkClick r:id="rId6"/>
              </a:rPr>
              <a:t>εδώ</a:t>
            </a:r>
            <a:r>
              <a:rPr lang="el-GR" b="1" dirty="0">
                <a:latin typeface="Comic Sans MS" panose="030F0702030302020204" pitchFamily="66" charset="0"/>
              </a:rPr>
              <a:t>.</a:t>
            </a:r>
          </a:p>
          <a:p>
            <a:pPr algn="just"/>
            <a:endParaRPr lang="el-GR" sz="1200" b="1" dirty="0">
              <a:latin typeface="Comic Sans MS" panose="030F0702030302020204" pitchFamily="66" charset="0"/>
            </a:endParaRPr>
          </a:p>
          <a:p>
            <a:pPr marL="342900" indent="-342900" algn="just">
              <a:buFont typeface="Arial" pitchFamily="34" charset="0"/>
              <a:buChar char="•"/>
            </a:pPr>
            <a:r>
              <a:rPr lang="el-GR" b="1" dirty="0">
                <a:latin typeface="Comic Sans MS" panose="030F0702030302020204" pitchFamily="66" charset="0"/>
              </a:rPr>
              <a:t>Πολλές ασκήσεις συναδέλφων στο «Υλικό Φυσικής – Χημείας»  </a:t>
            </a:r>
            <a:r>
              <a:rPr lang="el-GR" b="1" dirty="0">
                <a:latin typeface="Comic Sans MS" panose="030F0702030302020204" pitchFamily="66" charset="0"/>
                <a:hlinkClick r:id="rId7"/>
              </a:rPr>
              <a:t>εδώ</a:t>
            </a:r>
            <a:r>
              <a:rPr lang="el-GR" b="1" dirty="0">
                <a:latin typeface="Comic Sans MS" panose="030F0702030302020204" pitchFamily="66" charset="0"/>
              </a:rPr>
              <a:t>.</a:t>
            </a:r>
          </a:p>
        </p:txBody>
      </p:sp>
    </p:spTree>
    <p:extLst>
      <p:ext uri="{BB962C8B-B14F-4D97-AF65-F5344CB8AC3E}">
        <p14:creationId xmlns:p14="http://schemas.microsoft.com/office/powerpoint/2010/main" val="260777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additive="base">
                                        <p:cTn id="37" dur="20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additive="base">
                                        <p:cTn id="43" dur="2000" fill="hold"/>
                                        <p:tgtEl>
                                          <p:spTgt spid="5">
                                            <p:txEl>
                                              <p:pRg st="10" end="10"/>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19</a:t>
            </a:fld>
            <a:endParaRPr lang="el-GR" dirty="0">
              <a:solidFill>
                <a:schemeClr val="tx1"/>
              </a:solidFill>
            </a:endParaRPr>
          </a:p>
        </p:txBody>
      </p:sp>
      <p:sp>
        <p:nvSpPr>
          <p:cNvPr id="4" name="Text Box 4"/>
          <p:cNvSpPr txBox="1">
            <a:spLocks noChangeArrowheads="1"/>
          </p:cNvSpPr>
          <p:nvPr/>
        </p:nvSpPr>
        <p:spPr bwMode="auto">
          <a:xfrm>
            <a:off x="1547664" y="1018183"/>
            <a:ext cx="5832648" cy="95410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defRPr/>
            </a:pPr>
            <a:r>
              <a:rPr lang="el-GR" altLang="el-GR" sz="2800" b="1" dirty="0">
                <a:solidFill>
                  <a:srgbClr val="800000"/>
                </a:solidFill>
                <a:effectLst>
                  <a:outerShdw blurRad="38100" dist="38100" dir="2700000" algn="tl">
                    <a:srgbClr val="000000"/>
                  </a:outerShdw>
                </a:effectLst>
                <a:latin typeface="Comic Sans MS" pitchFamily="66" charset="0"/>
              </a:rPr>
              <a:t>Ερωτήσεις στ</a:t>
            </a:r>
            <a:r>
              <a:rPr lang="en-US" altLang="el-GR" sz="2800" b="1" dirty="0">
                <a:solidFill>
                  <a:srgbClr val="800000"/>
                </a:solidFill>
                <a:effectLst>
                  <a:outerShdw blurRad="38100" dist="38100" dir="2700000" algn="tl">
                    <a:srgbClr val="000000"/>
                  </a:outerShdw>
                </a:effectLst>
                <a:latin typeface="Comic Sans MS" pitchFamily="66" charset="0"/>
              </a:rPr>
              <a:t>o</a:t>
            </a:r>
            <a:r>
              <a:rPr lang="el-GR" altLang="el-GR" sz="2800" b="1" dirty="0">
                <a:solidFill>
                  <a:srgbClr val="800000"/>
                </a:solidFill>
                <a:effectLst>
                  <a:outerShdw blurRad="38100" dist="38100" dir="2700000" algn="tl">
                    <a:srgbClr val="000000"/>
                  </a:outerShdw>
                </a:effectLst>
                <a:latin typeface="Comic Sans MS" pitchFamily="66" charset="0"/>
              </a:rPr>
              <a:t> </a:t>
            </a:r>
            <a:r>
              <a:rPr lang="el-GR" altLang="el-GR" sz="2800" b="1" dirty="0">
                <a:solidFill>
                  <a:srgbClr val="FF0000"/>
                </a:solidFill>
                <a:effectLst>
                  <a:outerShdw blurRad="38100" dist="38100" dir="2700000" algn="tl">
                    <a:srgbClr val="000000"/>
                  </a:outerShdw>
                </a:effectLst>
                <a:latin typeface="Comic Sans MS" pitchFamily="66" charset="0"/>
              </a:rPr>
              <a:t>Νόμο του </a:t>
            </a:r>
            <a:r>
              <a:rPr lang="en-US" altLang="el-GR" sz="2800" b="1" dirty="0">
                <a:solidFill>
                  <a:srgbClr val="FF0000"/>
                </a:solidFill>
                <a:effectLst>
                  <a:outerShdw blurRad="38100" dist="38100" dir="2700000" algn="tl">
                    <a:srgbClr val="000000"/>
                  </a:outerShdw>
                </a:effectLst>
                <a:latin typeface="Comic Sans MS" pitchFamily="66" charset="0"/>
              </a:rPr>
              <a:t>Coulomb </a:t>
            </a:r>
            <a:r>
              <a:rPr lang="el-GR" altLang="el-GR" sz="2800" b="1" dirty="0">
                <a:solidFill>
                  <a:srgbClr val="800000"/>
                </a:solidFill>
                <a:effectLst>
                  <a:outerShdw blurRad="38100" dist="38100" dir="2700000" algn="tl">
                    <a:srgbClr val="000000"/>
                  </a:outerShdw>
                </a:effectLst>
                <a:latin typeface="Comic Sans MS" pitchFamily="66" charset="0"/>
              </a:rPr>
              <a:t>με το πρόγραμμα </a:t>
            </a:r>
            <a:r>
              <a:rPr lang="en-US" altLang="el-GR" sz="2800" b="1" dirty="0">
                <a:solidFill>
                  <a:srgbClr val="800000"/>
                </a:solidFill>
                <a:effectLst>
                  <a:outerShdw blurRad="38100" dist="38100" dir="2700000" algn="tl">
                    <a:srgbClr val="000000"/>
                  </a:outerShdw>
                </a:effectLst>
                <a:latin typeface="Comic Sans MS" pitchFamily="66" charset="0"/>
              </a:rPr>
              <a:t>Hot Potatoes</a:t>
            </a:r>
            <a:endParaRPr lang="el-GR" altLang="el-GR" sz="2800" b="1" dirty="0">
              <a:solidFill>
                <a:srgbClr val="800000"/>
              </a:solidFill>
              <a:effectLst>
                <a:outerShdw blurRad="38100" dist="38100" dir="2700000" algn="tl">
                  <a:srgbClr val="000000"/>
                </a:outerShdw>
              </a:effectLst>
              <a:latin typeface="Comic Sans MS" pitchFamily="66" charset="0"/>
            </a:endParaRPr>
          </a:p>
        </p:txBody>
      </p:sp>
      <p:sp>
        <p:nvSpPr>
          <p:cNvPr id="5" name="Text Box 5"/>
          <p:cNvSpPr txBox="1">
            <a:spLocks noChangeArrowheads="1"/>
          </p:cNvSpPr>
          <p:nvPr/>
        </p:nvSpPr>
        <p:spPr bwMode="auto">
          <a:xfrm>
            <a:off x="953141" y="3116292"/>
            <a:ext cx="702169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buFont typeface="Wingdings" pitchFamily="2" charset="2"/>
              <a:buChar char="Ø"/>
              <a:defRPr/>
            </a:pPr>
            <a:r>
              <a:rPr lang="el-GR" altLang="el-GR" sz="2400" b="1" dirty="0">
                <a:latin typeface="Comic Sans MS" pitchFamily="66" charset="0"/>
              </a:rPr>
              <a:t>  </a:t>
            </a:r>
            <a:r>
              <a:rPr lang="el-GR" altLang="el-GR" sz="2000" b="1" dirty="0">
                <a:latin typeface="Comic Sans MS" pitchFamily="66" charset="0"/>
              </a:rPr>
              <a:t>Ερωτήσεις Πολλαπλής Επιλογής (30 ερωτήσεις) </a:t>
            </a:r>
            <a:r>
              <a:rPr lang="el-GR" altLang="el-GR" sz="2000" b="1" dirty="0">
                <a:latin typeface="Comic Sans MS" pitchFamily="66" charset="0"/>
                <a:hlinkClick r:id="rId2"/>
              </a:rPr>
              <a:t>εδώ</a:t>
            </a:r>
            <a:r>
              <a:rPr lang="el-GR" altLang="el-GR" sz="2000" b="1" dirty="0">
                <a:latin typeface="Comic Sans MS" pitchFamily="66" charset="0"/>
              </a:rPr>
              <a:t> </a:t>
            </a:r>
          </a:p>
          <a:p>
            <a:pPr>
              <a:spcBef>
                <a:spcPct val="50000"/>
              </a:spcBef>
              <a:defRPr/>
            </a:pPr>
            <a:r>
              <a:rPr lang="el-GR" altLang="el-GR" sz="2000" b="1" dirty="0">
                <a:latin typeface="Comic Sans MS" pitchFamily="66" charset="0"/>
              </a:rPr>
              <a:t>     και (40 ερωτήσεις) </a:t>
            </a:r>
            <a:r>
              <a:rPr lang="el-GR" altLang="el-GR" sz="2000" b="1" dirty="0">
                <a:latin typeface="Comic Sans MS" pitchFamily="66" charset="0"/>
                <a:hlinkClick r:id="rId3"/>
              </a:rPr>
              <a:t>εδώ</a:t>
            </a:r>
            <a:endParaRPr lang="el-GR" altLang="el-GR" sz="2000" b="1" dirty="0">
              <a:latin typeface="Comic Sans MS" pitchFamily="66" charset="0"/>
            </a:endParaRPr>
          </a:p>
        </p:txBody>
      </p:sp>
      <p:sp>
        <p:nvSpPr>
          <p:cNvPr id="6" name="TextBox 5"/>
          <p:cNvSpPr txBox="1"/>
          <p:nvPr/>
        </p:nvSpPr>
        <p:spPr>
          <a:xfrm>
            <a:off x="1763688" y="1999893"/>
            <a:ext cx="5184576" cy="646331"/>
          </a:xfrm>
          <a:prstGeom prst="rect">
            <a:avLst/>
          </a:prstGeom>
          <a:noFill/>
        </p:spPr>
        <p:txBody>
          <a:bodyPr wrap="square" rtlCol="0">
            <a:spAutoFit/>
          </a:bodyPr>
          <a:lstStyle/>
          <a:p>
            <a:pPr algn="ctr"/>
            <a:r>
              <a:rPr lang="el-GR" dirty="0">
                <a:latin typeface="Comic Sans MS" panose="030F0702030302020204" pitchFamily="66" charset="0"/>
              </a:rPr>
              <a:t>(Οι αναρτήσεις περιέχουν ερωτήσεις και από άλλα θέματα του Ηλεκτροστατικού πεδίου)</a:t>
            </a:r>
          </a:p>
        </p:txBody>
      </p:sp>
    </p:spTree>
    <p:extLst>
      <p:ext uri="{BB962C8B-B14F-4D97-AF65-F5344CB8AC3E}">
        <p14:creationId xmlns:p14="http://schemas.microsoft.com/office/powerpoint/2010/main" val="404290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a:t>
            </a:fld>
            <a:endParaRPr lang="el-GR" dirty="0">
              <a:solidFill>
                <a:prstClr val="black"/>
              </a:solidFill>
            </a:endParaRPr>
          </a:p>
        </p:txBody>
      </p:sp>
      <p:pic>
        <p:nvPicPr>
          <p:cNvPr id="9"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206598"/>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Επεξήγηση με στρογγυλεμένο παραλληλόγραμμο 4"/>
          <p:cNvSpPr/>
          <p:nvPr/>
        </p:nvSpPr>
        <p:spPr>
          <a:xfrm>
            <a:off x="971600" y="471144"/>
            <a:ext cx="5040560" cy="2016224"/>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1" name="Επεξήγηση με στρογγυλεμένο παραλληλόγραμμο 10"/>
              <p:cNvSpPr/>
              <p:nvPr/>
            </p:nvSpPr>
            <p:spPr>
              <a:xfrm>
                <a:off x="2123728" y="1206598"/>
                <a:ext cx="6480720" cy="3816424"/>
              </a:xfrm>
              <a:prstGeom prst="wedgeRoundRectCallout">
                <a:avLst>
                  <a:gd name="adj1" fmla="val -59466"/>
                  <a:gd name="adj2" fmla="val 5187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l-GR" sz="2400" b="1" dirty="0">
                    <a:solidFill>
                      <a:schemeClr val="tx1"/>
                    </a:solidFill>
                    <a:latin typeface="Comic Sans MS" pitchFamily="66" charset="0"/>
                  </a:rPr>
                  <a:t>Μονάδα μέτρησης του ηλεκτρικού φορτίου (στο </a:t>
                </a:r>
                <a:r>
                  <a:rPr lang="en-US" sz="2400" b="1" dirty="0">
                    <a:solidFill>
                      <a:schemeClr val="tx1"/>
                    </a:solidFill>
                    <a:latin typeface="Comic Sans MS" pitchFamily="66" charset="0"/>
                  </a:rPr>
                  <a:t>SI</a:t>
                </a:r>
                <a:r>
                  <a:rPr lang="el-GR" sz="2400" b="1" dirty="0">
                    <a:solidFill>
                      <a:schemeClr val="tx1"/>
                    </a:solidFill>
                    <a:latin typeface="Comic Sans MS" pitchFamily="66" charset="0"/>
                  </a:rPr>
                  <a:t>)</a:t>
                </a:r>
                <a:r>
                  <a:rPr lang="en-US" sz="2400" b="1" dirty="0">
                    <a:solidFill>
                      <a:schemeClr val="tx1"/>
                    </a:solidFill>
                    <a:latin typeface="Comic Sans MS" pitchFamily="66" charset="0"/>
                  </a:rPr>
                  <a:t> </a:t>
                </a:r>
                <a:r>
                  <a:rPr lang="el-GR" sz="2400" b="1" dirty="0">
                    <a:solidFill>
                      <a:schemeClr val="tx1"/>
                    </a:solidFill>
                    <a:latin typeface="Comic Sans MS" pitchFamily="66" charset="0"/>
                  </a:rPr>
                  <a:t>είναι το</a:t>
                </a:r>
                <a:r>
                  <a:rPr lang="en-US" sz="2400" b="1" dirty="0">
                    <a:solidFill>
                      <a:schemeClr val="tx1"/>
                    </a:solidFill>
                    <a:latin typeface="Comic Sans MS" pitchFamily="66" charset="0"/>
                  </a:rPr>
                  <a:t> …………………………….</a:t>
                </a:r>
              </a:p>
              <a:p>
                <a:endParaRPr lang="el-GR" sz="2400" b="1" dirty="0">
                  <a:solidFill>
                    <a:schemeClr val="tx1"/>
                  </a:solidFill>
                  <a:latin typeface="Comic Sans MS" pitchFamily="66" charset="0"/>
                </a:endParaRPr>
              </a:p>
              <a:p>
                <a:r>
                  <a:rPr lang="el-GR" sz="2400" b="1" dirty="0">
                    <a:solidFill>
                      <a:schemeClr val="tx1"/>
                    </a:solidFill>
                    <a:latin typeface="Comic Sans MS" pitchFamily="66" charset="0"/>
                  </a:rPr>
                  <a:t>1</a:t>
                </a:r>
                <a:r>
                  <a:rPr lang="en-US" sz="2400" b="1" dirty="0" err="1">
                    <a:solidFill>
                      <a:schemeClr val="tx1"/>
                    </a:solidFill>
                    <a:latin typeface="Comic Sans MS" pitchFamily="66" charset="0"/>
                  </a:rPr>
                  <a:t>mC</a:t>
                </a:r>
                <a:r>
                  <a:rPr lang="en-US" sz="2400" b="1" dirty="0">
                    <a:solidFill>
                      <a:schemeClr val="tx1"/>
                    </a:solidFill>
                    <a:latin typeface="Comic Sans MS" pitchFamily="66" charset="0"/>
                  </a:rPr>
                  <a:t> = ……… C, </a:t>
                </a:r>
                <a:r>
                  <a:rPr lang="el-GR" sz="2400" b="1" dirty="0">
                    <a:solidFill>
                      <a:schemeClr val="tx1"/>
                    </a:solidFill>
                    <a:latin typeface="Comic Sans MS" pitchFamily="66" charset="0"/>
                  </a:rPr>
                  <a:t>1μ</a:t>
                </a:r>
                <a:r>
                  <a:rPr lang="en-US" sz="2400" b="1" dirty="0">
                    <a:solidFill>
                      <a:schemeClr val="tx1"/>
                    </a:solidFill>
                    <a:latin typeface="Comic Sans MS" pitchFamily="66" charset="0"/>
                  </a:rPr>
                  <a:t>C = ……… C,  </a:t>
                </a:r>
              </a:p>
              <a:p>
                <a:endParaRPr lang="el-GR" sz="2400" b="1" dirty="0">
                  <a:solidFill>
                    <a:schemeClr val="tx1"/>
                  </a:solidFill>
                  <a:latin typeface="Comic Sans MS" pitchFamily="66" charset="0"/>
                </a:endParaRPr>
              </a:p>
              <a:p>
                <a:r>
                  <a:rPr lang="el-GR" sz="2400" b="1" dirty="0">
                    <a:solidFill>
                      <a:schemeClr val="tx1"/>
                    </a:solidFill>
                    <a:latin typeface="Comic Sans MS" pitchFamily="66" charset="0"/>
                  </a:rPr>
                  <a:t>1</a:t>
                </a:r>
                <a:r>
                  <a:rPr lang="en-US" sz="2400" b="1" dirty="0" err="1">
                    <a:solidFill>
                      <a:schemeClr val="tx1"/>
                    </a:solidFill>
                    <a:latin typeface="Comic Sans MS" pitchFamily="66" charset="0"/>
                  </a:rPr>
                  <a:t>nC</a:t>
                </a:r>
                <a:r>
                  <a:rPr lang="en-US" sz="2400" b="1" dirty="0">
                    <a:solidFill>
                      <a:schemeClr val="tx1"/>
                    </a:solidFill>
                    <a:latin typeface="Comic Sans MS" pitchFamily="66" charset="0"/>
                  </a:rPr>
                  <a:t> = ……… C,  </a:t>
                </a:r>
                <a:r>
                  <a:rPr lang="el-GR" sz="2400" b="1" dirty="0">
                    <a:solidFill>
                      <a:schemeClr val="tx1"/>
                    </a:solidFill>
                    <a:latin typeface="Comic Sans MS" pitchFamily="66" charset="0"/>
                  </a:rPr>
                  <a:t>1</a:t>
                </a:r>
                <a:r>
                  <a:rPr lang="en-US" sz="2400" b="1" dirty="0" err="1">
                    <a:solidFill>
                      <a:schemeClr val="tx1"/>
                    </a:solidFill>
                    <a:latin typeface="Comic Sans MS" pitchFamily="66" charset="0"/>
                  </a:rPr>
                  <a:t>pC</a:t>
                </a:r>
                <a:r>
                  <a:rPr lang="en-US" sz="2400" b="1" dirty="0">
                    <a:solidFill>
                      <a:schemeClr val="tx1"/>
                    </a:solidFill>
                    <a:latin typeface="Comic Sans MS" pitchFamily="66" charset="0"/>
                  </a:rPr>
                  <a:t> = ………</a:t>
                </a:r>
                <a:r>
                  <a:rPr lang="en-US" sz="2400" b="1" baseline="30000" dirty="0">
                    <a:solidFill>
                      <a:schemeClr val="tx1"/>
                    </a:solidFill>
                    <a:latin typeface="Comic Sans MS" pitchFamily="66" charset="0"/>
                  </a:rPr>
                  <a:t> </a:t>
                </a:r>
                <a:r>
                  <a:rPr lang="en-US" sz="2400" b="1" dirty="0">
                    <a:solidFill>
                      <a:schemeClr val="tx1"/>
                    </a:solidFill>
                    <a:latin typeface="Comic Sans MS" pitchFamily="66" charset="0"/>
                  </a:rPr>
                  <a:t>C. </a:t>
                </a:r>
              </a:p>
              <a:p>
                <a:endParaRPr lang="en-US" sz="2400" b="1" dirty="0">
                  <a:solidFill>
                    <a:schemeClr val="tx1"/>
                  </a:solidFill>
                  <a:latin typeface="Comic Sans MS" pitchFamily="66" charset="0"/>
                </a:endParaRPr>
              </a:p>
              <a:p>
                <a:r>
                  <a:rPr lang="el-GR" sz="2400" b="1" dirty="0">
                    <a:solidFill>
                      <a:schemeClr val="tx1"/>
                    </a:solidFill>
                    <a:latin typeface="Comic Sans MS" pitchFamily="66" charset="0"/>
                  </a:rPr>
                  <a:t>Στοιχειώδες φορτίο  </a:t>
                </a:r>
                <a14:m>
                  <m:oMath xmlns:m="http://schemas.openxmlformats.org/officeDocument/2006/math">
                    <m:d>
                      <m:dPr>
                        <m:begChr m:val="|"/>
                        <m:endChr m:val="|"/>
                        <m:ctrlPr>
                          <a:rPr lang="el-GR" sz="2400" b="1" i="1" smtClean="0">
                            <a:solidFill>
                              <a:schemeClr val="tx1"/>
                            </a:solidFill>
                            <a:latin typeface="Cambria Math" panose="02040503050406030204" pitchFamily="18" charset="0"/>
                          </a:rPr>
                        </m:ctrlPr>
                      </m:dPr>
                      <m:e>
                        <m:r>
                          <a:rPr lang="en-US" sz="2400" b="1" i="1" smtClean="0">
                            <a:solidFill>
                              <a:schemeClr val="tx1"/>
                            </a:solidFill>
                            <a:latin typeface="Cambria Math"/>
                          </a:rPr>
                          <m:t>𝒆</m:t>
                        </m:r>
                      </m:e>
                    </m:d>
                    <m:r>
                      <a:rPr lang="en-US" sz="2400" b="1" i="1" smtClean="0">
                        <a:solidFill>
                          <a:schemeClr val="tx1"/>
                        </a:solidFill>
                        <a:latin typeface="Cambria Math"/>
                      </a:rPr>
                      <m:t>=</m:t>
                    </m:r>
                  </m:oMath>
                </a14:m>
                <a:r>
                  <a:rPr lang="en-US" sz="2400" b="1" dirty="0">
                    <a:solidFill>
                      <a:schemeClr val="tx1"/>
                    </a:solidFill>
                    <a:latin typeface="Comic Sans MS" pitchFamily="66" charset="0"/>
                  </a:rPr>
                  <a:t> 1,6.10</a:t>
                </a:r>
                <a:r>
                  <a:rPr lang="en-US" sz="2400" b="1" baseline="30000" dirty="0">
                    <a:solidFill>
                      <a:schemeClr val="tx1"/>
                    </a:solidFill>
                    <a:latin typeface="Comic Sans MS" pitchFamily="66" charset="0"/>
                  </a:rPr>
                  <a:t>-19</a:t>
                </a:r>
                <a:r>
                  <a:rPr lang="en-US" sz="2400" b="1" dirty="0">
                    <a:solidFill>
                      <a:schemeClr val="tx1"/>
                    </a:solidFill>
                    <a:latin typeface="Comic Sans MS" pitchFamily="66" charset="0"/>
                  </a:rPr>
                  <a:t> C</a:t>
                </a:r>
                <a:endParaRPr lang="el-GR" sz="2400" b="1" dirty="0">
                  <a:solidFill>
                    <a:schemeClr val="tx1"/>
                  </a:solidFill>
                  <a:latin typeface="Comic Sans MS" pitchFamily="66" charset="0"/>
                </a:endParaRPr>
              </a:p>
            </p:txBody>
          </p:sp>
        </mc:Choice>
        <mc:Fallback xmlns="">
          <p:sp>
            <p:nvSpPr>
              <p:cNvPr id="11" name="Επεξήγηση με στρογγυλεμένο παραλληλόγραμμο 10"/>
              <p:cNvSpPr>
                <a:spLocks noRot="1" noChangeAspect="1" noMove="1" noResize="1" noEditPoints="1" noAdjustHandles="1" noChangeArrowheads="1" noChangeShapeType="1" noTextEdit="1"/>
              </p:cNvSpPr>
              <p:nvPr/>
            </p:nvSpPr>
            <p:spPr>
              <a:xfrm>
                <a:off x="2123728" y="1206598"/>
                <a:ext cx="6480720" cy="3816424"/>
              </a:xfrm>
              <a:prstGeom prst="wedgeRoundRectCallout">
                <a:avLst>
                  <a:gd name="adj1" fmla="val -59466"/>
                  <a:gd name="adj2" fmla="val 51875"/>
                  <a:gd name="adj3" fmla="val 16667"/>
                </a:avLst>
              </a:prstGeom>
              <a:blipFill>
                <a:blip r:embed="rId3" cstate="print"/>
                <a:stretch>
                  <a:fillRect/>
                </a:stretch>
              </a:blipFill>
              <a:ln>
                <a:noFill/>
              </a:ln>
            </p:spPr>
            <p:txBody>
              <a:bodyPr/>
              <a:lstStyle/>
              <a:p>
                <a:r>
                  <a:rPr lang="el-GR">
                    <a:noFill/>
                  </a:rPr>
                  <a:t> </a:t>
                </a:r>
              </a:p>
            </p:txBody>
          </p:sp>
        </mc:Fallback>
      </mc:AlternateContent>
      <p:sp>
        <p:nvSpPr>
          <p:cNvPr id="6" name="Ορθογώνιο 5"/>
          <p:cNvSpPr/>
          <p:nvPr/>
        </p:nvSpPr>
        <p:spPr>
          <a:xfrm>
            <a:off x="3347864" y="2852936"/>
            <a:ext cx="809837" cy="461665"/>
          </a:xfrm>
          <a:prstGeom prst="rect">
            <a:avLst/>
          </a:prstGeom>
        </p:spPr>
        <p:txBody>
          <a:bodyPr wrap="none">
            <a:spAutoFit/>
          </a:bodyPr>
          <a:lstStyle/>
          <a:p>
            <a:r>
              <a:rPr lang="en-US" sz="2400" b="1" dirty="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a:solidFill>
                  <a:srgbClr val="FF0000"/>
                </a:solidFill>
                <a:effectLst>
                  <a:outerShdw blurRad="38100" dist="38100" dir="2700000" algn="tl">
                    <a:srgbClr val="000000">
                      <a:alpha val="43137"/>
                    </a:srgbClr>
                  </a:outerShdw>
                </a:effectLst>
                <a:latin typeface="Comic Sans MS" pitchFamily="66" charset="0"/>
              </a:rPr>
              <a:t>-3</a:t>
            </a:r>
            <a:endParaRPr lang="el-GR" sz="2400" dirty="0">
              <a:solidFill>
                <a:srgbClr val="FF0000"/>
              </a:solidFill>
              <a:effectLst>
                <a:outerShdw blurRad="38100" dist="38100" dir="2700000" algn="tl">
                  <a:srgbClr val="000000">
                    <a:alpha val="43137"/>
                  </a:srgbClr>
                </a:outerShdw>
              </a:effectLst>
            </a:endParaRPr>
          </a:p>
        </p:txBody>
      </p:sp>
      <p:sp>
        <p:nvSpPr>
          <p:cNvPr id="10" name="Ορθογώνιο 9"/>
          <p:cNvSpPr/>
          <p:nvPr/>
        </p:nvSpPr>
        <p:spPr>
          <a:xfrm>
            <a:off x="3275856" y="3573016"/>
            <a:ext cx="809837" cy="461665"/>
          </a:xfrm>
          <a:prstGeom prst="rect">
            <a:avLst/>
          </a:prstGeom>
        </p:spPr>
        <p:txBody>
          <a:bodyPr wrap="none">
            <a:spAutoFit/>
          </a:bodyPr>
          <a:lstStyle/>
          <a:p>
            <a:r>
              <a:rPr lang="en-US" sz="2400" b="1" dirty="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a:solidFill>
                  <a:srgbClr val="FF0000"/>
                </a:solidFill>
                <a:effectLst>
                  <a:outerShdw blurRad="38100" dist="38100" dir="2700000" algn="tl">
                    <a:srgbClr val="000000">
                      <a:alpha val="43137"/>
                    </a:srgbClr>
                  </a:outerShdw>
                </a:effectLst>
                <a:latin typeface="Comic Sans MS" pitchFamily="66" charset="0"/>
              </a:rPr>
              <a:t>-9</a:t>
            </a:r>
            <a:endParaRPr lang="el-GR" sz="2400" dirty="0">
              <a:solidFill>
                <a:srgbClr val="FF0000"/>
              </a:solidFill>
              <a:effectLst>
                <a:outerShdw blurRad="38100" dist="38100" dir="2700000" algn="tl">
                  <a:srgbClr val="000000">
                    <a:alpha val="43137"/>
                  </a:srgbClr>
                </a:outerShdw>
              </a:effectLst>
            </a:endParaRPr>
          </a:p>
        </p:txBody>
      </p:sp>
      <p:sp>
        <p:nvSpPr>
          <p:cNvPr id="12" name="Ορθογώνιο 11"/>
          <p:cNvSpPr/>
          <p:nvPr/>
        </p:nvSpPr>
        <p:spPr>
          <a:xfrm>
            <a:off x="5544724" y="2852935"/>
            <a:ext cx="809837" cy="461665"/>
          </a:xfrm>
          <a:prstGeom prst="rect">
            <a:avLst/>
          </a:prstGeom>
        </p:spPr>
        <p:txBody>
          <a:bodyPr wrap="none">
            <a:spAutoFit/>
          </a:bodyPr>
          <a:lstStyle/>
          <a:p>
            <a:r>
              <a:rPr lang="en-US" sz="2400" b="1" dirty="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a:solidFill>
                  <a:srgbClr val="FF0000"/>
                </a:solidFill>
                <a:effectLst>
                  <a:outerShdw blurRad="38100" dist="38100" dir="2700000" algn="tl">
                    <a:srgbClr val="000000">
                      <a:alpha val="43137"/>
                    </a:srgbClr>
                  </a:outerShdw>
                </a:effectLst>
                <a:latin typeface="Comic Sans MS" pitchFamily="66" charset="0"/>
              </a:rPr>
              <a:t>-6</a:t>
            </a:r>
            <a:endParaRPr lang="el-GR" sz="2400" dirty="0">
              <a:solidFill>
                <a:srgbClr val="FF0000"/>
              </a:solidFill>
              <a:effectLst>
                <a:outerShdw blurRad="38100" dist="38100" dir="2700000" algn="tl">
                  <a:srgbClr val="000000">
                    <a:alpha val="43137"/>
                  </a:srgbClr>
                </a:outerShdw>
              </a:effectLst>
            </a:endParaRPr>
          </a:p>
        </p:txBody>
      </p:sp>
      <p:sp>
        <p:nvSpPr>
          <p:cNvPr id="13" name="Ορθογώνιο 12"/>
          <p:cNvSpPr/>
          <p:nvPr/>
        </p:nvSpPr>
        <p:spPr>
          <a:xfrm>
            <a:off x="5544724" y="3573015"/>
            <a:ext cx="934871" cy="461665"/>
          </a:xfrm>
          <a:prstGeom prst="rect">
            <a:avLst/>
          </a:prstGeom>
        </p:spPr>
        <p:txBody>
          <a:bodyPr wrap="none">
            <a:spAutoFit/>
          </a:bodyPr>
          <a:lstStyle/>
          <a:p>
            <a:r>
              <a:rPr lang="en-US" sz="2400" b="1" dirty="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a:solidFill>
                  <a:srgbClr val="FF0000"/>
                </a:solidFill>
                <a:effectLst>
                  <a:outerShdw blurRad="38100" dist="38100" dir="2700000" algn="tl">
                    <a:srgbClr val="000000">
                      <a:alpha val="43137"/>
                    </a:srgbClr>
                  </a:outerShdw>
                </a:effectLst>
                <a:latin typeface="Comic Sans MS" pitchFamily="66" charset="0"/>
              </a:rPr>
              <a:t>-12</a:t>
            </a:r>
            <a:endParaRPr lang="el-GR" sz="2400" dirty="0">
              <a:solidFill>
                <a:srgbClr val="FF0000"/>
              </a:solidFill>
              <a:effectLst>
                <a:outerShdw blurRad="38100" dist="38100" dir="2700000" algn="tl">
                  <a:srgbClr val="000000">
                    <a:alpha val="43137"/>
                  </a:srgbClr>
                </a:outerShdw>
              </a:effectLst>
            </a:endParaRPr>
          </a:p>
        </p:txBody>
      </p:sp>
      <p:sp>
        <p:nvSpPr>
          <p:cNvPr id="7" name="Ορθογώνιο 6"/>
          <p:cNvSpPr/>
          <p:nvPr/>
        </p:nvSpPr>
        <p:spPr>
          <a:xfrm>
            <a:off x="5033746" y="2017683"/>
            <a:ext cx="2095445"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itchFamily="66" charset="0"/>
              </a:rPr>
              <a:t>1</a:t>
            </a:r>
            <a:r>
              <a:rPr lang="en-US" sz="2400" b="1" dirty="0">
                <a:solidFill>
                  <a:srgbClr val="FF0000"/>
                </a:solidFill>
                <a:effectLst>
                  <a:outerShdw blurRad="38100" dist="38100" dir="2700000" algn="tl">
                    <a:srgbClr val="000000">
                      <a:alpha val="43137"/>
                    </a:srgbClr>
                  </a:outerShdw>
                </a:effectLst>
                <a:latin typeface="Comic Sans MS" pitchFamily="66" charset="0"/>
              </a:rPr>
              <a:t>C (</a:t>
            </a:r>
            <a:r>
              <a:rPr lang="el-GR" sz="2400" b="1" dirty="0">
                <a:solidFill>
                  <a:srgbClr val="FF0000"/>
                </a:solidFill>
                <a:effectLst>
                  <a:outerShdw blurRad="38100" dist="38100" dir="2700000" algn="tl">
                    <a:srgbClr val="000000">
                      <a:alpha val="43137"/>
                    </a:srgbClr>
                  </a:outerShdw>
                </a:effectLst>
                <a:latin typeface="Comic Sans MS" pitchFamily="66" charset="0"/>
              </a:rPr>
              <a:t>Κουλόμπ)</a:t>
            </a:r>
            <a:endParaRPr lang="en-US" sz="2400" b="1" dirty="0">
              <a:solidFill>
                <a:srgbClr val="FF0000"/>
              </a:solidFill>
              <a:effectLst>
                <a:outerShdw blurRad="38100" dist="38100" dir="2700000" algn="tl">
                  <a:srgbClr val="000000">
                    <a:alpha val="43137"/>
                  </a:srgbClr>
                </a:outerShdw>
              </a:effectLst>
              <a:latin typeface="Comic Sans MS" pitchFamily="66" charset="0"/>
            </a:endParaRPr>
          </a:p>
        </p:txBody>
      </p:sp>
      <p:sp>
        <p:nvSpPr>
          <p:cNvPr id="14" name="Επεξήγηση με στρογγυλεμένο παραλληλόγραμμο 13"/>
          <p:cNvSpPr/>
          <p:nvPr/>
        </p:nvSpPr>
        <p:spPr>
          <a:xfrm>
            <a:off x="2403666" y="544957"/>
            <a:ext cx="2554216" cy="774086"/>
          </a:xfrm>
          <a:prstGeom prst="wedgeRoundRectCallout">
            <a:avLst>
              <a:gd name="adj1" fmla="val -66142"/>
              <a:gd name="adj2" fmla="val 7832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rPr>
              <a:t>Ας θυμηθούμε…</a:t>
            </a:r>
            <a:endParaRPr kumimoji="0" lang="en-US"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endParaRPr>
          </a:p>
        </p:txBody>
      </p:sp>
    </p:spTree>
    <p:extLst>
      <p:ext uri="{BB962C8B-B14F-4D97-AF65-F5344CB8AC3E}">
        <p14:creationId xmlns:p14="http://schemas.microsoft.com/office/powerpoint/2010/main" val="275719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25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500"/>
                                        <p:tgtEl>
                                          <p:spTgt spid="11">
                                            <p:txEl>
                                              <p:pRg st="2" end="2"/>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Effect transition="in" filter="fade">
                                      <p:cBhvr>
                                        <p:cTn id="31" dur="500"/>
                                        <p:tgtEl>
                                          <p:spTgt spid="11">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xEl>
                                              <p:pRg st="6" end="6"/>
                                            </p:txEl>
                                          </p:spTgt>
                                        </p:tgtEl>
                                        <p:attrNameLst>
                                          <p:attrName>style.visibility</p:attrName>
                                        </p:attrNameLst>
                                      </p:cBhvr>
                                      <p:to>
                                        <p:strVal val="visible"/>
                                      </p:to>
                                    </p:set>
                                    <p:animEffect transition="in" filter="fade">
                                      <p:cBhvr>
                                        <p:cTn id="34" dur="500"/>
                                        <p:tgtEl>
                                          <p:spTgt spid="11">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1000"/>
                                        <p:tgtEl>
                                          <p:spTgt spid="10"/>
                                        </p:tgtEl>
                                      </p:cBhvr>
                                    </p:animEffect>
                                    <p:anim calcmode="lin" valueType="num">
                                      <p:cBhvr>
                                        <p:cTn id="54" dur="1000" fill="hold"/>
                                        <p:tgtEl>
                                          <p:spTgt spid="10"/>
                                        </p:tgtEl>
                                        <p:attrNameLst>
                                          <p:attrName>ppt_x</p:attrName>
                                        </p:attrNameLst>
                                      </p:cBhvr>
                                      <p:tavLst>
                                        <p:tav tm="0">
                                          <p:val>
                                            <p:strVal val="#ppt_x"/>
                                          </p:val>
                                        </p:tav>
                                        <p:tav tm="100000">
                                          <p:val>
                                            <p:strVal val="#ppt_x"/>
                                          </p:val>
                                        </p:tav>
                                      </p:tavLst>
                                    </p:anim>
                                    <p:anim calcmode="lin" valueType="num">
                                      <p:cBhvr>
                                        <p:cTn id="5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p:bldP spid="13"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20</a:t>
            </a:fld>
            <a:endParaRPr lang="el-GR">
              <a:solidFill>
                <a:prstClr val="black">
                  <a:tint val="75000"/>
                </a:prstClr>
              </a:solidFill>
            </a:endParaRPr>
          </a:p>
        </p:txBody>
      </p:sp>
      <p:sp>
        <p:nvSpPr>
          <p:cNvPr id="4" name="Ορθογώνιο 3"/>
          <p:cNvSpPr/>
          <p:nvPr/>
        </p:nvSpPr>
        <p:spPr>
          <a:xfrm>
            <a:off x="1925289" y="293755"/>
            <a:ext cx="5136342" cy="707886"/>
          </a:xfrm>
          <a:prstGeom prst="rect">
            <a:avLst/>
          </a:prstGeom>
        </p:spPr>
        <p:txBody>
          <a:bodyPr wrap="none">
            <a:spAutoFit/>
          </a:bodyPr>
          <a:lstStyle/>
          <a:p>
            <a:r>
              <a:rPr lang="el-GR" sz="2400" b="1" dirty="0">
                <a:solidFill>
                  <a:srgbClr val="660033"/>
                </a:solidFill>
                <a:effectLst>
                  <a:outerShdw blurRad="38100" dist="38100" dir="2700000" algn="tl">
                    <a:srgbClr val="000000">
                      <a:alpha val="43137"/>
                    </a:srgbClr>
                  </a:outerShdw>
                </a:effectLst>
                <a:latin typeface="Comic Sans MS" panose="030F0702030302020204" pitchFamily="66" charset="0"/>
              </a:rPr>
              <a:t>Στρατηγική επίλυσης προβλημάτων</a:t>
            </a:r>
          </a:p>
          <a:p>
            <a:pPr algn="ctr"/>
            <a:r>
              <a:rPr lang="el-GR" sz="1600" b="1" dirty="0">
                <a:solidFill>
                  <a:srgbClr val="660033"/>
                </a:solidFill>
                <a:effectLst>
                  <a:outerShdw blurRad="38100" dist="38100" dir="2700000" algn="tl">
                    <a:srgbClr val="000000">
                      <a:alpha val="43137"/>
                    </a:srgbClr>
                  </a:outerShdw>
                </a:effectLst>
                <a:latin typeface="Comic Sans MS" panose="030F0702030302020204" pitchFamily="66" charset="0"/>
              </a:rPr>
              <a:t>(σελ. 37)</a:t>
            </a:r>
          </a:p>
        </p:txBody>
      </p:sp>
      <p:sp>
        <p:nvSpPr>
          <p:cNvPr id="5" name="Ορθογώνιο 4"/>
          <p:cNvSpPr/>
          <p:nvPr/>
        </p:nvSpPr>
        <p:spPr>
          <a:xfrm>
            <a:off x="971600" y="908720"/>
            <a:ext cx="7200800" cy="4662815"/>
          </a:xfrm>
          <a:prstGeom prst="rect">
            <a:avLst/>
          </a:prstGeom>
        </p:spPr>
        <p:txBody>
          <a:bodyPr wrap="square">
            <a:spAutoFit/>
          </a:bodyPr>
          <a:lstStyle/>
          <a:p>
            <a:pPr algn="just">
              <a:lnSpc>
                <a:spcPct val="150000"/>
              </a:lnSpc>
            </a:pPr>
            <a:r>
              <a:rPr lang="el-GR" dirty="0">
                <a:solidFill>
                  <a:srgbClr val="1D1D1B"/>
                </a:solidFill>
                <a:latin typeface="Calibri" panose="020F0502020204030204" pitchFamily="34" charset="0"/>
              </a:rPr>
              <a:t>Για τον υπολογισμό ενός διανυσματικού μεγέθους όπως η δύναμη </a:t>
            </a:r>
            <a:r>
              <a:rPr lang="en-US" dirty="0">
                <a:solidFill>
                  <a:srgbClr val="1D1D1B"/>
                </a:solidFill>
                <a:latin typeface="Calibri" panose="020F0502020204030204" pitchFamily="34" charset="0"/>
              </a:rPr>
              <a:t>Coulomb</a:t>
            </a:r>
            <a:r>
              <a:rPr lang="el-GR" dirty="0">
                <a:solidFill>
                  <a:srgbClr val="1D1D1B"/>
                </a:solidFill>
                <a:latin typeface="Calibri" panose="020F0502020204030204" pitchFamily="34" charset="0"/>
              </a:rPr>
              <a:t>, δεν πρέπει να ξεχνάμε ότι πρέπει να υπολογίζονται: Μέτρο - Διεύθυνση - Φορά.</a:t>
            </a:r>
          </a:p>
          <a:p>
            <a:pPr algn="just">
              <a:lnSpc>
                <a:spcPct val="150000"/>
              </a:lnSpc>
            </a:pPr>
            <a:r>
              <a:rPr lang="el-GR" b="1" dirty="0">
                <a:solidFill>
                  <a:srgbClr val="1D1D1B"/>
                </a:solidFill>
                <a:latin typeface="Calibri" panose="020F0502020204030204" pitchFamily="34" charset="0"/>
              </a:rPr>
              <a:t>(α)  </a:t>
            </a:r>
            <a:r>
              <a:rPr lang="el-GR" dirty="0">
                <a:solidFill>
                  <a:srgbClr val="1D1D1B"/>
                </a:solidFill>
                <a:latin typeface="Calibri" panose="020F0502020204030204" pitchFamily="34" charset="0"/>
              </a:rPr>
              <a:t>Αν ζητείται σ’ ένα πρόβλημα ο υπολογισμός της δύναμης που ασκείται από ένα φορτίο σε ένα άλλο φορτίο, εργαζόμαστε όπως επιβάλει ο νόμος του </a:t>
            </a:r>
            <a:r>
              <a:rPr lang="el-GR" dirty="0" err="1">
                <a:solidFill>
                  <a:srgbClr val="1D1D1B"/>
                </a:solidFill>
                <a:latin typeface="Calibri" panose="020F0502020204030204" pitchFamily="34" charset="0"/>
              </a:rPr>
              <a:t>Coulomb</a:t>
            </a:r>
            <a:r>
              <a:rPr lang="el-GR" dirty="0">
                <a:solidFill>
                  <a:srgbClr val="1D1D1B"/>
                </a:solidFill>
                <a:latin typeface="Calibri" panose="020F0502020204030204" pitchFamily="34" charset="0"/>
              </a:rPr>
              <a:t>, προσδιορίζοντας τα διανυσματικά χαρακτηριστικά της.</a:t>
            </a:r>
          </a:p>
          <a:p>
            <a:pPr algn="just">
              <a:lnSpc>
                <a:spcPct val="150000"/>
              </a:lnSpc>
            </a:pPr>
            <a:r>
              <a:rPr lang="el-GR" b="1" dirty="0">
                <a:solidFill>
                  <a:srgbClr val="1D1D1B"/>
                </a:solidFill>
                <a:latin typeface="Calibri" panose="020F0502020204030204" pitchFamily="34" charset="0"/>
              </a:rPr>
              <a:t>(β)  </a:t>
            </a:r>
            <a:r>
              <a:rPr lang="el-GR" dirty="0">
                <a:solidFill>
                  <a:srgbClr val="1D1D1B"/>
                </a:solidFill>
                <a:latin typeface="Calibri" panose="020F0502020204030204" pitchFamily="34" charset="0"/>
              </a:rPr>
              <a:t>Αν ζητείται ο υπολογισμός της δύναμης που δέχεται ηλεκτρικό φορτίο από σύστημα δύο ή περισσότερων φορτίων, θα υπολογίσουμε τη δύναμη που οφείλεται σε κάθε ένα από τα φορτία αυτά και στη συνέχεια θα προσθέσουμε τις δυνάμεις διανυσματικά για να προσδιορίσουμε τελικά το μέτρο, τη διεύθυνση και τη φορά της συνισταμένης.</a:t>
            </a:r>
            <a:endParaRPr lang="el-GR" b="0" i="0" dirty="0">
              <a:solidFill>
                <a:srgbClr val="1D1D1B"/>
              </a:solidFill>
              <a:effectLst/>
              <a:latin typeface="Calibri" panose="020F0502020204030204" pitchFamily="34" charset="0"/>
            </a:endParaRPr>
          </a:p>
        </p:txBody>
      </p:sp>
      <mc:AlternateContent xmlns:mc="http://schemas.openxmlformats.org/markup-compatibility/2006" xmlns:a14="http://schemas.microsoft.com/office/drawing/2010/main">
        <mc:Choice Requires="a14">
          <p:sp>
            <p:nvSpPr>
              <p:cNvPr id="6" name="Ορθογώνιο 5"/>
              <p:cNvSpPr/>
              <p:nvPr/>
            </p:nvSpPr>
            <p:spPr>
              <a:xfrm>
                <a:off x="6302977" y="5085184"/>
                <a:ext cx="1869423" cy="402931"/>
              </a:xfrm>
              <a:prstGeom prst="rect">
                <a:avLst/>
              </a:prstGeom>
            </p:spPr>
            <p:txBody>
              <a:bodyPr wrap="none">
                <a:spAutoFit/>
              </a:bodyPr>
              <a:lstStyle/>
              <a:p>
                <a:r>
                  <a:rPr lang="en-US" altLang="el-GR" b="1" dirty="0">
                    <a:latin typeface="Comic Sans MS" pitchFamily="66" charset="0"/>
                  </a:rPr>
                  <a:t>(</a:t>
                </a:r>
                <a14:m>
                  <m:oMath xmlns:m="http://schemas.openxmlformats.org/officeDocument/2006/math">
                    <m:acc>
                      <m:accPr>
                        <m:chr m:val="⃗"/>
                        <m:ctrlPr>
                          <a:rPr lang="en-US" altLang="el-GR" b="1" i="1">
                            <a:latin typeface="Cambria Math" panose="02040503050406030204" pitchFamily="18" charset="0"/>
                          </a:rPr>
                        </m:ctrlPr>
                      </m:accPr>
                      <m:e>
                        <m:r>
                          <a:rPr lang="en-US" altLang="el-GR" b="1" i="1">
                            <a:latin typeface="Cambria Math"/>
                          </a:rPr>
                          <m:t>𝑭</m:t>
                        </m:r>
                      </m:e>
                    </m:acc>
                    <m:r>
                      <a:rPr lang="en-US" altLang="el-GR" b="1" i="1">
                        <a:latin typeface="Cambria Math"/>
                      </a:rPr>
                      <m:t>= </m:t>
                    </m:r>
                    <m:acc>
                      <m:accPr>
                        <m:chr m:val="⃗"/>
                        <m:ctrlPr>
                          <a:rPr lang="en-US" altLang="el-GR" b="1" i="1">
                            <a:latin typeface="Cambria Math" panose="02040503050406030204" pitchFamily="18" charset="0"/>
                          </a:rPr>
                        </m:ctrlPr>
                      </m:accPr>
                      <m:e>
                        <m:r>
                          <a:rPr lang="en-US" altLang="el-GR" b="1" i="1">
                            <a:latin typeface="Cambria Math"/>
                          </a:rPr>
                          <m:t>𝑭</m:t>
                        </m:r>
                      </m:e>
                    </m:acc>
                    <m:r>
                      <a:rPr lang="en-US" altLang="el-GR" b="1" i="1" baseline="-25000">
                        <a:latin typeface="Cambria Math"/>
                      </a:rPr>
                      <m:t>𝟏</m:t>
                    </m:r>
                  </m:oMath>
                </a14:m>
                <a:r>
                  <a:rPr lang="en-US" altLang="el-GR" b="1" dirty="0">
                    <a:latin typeface="Comic Sans MS" pitchFamily="66" charset="0"/>
                  </a:rPr>
                  <a:t>+</a:t>
                </a:r>
                <a14:m>
                  <m:oMath xmlns:m="http://schemas.openxmlformats.org/officeDocument/2006/math">
                    <m:acc>
                      <m:accPr>
                        <m:chr m:val="⃗"/>
                        <m:ctrlPr>
                          <a:rPr lang="en-US" altLang="el-GR" b="1" i="1" dirty="0">
                            <a:latin typeface="Cambria Math" panose="02040503050406030204" pitchFamily="18" charset="0"/>
                          </a:rPr>
                        </m:ctrlPr>
                      </m:accPr>
                      <m:e>
                        <m:r>
                          <a:rPr lang="en-US" altLang="el-GR" b="1" i="1" dirty="0">
                            <a:latin typeface="Cambria Math"/>
                          </a:rPr>
                          <m:t>𝑭</m:t>
                        </m:r>
                      </m:e>
                    </m:acc>
                    <m:r>
                      <a:rPr lang="en-US" altLang="el-GR" b="1" i="1" baseline="-25000" dirty="0">
                        <a:latin typeface="Cambria Math"/>
                      </a:rPr>
                      <m:t>𝟐</m:t>
                    </m:r>
                  </m:oMath>
                </a14:m>
                <a:r>
                  <a:rPr lang="en-US" altLang="el-GR" b="1" dirty="0">
                    <a:latin typeface="Comic Sans MS" pitchFamily="66" charset="0"/>
                  </a:rPr>
                  <a:t>+…)</a:t>
                </a:r>
                <a:r>
                  <a:rPr lang="el-GR" altLang="el-GR" b="1" dirty="0">
                    <a:latin typeface="Comic Sans MS" pitchFamily="66" charset="0"/>
                  </a:rPr>
                  <a:t> </a:t>
                </a:r>
                <a:endParaRPr lang="el-GR" dirty="0"/>
              </a:p>
            </p:txBody>
          </p:sp>
        </mc:Choice>
        <mc:Fallback xmlns="">
          <p:sp>
            <p:nvSpPr>
              <p:cNvPr id="6" name="Ορθογώνιο 5"/>
              <p:cNvSpPr>
                <a:spLocks noRot="1" noChangeAspect="1" noMove="1" noResize="1" noEditPoints="1" noAdjustHandles="1" noChangeArrowheads="1" noChangeShapeType="1" noTextEdit="1"/>
              </p:cNvSpPr>
              <p:nvPr/>
            </p:nvSpPr>
            <p:spPr>
              <a:xfrm>
                <a:off x="6302977" y="5085184"/>
                <a:ext cx="1869423" cy="402931"/>
              </a:xfrm>
              <a:prstGeom prst="rect">
                <a:avLst/>
              </a:prstGeom>
              <a:blipFill>
                <a:blip r:embed="rId2" cstate="print"/>
                <a:stretch>
                  <a:fillRect l="-2932" b="-24242"/>
                </a:stretch>
              </a:blipFill>
            </p:spPr>
            <p:txBody>
              <a:bodyPr/>
              <a:lstStyle/>
              <a:p>
                <a:r>
                  <a:rPr lang="el-GR">
                    <a:noFill/>
                  </a:rPr>
                  <a:t> </a:t>
                </a:r>
              </a:p>
            </p:txBody>
          </p:sp>
        </mc:Fallback>
      </mc:AlternateContent>
    </p:spTree>
    <p:extLst>
      <p:ext uri="{BB962C8B-B14F-4D97-AF65-F5344CB8AC3E}">
        <p14:creationId xmlns:p14="http://schemas.microsoft.com/office/powerpoint/2010/main" val="21808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500"/>
                            </p:stCondLst>
                            <p:childTnLst>
                              <p:par>
                                <p:cTn id="25" presetID="42" presetClass="entr" presetSubtype="0" fill="hold" grpId="0" nodeType="afterEffect">
                                  <p:stCondLst>
                                    <p:cond delay="100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21</a:t>
            </a:fld>
            <a:endParaRPr lang="el-GR" dirty="0">
              <a:solidFill>
                <a:prstClr val="black"/>
              </a:solidFill>
            </a:endParaRPr>
          </a:p>
        </p:txBody>
      </p:sp>
      <p:sp>
        <p:nvSpPr>
          <p:cNvPr id="4" name="Text Box 4"/>
          <p:cNvSpPr txBox="1">
            <a:spLocks noChangeArrowheads="1"/>
          </p:cNvSpPr>
          <p:nvPr/>
        </p:nvSpPr>
        <p:spPr bwMode="auto">
          <a:xfrm>
            <a:off x="1835150" y="2133600"/>
            <a:ext cx="540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l-GR" sz="3600" b="1" dirty="0">
                <a:solidFill>
                  <a:srgbClr val="660033"/>
                </a:solidFill>
                <a:effectLst>
                  <a:outerShdw blurRad="38100" dist="38100" dir="2700000" algn="tl">
                    <a:srgbClr val="000000"/>
                  </a:outerShdw>
                </a:effectLst>
                <a:latin typeface="Comic Sans MS" pitchFamily="66" charset="0"/>
              </a:rPr>
              <a:t>Εφαρμογές</a:t>
            </a:r>
          </a:p>
        </p:txBody>
      </p:sp>
    </p:spTree>
    <p:extLst>
      <p:ext uri="{BB962C8B-B14F-4D97-AF65-F5344CB8AC3E}">
        <p14:creationId xmlns:p14="http://schemas.microsoft.com/office/powerpoint/2010/main" val="150251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22</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a:solidFill>
                  <a:srgbClr val="660033"/>
                </a:solidFill>
                <a:effectLst>
                  <a:outerShdw blurRad="38100" dist="38100" dir="2700000" algn="tl">
                    <a:srgbClr val="000000">
                      <a:alpha val="43137"/>
                    </a:srgbClr>
                  </a:outerShdw>
                </a:effectLst>
                <a:latin typeface="Comic Sans MS" panose="030F0702030302020204" pitchFamily="66" charset="0"/>
              </a:rPr>
              <a:t>Ερωτήσεις από το σχολικό βιβλίο</a:t>
            </a:r>
          </a:p>
          <a:p>
            <a:pPr algn="ctr"/>
            <a:r>
              <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rPr>
              <a:t>( από σελ. 43 )</a:t>
            </a:r>
          </a:p>
        </p:txBody>
      </p:sp>
    </p:spTree>
    <p:extLst>
      <p:ext uri="{BB962C8B-B14F-4D97-AF65-F5344CB8AC3E}">
        <p14:creationId xmlns:p14="http://schemas.microsoft.com/office/powerpoint/2010/main" val="197674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23</a:t>
            </a:fld>
            <a:endParaRPr lang="el-GR">
              <a:solidFill>
                <a:prstClr val="black">
                  <a:tint val="75000"/>
                </a:prstClr>
              </a:solidFill>
            </a:endParaRPr>
          </a:p>
        </p:txBody>
      </p:sp>
      <p:sp>
        <p:nvSpPr>
          <p:cNvPr id="4" name="Ορθογώνιο 3"/>
          <p:cNvSpPr/>
          <p:nvPr/>
        </p:nvSpPr>
        <p:spPr>
          <a:xfrm>
            <a:off x="898149" y="128643"/>
            <a:ext cx="6840760" cy="1938992"/>
          </a:xfrm>
          <a:prstGeom prst="rect">
            <a:avLst/>
          </a:prstGeom>
        </p:spPr>
        <p:txBody>
          <a:bodyPr wrap="square">
            <a:spAutoFit/>
          </a:bodyPr>
          <a:lstStyle/>
          <a:p>
            <a:pPr algn="just">
              <a:lnSpc>
                <a:spcPct val="150000"/>
              </a:lnSpc>
            </a:pPr>
            <a:r>
              <a:rPr lang="el-GR" sz="2000" b="1" dirty="0">
                <a:latin typeface="Trebuchet MS" panose="020B0603020202020204" pitchFamily="34" charset="0"/>
              </a:rPr>
              <a:t>1.  (α)  </a:t>
            </a:r>
            <a:r>
              <a:rPr lang="el-GR" sz="2000" dirty="0">
                <a:latin typeface="Trebuchet MS" panose="020B0603020202020204" pitchFamily="34" charset="0"/>
              </a:rPr>
              <a:t>Να διατυπώσετε το νόμο του </a:t>
            </a:r>
            <a:r>
              <a:rPr lang="el-GR" sz="2000" dirty="0" err="1">
                <a:latin typeface="Trebuchet MS" panose="020B0603020202020204" pitchFamily="34" charset="0"/>
              </a:rPr>
              <a:t>Coulomb</a:t>
            </a:r>
            <a:r>
              <a:rPr lang="el-GR" sz="2000" dirty="0">
                <a:latin typeface="Trebuchet MS" panose="020B0603020202020204" pitchFamily="34" charset="0"/>
              </a:rPr>
              <a:t> και να γράψετε την αντίστοιχη σχέση.</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Ποιες οι μονάδες των μεγεθών που εμφανίζονται στη σχέση;</a:t>
            </a:r>
          </a:p>
        </p:txBody>
      </p:sp>
      <p:sp>
        <p:nvSpPr>
          <p:cNvPr id="5" name="Ορθογώνιο 4"/>
          <p:cNvSpPr/>
          <p:nvPr/>
        </p:nvSpPr>
        <p:spPr>
          <a:xfrm>
            <a:off x="899592" y="2060848"/>
            <a:ext cx="7560840" cy="3785652"/>
          </a:xfrm>
          <a:prstGeom prst="rect">
            <a:avLst/>
          </a:prstGeom>
        </p:spPr>
        <p:txBody>
          <a:bodyPr wrap="square">
            <a:spAutoFit/>
          </a:bodyPr>
          <a:lstStyle/>
          <a:p>
            <a:pPr algn="just">
              <a:lnSpc>
                <a:spcPct val="150000"/>
              </a:lnSpc>
            </a:pPr>
            <a:r>
              <a:rPr lang="el-GR" sz="2000" b="1" dirty="0">
                <a:latin typeface="Trebuchet MS" panose="020B0603020202020204" pitchFamily="34" charset="0"/>
              </a:rPr>
              <a:t>3.</a:t>
            </a:r>
            <a:r>
              <a:rPr lang="en-US" sz="2000" b="1" dirty="0">
                <a:latin typeface="Trebuchet MS" panose="020B0603020202020204" pitchFamily="34" charset="0"/>
              </a:rPr>
              <a:t>  </a:t>
            </a:r>
            <a:r>
              <a:rPr lang="el-GR" sz="2000" dirty="0">
                <a:latin typeface="Trebuchet MS" panose="020B0603020202020204" pitchFamily="34" charset="0"/>
              </a:rPr>
              <a:t>Δύο όμοια ηλεκτρικά φορτία απέχουν σταθερή</a:t>
            </a:r>
            <a:r>
              <a:rPr lang="en-US" sz="2000" dirty="0">
                <a:latin typeface="Trebuchet MS" panose="020B0603020202020204" pitchFamily="34" charset="0"/>
              </a:rPr>
              <a:t> </a:t>
            </a:r>
            <a:r>
              <a:rPr lang="el-GR" sz="2000" dirty="0">
                <a:latin typeface="Trebuchet MS" panose="020B0603020202020204" pitchFamily="34" charset="0"/>
              </a:rPr>
              <a:t>απόσταση. Ποιο θα είναι το αποτέλεσμα στη δύναμη </a:t>
            </a:r>
            <a:r>
              <a:rPr lang="el-GR" sz="2000" dirty="0" err="1">
                <a:latin typeface="Trebuchet MS" panose="020B0603020202020204" pitchFamily="34" charset="0"/>
              </a:rPr>
              <a:t>Coulomb</a:t>
            </a:r>
            <a:r>
              <a:rPr lang="el-GR" sz="2000" dirty="0">
                <a:latin typeface="Trebuchet MS" panose="020B0603020202020204" pitchFamily="34" charset="0"/>
              </a:rPr>
              <a:t> εάν:</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Ένα από τα δύο φορτία διπλασιαστεί.</a:t>
            </a:r>
            <a:endParaRPr lang="en-US" sz="2000" dirty="0">
              <a:latin typeface="Trebuchet MS" panose="020B0603020202020204" pitchFamily="34" charset="0"/>
            </a:endParaRP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θα διπλασιαστεί.</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Ένα φορτίο διπλασιαστεί και το άλλο υποδιπλασιαστεί.</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θα παραμείνει σταθερή.</a:t>
            </a:r>
            <a:endParaRPr lang="el-GR"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Γ.  </a:t>
            </a:r>
            <a:r>
              <a:rPr lang="el-GR" sz="2000" dirty="0">
                <a:latin typeface="Trebuchet MS" panose="020B0603020202020204" pitchFamily="34" charset="0"/>
              </a:rPr>
              <a:t>Διπλασιαστούν και τα δύο φορτία.</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θα τετραπλασιαστεί.</a:t>
            </a:r>
            <a:endParaRPr lang="el-GR" sz="2000" dirty="0">
              <a:latin typeface="Trebuchet MS" panose="020B0603020202020204" pitchFamily="34" charset="0"/>
            </a:endParaRPr>
          </a:p>
        </p:txBody>
      </p:sp>
    </p:spTree>
    <p:extLst>
      <p:ext uri="{BB962C8B-B14F-4D97-AF65-F5344CB8AC3E}">
        <p14:creationId xmlns:p14="http://schemas.microsoft.com/office/powerpoint/2010/main" val="375182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dissolv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dissolve">
                                      <p:cBhvr>
                                        <p:cTn id="28" dur="5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4"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dissolve">
                                      <p:cBhvr>
                                        <p:cTn id="39" dur="500"/>
                                        <p:tgtEl>
                                          <p:spTgt spid="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additive="base">
                                        <p:cTn id="44"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DF53439-851E-44AD-84B1-B6BFC3D0C743}" type="slidenum">
              <a:rPr lang="el-GR" smtClean="0">
                <a:solidFill>
                  <a:prstClr val="black">
                    <a:tint val="75000"/>
                  </a:prstClr>
                </a:solidFill>
              </a:rPr>
              <a:pPr/>
              <a:t>24</a:t>
            </a:fld>
            <a:endParaRPr lang="el-GR">
              <a:solidFill>
                <a:prstClr val="black">
                  <a:tint val="75000"/>
                </a:prstClr>
              </a:solidFill>
            </a:endParaRPr>
          </a:p>
        </p:txBody>
      </p:sp>
      <p:sp>
        <p:nvSpPr>
          <p:cNvPr id="4" name="Ορθογώνιο 4"/>
          <p:cNvSpPr/>
          <p:nvPr/>
        </p:nvSpPr>
        <p:spPr>
          <a:xfrm>
            <a:off x="1115616" y="471803"/>
            <a:ext cx="6912768" cy="2862322"/>
          </a:xfrm>
          <a:prstGeom prst="rect">
            <a:avLst/>
          </a:prstGeom>
        </p:spPr>
        <p:txBody>
          <a:bodyPr wrap="square">
            <a:spAutoFit/>
          </a:bodyPr>
          <a:lstStyle/>
          <a:p>
            <a:pPr algn="just">
              <a:lnSpc>
                <a:spcPct val="150000"/>
              </a:lnSpc>
            </a:pPr>
            <a:r>
              <a:rPr lang="el-GR" sz="2000" b="1" dirty="0">
                <a:latin typeface="Trebuchet MS" panose="020B0603020202020204" pitchFamily="34" charset="0"/>
              </a:rPr>
              <a:t>6.  </a:t>
            </a:r>
            <a:r>
              <a:rPr lang="el-GR" sz="2000" dirty="0">
                <a:latin typeface="Trebuchet MS" panose="020B0603020202020204" pitchFamily="34" charset="0"/>
              </a:rPr>
              <a:t>Δύο ετερώνυμα ηλεκτρικά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έλκονται με δύναμη </a:t>
            </a:r>
            <a:r>
              <a:rPr lang="el-GR" sz="2000" i="1" dirty="0">
                <a:latin typeface="Trebuchet MS" panose="020B0603020202020204" pitchFamily="34" charset="0"/>
              </a:rPr>
              <a:t>F</a:t>
            </a:r>
            <a:r>
              <a:rPr lang="el-GR" sz="2000" dirty="0">
                <a:latin typeface="Trebuchet MS" panose="020B0603020202020204" pitchFamily="34" charset="0"/>
              </a:rPr>
              <a:t>, όταν η απόστασή τους είναι </a:t>
            </a:r>
            <a:r>
              <a:rPr lang="el-GR" sz="2000" i="1" dirty="0">
                <a:latin typeface="Trebuchet MS" panose="020B0603020202020204" pitchFamily="34" charset="0"/>
              </a:rPr>
              <a:t>r</a:t>
            </a:r>
            <a:r>
              <a:rPr lang="el-GR" sz="2000" dirty="0">
                <a:latin typeface="Trebuchet MS" panose="020B0603020202020204" pitchFamily="34" charset="0"/>
              </a:rPr>
              <a:t>. Να βρεθεί η απόσταση στην οποία πρέπει να τοποθετηθούν, ώστε η ελκτική δύναμη να γίνει:</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4</a:t>
            </a:r>
            <a:r>
              <a:rPr lang="el-GR" sz="2000" i="1" dirty="0">
                <a:latin typeface="Trebuchet MS" panose="020B0603020202020204" pitchFamily="34" charset="0"/>
              </a:rPr>
              <a:t>F.                           </a:t>
            </a:r>
            <a:endParaRPr lang="en-US" sz="2000" b="1" dirty="0">
              <a:latin typeface="Trebuchet MS" panose="020B0603020202020204" pitchFamily="34" charset="0"/>
            </a:endParaRPr>
          </a:p>
          <a:p>
            <a:pPr algn="just">
              <a:lnSpc>
                <a:spcPct val="150000"/>
              </a:lnSpc>
            </a:pPr>
            <a:r>
              <a:rPr lang="el-GR" sz="2000" b="1" dirty="0">
                <a:latin typeface="Trebuchet MS" panose="020B0603020202020204" pitchFamily="34" charset="0"/>
              </a:rPr>
              <a:t>Β.  </a:t>
            </a:r>
            <a:r>
              <a:rPr lang="el-GR" sz="2000" i="1" dirty="0">
                <a:latin typeface="Trebuchet MS" panose="020B0603020202020204" pitchFamily="34" charset="0"/>
              </a:rPr>
              <a:t>F</a:t>
            </a:r>
            <a:r>
              <a:rPr lang="el-GR" sz="2000" dirty="0">
                <a:latin typeface="Trebuchet MS" panose="020B0603020202020204" pitchFamily="34" charset="0"/>
              </a:rPr>
              <a:t>/4.</a:t>
            </a:r>
            <a:r>
              <a:rPr lang="en-US" sz="2000" dirty="0">
                <a:latin typeface="Trebuchet MS" panose="020B0603020202020204" pitchFamily="34" charset="0"/>
              </a:rPr>
              <a:t>                         </a:t>
            </a:r>
          </a:p>
        </p:txBody>
      </p:sp>
      <p:sp>
        <p:nvSpPr>
          <p:cNvPr id="5" name="Ορθογώνιο 6"/>
          <p:cNvSpPr/>
          <p:nvPr/>
        </p:nvSpPr>
        <p:spPr>
          <a:xfrm>
            <a:off x="2780147" y="2393371"/>
            <a:ext cx="978153"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1</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r</a:t>
            </a:r>
            <a:r>
              <a:rPr lang="en-US" b="1" dirty="0">
                <a:solidFill>
                  <a:srgbClr val="FF0000"/>
                </a:solidFill>
                <a:effectLst>
                  <a:outerShdw blurRad="38100" dist="38100" dir="2700000" algn="tl">
                    <a:srgbClr val="000000">
                      <a:alpha val="43137"/>
                    </a:srgbClr>
                  </a:outerShdw>
                </a:effectLst>
                <a:latin typeface="Trebuchet MS" panose="020B0603020202020204" pitchFamily="34" charset="0"/>
              </a:rPr>
              <a:t>/2</a:t>
            </a:r>
            <a:endParaRPr lang="el-GR"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Ορθογώνιο 7"/>
          <p:cNvSpPr/>
          <p:nvPr/>
        </p:nvSpPr>
        <p:spPr>
          <a:xfrm>
            <a:off x="2843808" y="2852936"/>
            <a:ext cx="886781"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a:t>
            </a:r>
            <a:r>
              <a:rPr lang="en-US" b="1"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endParaRPr lang="el-GR" b="1" i="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60454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dissolv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25</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a:solidFill>
                  <a:srgbClr val="660033"/>
                </a:solidFill>
                <a:effectLst>
                  <a:outerShdw blurRad="38100" dist="38100" dir="2700000" algn="tl">
                    <a:srgbClr val="000000">
                      <a:alpha val="43137"/>
                    </a:srgbClr>
                  </a:outerShdw>
                </a:effectLst>
                <a:latin typeface="Comic Sans MS" panose="030F0702030302020204" pitchFamily="66" charset="0"/>
              </a:rPr>
              <a:t>Ασκήσεις από το σχολικό βιβλίο</a:t>
            </a:r>
          </a:p>
          <a:p>
            <a:pPr algn="ctr"/>
            <a:r>
              <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rPr>
              <a:t>( από σελ. 51 )</a:t>
            </a:r>
          </a:p>
        </p:txBody>
      </p:sp>
    </p:spTree>
    <p:extLst>
      <p:ext uri="{BB962C8B-B14F-4D97-AF65-F5344CB8AC3E}">
        <p14:creationId xmlns:p14="http://schemas.microsoft.com/office/powerpoint/2010/main" val="105561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26</a:t>
            </a:fld>
            <a:endParaRPr lang="el-GR" dirty="0">
              <a:solidFill>
                <a:prstClr val="black"/>
              </a:solidFill>
            </a:endParaRPr>
          </a:p>
        </p:txBody>
      </p:sp>
      <p:sp>
        <p:nvSpPr>
          <p:cNvPr id="4" name="Ορθογώνιο 3"/>
          <p:cNvSpPr/>
          <p:nvPr/>
        </p:nvSpPr>
        <p:spPr>
          <a:xfrm>
            <a:off x="593975" y="260648"/>
            <a:ext cx="8075240" cy="5878532"/>
          </a:xfrm>
          <a:prstGeom prst="rect">
            <a:avLst/>
          </a:prstGeom>
        </p:spPr>
        <p:txBody>
          <a:bodyPr wrap="square">
            <a:spAutoFit/>
          </a:bodyPr>
          <a:lstStyle/>
          <a:p>
            <a:pPr algn="just">
              <a:lnSpc>
                <a:spcPct val="150000"/>
              </a:lnSpc>
            </a:pPr>
            <a:r>
              <a:rPr lang="el-GR" sz="2000" b="1" dirty="0">
                <a:latin typeface="Trebuchet MS" panose="020B0603020202020204" pitchFamily="34" charset="0"/>
              </a:rPr>
              <a:t>2.</a:t>
            </a:r>
            <a:r>
              <a:rPr lang="en-US" sz="2000" b="1" dirty="0">
                <a:latin typeface="Trebuchet MS" panose="020B0603020202020204" pitchFamily="34" charset="0"/>
              </a:rPr>
              <a:t> </a:t>
            </a:r>
            <a:r>
              <a:rPr lang="el-GR" sz="2000" dirty="0">
                <a:latin typeface="Trebuchet MS" panose="020B0603020202020204" pitchFamily="34" charset="0"/>
              </a:rPr>
              <a:t>Δίνονται δύο σημειακά φορτία </a:t>
            </a:r>
            <a:r>
              <a:rPr lang="el-GR" sz="2400" dirty="0">
                <a:latin typeface="Trebuchet MS" panose="020B0603020202020204" pitchFamily="34" charset="0"/>
              </a:rPr>
              <a:t>-</a:t>
            </a:r>
            <a:r>
              <a:rPr lang="el-GR" sz="2000" dirty="0">
                <a:latin typeface="Trebuchet MS" panose="020B0603020202020204" pitchFamily="34" charset="0"/>
              </a:rPr>
              <a:t>0,04μC.</a:t>
            </a:r>
            <a:r>
              <a:rPr lang="en-US" sz="2000" dirty="0">
                <a:latin typeface="Trebuchet MS" panose="020B0603020202020204" pitchFamily="34" charset="0"/>
              </a:rPr>
              <a:t> </a:t>
            </a:r>
            <a:r>
              <a:rPr lang="el-GR" sz="2000" dirty="0">
                <a:latin typeface="Trebuchet MS" panose="020B0603020202020204" pitchFamily="34" charset="0"/>
              </a:rPr>
              <a:t>Να υπολογίσετε τη δύναμη που ασκείται από το ένα φορτίο στο</a:t>
            </a:r>
            <a:r>
              <a:rPr lang="en-US" sz="2000" dirty="0">
                <a:latin typeface="Trebuchet MS" panose="020B0603020202020204" pitchFamily="34" charset="0"/>
              </a:rPr>
              <a:t> </a:t>
            </a:r>
            <a:r>
              <a:rPr lang="el-GR" sz="2000" dirty="0">
                <a:latin typeface="Trebuchet MS" panose="020B0603020202020204" pitchFamily="34" charset="0"/>
              </a:rPr>
              <a:t>άλλο, αν η απόστασή τους είναι:</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3cm</a:t>
            </a:r>
            <a:r>
              <a:rPr lang="en-US" sz="2000" dirty="0">
                <a:latin typeface="Trebuchet MS" panose="020B0603020202020204" pitchFamily="34" charset="0"/>
              </a:rPr>
              <a:t>.                      </a:t>
            </a:r>
            <a:r>
              <a:rPr lang="el-GR" sz="2000" dirty="0">
                <a:latin typeface="Trebuchet MS" panose="020B0603020202020204" pitchFamily="34" charset="0"/>
              </a:rPr>
              <a:t>    </a:t>
            </a:r>
            <a:r>
              <a:rPr lang="el-GR" sz="2000" b="1" dirty="0">
                <a:latin typeface="Trebuchet MS" panose="020B0603020202020204" pitchFamily="34" charset="0"/>
              </a:rPr>
              <a:t> </a:t>
            </a:r>
            <a:r>
              <a:rPr lang="en-US" sz="2000" b="1" dirty="0">
                <a:latin typeface="Trebuchet MS" panose="020B0603020202020204" pitchFamily="34" charset="0"/>
              </a:rPr>
              <a:t>                  </a:t>
            </a:r>
            <a:r>
              <a:rPr lang="el-GR" sz="2000" b="1" dirty="0">
                <a:latin typeface="Trebuchet MS" panose="020B0603020202020204" pitchFamily="34" charset="0"/>
              </a:rPr>
              <a:t>Β. </a:t>
            </a:r>
            <a:r>
              <a:rPr lang="el-GR" sz="2000" dirty="0">
                <a:latin typeface="Trebuchet MS" panose="020B0603020202020204" pitchFamily="34" charset="0"/>
              </a:rPr>
              <a:t>6cm</a:t>
            </a:r>
            <a:r>
              <a:rPr lang="en-US" sz="2000" dirty="0">
                <a:latin typeface="Trebuchet MS" panose="020B0603020202020204" pitchFamily="34" charset="0"/>
              </a:rPr>
              <a:t>.</a:t>
            </a:r>
          </a:p>
          <a:p>
            <a:pPr algn="just"/>
            <a:endParaRPr lang="en-US"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3. </a:t>
            </a:r>
            <a:r>
              <a:rPr lang="el-GR" sz="2000" dirty="0">
                <a:latin typeface="Trebuchet MS" panose="020B0603020202020204" pitchFamily="34" charset="0"/>
              </a:rPr>
              <a:t>Δύο μικρές φορτισμένες σφαίρες έχουν ίσα ηλεκτρικά φορτία </a:t>
            </a:r>
            <a:r>
              <a:rPr lang="en-US" sz="2000" dirty="0">
                <a:latin typeface="Trebuchet MS" panose="020B0603020202020204" pitchFamily="34" charset="0"/>
              </a:rPr>
              <a:t>-</a:t>
            </a:r>
            <a:r>
              <a:rPr lang="el-GR" sz="2000" dirty="0">
                <a:latin typeface="Trebuchet MS" panose="020B0603020202020204" pitchFamily="34" charset="0"/>
              </a:rPr>
              <a:t>0,02μC. Αν η δύναμη που ασκείται από τη μια σφαίρα στην άλλη</a:t>
            </a:r>
            <a:r>
              <a:rPr lang="en-US" sz="2000" dirty="0">
                <a:latin typeface="Trebuchet MS" panose="020B0603020202020204" pitchFamily="34" charset="0"/>
              </a:rPr>
              <a:t> </a:t>
            </a:r>
            <a:r>
              <a:rPr lang="el-GR" sz="2000" dirty="0">
                <a:latin typeface="Trebuchet MS" panose="020B0603020202020204" pitchFamily="34" charset="0"/>
              </a:rPr>
              <a:t>έχει μέτρο 9·10</a:t>
            </a:r>
            <a:r>
              <a:rPr lang="en-US" sz="2000" baseline="30000" dirty="0">
                <a:latin typeface="Trebuchet MS" panose="020B0603020202020204" pitchFamily="34" charset="0"/>
              </a:rPr>
              <a:t>-</a:t>
            </a:r>
            <a:r>
              <a:rPr lang="el-GR" sz="2000" baseline="30000" dirty="0">
                <a:latin typeface="Trebuchet MS" panose="020B0603020202020204" pitchFamily="34" charset="0"/>
              </a:rPr>
              <a:t>3</a:t>
            </a:r>
            <a:r>
              <a:rPr lang="el-GR" sz="2000" dirty="0">
                <a:latin typeface="Trebuchet MS" panose="020B0603020202020204" pitchFamily="34" charset="0"/>
              </a:rPr>
              <a:t>Ν, να υπολογιστεί  η απόσταση μεταξύ των σφαιρών.</a:t>
            </a:r>
          </a:p>
          <a:p>
            <a:pPr algn="just"/>
            <a:endParaRPr lang="en-US"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4. </a:t>
            </a:r>
            <a:r>
              <a:rPr lang="el-GR" sz="2000" dirty="0">
                <a:latin typeface="Trebuchet MS" panose="020B0603020202020204" pitchFamily="34" charset="0"/>
              </a:rPr>
              <a:t>Φορτίο 3∙10</a:t>
            </a:r>
            <a:r>
              <a:rPr lang="el-GR" sz="2000" baseline="30000" dirty="0">
                <a:latin typeface="Trebuchet MS" panose="020B0603020202020204" pitchFamily="34" charset="0"/>
              </a:rPr>
              <a:t>-9</a:t>
            </a:r>
            <a:r>
              <a:rPr lang="el-GR" sz="2000" dirty="0">
                <a:latin typeface="Trebuchet MS" panose="020B0603020202020204" pitchFamily="34" charset="0"/>
              </a:rPr>
              <a:t>C βρίσκεται σε απόσταση 2cm από φορτίο </a:t>
            </a:r>
            <a:r>
              <a:rPr lang="el-GR" sz="2000" i="1" dirty="0">
                <a:latin typeface="Trebuchet MS" panose="020B0603020202020204" pitchFamily="34" charset="0"/>
              </a:rPr>
              <a:t>q</a:t>
            </a:r>
            <a:r>
              <a:rPr lang="el-GR" sz="2000" dirty="0">
                <a:latin typeface="Trebuchet MS" panose="020B0603020202020204" pitchFamily="34" charset="0"/>
              </a:rPr>
              <a:t>. Το</a:t>
            </a:r>
            <a:r>
              <a:rPr lang="en-US" sz="2000" dirty="0">
                <a:latin typeface="Trebuchet MS" panose="020B0603020202020204" pitchFamily="34" charset="0"/>
              </a:rPr>
              <a:t> </a:t>
            </a:r>
            <a:r>
              <a:rPr lang="el-GR" sz="2000" dirty="0">
                <a:latin typeface="Trebuchet MS" panose="020B0603020202020204" pitchFamily="34" charset="0"/>
              </a:rPr>
              <a:t>φορτίο </a:t>
            </a:r>
            <a:r>
              <a:rPr lang="el-GR" sz="2000" i="1" dirty="0">
                <a:latin typeface="Trebuchet MS" panose="020B0603020202020204" pitchFamily="34" charset="0"/>
              </a:rPr>
              <a:t>q</a:t>
            </a:r>
            <a:r>
              <a:rPr lang="el-GR" sz="2000" dirty="0">
                <a:latin typeface="Trebuchet MS" panose="020B0603020202020204" pitchFamily="34" charset="0"/>
              </a:rPr>
              <a:t> δέχεται ελκτική δύναμη μέτρου 27·10</a:t>
            </a:r>
            <a:r>
              <a:rPr lang="el-GR" sz="2000" baseline="30000" dirty="0">
                <a:latin typeface="Trebuchet MS" panose="020B0603020202020204" pitchFamily="34" charset="0"/>
              </a:rPr>
              <a:t>-5</a:t>
            </a:r>
            <a:r>
              <a:rPr lang="el-GR" sz="2000" dirty="0">
                <a:latin typeface="Trebuchet MS" panose="020B0603020202020204" pitchFamily="34" charset="0"/>
              </a:rPr>
              <a:t>Ν. Να βρεθούν</a:t>
            </a:r>
            <a:r>
              <a:rPr lang="en-US" sz="2000" dirty="0">
                <a:latin typeface="Trebuchet MS" panose="020B0603020202020204" pitchFamily="34" charset="0"/>
              </a:rPr>
              <a:t> </a:t>
            </a:r>
            <a:r>
              <a:rPr lang="el-GR" sz="2000" dirty="0">
                <a:latin typeface="Trebuchet MS" panose="020B0603020202020204" pitchFamily="34" charset="0"/>
              </a:rPr>
              <a:t>το είδος και η ποσότητα του φορτίου </a:t>
            </a:r>
            <a:r>
              <a:rPr lang="el-GR" sz="2000" i="1" dirty="0">
                <a:latin typeface="Trebuchet MS" panose="020B0603020202020204" pitchFamily="34" charset="0"/>
              </a:rPr>
              <a:t>q</a:t>
            </a:r>
            <a:r>
              <a:rPr lang="el-GR" sz="2000" dirty="0">
                <a:latin typeface="Trebuchet MS" panose="020B0603020202020204" pitchFamily="34" charset="0"/>
              </a:rPr>
              <a:t>. Τα φορτία θεωρούνται</a:t>
            </a:r>
            <a:r>
              <a:rPr lang="en-US" sz="2000" dirty="0">
                <a:latin typeface="Trebuchet MS" panose="020B0603020202020204" pitchFamily="34" charset="0"/>
              </a:rPr>
              <a:t> </a:t>
            </a:r>
            <a:r>
              <a:rPr lang="el-GR" sz="2000" dirty="0">
                <a:latin typeface="Trebuchet MS" panose="020B0603020202020204" pitchFamily="34" charset="0"/>
              </a:rPr>
              <a:t>σημειακά.</a:t>
            </a:r>
          </a:p>
        </p:txBody>
      </p:sp>
      <p:sp>
        <p:nvSpPr>
          <p:cNvPr id="5" name="TextBox 4"/>
          <p:cNvSpPr txBox="1"/>
          <p:nvPr/>
        </p:nvSpPr>
        <p:spPr>
          <a:xfrm>
            <a:off x="2123728" y="1844824"/>
            <a:ext cx="1224136" cy="400110"/>
          </a:xfrm>
          <a:prstGeom prst="rect">
            <a:avLst/>
          </a:prstGeom>
          <a:noFill/>
        </p:spPr>
        <p:txBody>
          <a:bodyPr wrap="square" rtlCol="0">
            <a:spAutoFit/>
          </a:bodyPr>
          <a:lstStyle/>
          <a:p>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16.10</a:t>
            </a:r>
            <a:r>
              <a:rPr lang="en-US"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TextBox 5"/>
          <p:cNvSpPr txBox="1"/>
          <p:nvPr/>
        </p:nvSpPr>
        <p:spPr>
          <a:xfrm>
            <a:off x="6395864" y="1844824"/>
            <a:ext cx="1224136" cy="400110"/>
          </a:xfrm>
          <a:prstGeom prst="rect">
            <a:avLst/>
          </a:prstGeom>
          <a:noFill/>
        </p:spPr>
        <p:txBody>
          <a:bodyPr wrap="square" rtlCol="0">
            <a:spAutoFit/>
          </a:bodyPr>
          <a:lstStyle/>
          <a:p>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7620000" y="3791947"/>
            <a:ext cx="688009" cy="400110"/>
          </a:xfrm>
          <a:prstGeom prst="rect">
            <a:avLst/>
          </a:prstGeom>
        </p:spPr>
        <p:txBody>
          <a:bodyPr wrap="none">
            <a:spAutoFit/>
          </a:bodyPr>
          <a:lstStyle/>
          <a:p>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err="1">
                <a:solidFill>
                  <a:srgbClr val="FF0000"/>
                </a:solidFill>
                <a:effectLst>
                  <a:outerShdw blurRad="38100" dist="38100" dir="2700000" algn="tl">
                    <a:srgbClr val="000000">
                      <a:alpha val="43137"/>
                    </a:srgbClr>
                  </a:outerShdw>
                </a:effectLst>
                <a:latin typeface="Trebuchet MS" panose="020B0603020202020204" pitchFamily="34" charset="0"/>
              </a:rPr>
              <a:t>cm</a:t>
            </a:r>
            <a:endParaRPr lang="el-GR" sz="20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2123728" y="5623554"/>
            <a:ext cx="2448272" cy="400110"/>
          </a:xfrm>
          <a:prstGeom prst="rect">
            <a:avLst/>
          </a:prstGeom>
          <a:noFill/>
        </p:spPr>
        <p:txBody>
          <a:bodyPr wrap="square" rtlCol="0">
            <a:spAutoFit/>
          </a:bodyPr>
          <a:lstStyle/>
          <a:p>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Αρνητικό,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-9</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256409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dissolve">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dissolve">
                                      <p:cBhvr>
                                        <p:cTn id="41" dur="500"/>
                                        <p:tgtEl>
                                          <p:spTgt spid="4">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27</a:t>
            </a:fld>
            <a:endParaRPr lang="el-GR" dirty="0">
              <a:solidFill>
                <a:prstClr val="black"/>
              </a:solidFill>
            </a:endParaRPr>
          </a:p>
        </p:txBody>
      </p:sp>
      <p:sp>
        <p:nvSpPr>
          <p:cNvPr id="4" name="Ορθογώνιο 3"/>
          <p:cNvSpPr/>
          <p:nvPr/>
        </p:nvSpPr>
        <p:spPr>
          <a:xfrm>
            <a:off x="611560" y="548680"/>
            <a:ext cx="8064896" cy="4401205"/>
          </a:xfrm>
          <a:prstGeom prst="rect">
            <a:avLst/>
          </a:prstGeom>
        </p:spPr>
        <p:txBody>
          <a:bodyPr wrap="square">
            <a:spAutoFit/>
          </a:bodyPr>
          <a:lstStyle/>
          <a:p>
            <a:pPr algn="just">
              <a:lnSpc>
                <a:spcPct val="150000"/>
              </a:lnSpc>
            </a:pPr>
            <a:r>
              <a:rPr lang="el-GR" sz="2000" b="1" dirty="0">
                <a:latin typeface="Trebuchet MS" panose="020B0603020202020204" pitchFamily="34" charset="0"/>
              </a:rPr>
              <a:t>5. </a:t>
            </a:r>
            <a:r>
              <a:rPr lang="el-GR" sz="2000" dirty="0">
                <a:latin typeface="Trebuchet MS" panose="020B0603020202020204" pitchFamily="34" charset="0"/>
              </a:rPr>
              <a:t>Δοκιμαστικό φορτίο +2μC τοποθετείται στο μέσο της απόστασης μεταξύ δύο φορτίων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=+6μC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=+4μC, τα οποία απέχουν απόσταση 10cm. Να βρεθεί η δύναμη που ασκείται στο δοκιμαστικό φορτίο.</a:t>
            </a:r>
          </a:p>
          <a:p>
            <a:pPr algn="just"/>
            <a:endParaRPr lang="el-GR" sz="2000" dirty="0">
              <a:latin typeface="Trebuchet MS" panose="020B0603020202020204" pitchFamily="34" charset="0"/>
            </a:endParaRPr>
          </a:p>
          <a:p>
            <a:pPr algn="just"/>
            <a:endParaRPr lang="el-GR" sz="2000" b="1" dirty="0">
              <a:latin typeface="Trebuchet MS" panose="020B0603020202020204" pitchFamily="34" charset="0"/>
            </a:endParaRPr>
          </a:p>
          <a:p>
            <a:pPr algn="just">
              <a:lnSpc>
                <a:spcPct val="150000"/>
              </a:lnSpc>
            </a:pPr>
            <a:r>
              <a:rPr lang="el-GR" sz="2000" b="1" dirty="0">
                <a:latin typeface="Trebuchet MS" panose="020B0603020202020204" pitchFamily="34" charset="0"/>
              </a:rPr>
              <a:t>6.  </a:t>
            </a:r>
            <a:r>
              <a:rPr lang="el-GR" sz="2000" dirty="0">
                <a:latin typeface="Trebuchet MS" panose="020B0603020202020204" pitchFamily="34" charset="0"/>
              </a:rPr>
              <a:t>Τρία φορτία +2μC, -3μC και -5μC τοποθετούνται πάνω σε ευθεία και στις θέσεις Α, Β, Γ αντίστοιχα. Αν οι αποστάσεις μεταξύ των φορτίων είναι (ΑΒ) = 0,4m και (ΑΓ) = 1,2m, να βρεθεί η δύναμη που ασκείται στο φορτίο -3μC. </a:t>
            </a:r>
          </a:p>
        </p:txBody>
      </p:sp>
      <p:sp>
        <p:nvSpPr>
          <p:cNvPr id="5" name="TextBox 4"/>
          <p:cNvSpPr txBox="1"/>
          <p:nvPr/>
        </p:nvSpPr>
        <p:spPr>
          <a:xfrm>
            <a:off x="2699792" y="1988840"/>
            <a:ext cx="3744416" cy="400110"/>
          </a:xfrm>
          <a:prstGeom prst="rect">
            <a:avLst/>
          </a:prstGeom>
          <a:noFill/>
        </p:spPr>
        <p:txBody>
          <a:bodyPr wrap="square" rtlCol="0">
            <a:spAutoFit/>
          </a:bodyPr>
          <a:lstStyle/>
          <a:p>
            <a:r>
              <a:rPr lang="en-US" sz="2000" b="1" i="1" dirty="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 14,4Ν,   προς το </a:t>
            </a:r>
            <a:r>
              <a:rPr lang="el-GR" sz="2000" b="1" i="1" dirty="0">
                <a:solidFill>
                  <a:srgbClr val="FF0000"/>
                </a:solidFill>
                <a:effectLst>
                  <a:outerShdw blurRad="38100" dist="38100" dir="2700000" algn="tl">
                    <a:srgbClr val="000000">
                      <a:alpha val="43137"/>
                    </a:srgbClr>
                  </a:outerShdw>
                </a:effectLst>
                <a:latin typeface="Trebuchet MS" panose="020B0603020202020204" pitchFamily="34" charset="0"/>
              </a:rPr>
              <a:t>Q</a:t>
            </a:r>
            <a:r>
              <a:rPr lang="el-GR" sz="2000"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p>
        </p:txBody>
      </p:sp>
      <p:sp>
        <p:nvSpPr>
          <p:cNvPr id="6" name="TextBox 5"/>
          <p:cNvSpPr txBox="1"/>
          <p:nvPr/>
        </p:nvSpPr>
        <p:spPr>
          <a:xfrm>
            <a:off x="3995936" y="4437112"/>
            <a:ext cx="3744416" cy="400110"/>
          </a:xfrm>
          <a:prstGeom prst="rect">
            <a:avLst/>
          </a:prstGeom>
          <a:noFill/>
        </p:spPr>
        <p:txBody>
          <a:bodyPr wrap="square" rtlCol="0">
            <a:spAutoFit/>
          </a:bodyPr>
          <a:lstStyle/>
          <a:p>
            <a:r>
              <a:rPr lang="en-US" sz="2000" b="1" i="1" dirty="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 0,55Ν,   προς το Α </a:t>
            </a:r>
          </a:p>
        </p:txBody>
      </p:sp>
    </p:spTree>
    <p:extLst>
      <p:ext uri="{BB962C8B-B14F-4D97-AF65-F5344CB8AC3E}">
        <p14:creationId xmlns:p14="http://schemas.microsoft.com/office/powerpoint/2010/main" val="176784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500"/>
                                        <p:tgtEl>
                                          <p:spTgt spid="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28</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a:solidFill>
                  <a:srgbClr val="660033"/>
                </a:solidFill>
                <a:effectLst>
                  <a:outerShdw blurRad="38100" dist="38100" dir="2700000" algn="tl">
                    <a:srgbClr val="000000">
                      <a:alpha val="43137"/>
                    </a:srgbClr>
                  </a:outerShdw>
                </a:effectLst>
                <a:latin typeface="Comic Sans MS" panose="030F0702030302020204" pitchFamily="66" charset="0"/>
              </a:rPr>
              <a:t>Ερωτήσεις εκτός του σχολικού βιβλίου</a:t>
            </a:r>
          </a:p>
        </p:txBody>
      </p:sp>
    </p:spTree>
    <p:extLst>
      <p:ext uri="{BB962C8B-B14F-4D97-AF65-F5344CB8AC3E}">
        <p14:creationId xmlns:p14="http://schemas.microsoft.com/office/powerpoint/2010/main" val="178985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29</a:t>
            </a:fld>
            <a:endParaRPr lang="el-GR" dirty="0">
              <a:solidFill>
                <a:prstClr val="black"/>
              </a:solidFill>
            </a:endParaRPr>
          </a:p>
        </p:txBody>
      </p:sp>
      <p:sp>
        <p:nvSpPr>
          <p:cNvPr id="4" name="Rectangle 4"/>
          <p:cNvSpPr>
            <a:spLocks noChangeArrowheads="1"/>
          </p:cNvSpPr>
          <p:nvPr/>
        </p:nvSpPr>
        <p:spPr bwMode="auto">
          <a:xfrm>
            <a:off x="683568" y="332656"/>
            <a:ext cx="7416824"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a:latin typeface="Trebuchet MS" panose="020B0603020202020204" pitchFamily="34" charset="0"/>
              </a:rPr>
              <a:t>1</a:t>
            </a:r>
            <a:r>
              <a:rPr lang="en-US" altLang="el-GR" sz="2000" b="1" dirty="0">
                <a:latin typeface="Trebuchet MS" panose="020B0603020202020204" pitchFamily="34" charset="0"/>
              </a:rPr>
              <a:t>.   </a:t>
            </a:r>
            <a:r>
              <a:rPr lang="en-US" altLang="el-GR" sz="2000" dirty="0">
                <a:latin typeface="Trebuchet MS" panose="020B0603020202020204" pitchFamily="34" charset="0"/>
              </a:rPr>
              <a:t>Ο </a:t>
            </a:r>
            <a:r>
              <a:rPr lang="en-US" altLang="el-GR" sz="2000" dirty="0" err="1">
                <a:latin typeface="Trebuchet MS" panose="020B0603020202020204" pitchFamily="34" charset="0"/>
              </a:rPr>
              <a:t>νόμος</a:t>
            </a:r>
            <a:r>
              <a:rPr lang="el-GR" altLang="el-GR" sz="2000" dirty="0">
                <a:latin typeface="Trebuchet MS" panose="020B0603020202020204" pitchFamily="34" charset="0"/>
              </a:rPr>
              <a:t> </a:t>
            </a:r>
            <a:r>
              <a:rPr lang="en-US" altLang="el-GR" sz="2000" dirty="0" err="1">
                <a:latin typeface="Trebuchet MS" panose="020B0603020202020204" pitchFamily="34" charset="0"/>
              </a:rPr>
              <a:t>του</a:t>
            </a:r>
            <a:r>
              <a:rPr lang="en-US" altLang="el-GR" sz="2000" dirty="0">
                <a:latin typeface="Trebuchet MS" panose="020B0603020202020204" pitchFamily="34" charset="0"/>
              </a:rPr>
              <a:t> Coulomb </a:t>
            </a:r>
            <a:r>
              <a:rPr lang="en-US" altLang="el-GR" sz="2000" dirty="0" err="1">
                <a:latin typeface="Trebuchet MS" panose="020B0603020202020204" pitchFamily="34" charset="0"/>
              </a:rPr>
              <a:t>ισχύει</a:t>
            </a:r>
            <a:r>
              <a:rPr lang="en-US" altLang="el-GR" sz="2000" dirty="0">
                <a:latin typeface="Trebuchet MS" panose="020B0603020202020204" pitchFamily="34" charset="0"/>
              </a:rPr>
              <a:t> </a:t>
            </a:r>
          </a:p>
          <a:p>
            <a:pPr algn="just">
              <a:lnSpc>
                <a:spcPct val="150000"/>
              </a:lnSpc>
            </a:pPr>
            <a:r>
              <a:rPr lang="el-GR" altLang="el-GR" sz="2000" b="1" dirty="0">
                <a:latin typeface="Trebuchet MS" panose="020B0603020202020204" pitchFamily="34" charset="0"/>
              </a:rPr>
              <a:t>α</a:t>
            </a:r>
            <a:r>
              <a:rPr lang="en-US" altLang="el-GR" sz="2000" b="1" dirty="0">
                <a:latin typeface="Trebuchet MS" panose="020B0603020202020204" pitchFamily="34" charset="0"/>
              </a:rPr>
              <a:t>.</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ακίνητα σημειακά φορτία που βρίσκονται στο ίδιο διηλεκτρικό</a:t>
            </a:r>
            <a:r>
              <a:rPr lang="el-GR" altLang="el-GR" sz="2000" dirty="0">
                <a:latin typeface="Trebuchet MS" panose="020B0603020202020204" pitchFamily="34" charset="0"/>
              </a:rPr>
              <a:t> </a:t>
            </a:r>
            <a:r>
              <a:rPr lang="en-US" altLang="el-GR" sz="2000" dirty="0" err="1">
                <a:latin typeface="Trebuchet MS" panose="020B0603020202020204" pitchFamily="34" charset="0"/>
              </a:rPr>
              <a:t>μέσο</a:t>
            </a:r>
            <a:r>
              <a:rPr lang="en-US" altLang="el-GR" sz="2000" dirty="0">
                <a:latin typeface="Trebuchet MS" panose="020B0603020202020204" pitchFamily="34" charset="0"/>
              </a:rPr>
              <a:t>.</a:t>
            </a:r>
          </a:p>
          <a:p>
            <a:pPr algn="just">
              <a:lnSpc>
                <a:spcPct val="150000"/>
              </a:lnSpc>
            </a:pPr>
            <a:r>
              <a:rPr lang="el-GR" altLang="el-GR" sz="2000" b="1" dirty="0">
                <a:latin typeface="Trebuchet MS" panose="020B0603020202020204" pitchFamily="34" charset="0"/>
              </a:rPr>
              <a:t>β</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οποιαδήποτε φορτισμένα σώματα.</a:t>
            </a:r>
          </a:p>
          <a:p>
            <a:pPr algn="just">
              <a:lnSpc>
                <a:spcPct val="150000"/>
              </a:lnSpc>
            </a:pPr>
            <a:r>
              <a:rPr lang="el-GR" altLang="el-GR" sz="2000" b="1" dirty="0">
                <a:latin typeface="Trebuchet MS" panose="020B0603020202020204" pitchFamily="34" charset="0"/>
              </a:rPr>
              <a:t>γ</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dirty="0" err="1">
                <a:latin typeface="Trebuchet MS" panose="020B0603020202020204" pitchFamily="34" charset="0"/>
              </a:rPr>
              <a:t>μόνο</a:t>
            </a:r>
            <a:r>
              <a:rPr lang="en-US" altLang="el-GR" sz="2000" dirty="0">
                <a:latin typeface="Trebuchet MS" panose="020B0603020202020204" pitchFamily="34" charset="0"/>
              </a:rPr>
              <a:t> αν τα </a:t>
            </a:r>
            <a:r>
              <a:rPr lang="en-US" altLang="el-GR" sz="2000" dirty="0" err="1">
                <a:latin typeface="Trebuchet MS" panose="020B0603020202020204" pitchFamily="34" charset="0"/>
              </a:rPr>
              <a:t>φορτί</a:t>
            </a:r>
            <a:r>
              <a:rPr lang="en-US" altLang="el-GR" sz="2000" dirty="0">
                <a:latin typeface="Trebuchet MS" panose="020B0603020202020204" pitchFamily="34" charset="0"/>
              </a:rPr>
              <a:t>α που αλληλεπιδρούν είναι ομ</a:t>
            </a:r>
            <a:r>
              <a:rPr lang="el-GR" altLang="el-GR" sz="2000" dirty="0" err="1">
                <a:latin typeface="Trebuchet MS" panose="020B0603020202020204" pitchFamily="34" charset="0"/>
              </a:rPr>
              <a:t>ώνυμα</a:t>
            </a:r>
            <a:r>
              <a:rPr lang="en-US" altLang="el-GR" sz="2000" dirty="0">
                <a:latin typeface="Trebuchet MS" panose="020B0603020202020204" pitchFamily="34" charset="0"/>
              </a:rPr>
              <a:t>.</a:t>
            </a:r>
          </a:p>
          <a:p>
            <a:pPr algn="just">
              <a:lnSpc>
                <a:spcPct val="150000"/>
              </a:lnSpc>
            </a:pPr>
            <a:r>
              <a:rPr lang="el-GR" altLang="el-GR" sz="2000" b="1" dirty="0">
                <a:latin typeface="Trebuchet MS" panose="020B0603020202020204" pitchFamily="34" charset="0"/>
              </a:rPr>
              <a:t>δ</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σημειακές μάζες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1</a:t>
            </a:r>
            <a:r>
              <a:rPr lang="en-US" altLang="el-GR" sz="2000" dirty="0">
                <a:latin typeface="Trebuchet MS" panose="020B0603020202020204" pitchFamily="34" charset="0"/>
              </a:rPr>
              <a:t> και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2</a:t>
            </a:r>
            <a:r>
              <a:rPr lang="en-US" altLang="el-GR" sz="2000" dirty="0">
                <a:latin typeface="Trebuchet MS" panose="020B0603020202020204" pitchFamily="34" charset="0"/>
              </a:rPr>
              <a:t>.</a:t>
            </a:r>
            <a:endParaRPr lang="el-GR" altLang="el-GR" sz="2000" dirty="0">
              <a:latin typeface="Trebuchet MS" panose="020B0603020202020204" pitchFamily="34" charset="0"/>
            </a:endParaRPr>
          </a:p>
          <a:p>
            <a:pPr algn="just"/>
            <a:endParaRPr lang="en-US" altLang="el-GR" sz="2000" b="1" dirty="0">
              <a:latin typeface="Trebuchet MS" panose="020B0603020202020204" pitchFamily="34" charset="0"/>
              <a:cs typeface="Times New Roman" pitchFamily="18" charset="0"/>
            </a:endParaRPr>
          </a:p>
          <a:p>
            <a:pPr algn="just">
              <a:lnSpc>
                <a:spcPct val="150000"/>
              </a:lnSpc>
            </a:pPr>
            <a:r>
              <a:rPr lang="el-GR" altLang="el-GR" sz="2000" b="1" dirty="0">
                <a:latin typeface="Trebuchet MS" panose="020B0603020202020204" pitchFamily="34" charset="0"/>
                <a:cs typeface="Times New Roman" pitchFamily="18" charset="0"/>
              </a:rPr>
              <a:t>2</a:t>
            </a:r>
            <a:r>
              <a:rPr lang="en-US" altLang="el-GR" sz="2000" b="1"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Μετ</a:t>
            </a:r>
            <a:r>
              <a:rPr lang="en-US" altLang="el-GR" sz="2000" dirty="0">
                <a:latin typeface="Trebuchet MS" panose="020B0603020202020204" pitchFamily="34" charset="0"/>
                <a:cs typeface="Times New Roman" pitchFamily="18" charset="0"/>
              </a:rPr>
              <a:t>αξύ δύο σημειακών ηλεκτρικών φορτίων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και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που βρίσκονται σε απόσταση </a:t>
            </a:r>
            <a:r>
              <a:rPr lang="en-US" altLang="el-GR" sz="2000" i="1" dirty="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εμφανίζεται ηλεκτροστατική δύναμη μέτρου</a:t>
            </a:r>
            <a:r>
              <a:rPr lang="el-GR" altLang="el-GR" sz="2000"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Αν</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δι</a:t>
            </a:r>
            <a:r>
              <a:rPr lang="en-US" altLang="el-GR" sz="2000" dirty="0">
                <a:latin typeface="Trebuchet MS" panose="020B0603020202020204" pitchFamily="34" charset="0"/>
                <a:cs typeface="Times New Roman" pitchFamily="18" charset="0"/>
              </a:rPr>
              <a:t>πλασιάσω κάθε φορτίο και τα φέρω σε απόσταση  </a:t>
            </a:r>
            <a:r>
              <a:rPr lang="en-US" altLang="el-GR" sz="2000" i="1" dirty="0">
                <a:latin typeface="Trebuchet MS" panose="020B0603020202020204" pitchFamily="34" charset="0"/>
                <a:cs typeface="Times New Roman" pitchFamily="18" charset="0"/>
              </a:rPr>
              <a:t>r</a:t>
            </a:r>
            <a:r>
              <a:rPr lang="en-US" altLang="el-GR" sz="2000" baseline="-30000" dirty="0">
                <a:latin typeface="Trebuchet MS" panose="020B0603020202020204" pitchFamily="34" charset="0"/>
                <a:cs typeface="Times New Roman" pitchFamily="18" charset="0"/>
              </a:rPr>
              <a:t>1</a:t>
            </a:r>
            <a:r>
              <a:rPr lang="el-GR" altLang="el-GR" sz="2000" baseline="-30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2</a:t>
            </a:r>
            <a:r>
              <a:rPr lang="en-US" altLang="el-GR" sz="2000" i="1" dirty="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η μεταξύ τους δύναμη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θα έχει μέτρο</a:t>
            </a:r>
            <a:endParaRPr lang="en-US" altLang="el-GR" sz="2000" dirty="0">
              <a:latin typeface="Trebuchet MS" panose="020B0603020202020204" pitchFamily="34" charset="0"/>
            </a:endParaRPr>
          </a:p>
          <a:p>
            <a:pPr algn="just" eaLnBrk="0" hangingPunct="0">
              <a:lnSpc>
                <a:spcPct val="150000"/>
              </a:lnSpc>
            </a:pPr>
            <a:r>
              <a:rPr lang="el-GR" altLang="el-GR" sz="2000" b="1" dirty="0">
                <a:latin typeface="Trebuchet MS" panose="020B0603020202020204" pitchFamily="34" charset="0"/>
              </a:rPr>
              <a:t>α</a:t>
            </a:r>
            <a:r>
              <a:rPr lang="en-US"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 </a:t>
            </a:r>
            <a:r>
              <a:rPr lang="en-US" altLang="el-GR" sz="2000"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GB"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β</a:t>
            </a:r>
            <a:r>
              <a:rPr lang="en-US"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 </a:t>
            </a:r>
            <a:r>
              <a:rPr lang="en-US" altLang="el-GR" sz="2000" dirty="0">
                <a:latin typeface="Trebuchet MS" panose="020B0603020202020204" pitchFamily="34" charset="0"/>
                <a:cs typeface="Times New Roman" pitchFamily="18" charset="0"/>
              </a:rPr>
              <a:t>= 4</a:t>
            </a:r>
            <a:r>
              <a:rPr lang="en-US"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γ</a:t>
            </a:r>
            <a:r>
              <a:rPr lang="en-US"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 </a:t>
            </a:r>
            <a:r>
              <a:rPr lang="en-US" altLang="el-GR" sz="2000" dirty="0">
                <a:latin typeface="Trebuchet MS" panose="020B0603020202020204" pitchFamily="34" charset="0"/>
                <a:cs typeface="Times New Roman" pitchFamily="18" charset="0"/>
              </a:rPr>
              <a:t>=</a:t>
            </a:r>
            <a:r>
              <a:rPr lang="el-GR" altLang="el-GR" sz="2000" dirty="0">
                <a:latin typeface="Trebuchet MS" panose="020B0603020202020204" pitchFamily="34" charset="0"/>
              </a:rPr>
              <a:t> </a:t>
            </a:r>
            <a:r>
              <a:rPr lang="en-US" altLang="el-GR" sz="2000" i="1" dirty="0">
                <a:latin typeface="Trebuchet MS" panose="020B0603020202020204" pitchFamily="34" charset="0"/>
              </a:rPr>
              <a:t>F</a:t>
            </a:r>
            <a:r>
              <a:rPr lang="en-US" altLang="el-GR" sz="2000" dirty="0">
                <a:latin typeface="Trebuchet MS" panose="020B0603020202020204" pitchFamily="34" charset="0"/>
              </a:rPr>
              <a:t>/4</a:t>
            </a:r>
            <a:r>
              <a:rPr lang="el-GR" altLang="el-GR" sz="2000" dirty="0">
                <a:latin typeface="Trebuchet MS" panose="020B0603020202020204" pitchFamily="34" charset="0"/>
              </a:rPr>
              <a:t>.       </a:t>
            </a:r>
            <a:r>
              <a:rPr lang="el-GR" altLang="el-GR" sz="2000" b="1" dirty="0">
                <a:latin typeface="Trebuchet MS" panose="020B0603020202020204" pitchFamily="34" charset="0"/>
              </a:rPr>
              <a:t>δ.</a:t>
            </a:r>
            <a:r>
              <a:rPr lang="en-US" altLang="el-GR" sz="2000" b="1" dirty="0">
                <a:latin typeface="Trebuchet MS" panose="020B0603020202020204" pitchFamily="34" charset="0"/>
              </a:rPr>
              <a:t> </a:t>
            </a:r>
            <a:r>
              <a:rPr lang="el-GR" altLang="el-GR" sz="2000" b="1" dirty="0">
                <a:latin typeface="Trebuchet MS" panose="020B0603020202020204" pitchFamily="34" charset="0"/>
              </a:rPr>
              <a:t> </a:t>
            </a:r>
            <a:r>
              <a:rPr lang="en-US" altLang="el-GR" sz="2000" i="1" dirty="0">
                <a:latin typeface="Trebuchet MS" panose="020B0603020202020204" pitchFamily="34" charset="0"/>
              </a:rPr>
              <a:t>F</a:t>
            </a:r>
            <a:r>
              <a:rPr lang="en-US" altLang="el-GR" sz="2000" baseline="-25000" dirty="0">
                <a:latin typeface="Trebuchet MS" panose="020B0603020202020204" pitchFamily="34" charset="0"/>
              </a:rPr>
              <a:t>1 </a:t>
            </a:r>
            <a:r>
              <a:rPr lang="en-US" altLang="el-GR" sz="2000" dirty="0">
                <a:latin typeface="Trebuchet MS" panose="020B0603020202020204" pitchFamily="34" charset="0"/>
              </a:rPr>
              <a:t>= </a:t>
            </a:r>
            <a:r>
              <a:rPr lang="el-GR" altLang="el-GR" sz="2000" dirty="0">
                <a:latin typeface="Trebuchet MS" panose="020B0603020202020204" pitchFamily="34" charset="0"/>
              </a:rPr>
              <a:t>2</a:t>
            </a:r>
            <a:r>
              <a:rPr lang="en-US" altLang="el-GR" sz="2000" i="1" dirty="0">
                <a:latin typeface="Trebuchet MS" panose="020B0603020202020204" pitchFamily="34" charset="0"/>
              </a:rPr>
              <a:t>F</a:t>
            </a:r>
            <a:r>
              <a:rPr lang="en-US" altLang="el-GR" sz="2000" dirty="0">
                <a:latin typeface="Trebuchet MS" panose="020B0603020202020204" pitchFamily="34" charset="0"/>
              </a:rPr>
              <a:t>.</a:t>
            </a:r>
            <a:r>
              <a:rPr lang="el-GR" altLang="el-GR" sz="2000" b="1" dirty="0">
                <a:latin typeface="Trebuchet MS" panose="020B0603020202020204" pitchFamily="34" charset="0"/>
              </a:rPr>
              <a:t> </a:t>
            </a:r>
          </a:p>
        </p:txBody>
      </p:sp>
      <p:sp>
        <p:nvSpPr>
          <p:cNvPr id="5" name="Έλλειψη 4"/>
          <p:cNvSpPr/>
          <p:nvPr/>
        </p:nvSpPr>
        <p:spPr>
          <a:xfrm>
            <a:off x="654959" y="908720"/>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Έλλειψη 5"/>
          <p:cNvSpPr/>
          <p:nvPr/>
        </p:nvSpPr>
        <p:spPr>
          <a:xfrm>
            <a:off x="650495" y="5397981"/>
            <a:ext cx="432048" cy="4130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45085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a:t>
            </a:fld>
            <a:endParaRPr lang="el-GR" dirty="0">
              <a:solidFill>
                <a:prstClr val="black"/>
              </a:solidFill>
            </a:endParaRPr>
          </a:p>
        </p:txBody>
      </p:sp>
      <p:grpSp>
        <p:nvGrpSpPr>
          <p:cNvPr id="6" name="Ομάδα 5"/>
          <p:cNvGrpSpPr/>
          <p:nvPr/>
        </p:nvGrpSpPr>
        <p:grpSpPr>
          <a:xfrm>
            <a:off x="6541169" y="162414"/>
            <a:ext cx="2016224" cy="2936318"/>
            <a:chOff x="4440049" y="146620"/>
            <a:chExt cx="2016224" cy="2936318"/>
          </a:xfrm>
          <a:effectLst>
            <a:outerShdw blurRad="50800" dist="38100" dir="2700000" algn="tl" rotWithShape="0">
              <a:prstClr val="black">
                <a:alpha val="40000"/>
              </a:prstClr>
            </a:outerShdw>
          </a:effectLst>
        </p:grpSpPr>
        <p:pic>
          <p:nvPicPr>
            <p:cNvPr id="1026" name="Picture 2" descr="C:\Users\Merkouris\Desktop\αρχείο λήψης.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146620"/>
              <a:ext cx="1512168" cy="222329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40049" y="2344274"/>
              <a:ext cx="2016224" cy="738664"/>
            </a:xfrm>
            <a:prstGeom prst="rect">
              <a:avLst/>
            </a:prstGeom>
            <a:noFill/>
          </p:spPr>
          <p:txBody>
            <a:bodyPr wrap="square" rtlCol="0">
              <a:spAutoFit/>
            </a:bodyPr>
            <a:lstStyle/>
            <a:p>
              <a:pPr algn="ctr"/>
              <a:r>
                <a:rPr lang="el-GR" sz="1400" b="1" dirty="0">
                  <a:latin typeface="Comic Sans MS" panose="030F0702030302020204" pitchFamily="66" charset="0"/>
                </a:rPr>
                <a:t>Θαλής </a:t>
              </a:r>
              <a:endParaRPr lang="en-GB" sz="1400" b="1" dirty="0">
                <a:latin typeface="Comic Sans MS" panose="030F0702030302020204" pitchFamily="66" charset="0"/>
              </a:endParaRPr>
            </a:p>
            <a:p>
              <a:pPr algn="ctr"/>
              <a:r>
                <a:rPr lang="el-GR" sz="1400" b="1" dirty="0">
                  <a:latin typeface="Comic Sans MS" panose="030F0702030302020204" pitchFamily="66" charset="0"/>
                </a:rPr>
                <a:t>(περ</a:t>
              </a:r>
              <a:r>
                <a:rPr lang="en-US" sz="1400" b="1" dirty="0">
                  <a:latin typeface="Comic Sans MS" panose="030F0702030302020204" pitchFamily="66" charset="0"/>
                </a:rPr>
                <a:t>.</a:t>
              </a:r>
              <a:r>
                <a:rPr lang="el-GR" sz="1400" b="1" dirty="0">
                  <a:latin typeface="Comic Sans MS" panose="030F0702030302020204" pitchFamily="66" charset="0"/>
                </a:rPr>
                <a:t> 630/635 </a:t>
              </a:r>
              <a:r>
                <a:rPr lang="el-GR" sz="1400" b="1" dirty="0" err="1">
                  <a:latin typeface="Comic Sans MS" panose="030F0702030302020204" pitchFamily="66" charset="0"/>
                </a:rPr>
                <a:t>π.Χ.</a:t>
              </a:r>
              <a:r>
                <a:rPr lang="el-GR" sz="1400" b="1" dirty="0">
                  <a:latin typeface="Comic Sans MS" panose="030F0702030302020204" pitchFamily="66" charset="0"/>
                </a:rPr>
                <a:t> </a:t>
              </a:r>
            </a:p>
            <a:p>
              <a:pPr algn="ctr"/>
              <a:r>
                <a:rPr lang="el-GR" sz="1400" b="1" dirty="0">
                  <a:latin typeface="Comic Sans MS" panose="030F0702030302020204" pitchFamily="66" charset="0"/>
                </a:rPr>
                <a:t>- 543 </a:t>
              </a:r>
              <a:r>
                <a:rPr lang="el-GR" sz="1400" b="1" dirty="0" err="1">
                  <a:latin typeface="Comic Sans MS" panose="030F0702030302020204" pitchFamily="66" charset="0"/>
                </a:rPr>
                <a:t>π.Χ.</a:t>
              </a:r>
              <a:r>
                <a:rPr lang="el-GR" sz="1400" b="1" dirty="0">
                  <a:latin typeface="Comic Sans MS" panose="030F0702030302020204" pitchFamily="66" charset="0"/>
                </a:rPr>
                <a:t>)</a:t>
              </a:r>
            </a:p>
          </p:txBody>
        </p:sp>
      </p:grpSp>
      <p:sp>
        <p:nvSpPr>
          <p:cNvPr id="8" name="TextBox 7"/>
          <p:cNvSpPr txBox="1"/>
          <p:nvPr/>
        </p:nvSpPr>
        <p:spPr>
          <a:xfrm>
            <a:off x="450713" y="3177055"/>
            <a:ext cx="5753252" cy="461665"/>
          </a:xfrm>
          <a:prstGeom prst="rect">
            <a:avLst/>
          </a:prstGeom>
          <a:noFill/>
        </p:spPr>
        <p:txBody>
          <a:bodyPr wrap="square" rtlCol="0">
            <a:spAutoFit/>
          </a:bodyPr>
          <a:lstStyle/>
          <a:p>
            <a:r>
              <a:rPr lang="el-GR" sz="2400" b="1" dirty="0">
                <a:latin typeface="Comic Sans MS" panose="030F0702030302020204" pitchFamily="66" charset="0"/>
              </a:rPr>
              <a:t>Έτσι, έχουμε την καθιέρωση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9" name="TextBox 8"/>
          <p:cNvSpPr txBox="1"/>
          <p:nvPr/>
        </p:nvSpPr>
        <p:spPr>
          <a:xfrm>
            <a:off x="460407" y="3678404"/>
            <a:ext cx="8041780" cy="1754326"/>
          </a:xfrm>
          <a:prstGeom prst="rect">
            <a:avLst/>
          </a:prstGeom>
          <a:noFill/>
        </p:spPr>
        <p:txBody>
          <a:bodyPr wrap="square" rtlCol="0">
            <a:spAutoFit/>
          </a:bodyPr>
          <a:lstStyle/>
          <a:p>
            <a:pPr algn="just">
              <a:lnSpc>
                <a:spcPct val="150000"/>
              </a:lnSpc>
            </a:pP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Παράλληλα έχουμε την μελέτη της έλξης σιδερένιων σωμάτων από πετρώματα όπως η </a:t>
            </a:r>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μαγνησία γη </a:t>
            </a: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(μαγνητίτης)</a:t>
            </a:r>
            <a:r>
              <a:rPr lang="en-US" sz="2400" b="1" dirty="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 </a:t>
            </a:r>
          </a:p>
        </p:txBody>
      </p:sp>
      <p:sp>
        <p:nvSpPr>
          <p:cNvPr id="11" name="TextBox 10"/>
          <p:cNvSpPr txBox="1"/>
          <p:nvPr/>
        </p:nvSpPr>
        <p:spPr>
          <a:xfrm>
            <a:off x="419398" y="5502890"/>
            <a:ext cx="5409604" cy="461665"/>
          </a:xfrm>
          <a:prstGeom prst="rect">
            <a:avLst/>
          </a:prstGeom>
          <a:noFill/>
        </p:spPr>
        <p:txBody>
          <a:bodyPr wrap="square" rtlCol="0">
            <a:spAutoFit/>
          </a:bodyPr>
          <a:lstStyle/>
          <a:p>
            <a:r>
              <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rPr>
              <a:t>Έτσι, έχουμε την εμφάνιση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7" name="Ορθογώνιο 6"/>
          <p:cNvSpPr/>
          <p:nvPr/>
        </p:nvSpPr>
        <p:spPr>
          <a:xfrm>
            <a:off x="5996945" y="3177055"/>
            <a:ext cx="2654894"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ΗΛΕΚΤΡΙΣΜΟΣ.</a:t>
            </a:r>
            <a:endParaRPr lang="el-GR" sz="2400" dirty="0"/>
          </a:p>
        </p:txBody>
      </p:sp>
      <p:sp>
        <p:nvSpPr>
          <p:cNvPr id="10" name="Ορθογώνιο 9"/>
          <p:cNvSpPr/>
          <p:nvPr/>
        </p:nvSpPr>
        <p:spPr>
          <a:xfrm>
            <a:off x="5775474" y="5521954"/>
            <a:ext cx="2816797"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ΜΑΓΝΗΤΙΣΜΟΣ.</a:t>
            </a:r>
          </a:p>
        </p:txBody>
      </p:sp>
      <p:grpSp>
        <p:nvGrpSpPr>
          <p:cNvPr id="14" name="Ομάδα 13"/>
          <p:cNvGrpSpPr/>
          <p:nvPr/>
        </p:nvGrpSpPr>
        <p:grpSpPr>
          <a:xfrm>
            <a:off x="592358" y="455403"/>
            <a:ext cx="5881540" cy="2400657"/>
            <a:chOff x="592358" y="455403"/>
            <a:chExt cx="5881540" cy="2400657"/>
          </a:xfrm>
        </p:grpSpPr>
        <p:sp>
          <p:nvSpPr>
            <p:cNvPr id="4" name="TextBox 3"/>
            <p:cNvSpPr txBox="1"/>
            <p:nvPr/>
          </p:nvSpPr>
          <p:spPr>
            <a:xfrm>
              <a:off x="611560" y="455403"/>
              <a:ext cx="5862338" cy="2400657"/>
            </a:xfrm>
            <a:prstGeom prst="rect">
              <a:avLst/>
            </a:prstGeom>
            <a:noFill/>
          </p:spPr>
          <p:txBody>
            <a:bodyPr wrap="square" rtlCol="0">
              <a:spAutoFit/>
            </a:bodyPr>
            <a:lstStyle/>
            <a:p>
              <a:pPr algn="just">
                <a:lnSpc>
                  <a:spcPct val="150000"/>
                </a:lnSpc>
              </a:pPr>
              <a:r>
                <a:rPr lang="el-GR" sz="2000" b="1" dirty="0">
                  <a:latin typeface="Comic Sans MS" panose="030F0702030302020204" pitchFamily="66" charset="0"/>
                </a:rPr>
                <a:t>Στην αρχή ήταν ο </a:t>
              </a:r>
              <a:r>
                <a:rPr lang="el-GR" sz="2000" b="1" dirty="0">
                  <a:latin typeface="Comic Sans MS" panose="030F0702030302020204" pitchFamily="66" charset="0"/>
                  <a:hlinkClick r:id="rId3"/>
                </a:rPr>
                <a:t>Θαλής</a:t>
              </a:r>
              <a:r>
                <a:rPr lang="el-GR" sz="2000" b="1" dirty="0">
                  <a:latin typeface="Comic Sans MS" panose="030F0702030302020204" pitchFamily="66" charset="0"/>
                </a:rPr>
                <a:t> ο Μιλήσιος  που πρώτος παρατήρησε και μελέτησε την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αλληλεπίδραση ηλεκτρικά φορτισμένων σωμάτων</a:t>
              </a:r>
              <a:r>
                <a:rPr lang="el-GR" sz="2000" b="1" dirty="0">
                  <a:latin typeface="Comic Sans MS" panose="030F0702030302020204" pitchFamily="66" charset="0"/>
                </a:rPr>
                <a:t> </a:t>
              </a:r>
              <a:r>
                <a:rPr lang="el-GR" sz="2000" dirty="0">
                  <a:latin typeface="Comic Sans MS" panose="030F0702030302020204" pitchFamily="66" charset="0"/>
                </a:rPr>
                <a:t>κομμάτι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ήλεκτρου</a:t>
              </a:r>
              <a:r>
                <a:rPr lang="el-GR" sz="2000" dirty="0">
                  <a:latin typeface="Comic Sans MS" panose="030F0702030302020204" pitchFamily="66" charset="0"/>
                </a:rPr>
                <a:t> (κεχριμπάρι) που τρίβεται σε ξηρό ύφασμα έλκει μικρά κομμάτια άχυρου .</a:t>
              </a:r>
              <a:endParaRPr lang="el-GR" sz="2000" b="1" dirty="0">
                <a:latin typeface="Comic Sans MS" panose="030F0702030302020204" pitchFamily="66" charset="0"/>
              </a:endParaRPr>
            </a:p>
          </p:txBody>
        </p:sp>
        <p:sp>
          <p:nvSpPr>
            <p:cNvPr id="12" name="Αριστερό άγκιστρο 11"/>
            <p:cNvSpPr/>
            <p:nvPr/>
          </p:nvSpPr>
          <p:spPr>
            <a:xfrm>
              <a:off x="592358" y="1883783"/>
              <a:ext cx="45719" cy="455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3" name="Δεξί άγκιστρο 12"/>
            <p:cNvSpPr/>
            <p:nvPr/>
          </p:nvSpPr>
          <p:spPr>
            <a:xfrm>
              <a:off x="5452141" y="2338919"/>
              <a:ext cx="45719" cy="44200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25050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6" presetClass="entr" presetSubtype="16" fill="hold" grpId="1"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circle(in)">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500"/>
                            </p:stCondLst>
                            <p:childTnLst>
                              <p:par>
                                <p:cTn id="32" presetID="6" presetClass="entr" presetSubtype="16" fill="hold" grpId="1" nodeType="afterEffect">
                                  <p:stCondLst>
                                    <p:cond delay="250"/>
                                  </p:stCondLst>
                                  <p:childTnLst>
                                    <p:set>
                                      <p:cBhvr>
                                        <p:cTn id="33" dur="1" fill="hold">
                                          <p:stCondLst>
                                            <p:cond delay="0"/>
                                          </p:stCondLst>
                                        </p:cTn>
                                        <p:tgtEl>
                                          <p:spTgt spid="10"/>
                                        </p:tgtEl>
                                        <p:attrNameLst>
                                          <p:attrName>style.visibility</p:attrName>
                                        </p:attrNameLst>
                                      </p:cBhvr>
                                      <p:to>
                                        <p:strVal val="visible"/>
                                      </p:to>
                                    </p:set>
                                    <p:animEffect transition="in" filter="circle(in)">
                                      <p:cBhvr>
                                        <p:cTn id="3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7" grpId="1"/>
      <p:bldP spid="10"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30</a:t>
            </a:fld>
            <a:endParaRPr lang="el-GR" dirty="0">
              <a:solidFill>
                <a:prstClr val="black"/>
              </a:solidFill>
            </a:endParaRPr>
          </a:p>
        </p:txBody>
      </p:sp>
      <p:sp>
        <p:nvSpPr>
          <p:cNvPr id="25" name="Έλλειψη 24"/>
          <p:cNvSpPr/>
          <p:nvPr/>
        </p:nvSpPr>
        <p:spPr>
          <a:xfrm>
            <a:off x="4644008" y="391907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 name="Ομάδα 6"/>
          <p:cNvGrpSpPr/>
          <p:nvPr/>
        </p:nvGrpSpPr>
        <p:grpSpPr>
          <a:xfrm>
            <a:off x="1043608" y="104600"/>
            <a:ext cx="7056784" cy="4247317"/>
            <a:chOff x="1043608" y="104600"/>
            <a:chExt cx="7056784" cy="4247317"/>
          </a:xfrm>
        </p:grpSpPr>
        <p:grpSp>
          <p:nvGrpSpPr>
            <p:cNvPr id="5" name="Ομάδα 4"/>
            <p:cNvGrpSpPr/>
            <p:nvPr/>
          </p:nvGrpSpPr>
          <p:grpSpPr>
            <a:xfrm>
              <a:off x="2195736" y="2228258"/>
              <a:ext cx="4635500" cy="1165225"/>
              <a:chOff x="1943568" y="1897343"/>
              <a:chExt cx="4635500" cy="1165225"/>
            </a:xfrm>
          </p:grpSpPr>
          <p:grpSp>
            <p:nvGrpSpPr>
              <p:cNvPr id="6" name="Group 4"/>
              <p:cNvGrpSpPr>
                <a:grpSpLocks noChangeAspect="1"/>
              </p:cNvGrpSpPr>
              <p:nvPr/>
            </p:nvGrpSpPr>
            <p:grpSpPr bwMode="auto">
              <a:xfrm>
                <a:off x="1943568" y="1897343"/>
                <a:ext cx="4635500" cy="1165225"/>
                <a:chOff x="1306" y="1117"/>
                <a:chExt cx="2920" cy="734"/>
              </a:xfrm>
            </p:grpSpPr>
            <p:sp>
              <p:nvSpPr>
                <p:cNvPr id="8" name="Rectangle 5"/>
                <p:cNvSpPr>
                  <a:spLocks noChangeArrowheads="1"/>
                </p:cNvSpPr>
                <p:nvPr/>
              </p:nvSpPr>
              <p:spPr bwMode="auto">
                <a:xfrm>
                  <a:off x="1545" y="1434"/>
                  <a:ext cx="2378" cy="20"/>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 name="Freeform 8"/>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 name="Freeform 9"/>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noFill/>
                <a:ln w="4763">
                  <a:solidFill>
                    <a:srgbClr val="1F1A1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5" name="Freeform 12"/>
                <p:cNvSpPr>
                  <a:spLocks noEditPoints="1"/>
                </p:cNvSpPr>
                <p:nvPr/>
              </p:nvSpPr>
              <p:spPr bwMode="auto">
                <a:xfrm>
                  <a:off x="1376" y="1192"/>
                  <a:ext cx="197" cy="147"/>
                </a:xfrm>
                <a:custGeom>
                  <a:avLst/>
                  <a:gdLst>
                    <a:gd name="T0" fmla="*/ 127 w 197"/>
                    <a:gd name="T1" fmla="*/ 100 h 147"/>
                    <a:gd name="T2" fmla="*/ 54 w 197"/>
                    <a:gd name="T3" fmla="*/ 100 h 147"/>
                    <a:gd name="T4" fmla="*/ 42 w 197"/>
                    <a:gd name="T5" fmla="*/ 121 h 147"/>
                    <a:gd name="T6" fmla="*/ 37 w 197"/>
                    <a:gd name="T7" fmla="*/ 130 h 147"/>
                    <a:gd name="T8" fmla="*/ 37 w 197"/>
                    <a:gd name="T9" fmla="*/ 134 h 147"/>
                    <a:gd name="T10" fmla="*/ 37 w 197"/>
                    <a:gd name="T11" fmla="*/ 139 h 147"/>
                    <a:gd name="T12" fmla="*/ 40 w 197"/>
                    <a:gd name="T13" fmla="*/ 141 h 147"/>
                    <a:gd name="T14" fmla="*/ 48 w 197"/>
                    <a:gd name="T15" fmla="*/ 143 h 147"/>
                    <a:gd name="T16" fmla="*/ 59 w 197"/>
                    <a:gd name="T17" fmla="*/ 143 h 147"/>
                    <a:gd name="T18" fmla="*/ 59 w 197"/>
                    <a:gd name="T19" fmla="*/ 147 h 147"/>
                    <a:gd name="T20" fmla="*/ 0 w 197"/>
                    <a:gd name="T21" fmla="*/ 147 h 147"/>
                    <a:gd name="T22" fmla="*/ 0 w 197"/>
                    <a:gd name="T23" fmla="*/ 143 h 147"/>
                    <a:gd name="T24" fmla="*/ 9 w 197"/>
                    <a:gd name="T25" fmla="*/ 141 h 147"/>
                    <a:gd name="T26" fmla="*/ 14 w 197"/>
                    <a:gd name="T27" fmla="*/ 139 h 147"/>
                    <a:gd name="T28" fmla="*/ 23 w 197"/>
                    <a:gd name="T29" fmla="*/ 132 h 147"/>
                    <a:gd name="T30" fmla="*/ 31 w 197"/>
                    <a:gd name="T31" fmla="*/ 119 h 147"/>
                    <a:gd name="T32" fmla="*/ 96 w 197"/>
                    <a:gd name="T33" fmla="*/ 0 h 147"/>
                    <a:gd name="T34" fmla="*/ 101 w 197"/>
                    <a:gd name="T35" fmla="*/ 0 h 147"/>
                    <a:gd name="T36" fmla="*/ 166 w 197"/>
                    <a:gd name="T37" fmla="*/ 119 h 147"/>
                    <a:gd name="T38" fmla="*/ 171 w 197"/>
                    <a:gd name="T39" fmla="*/ 132 h 147"/>
                    <a:gd name="T40" fmla="*/ 180 w 197"/>
                    <a:gd name="T41" fmla="*/ 139 h 147"/>
                    <a:gd name="T42" fmla="*/ 186 w 197"/>
                    <a:gd name="T43" fmla="*/ 143 h 147"/>
                    <a:gd name="T44" fmla="*/ 197 w 197"/>
                    <a:gd name="T45" fmla="*/ 143 h 147"/>
                    <a:gd name="T46" fmla="*/ 197 w 197"/>
                    <a:gd name="T47" fmla="*/ 147 h 147"/>
                    <a:gd name="T48" fmla="*/ 124 w 197"/>
                    <a:gd name="T49" fmla="*/ 147 h 147"/>
                    <a:gd name="T50" fmla="*/ 124 w 197"/>
                    <a:gd name="T51" fmla="*/ 143 h 147"/>
                    <a:gd name="T52" fmla="*/ 132 w 197"/>
                    <a:gd name="T53" fmla="*/ 143 h 147"/>
                    <a:gd name="T54" fmla="*/ 138 w 197"/>
                    <a:gd name="T55" fmla="*/ 141 h 147"/>
                    <a:gd name="T56" fmla="*/ 141 w 197"/>
                    <a:gd name="T57" fmla="*/ 139 h 147"/>
                    <a:gd name="T58" fmla="*/ 143 w 197"/>
                    <a:gd name="T59" fmla="*/ 134 h 147"/>
                    <a:gd name="T60" fmla="*/ 141 w 197"/>
                    <a:gd name="T61" fmla="*/ 128 h 147"/>
                    <a:gd name="T62" fmla="*/ 138 w 197"/>
                    <a:gd name="T63" fmla="*/ 119 h 147"/>
                    <a:gd name="T64" fmla="*/ 127 w 197"/>
                    <a:gd name="T65" fmla="*/ 100 h 147"/>
                    <a:gd name="T66" fmla="*/ 121 w 197"/>
                    <a:gd name="T67" fmla="*/ 91 h 147"/>
                    <a:gd name="T68" fmla="*/ 90 w 197"/>
                    <a:gd name="T69" fmla="*/ 35 h 147"/>
                    <a:gd name="T70" fmla="*/ 59 w 197"/>
                    <a:gd name="T71" fmla="*/ 91 h 147"/>
                    <a:gd name="T72" fmla="*/ 121 w 197"/>
                    <a:gd name="T73" fmla="*/ 9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7" h="147">
                      <a:moveTo>
                        <a:pt x="127" y="100"/>
                      </a:moveTo>
                      <a:lnTo>
                        <a:pt x="54" y="100"/>
                      </a:lnTo>
                      <a:lnTo>
                        <a:pt x="42" y="121"/>
                      </a:lnTo>
                      <a:lnTo>
                        <a:pt x="37" y="130"/>
                      </a:lnTo>
                      <a:lnTo>
                        <a:pt x="37" y="134"/>
                      </a:lnTo>
                      <a:lnTo>
                        <a:pt x="37" y="139"/>
                      </a:lnTo>
                      <a:lnTo>
                        <a:pt x="40" y="141"/>
                      </a:lnTo>
                      <a:lnTo>
                        <a:pt x="48" y="143"/>
                      </a:lnTo>
                      <a:lnTo>
                        <a:pt x="59" y="143"/>
                      </a:lnTo>
                      <a:lnTo>
                        <a:pt x="59" y="147"/>
                      </a:lnTo>
                      <a:lnTo>
                        <a:pt x="0" y="147"/>
                      </a:lnTo>
                      <a:lnTo>
                        <a:pt x="0" y="143"/>
                      </a:lnTo>
                      <a:lnTo>
                        <a:pt x="9" y="141"/>
                      </a:lnTo>
                      <a:lnTo>
                        <a:pt x="14" y="139"/>
                      </a:lnTo>
                      <a:lnTo>
                        <a:pt x="23" y="132"/>
                      </a:lnTo>
                      <a:lnTo>
                        <a:pt x="31" y="119"/>
                      </a:lnTo>
                      <a:lnTo>
                        <a:pt x="96" y="0"/>
                      </a:lnTo>
                      <a:lnTo>
                        <a:pt x="101" y="0"/>
                      </a:lnTo>
                      <a:lnTo>
                        <a:pt x="166" y="119"/>
                      </a:lnTo>
                      <a:lnTo>
                        <a:pt x="171" y="132"/>
                      </a:lnTo>
                      <a:lnTo>
                        <a:pt x="180" y="139"/>
                      </a:lnTo>
                      <a:lnTo>
                        <a:pt x="186" y="143"/>
                      </a:lnTo>
                      <a:lnTo>
                        <a:pt x="197" y="143"/>
                      </a:lnTo>
                      <a:lnTo>
                        <a:pt x="197" y="147"/>
                      </a:lnTo>
                      <a:lnTo>
                        <a:pt x="124" y="147"/>
                      </a:lnTo>
                      <a:lnTo>
                        <a:pt x="124" y="143"/>
                      </a:lnTo>
                      <a:lnTo>
                        <a:pt x="132" y="143"/>
                      </a:lnTo>
                      <a:lnTo>
                        <a:pt x="138" y="141"/>
                      </a:lnTo>
                      <a:lnTo>
                        <a:pt x="141" y="139"/>
                      </a:lnTo>
                      <a:lnTo>
                        <a:pt x="143" y="134"/>
                      </a:lnTo>
                      <a:lnTo>
                        <a:pt x="141" y="128"/>
                      </a:lnTo>
                      <a:lnTo>
                        <a:pt x="138" y="119"/>
                      </a:lnTo>
                      <a:lnTo>
                        <a:pt x="127" y="100"/>
                      </a:lnTo>
                      <a:close/>
                      <a:moveTo>
                        <a:pt x="121" y="91"/>
                      </a:moveTo>
                      <a:lnTo>
                        <a:pt x="90" y="35"/>
                      </a:lnTo>
                      <a:lnTo>
                        <a:pt x="59" y="91"/>
                      </a:lnTo>
                      <a:lnTo>
                        <a:pt x="121" y="9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dirty="0">
                    <a:latin typeface="Trebuchet MS" panose="020B0603020202020204" pitchFamily="34" charset="0"/>
                  </a:endParaRPr>
                </a:p>
              </p:txBody>
            </p:sp>
            <p:sp>
              <p:nvSpPr>
                <p:cNvPr id="16" name="Freeform 13"/>
                <p:cNvSpPr>
                  <a:spLocks/>
                </p:cNvSpPr>
                <p:nvPr/>
              </p:nvSpPr>
              <p:spPr bwMode="auto">
                <a:xfrm>
                  <a:off x="2558" y="1197"/>
                  <a:ext cx="239" cy="142"/>
                </a:xfrm>
                <a:custGeom>
                  <a:avLst/>
                  <a:gdLst>
                    <a:gd name="T0" fmla="*/ 110 w 239"/>
                    <a:gd name="T1" fmla="*/ 142 h 142"/>
                    <a:gd name="T2" fmla="*/ 37 w 239"/>
                    <a:gd name="T3" fmla="*/ 21 h 142"/>
                    <a:gd name="T4" fmla="*/ 37 w 239"/>
                    <a:gd name="T5" fmla="*/ 119 h 142"/>
                    <a:gd name="T6" fmla="*/ 40 w 239"/>
                    <a:gd name="T7" fmla="*/ 129 h 142"/>
                    <a:gd name="T8" fmla="*/ 42 w 239"/>
                    <a:gd name="T9" fmla="*/ 134 h 142"/>
                    <a:gd name="T10" fmla="*/ 48 w 239"/>
                    <a:gd name="T11" fmla="*/ 138 h 142"/>
                    <a:gd name="T12" fmla="*/ 56 w 239"/>
                    <a:gd name="T13" fmla="*/ 138 h 142"/>
                    <a:gd name="T14" fmla="*/ 65 w 239"/>
                    <a:gd name="T15" fmla="*/ 138 h 142"/>
                    <a:gd name="T16" fmla="*/ 65 w 239"/>
                    <a:gd name="T17" fmla="*/ 142 h 142"/>
                    <a:gd name="T18" fmla="*/ 0 w 239"/>
                    <a:gd name="T19" fmla="*/ 142 h 142"/>
                    <a:gd name="T20" fmla="*/ 0 w 239"/>
                    <a:gd name="T21" fmla="*/ 138 h 142"/>
                    <a:gd name="T22" fmla="*/ 6 w 239"/>
                    <a:gd name="T23" fmla="*/ 138 h 142"/>
                    <a:gd name="T24" fmla="*/ 14 w 239"/>
                    <a:gd name="T25" fmla="*/ 138 h 142"/>
                    <a:gd name="T26" fmla="*/ 23 w 239"/>
                    <a:gd name="T27" fmla="*/ 134 h 142"/>
                    <a:gd name="T28" fmla="*/ 26 w 239"/>
                    <a:gd name="T29" fmla="*/ 127 h 142"/>
                    <a:gd name="T30" fmla="*/ 26 w 239"/>
                    <a:gd name="T31" fmla="*/ 119 h 142"/>
                    <a:gd name="T32" fmla="*/ 26 w 239"/>
                    <a:gd name="T33" fmla="*/ 23 h 142"/>
                    <a:gd name="T34" fmla="*/ 26 w 239"/>
                    <a:gd name="T35" fmla="*/ 17 h 142"/>
                    <a:gd name="T36" fmla="*/ 23 w 239"/>
                    <a:gd name="T37" fmla="*/ 11 h 142"/>
                    <a:gd name="T38" fmla="*/ 20 w 239"/>
                    <a:gd name="T39" fmla="*/ 8 h 142"/>
                    <a:gd name="T40" fmla="*/ 14 w 239"/>
                    <a:gd name="T41" fmla="*/ 6 h 142"/>
                    <a:gd name="T42" fmla="*/ 9 w 239"/>
                    <a:gd name="T43" fmla="*/ 4 h 142"/>
                    <a:gd name="T44" fmla="*/ 0 w 239"/>
                    <a:gd name="T45" fmla="*/ 4 h 142"/>
                    <a:gd name="T46" fmla="*/ 0 w 239"/>
                    <a:gd name="T47" fmla="*/ 0 h 142"/>
                    <a:gd name="T48" fmla="*/ 51 w 239"/>
                    <a:gd name="T49" fmla="*/ 0 h 142"/>
                    <a:gd name="T50" fmla="*/ 118 w 239"/>
                    <a:gd name="T51" fmla="*/ 112 h 142"/>
                    <a:gd name="T52" fmla="*/ 186 w 239"/>
                    <a:gd name="T53" fmla="*/ 0 h 142"/>
                    <a:gd name="T54" fmla="*/ 239 w 239"/>
                    <a:gd name="T55" fmla="*/ 0 h 142"/>
                    <a:gd name="T56" fmla="*/ 239 w 239"/>
                    <a:gd name="T57" fmla="*/ 4 h 142"/>
                    <a:gd name="T58" fmla="*/ 230 w 239"/>
                    <a:gd name="T59" fmla="*/ 4 h 142"/>
                    <a:gd name="T60" fmla="*/ 222 w 239"/>
                    <a:gd name="T61" fmla="*/ 4 h 142"/>
                    <a:gd name="T62" fmla="*/ 214 w 239"/>
                    <a:gd name="T63" fmla="*/ 8 h 142"/>
                    <a:gd name="T64" fmla="*/ 214 w 239"/>
                    <a:gd name="T65" fmla="*/ 15 h 142"/>
                    <a:gd name="T66" fmla="*/ 211 w 239"/>
                    <a:gd name="T67" fmla="*/ 23 h 142"/>
                    <a:gd name="T68" fmla="*/ 211 w 239"/>
                    <a:gd name="T69" fmla="*/ 119 h 142"/>
                    <a:gd name="T70" fmla="*/ 214 w 239"/>
                    <a:gd name="T71" fmla="*/ 129 h 142"/>
                    <a:gd name="T72" fmla="*/ 216 w 239"/>
                    <a:gd name="T73" fmla="*/ 134 h 142"/>
                    <a:gd name="T74" fmla="*/ 222 w 239"/>
                    <a:gd name="T75" fmla="*/ 138 h 142"/>
                    <a:gd name="T76" fmla="*/ 230 w 239"/>
                    <a:gd name="T77" fmla="*/ 138 h 142"/>
                    <a:gd name="T78" fmla="*/ 239 w 239"/>
                    <a:gd name="T79" fmla="*/ 138 h 142"/>
                    <a:gd name="T80" fmla="*/ 239 w 239"/>
                    <a:gd name="T81" fmla="*/ 142 h 142"/>
                    <a:gd name="T82" fmla="*/ 160 w 239"/>
                    <a:gd name="T83" fmla="*/ 142 h 142"/>
                    <a:gd name="T84" fmla="*/ 160 w 239"/>
                    <a:gd name="T85" fmla="*/ 138 h 142"/>
                    <a:gd name="T86" fmla="*/ 166 w 239"/>
                    <a:gd name="T87" fmla="*/ 138 h 142"/>
                    <a:gd name="T88" fmla="*/ 177 w 239"/>
                    <a:gd name="T89" fmla="*/ 138 h 142"/>
                    <a:gd name="T90" fmla="*/ 183 w 239"/>
                    <a:gd name="T91" fmla="*/ 134 h 142"/>
                    <a:gd name="T92" fmla="*/ 186 w 239"/>
                    <a:gd name="T93" fmla="*/ 127 h 142"/>
                    <a:gd name="T94" fmla="*/ 186 w 239"/>
                    <a:gd name="T95" fmla="*/ 119 h 142"/>
                    <a:gd name="T96" fmla="*/ 186 w 239"/>
                    <a:gd name="T97" fmla="*/ 21 h 142"/>
                    <a:gd name="T98" fmla="*/ 113 w 239"/>
                    <a:gd name="T99" fmla="*/ 142 h 142"/>
                    <a:gd name="T100" fmla="*/ 110 w 239"/>
                    <a:gd name="T10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9" h="142">
                      <a:moveTo>
                        <a:pt x="110" y="142"/>
                      </a:moveTo>
                      <a:lnTo>
                        <a:pt x="37" y="21"/>
                      </a:lnTo>
                      <a:lnTo>
                        <a:pt x="37" y="119"/>
                      </a:lnTo>
                      <a:lnTo>
                        <a:pt x="40" y="129"/>
                      </a:lnTo>
                      <a:lnTo>
                        <a:pt x="42" y="134"/>
                      </a:lnTo>
                      <a:lnTo>
                        <a:pt x="48" y="138"/>
                      </a:lnTo>
                      <a:lnTo>
                        <a:pt x="56" y="138"/>
                      </a:lnTo>
                      <a:lnTo>
                        <a:pt x="65" y="138"/>
                      </a:lnTo>
                      <a:lnTo>
                        <a:pt x="65" y="142"/>
                      </a:lnTo>
                      <a:lnTo>
                        <a:pt x="0" y="142"/>
                      </a:lnTo>
                      <a:lnTo>
                        <a:pt x="0" y="138"/>
                      </a:lnTo>
                      <a:lnTo>
                        <a:pt x="6" y="138"/>
                      </a:lnTo>
                      <a:lnTo>
                        <a:pt x="14" y="138"/>
                      </a:lnTo>
                      <a:lnTo>
                        <a:pt x="23" y="134"/>
                      </a:lnTo>
                      <a:lnTo>
                        <a:pt x="26" y="127"/>
                      </a:lnTo>
                      <a:lnTo>
                        <a:pt x="26" y="119"/>
                      </a:lnTo>
                      <a:lnTo>
                        <a:pt x="26" y="23"/>
                      </a:lnTo>
                      <a:lnTo>
                        <a:pt x="26" y="17"/>
                      </a:lnTo>
                      <a:lnTo>
                        <a:pt x="23" y="11"/>
                      </a:lnTo>
                      <a:lnTo>
                        <a:pt x="20" y="8"/>
                      </a:lnTo>
                      <a:lnTo>
                        <a:pt x="14" y="6"/>
                      </a:lnTo>
                      <a:lnTo>
                        <a:pt x="9" y="4"/>
                      </a:lnTo>
                      <a:lnTo>
                        <a:pt x="0" y="4"/>
                      </a:lnTo>
                      <a:lnTo>
                        <a:pt x="0" y="0"/>
                      </a:lnTo>
                      <a:lnTo>
                        <a:pt x="51" y="0"/>
                      </a:lnTo>
                      <a:lnTo>
                        <a:pt x="118" y="112"/>
                      </a:lnTo>
                      <a:lnTo>
                        <a:pt x="186" y="0"/>
                      </a:lnTo>
                      <a:lnTo>
                        <a:pt x="239" y="0"/>
                      </a:lnTo>
                      <a:lnTo>
                        <a:pt x="239" y="4"/>
                      </a:lnTo>
                      <a:lnTo>
                        <a:pt x="230" y="4"/>
                      </a:lnTo>
                      <a:lnTo>
                        <a:pt x="222" y="4"/>
                      </a:lnTo>
                      <a:lnTo>
                        <a:pt x="214" y="8"/>
                      </a:lnTo>
                      <a:lnTo>
                        <a:pt x="214" y="15"/>
                      </a:lnTo>
                      <a:lnTo>
                        <a:pt x="211" y="23"/>
                      </a:lnTo>
                      <a:lnTo>
                        <a:pt x="211" y="119"/>
                      </a:lnTo>
                      <a:lnTo>
                        <a:pt x="214" y="129"/>
                      </a:lnTo>
                      <a:lnTo>
                        <a:pt x="216" y="134"/>
                      </a:lnTo>
                      <a:lnTo>
                        <a:pt x="222" y="138"/>
                      </a:lnTo>
                      <a:lnTo>
                        <a:pt x="230" y="138"/>
                      </a:lnTo>
                      <a:lnTo>
                        <a:pt x="239" y="138"/>
                      </a:lnTo>
                      <a:lnTo>
                        <a:pt x="239" y="142"/>
                      </a:lnTo>
                      <a:lnTo>
                        <a:pt x="160" y="142"/>
                      </a:lnTo>
                      <a:lnTo>
                        <a:pt x="160" y="138"/>
                      </a:lnTo>
                      <a:lnTo>
                        <a:pt x="166" y="138"/>
                      </a:lnTo>
                      <a:lnTo>
                        <a:pt x="177" y="138"/>
                      </a:lnTo>
                      <a:lnTo>
                        <a:pt x="183" y="134"/>
                      </a:lnTo>
                      <a:lnTo>
                        <a:pt x="186" y="127"/>
                      </a:lnTo>
                      <a:lnTo>
                        <a:pt x="186" y="119"/>
                      </a:lnTo>
                      <a:lnTo>
                        <a:pt x="186" y="21"/>
                      </a:lnTo>
                      <a:lnTo>
                        <a:pt x="113" y="142"/>
                      </a:lnTo>
                      <a:lnTo>
                        <a:pt x="110" y="1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7" name="Freeform 14"/>
                <p:cNvSpPr>
                  <a:spLocks noEditPoints="1"/>
                </p:cNvSpPr>
                <p:nvPr/>
              </p:nvSpPr>
              <p:spPr bwMode="auto">
                <a:xfrm>
                  <a:off x="3785" y="1197"/>
                  <a:ext cx="169" cy="142"/>
                </a:xfrm>
                <a:custGeom>
                  <a:avLst/>
                  <a:gdLst>
                    <a:gd name="T0" fmla="*/ 143 w 169"/>
                    <a:gd name="T1" fmla="*/ 73 h 142"/>
                    <a:gd name="T2" fmla="*/ 160 w 169"/>
                    <a:gd name="T3" fmla="*/ 84 h 142"/>
                    <a:gd name="T4" fmla="*/ 166 w 169"/>
                    <a:gd name="T5" fmla="*/ 97 h 142"/>
                    <a:gd name="T6" fmla="*/ 166 w 169"/>
                    <a:gd name="T7" fmla="*/ 114 h 142"/>
                    <a:gd name="T8" fmla="*/ 149 w 169"/>
                    <a:gd name="T9" fmla="*/ 131 h 142"/>
                    <a:gd name="T10" fmla="*/ 115 w 169"/>
                    <a:gd name="T11" fmla="*/ 142 h 142"/>
                    <a:gd name="T12" fmla="*/ 0 w 169"/>
                    <a:gd name="T13" fmla="*/ 142 h 142"/>
                    <a:gd name="T14" fmla="*/ 9 w 169"/>
                    <a:gd name="T15" fmla="*/ 138 h 142"/>
                    <a:gd name="T16" fmla="*/ 25 w 169"/>
                    <a:gd name="T17" fmla="*/ 134 h 142"/>
                    <a:gd name="T18" fmla="*/ 28 w 169"/>
                    <a:gd name="T19" fmla="*/ 116 h 142"/>
                    <a:gd name="T20" fmla="*/ 25 w 169"/>
                    <a:gd name="T21" fmla="*/ 15 h 142"/>
                    <a:gd name="T22" fmla="*/ 17 w 169"/>
                    <a:gd name="T23" fmla="*/ 4 h 142"/>
                    <a:gd name="T24" fmla="*/ 0 w 169"/>
                    <a:gd name="T25" fmla="*/ 4 h 142"/>
                    <a:gd name="T26" fmla="*/ 82 w 169"/>
                    <a:gd name="T27" fmla="*/ 0 h 142"/>
                    <a:gd name="T28" fmla="*/ 118 w 169"/>
                    <a:gd name="T29" fmla="*/ 2 h 142"/>
                    <a:gd name="T30" fmla="*/ 135 w 169"/>
                    <a:gd name="T31" fmla="*/ 6 h 142"/>
                    <a:gd name="T32" fmla="*/ 149 w 169"/>
                    <a:gd name="T33" fmla="*/ 15 h 142"/>
                    <a:gd name="T34" fmla="*/ 157 w 169"/>
                    <a:gd name="T35" fmla="*/ 26 h 142"/>
                    <a:gd name="T36" fmla="*/ 160 w 169"/>
                    <a:gd name="T37" fmla="*/ 39 h 142"/>
                    <a:gd name="T38" fmla="*/ 152 w 169"/>
                    <a:gd name="T39" fmla="*/ 56 h 142"/>
                    <a:gd name="T40" fmla="*/ 127 w 169"/>
                    <a:gd name="T41" fmla="*/ 69 h 142"/>
                    <a:gd name="T42" fmla="*/ 59 w 169"/>
                    <a:gd name="T43" fmla="*/ 65 h 142"/>
                    <a:gd name="T44" fmla="*/ 73 w 169"/>
                    <a:gd name="T45" fmla="*/ 65 h 142"/>
                    <a:gd name="T46" fmla="*/ 98 w 169"/>
                    <a:gd name="T47" fmla="*/ 65 h 142"/>
                    <a:gd name="T48" fmla="*/ 118 w 169"/>
                    <a:gd name="T49" fmla="*/ 58 h 142"/>
                    <a:gd name="T50" fmla="*/ 129 w 169"/>
                    <a:gd name="T51" fmla="*/ 45 h 142"/>
                    <a:gd name="T52" fmla="*/ 129 w 169"/>
                    <a:gd name="T53" fmla="*/ 30 h 142"/>
                    <a:gd name="T54" fmla="*/ 124 w 169"/>
                    <a:gd name="T55" fmla="*/ 19 h 142"/>
                    <a:gd name="T56" fmla="*/ 110 w 169"/>
                    <a:gd name="T57" fmla="*/ 11 h 142"/>
                    <a:gd name="T58" fmla="*/ 90 w 169"/>
                    <a:gd name="T59" fmla="*/ 6 h 142"/>
                    <a:gd name="T60" fmla="*/ 65 w 169"/>
                    <a:gd name="T61" fmla="*/ 6 h 142"/>
                    <a:gd name="T62" fmla="*/ 54 w 169"/>
                    <a:gd name="T63" fmla="*/ 65 h 142"/>
                    <a:gd name="T64" fmla="*/ 70 w 169"/>
                    <a:gd name="T65" fmla="*/ 134 h 142"/>
                    <a:gd name="T66" fmla="*/ 96 w 169"/>
                    <a:gd name="T67" fmla="*/ 134 h 142"/>
                    <a:gd name="T68" fmla="*/ 115 w 169"/>
                    <a:gd name="T69" fmla="*/ 129 h 142"/>
                    <a:gd name="T70" fmla="*/ 129 w 169"/>
                    <a:gd name="T71" fmla="*/ 121 h 142"/>
                    <a:gd name="T72" fmla="*/ 135 w 169"/>
                    <a:gd name="T73" fmla="*/ 112 h 142"/>
                    <a:gd name="T74" fmla="*/ 135 w 169"/>
                    <a:gd name="T75" fmla="*/ 97 h 142"/>
                    <a:gd name="T76" fmla="*/ 124 w 169"/>
                    <a:gd name="T77" fmla="*/ 82 h 142"/>
                    <a:gd name="T78" fmla="*/ 96 w 169"/>
                    <a:gd name="T79" fmla="*/ 73 h 142"/>
                    <a:gd name="T80" fmla="*/ 70 w 169"/>
                    <a:gd name="T81" fmla="*/ 73 h 142"/>
                    <a:gd name="T82" fmla="*/ 59 w 169"/>
                    <a:gd name="T83" fmla="*/ 73 h 142"/>
                    <a:gd name="T84" fmla="*/ 54 w 169"/>
                    <a:gd name="T85" fmla="*/ 13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 h="142">
                      <a:moveTo>
                        <a:pt x="127" y="69"/>
                      </a:moveTo>
                      <a:lnTo>
                        <a:pt x="143" y="73"/>
                      </a:lnTo>
                      <a:lnTo>
                        <a:pt x="155" y="80"/>
                      </a:lnTo>
                      <a:lnTo>
                        <a:pt x="160" y="84"/>
                      </a:lnTo>
                      <a:lnTo>
                        <a:pt x="166" y="90"/>
                      </a:lnTo>
                      <a:lnTo>
                        <a:pt x="166" y="97"/>
                      </a:lnTo>
                      <a:lnTo>
                        <a:pt x="169" y="103"/>
                      </a:lnTo>
                      <a:lnTo>
                        <a:pt x="166" y="114"/>
                      </a:lnTo>
                      <a:lnTo>
                        <a:pt x="160" y="123"/>
                      </a:lnTo>
                      <a:lnTo>
                        <a:pt x="149" y="131"/>
                      </a:lnTo>
                      <a:lnTo>
                        <a:pt x="135" y="138"/>
                      </a:lnTo>
                      <a:lnTo>
                        <a:pt x="115" y="142"/>
                      </a:lnTo>
                      <a:lnTo>
                        <a:pt x="87" y="142"/>
                      </a:lnTo>
                      <a:lnTo>
                        <a:pt x="0" y="142"/>
                      </a:lnTo>
                      <a:lnTo>
                        <a:pt x="0" y="138"/>
                      </a:lnTo>
                      <a:lnTo>
                        <a:pt x="9" y="138"/>
                      </a:lnTo>
                      <a:lnTo>
                        <a:pt x="17" y="138"/>
                      </a:lnTo>
                      <a:lnTo>
                        <a:pt x="25" y="134"/>
                      </a:lnTo>
                      <a:lnTo>
                        <a:pt x="25" y="127"/>
                      </a:lnTo>
                      <a:lnTo>
                        <a:pt x="28" y="116"/>
                      </a:lnTo>
                      <a:lnTo>
                        <a:pt x="28" y="26"/>
                      </a:lnTo>
                      <a:lnTo>
                        <a:pt x="25" y="15"/>
                      </a:lnTo>
                      <a:lnTo>
                        <a:pt x="23" y="8"/>
                      </a:lnTo>
                      <a:lnTo>
                        <a:pt x="17" y="4"/>
                      </a:lnTo>
                      <a:lnTo>
                        <a:pt x="9" y="4"/>
                      </a:lnTo>
                      <a:lnTo>
                        <a:pt x="0" y="4"/>
                      </a:lnTo>
                      <a:lnTo>
                        <a:pt x="0" y="0"/>
                      </a:lnTo>
                      <a:lnTo>
                        <a:pt x="82" y="0"/>
                      </a:lnTo>
                      <a:lnTo>
                        <a:pt x="101" y="0"/>
                      </a:lnTo>
                      <a:lnTo>
                        <a:pt x="118" y="2"/>
                      </a:lnTo>
                      <a:lnTo>
                        <a:pt x="127" y="4"/>
                      </a:lnTo>
                      <a:lnTo>
                        <a:pt x="135" y="6"/>
                      </a:lnTo>
                      <a:lnTo>
                        <a:pt x="143" y="11"/>
                      </a:lnTo>
                      <a:lnTo>
                        <a:pt x="149" y="15"/>
                      </a:lnTo>
                      <a:lnTo>
                        <a:pt x="152" y="21"/>
                      </a:lnTo>
                      <a:lnTo>
                        <a:pt x="157" y="26"/>
                      </a:lnTo>
                      <a:lnTo>
                        <a:pt x="157" y="32"/>
                      </a:lnTo>
                      <a:lnTo>
                        <a:pt x="160" y="39"/>
                      </a:lnTo>
                      <a:lnTo>
                        <a:pt x="157" y="47"/>
                      </a:lnTo>
                      <a:lnTo>
                        <a:pt x="152" y="56"/>
                      </a:lnTo>
                      <a:lnTo>
                        <a:pt x="141" y="65"/>
                      </a:lnTo>
                      <a:lnTo>
                        <a:pt x="127" y="69"/>
                      </a:lnTo>
                      <a:close/>
                      <a:moveTo>
                        <a:pt x="54" y="65"/>
                      </a:moveTo>
                      <a:lnTo>
                        <a:pt x="59" y="65"/>
                      </a:lnTo>
                      <a:lnTo>
                        <a:pt x="65" y="65"/>
                      </a:lnTo>
                      <a:lnTo>
                        <a:pt x="73" y="65"/>
                      </a:lnTo>
                      <a:lnTo>
                        <a:pt x="79" y="65"/>
                      </a:lnTo>
                      <a:lnTo>
                        <a:pt x="98" y="65"/>
                      </a:lnTo>
                      <a:lnTo>
                        <a:pt x="110" y="62"/>
                      </a:lnTo>
                      <a:lnTo>
                        <a:pt x="118" y="58"/>
                      </a:lnTo>
                      <a:lnTo>
                        <a:pt x="127" y="52"/>
                      </a:lnTo>
                      <a:lnTo>
                        <a:pt x="129" y="45"/>
                      </a:lnTo>
                      <a:lnTo>
                        <a:pt x="129" y="36"/>
                      </a:lnTo>
                      <a:lnTo>
                        <a:pt x="129" y="30"/>
                      </a:lnTo>
                      <a:lnTo>
                        <a:pt x="127" y="26"/>
                      </a:lnTo>
                      <a:lnTo>
                        <a:pt x="124" y="19"/>
                      </a:lnTo>
                      <a:lnTo>
                        <a:pt x="118" y="15"/>
                      </a:lnTo>
                      <a:lnTo>
                        <a:pt x="110" y="11"/>
                      </a:lnTo>
                      <a:lnTo>
                        <a:pt x="101" y="8"/>
                      </a:lnTo>
                      <a:lnTo>
                        <a:pt x="90" y="6"/>
                      </a:lnTo>
                      <a:lnTo>
                        <a:pt x="79" y="6"/>
                      </a:lnTo>
                      <a:lnTo>
                        <a:pt x="65" y="6"/>
                      </a:lnTo>
                      <a:lnTo>
                        <a:pt x="54" y="8"/>
                      </a:lnTo>
                      <a:lnTo>
                        <a:pt x="54" y="65"/>
                      </a:lnTo>
                      <a:close/>
                      <a:moveTo>
                        <a:pt x="54" y="131"/>
                      </a:moveTo>
                      <a:lnTo>
                        <a:pt x="70" y="134"/>
                      </a:lnTo>
                      <a:lnTo>
                        <a:pt x="84" y="136"/>
                      </a:lnTo>
                      <a:lnTo>
                        <a:pt x="96" y="134"/>
                      </a:lnTo>
                      <a:lnTo>
                        <a:pt x="107" y="134"/>
                      </a:lnTo>
                      <a:lnTo>
                        <a:pt x="115" y="129"/>
                      </a:lnTo>
                      <a:lnTo>
                        <a:pt x="124" y="127"/>
                      </a:lnTo>
                      <a:lnTo>
                        <a:pt x="129" y="121"/>
                      </a:lnTo>
                      <a:lnTo>
                        <a:pt x="132" y="116"/>
                      </a:lnTo>
                      <a:lnTo>
                        <a:pt x="135" y="112"/>
                      </a:lnTo>
                      <a:lnTo>
                        <a:pt x="135" y="106"/>
                      </a:lnTo>
                      <a:lnTo>
                        <a:pt x="135" y="97"/>
                      </a:lnTo>
                      <a:lnTo>
                        <a:pt x="129" y="88"/>
                      </a:lnTo>
                      <a:lnTo>
                        <a:pt x="124" y="82"/>
                      </a:lnTo>
                      <a:lnTo>
                        <a:pt x="110" y="77"/>
                      </a:lnTo>
                      <a:lnTo>
                        <a:pt x="96" y="73"/>
                      </a:lnTo>
                      <a:lnTo>
                        <a:pt x="79" y="73"/>
                      </a:lnTo>
                      <a:lnTo>
                        <a:pt x="70" y="73"/>
                      </a:lnTo>
                      <a:lnTo>
                        <a:pt x="65" y="73"/>
                      </a:lnTo>
                      <a:lnTo>
                        <a:pt x="59" y="73"/>
                      </a:lnTo>
                      <a:lnTo>
                        <a:pt x="54" y="73"/>
                      </a:lnTo>
                      <a:lnTo>
                        <a:pt x="54" y="1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8" name="Freeform 15"/>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9" name="Freeform 16"/>
                <p:cNvSpPr>
                  <a:spLocks noEditPoints="1"/>
                </p:cNvSpPr>
                <p:nvPr/>
              </p:nvSpPr>
              <p:spPr bwMode="auto">
                <a:xfrm>
                  <a:off x="2617" y="1596"/>
                  <a:ext cx="197" cy="147"/>
                </a:xfrm>
                <a:custGeom>
                  <a:avLst/>
                  <a:gdLst>
                    <a:gd name="T0" fmla="*/ 110 w 197"/>
                    <a:gd name="T1" fmla="*/ 126 h 147"/>
                    <a:gd name="T2" fmla="*/ 113 w 197"/>
                    <a:gd name="T3" fmla="*/ 136 h 147"/>
                    <a:gd name="T4" fmla="*/ 118 w 197"/>
                    <a:gd name="T5" fmla="*/ 141 h 147"/>
                    <a:gd name="T6" fmla="*/ 132 w 197"/>
                    <a:gd name="T7" fmla="*/ 143 h 147"/>
                    <a:gd name="T8" fmla="*/ 68 w 197"/>
                    <a:gd name="T9" fmla="*/ 147 h 147"/>
                    <a:gd name="T10" fmla="*/ 70 w 197"/>
                    <a:gd name="T11" fmla="*/ 143 h 147"/>
                    <a:gd name="T12" fmla="*/ 82 w 197"/>
                    <a:gd name="T13" fmla="*/ 141 h 147"/>
                    <a:gd name="T14" fmla="*/ 87 w 197"/>
                    <a:gd name="T15" fmla="*/ 136 h 147"/>
                    <a:gd name="T16" fmla="*/ 87 w 197"/>
                    <a:gd name="T17" fmla="*/ 126 h 147"/>
                    <a:gd name="T18" fmla="*/ 76 w 197"/>
                    <a:gd name="T19" fmla="*/ 93 h 147"/>
                    <a:gd name="T20" fmla="*/ 56 w 197"/>
                    <a:gd name="T21" fmla="*/ 102 h 147"/>
                    <a:gd name="T22" fmla="*/ 40 w 197"/>
                    <a:gd name="T23" fmla="*/ 102 h 147"/>
                    <a:gd name="T24" fmla="*/ 23 w 197"/>
                    <a:gd name="T25" fmla="*/ 95 h 147"/>
                    <a:gd name="T26" fmla="*/ 9 w 197"/>
                    <a:gd name="T27" fmla="*/ 85 h 147"/>
                    <a:gd name="T28" fmla="*/ 0 w 197"/>
                    <a:gd name="T29" fmla="*/ 67 h 147"/>
                    <a:gd name="T30" fmla="*/ 0 w 197"/>
                    <a:gd name="T31" fmla="*/ 46 h 147"/>
                    <a:gd name="T32" fmla="*/ 11 w 197"/>
                    <a:gd name="T33" fmla="*/ 24 h 147"/>
                    <a:gd name="T34" fmla="*/ 28 w 197"/>
                    <a:gd name="T35" fmla="*/ 9 h 147"/>
                    <a:gd name="T36" fmla="*/ 51 w 197"/>
                    <a:gd name="T37" fmla="*/ 2 h 147"/>
                    <a:gd name="T38" fmla="*/ 73 w 197"/>
                    <a:gd name="T39" fmla="*/ 2 h 147"/>
                    <a:gd name="T40" fmla="*/ 84 w 197"/>
                    <a:gd name="T41" fmla="*/ 5 h 147"/>
                    <a:gd name="T42" fmla="*/ 98 w 197"/>
                    <a:gd name="T43" fmla="*/ 5 h 147"/>
                    <a:gd name="T44" fmla="*/ 110 w 197"/>
                    <a:gd name="T45" fmla="*/ 0 h 147"/>
                    <a:gd name="T46" fmla="*/ 87 w 197"/>
                    <a:gd name="T47" fmla="*/ 33 h 147"/>
                    <a:gd name="T48" fmla="*/ 84 w 197"/>
                    <a:gd name="T49" fmla="*/ 20 h 147"/>
                    <a:gd name="T50" fmla="*/ 76 w 197"/>
                    <a:gd name="T51" fmla="*/ 11 h 147"/>
                    <a:gd name="T52" fmla="*/ 59 w 197"/>
                    <a:gd name="T53" fmla="*/ 9 h 147"/>
                    <a:gd name="T54" fmla="*/ 45 w 197"/>
                    <a:gd name="T55" fmla="*/ 11 h 147"/>
                    <a:gd name="T56" fmla="*/ 34 w 197"/>
                    <a:gd name="T57" fmla="*/ 18 h 147"/>
                    <a:gd name="T58" fmla="*/ 25 w 197"/>
                    <a:gd name="T59" fmla="*/ 31 h 147"/>
                    <a:gd name="T60" fmla="*/ 23 w 197"/>
                    <a:gd name="T61" fmla="*/ 48 h 147"/>
                    <a:gd name="T62" fmla="*/ 25 w 197"/>
                    <a:gd name="T63" fmla="*/ 65 h 147"/>
                    <a:gd name="T64" fmla="*/ 34 w 197"/>
                    <a:gd name="T65" fmla="*/ 78 h 147"/>
                    <a:gd name="T66" fmla="*/ 48 w 197"/>
                    <a:gd name="T67" fmla="*/ 87 h 147"/>
                    <a:gd name="T68" fmla="*/ 62 w 197"/>
                    <a:gd name="T69" fmla="*/ 89 h 147"/>
                    <a:gd name="T70" fmla="*/ 76 w 197"/>
                    <a:gd name="T71" fmla="*/ 87 h 147"/>
                    <a:gd name="T72" fmla="*/ 87 w 197"/>
                    <a:gd name="T73" fmla="*/ 78 h 147"/>
                    <a:gd name="T74" fmla="*/ 188 w 197"/>
                    <a:gd name="T75" fmla="*/ 143 h 147"/>
                    <a:gd name="T76" fmla="*/ 135 w 197"/>
                    <a:gd name="T77" fmla="*/ 141 h 147"/>
                    <a:gd name="T78" fmla="*/ 169 w 197"/>
                    <a:gd name="T79" fmla="*/ 115 h 147"/>
                    <a:gd name="T80" fmla="*/ 177 w 197"/>
                    <a:gd name="T81" fmla="*/ 95 h 147"/>
                    <a:gd name="T82" fmla="*/ 171 w 197"/>
                    <a:gd name="T83" fmla="*/ 82 h 147"/>
                    <a:gd name="T84" fmla="*/ 160 w 197"/>
                    <a:gd name="T85" fmla="*/ 78 h 147"/>
                    <a:gd name="T86" fmla="*/ 146 w 197"/>
                    <a:gd name="T87" fmla="*/ 82 h 147"/>
                    <a:gd name="T88" fmla="*/ 141 w 197"/>
                    <a:gd name="T89" fmla="*/ 91 h 147"/>
                    <a:gd name="T90" fmla="*/ 141 w 197"/>
                    <a:gd name="T91" fmla="*/ 82 h 147"/>
                    <a:gd name="T92" fmla="*/ 155 w 197"/>
                    <a:gd name="T93" fmla="*/ 72 h 147"/>
                    <a:gd name="T94" fmla="*/ 174 w 197"/>
                    <a:gd name="T95" fmla="*/ 72 h 147"/>
                    <a:gd name="T96" fmla="*/ 188 w 197"/>
                    <a:gd name="T97" fmla="*/ 82 h 147"/>
                    <a:gd name="T98" fmla="*/ 188 w 197"/>
                    <a:gd name="T99" fmla="*/ 95 h 147"/>
                    <a:gd name="T100" fmla="*/ 180 w 197"/>
                    <a:gd name="T101" fmla="*/ 108 h 147"/>
                    <a:gd name="T102" fmla="*/ 157 w 197"/>
                    <a:gd name="T103" fmla="*/ 130 h 147"/>
                    <a:gd name="T104" fmla="*/ 174 w 197"/>
                    <a:gd name="T105" fmla="*/ 136 h 147"/>
                    <a:gd name="T106" fmla="*/ 183 w 197"/>
                    <a:gd name="T107" fmla="*/ 136 h 147"/>
                    <a:gd name="T108" fmla="*/ 188 w 197"/>
                    <a:gd name="T109" fmla="*/ 134 h 147"/>
                    <a:gd name="T110" fmla="*/ 194 w 197"/>
                    <a:gd name="T111" fmla="*/ 13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7" h="147">
                      <a:moveTo>
                        <a:pt x="110" y="0"/>
                      </a:moveTo>
                      <a:lnTo>
                        <a:pt x="110" y="126"/>
                      </a:lnTo>
                      <a:lnTo>
                        <a:pt x="113" y="132"/>
                      </a:lnTo>
                      <a:lnTo>
                        <a:pt x="113" y="136"/>
                      </a:lnTo>
                      <a:lnTo>
                        <a:pt x="115" y="139"/>
                      </a:lnTo>
                      <a:lnTo>
                        <a:pt x="118" y="141"/>
                      </a:lnTo>
                      <a:lnTo>
                        <a:pt x="124" y="143"/>
                      </a:lnTo>
                      <a:lnTo>
                        <a:pt x="132" y="143"/>
                      </a:lnTo>
                      <a:lnTo>
                        <a:pt x="132" y="147"/>
                      </a:lnTo>
                      <a:lnTo>
                        <a:pt x="68" y="147"/>
                      </a:lnTo>
                      <a:lnTo>
                        <a:pt x="68" y="143"/>
                      </a:lnTo>
                      <a:lnTo>
                        <a:pt x="70" y="143"/>
                      </a:lnTo>
                      <a:lnTo>
                        <a:pt x="76" y="143"/>
                      </a:lnTo>
                      <a:lnTo>
                        <a:pt x="82" y="141"/>
                      </a:lnTo>
                      <a:lnTo>
                        <a:pt x="84" y="139"/>
                      </a:lnTo>
                      <a:lnTo>
                        <a:pt x="87" y="136"/>
                      </a:lnTo>
                      <a:lnTo>
                        <a:pt x="87" y="132"/>
                      </a:lnTo>
                      <a:lnTo>
                        <a:pt x="87" y="126"/>
                      </a:lnTo>
                      <a:lnTo>
                        <a:pt x="87" y="85"/>
                      </a:lnTo>
                      <a:lnTo>
                        <a:pt x="76" y="93"/>
                      </a:lnTo>
                      <a:lnTo>
                        <a:pt x="68" y="100"/>
                      </a:lnTo>
                      <a:lnTo>
                        <a:pt x="56" y="102"/>
                      </a:lnTo>
                      <a:lnTo>
                        <a:pt x="48" y="104"/>
                      </a:lnTo>
                      <a:lnTo>
                        <a:pt x="40" y="102"/>
                      </a:lnTo>
                      <a:lnTo>
                        <a:pt x="31" y="100"/>
                      </a:lnTo>
                      <a:lnTo>
                        <a:pt x="23" y="95"/>
                      </a:lnTo>
                      <a:lnTo>
                        <a:pt x="14" y="91"/>
                      </a:lnTo>
                      <a:lnTo>
                        <a:pt x="9" y="85"/>
                      </a:lnTo>
                      <a:lnTo>
                        <a:pt x="3" y="76"/>
                      </a:lnTo>
                      <a:lnTo>
                        <a:pt x="0" y="67"/>
                      </a:lnTo>
                      <a:lnTo>
                        <a:pt x="0" y="56"/>
                      </a:lnTo>
                      <a:lnTo>
                        <a:pt x="0" y="46"/>
                      </a:lnTo>
                      <a:lnTo>
                        <a:pt x="6" y="35"/>
                      </a:lnTo>
                      <a:lnTo>
                        <a:pt x="11" y="24"/>
                      </a:lnTo>
                      <a:lnTo>
                        <a:pt x="20" y="18"/>
                      </a:lnTo>
                      <a:lnTo>
                        <a:pt x="28" y="9"/>
                      </a:lnTo>
                      <a:lnTo>
                        <a:pt x="40" y="5"/>
                      </a:lnTo>
                      <a:lnTo>
                        <a:pt x="51" y="2"/>
                      </a:lnTo>
                      <a:lnTo>
                        <a:pt x="65" y="0"/>
                      </a:lnTo>
                      <a:lnTo>
                        <a:pt x="73" y="2"/>
                      </a:lnTo>
                      <a:lnTo>
                        <a:pt x="79" y="2"/>
                      </a:lnTo>
                      <a:lnTo>
                        <a:pt x="84" y="5"/>
                      </a:lnTo>
                      <a:lnTo>
                        <a:pt x="90" y="9"/>
                      </a:lnTo>
                      <a:lnTo>
                        <a:pt x="98" y="5"/>
                      </a:lnTo>
                      <a:lnTo>
                        <a:pt x="107" y="0"/>
                      </a:lnTo>
                      <a:lnTo>
                        <a:pt x="110" y="0"/>
                      </a:lnTo>
                      <a:close/>
                      <a:moveTo>
                        <a:pt x="87" y="78"/>
                      </a:moveTo>
                      <a:lnTo>
                        <a:pt x="87" y="33"/>
                      </a:lnTo>
                      <a:lnTo>
                        <a:pt x="87" y="24"/>
                      </a:lnTo>
                      <a:lnTo>
                        <a:pt x="84" y="20"/>
                      </a:lnTo>
                      <a:lnTo>
                        <a:pt x="82" y="15"/>
                      </a:lnTo>
                      <a:lnTo>
                        <a:pt x="76" y="11"/>
                      </a:lnTo>
                      <a:lnTo>
                        <a:pt x="68" y="9"/>
                      </a:lnTo>
                      <a:lnTo>
                        <a:pt x="59" y="9"/>
                      </a:lnTo>
                      <a:lnTo>
                        <a:pt x="54" y="9"/>
                      </a:lnTo>
                      <a:lnTo>
                        <a:pt x="45" y="11"/>
                      </a:lnTo>
                      <a:lnTo>
                        <a:pt x="40" y="13"/>
                      </a:lnTo>
                      <a:lnTo>
                        <a:pt x="34" y="18"/>
                      </a:lnTo>
                      <a:lnTo>
                        <a:pt x="28" y="24"/>
                      </a:lnTo>
                      <a:lnTo>
                        <a:pt x="25" y="31"/>
                      </a:lnTo>
                      <a:lnTo>
                        <a:pt x="23" y="39"/>
                      </a:lnTo>
                      <a:lnTo>
                        <a:pt x="23" y="48"/>
                      </a:lnTo>
                      <a:lnTo>
                        <a:pt x="23" y="59"/>
                      </a:lnTo>
                      <a:lnTo>
                        <a:pt x="25" y="65"/>
                      </a:lnTo>
                      <a:lnTo>
                        <a:pt x="28" y="74"/>
                      </a:lnTo>
                      <a:lnTo>
                        <a:pt x="34" y="78"/>
                      </a:lnTo>
                      <a:lnTo>
                        <a:pt x="40" y="82"/>
                      </a:lnTo>
                      <a:lnTo>
                        <a:pt x="48" y="87"/>
                      </a:lnTo>
                      <a:lnTo>
                        <a:pt x="54" y="89"/>
                      </a:lnTo>
                      <a:lnTo>
                        <a:pt x="62" y="89"/>
                      </a:lnTo>
                      <a:lnTo>
                        <a:pt x="70" y="89"/>
                      </a:lnTo>
                      <a:lnTo>
                        <a:pt x="76" y="87"/>
                      </a:lnTo>
                      <a:lnTo>
                        <a:pt x="82" y="82"/>
                      </a:lnTo>
                      <a:lnTo>
                        <a:pt x="87" y="78"/>
                      </a:lnTo>
                      <a:close/>
                      <a:moveTo>
                        <a:pt x="197" y="130"/>
                      </a:moveTo>
                      <a:lnTo>
                        <a:pt x="188" y="143"/>
                      </a:lnTo>
                      <a:lnTo>
                        <a:pt x="135" y="143"/>
                      </a:lnTo>
                      <a:lnTo>
                        <a:pt x="135" y="141"/>
                      </a:lnTo>
                      <a:lnTo>
                        <a:pt x="155" y="126"/>
                      </a:lnTo>
                      <a:lnTo>
                        <a:pt x="169" y="115"/>
                      </a:lnTo>
                      <a:lnTo>
                        <a:pt x="177" y="104"/>
                      </a:lnTo>
                      <a:lnTo>
                        <a:pt x="177" y="95"/>
                      </a:lnTo>
                      <a:lnTo>
                        <a:pt x="177" y="89"/>
                      </a:lnTo>
                      <a:lnTo>
                        <a:pt x="171" y="82"/>
                      </a:lnTo>
                      <a:lnTo>
                        <a:pt x="166" y="80"/>
                      </a:lnTo>
                      <a:lnTo>
                        <a:pt x="160" y="78"/>
                      </a:lnTo>
                      <a:lnTo>
                        <a:pt x="155" y="80"/>
                      </a:lnTo>
                      <a:lnTo>
                        <a:pt x="146" y="82"/>
                      </a:lnTo>
                      <a:lnTo>
                        <a:pt x="143" y="87"/>
                      </a:lnTo>
                      <a:lnTo>
                        <a:pt x="141" y="91"/>
                      </a:lnTo>
                      <a:lnTo>
                        <a:pt x="138" y="91"/>
                      </a:lnTo>
                      <a:lnTo>
                        <a:pt x="141" y="82"/>
                      </a:lnTo>
                      <a:lnTo>
                        <a:pt x="146" y="76"/>
                      </a:lnTo>
                      <a:lnTo>
                        <a:pt x="155" y="72"/>
                      </a:lnTo>
                      <a:lnTo>
                        <a:pt x="163" y="72"/>
                      </a:lnTo>
                      <a:lnTo>
                        <a:pt x="174" y="72"/>
                      </a:lnTo>
                      <a:lnTo>
                        <a:pt x="183" y="76"/>
                      </a:lnTo>
                      <a:lnTo>
                        <a:pt x="188" y="82"/>
                      </a:lnTo>
                      <a:lnTo>
                        <a:pt x="191" y="89"/>
                      </a:lnTo>
                      <a:lnTo>
                        <a:pt x="188" y="95"/>
                      </a:lnTo>
                      <a:lnTo>
                        <a:pt x="185" y="100"/>
                      </a:lnTo>
                      <a:lnTo>
                        <a:pt x="180" y="108"/>
                      </a:lnTo>
                      <a:lnTo>
                        <a:pt x="171" y="119"/>
                      </a:lnTo>
                      <a:lnTo>
                        <a:pt x="157" y="130"/>
                      </a:lnTo>
                      <a:lnTo>
                        <a:pt x="149" y="136"/>
                      </a:lnTo>
                      <a:lnTo>
                        <a:pt x="174" y="136"/>
                      </a:lnTo>
                      <a:lnTo>
                        <a:pt x="180" y="136"/>
                      </a:lnTo>
                      <a:lnTo>
                        <a:pt x="183" y="136"/>
                      </a:lnTo>
                      <a:lnTo>
                        <a:pt x="185" y="134"/>
                      </a:lnTo>
                      <a:lnTo>
                        <a:pt x="188" y="134"/>
                      </a:lnTo>
                      <a:lnTo>
                        <a:pt x="191" y="132"/>
                      </a:lnTo>
                      <a:lnTo>
                        <a:pt x="194" y="130"/>
                      </a:lnTo>
                      <a:lnTo>
                        <a:pt x="197" y="13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0" name="Freeform 17"/>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1" name="Freeform 18"/>
                <p:cNvSpPr>
                  <a:spLocks noEditPoints="1"/>
                </p:cNvSpPr>
                <p:nvPr/>
              </p:nvSpPr>
              <p:spPr bwMode="auto">
                <a:xfrm>
                  <a:off x="1404" y="1592"/>
                  <a:ext cx="186" cy="147"/>
                </a:xfrm>
                <a:custGeom>
                  <a:avLst/>
                  <a:gdLst>
                    <a:gd name="T0" fmla="*/ 113 w 186"/>
                    <a:gd name="T1" fmla="*/ 126 h 147"/>
                    <a:gd name="T2" fmla="*/ 113 w 186"/>
                    <a:gd name="T3" fmla="*/ 136 h 147"/>
                    <a:gd name="T4" fmla="*/ 118 w 186"/>
                    <a:gd name="T5" fmla="*/ 141 h 147"/>
                    <a:gd name="T6" fmla="*/ 132 w 186"/>
                    <a:gd name="T7" fmla="*/ 143 h 147"/>
                    <a:gd name="T8" fmla="*/ 68 w 186"/>
                    <a:gd name="T9" fmla="*/ 147 h 147"/>
                    <a:gd name="T10" fmla="*/ 71 w 186"/>
                    <a:gd name="T11" fmla="*/ 143 h 147"/>
                    <a:gd name="T12" fmla="*/ 82 w 186"/>
                    <a:gd name="T13" fmla="*/ 141 h 147"/>
                    <a:gd name="T14" fmla="*/ 87 w 186"/>
                    <a:gd name="T15" fmla="*/ 136 h 147"/>
                    <a:gd name="T16" fmla="*/ 90 w 186"/>
                    <a:gd name="T17" fmla="*/ 126 h 147"/>
                    <a:gd name="T18" fmla="*/ 76 w 186"/>
                    <a:gd name="T19" fmla="*/ 93 h 147"/>
                    <a:gd name="T20" fmla="*/ 57 w 186"/>
                    <a:gd name="T21" fmla="*/ 102 h 147"/>
                    <a:gd name="T22" fmla="*/ 40 w 186"/>
                    <a:gd name="T23" fmla="*/ 102 h 147"/>
                    <a:gd name="T24" fmla="*/ 23 w 186"/>
                    <a:gd name="T25" fmla="*/ 95 h 147"/>
                    <a:gd name="T26" fmla="*/ 9 w 186"/>
                    <a:gd name="T27" fmla="*/ 85 h 147"/>
                    <a:gd name="T28" fmla="*/ 3 w 186"/>
                    <a:gd name="T29" fmla="*/ 67 h 147"/>
                    <a:gd name="T30" fmla="*/ 3 w 186"/>
                    <a:gd name="T31" fmla="*/ 46 h 147"/>
                    <a:gd name="T32" fmla="*/ 12 w 186"/>
                    <a:gd name="T33" fmla="*/ 24 h 147"/>
                    <a:gd name="T34" fmla="*/ 29 w 186"/>
                    <a:gd name="T35" fmla="*/ 9 h 147"/>
                    <a:gd name="T36" fmla="*/ 54 w 186"/>
                    <a:gd name="T37" fmla="*/ 2 h 147"/>
                    <a:gd name="T38" fmla="*/ 73 w 186"/>
                    <a:gd name="T39" fmla="*/ 2 h 147"/>
                    <a:gd name="T40" fmla="*/ 87 w 186"/>
                    <a:gd name="T41" fmla="*/ 5 h 147"/>
                    <a:gd name="T42" fmla="*/ 99 w 186"/>
                    <a:gd name="T43" fmla="*/ 5 h 147"/>
                    <a:gd name="T44" fmla="*/ 113 w 186"/>
                    <a:gd name="T45" fmla="*/ 0 h 147"/>
                    <a:gd name="T46" fmla="*/ 90 w 186"/>
                    <a:gd name="T47" fmla="*/ 33 h 147"/>
                    <a:gd name="T48" fmla="*/ 87 w 186"/>
                    <a:gd name="T49" fmla="*/ 20 h 147"/>
                    <a:gd name="T50" fmla="*/ 76 w 186"/>
                    <a:gd name="T51" fmla="*/ 11 h 147"/>
                    <a:gd name="T52" fmla="*/ 62 w 186"/>
                    <a:gd name="T53" fmla="*/ 9 h 147"/>
                    <a:gd name="T54" fmla="*/ 48 w 186"/>
                    <a:gd name="T55" fmla="*/ 11 h 147"/>
                    <a:gd name="T56" fmla="*/ 34 w 186"/>
                    <a:gd name="T57" fmla="*/ 18 h 147"/>
                    <a:gd name="T58" fmla="*/ 26 w 186"/>
                    <a:gd name="T59" fmla="*/ 31 h 147"/>
                    <a:gd name="T60" fmla="*/ 23 w 186"/>
                    <a:gd name="T61" fmla="*/ 48 h 147"/>
                    <a:gd name="T62" fmla="*/ 26 w 186"/>
                    <a:gd name="T63" fmla="*/ 65 h 147"/>
                    <a:gd name="T64" fmla="*/ 34 w 186"/>
                    <a:gd name="T65" fmla="*/ 78 h 147"/>
                    <a:gd name="T66" fmla="*/ 48 w 186"/>
                    <a:gd name="T67" fmla="*/ 87 h 147"/>
                    <a:gd name="T68" fmla="*/ 62 w 186"/>
                    <a:gd name="T69" fmla="*/ 89 h 147"/>
                    <a:gd name="T70" fmla="*/ 76 w 186"/>
                    <a:gd name="T71" fmla="*/ 87 h 147"/>
                    <a:gd name="T72" fmla="*/ 90 w 186"/>
                    <a:gd name="T73" fmla="*/ 78 h 147"/>
                    <a:gd name="T74" fmla="*/ 172 w 186"/>
                    <a:gd name="T75" fmla="*/ 72 h 147"/>
                    <a:gd name="T76" fmla="*/ 175 w 186"/>
                    <a:gd name="T77" fmla="*/ 132 h 147"/>
                    <a:gd name="T78" fmla="*/ 175 w 186"/>
                    <a:gd name="T79" fmla="*/ 139 h 147"/>
                    <a:gd name="T80" fmla="*/ 177 w 186"/>
                    <a:gd name="T81" fmla="*/ 141 h 147"/>
                    <a:gd name="T82" fmla="*/ 186 w 186"/>
                    <a:gd name="T83" fmla="*/ 141 h 147"/>
                    <a:gd name="T84" fmla="*/ 149 w 186"/>
                    <a:gd name="T85" fmla="*/ 143 h 147"/>
                    <a:gd name="T86" fmla="*/ 155 w 186"/>
                    <a:gd name="T87" fmla="*/ 141 h 147"/>
                    <a:gd name="T88" fmla="*/ 160 w 186"/>
                    <a:gd name="T89" fmla="*/ 141 h 147"/>
                    <a:gd name="T90" fmla="*/ 160 w 186"/>
                    <a:gd name="T91" fmla="*/ 136 h 147"/>
                    <a:gd name="T92" fmla="*/ 163 w 186"/>
                    <a:gd name="T93" fmla="*/ 93 h 147"/>
                    <a:gd name="T94" fmla="*/ 160 w 186"/>
                    <a:gd name="T95" fmla="*/ 82 h 147"/>
                    <a:gd name="T96" fmla="*/ 160 w 186"/>
                    <a:gd name="T97" fmla="*/ 80 h 147"/>
                    <a:gd name="T98" fmla="*/ 158 w 186"/>
                    <a:gd name="T99" fmla="*/ 80 h 147"/>
                    <a:gd name="T100" fmla="*/ 149 w 186"/>
                    <a:gd name="T101" fmla="*/ 8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6" h="147">
                      <a:moveTo>
                        <a:pt x="113" y="0"/>
                      </a:moveTo>
                      <a:lnTo>
                        <a:pt x="113" y="126"/>
                      </a:lnTo>
                      <a:lnTo>
                        <a:pt x="113" y="132"/>
                      </a:lnTo>
                      <a:lnTo>
                        <a:pt x="113" y="136"/>
                      </a:lnTo>
                      <a:lnTo>
                        <a:pt x="116" y="139"/>
                      </a:lnTo>
                      <a:lnTo>
                        <a:pt x="118" y="141"/>
                      </a:lnTo>
                      <a:lnTo>
                        <a:pt x="124" y="143"/>
                      </a:lnTo>
                      <a:lnTo>
                        <a:pt x="132" y="143"/>
                      </a:lnTo>
                      <a:lnTo>
                        <a:pt x="132" y="147"/>
                      </a:lnTo>
                      <a:lnTo>
                        <a:pt x="68" y="147"/>
                      </a:lnTo>
                      <a:lnTo>
                        <a:pt x="68" y="143"/>
                      </a:lnTo>
                      <a:lnTo>
                        <a:pt x="71" y="143"/>
                      </a:lnTo>
                      <a:lnTo>
                        <a:pt x="79" y="143"/>
                      </a:lnTo>
                      <a:lnTo>
                        <a:pt x="82" y="141"/>
                      </a:lnTo>
                      <a:lnTo>
                        <a:pt x="85" y="139"/>
                      </a:lnTo>
                      <a:lnTo>
                        <a:pt x="87" y="136"/>
                      </a:lnTo>
                      <a:lnTo>
                        <a:pt x="87" y="132"/>
                      </a:lnTo>
                      <a:lnTo>
                        <a:pt x="90" y="126"/>
                      </a:lnTo>
                      <a:lnTo>
                        <a:pt x="90" y="85"/>
                      </a:lnTo>
                      <a:lnTo>
                        <a:pt x="76" y="93"/>
                      </a:lnTo>
                      <a:lnTo>
                        <a:pt x="68" y="100"/>
                      </a:lnTo>
                      <a:lnTo>
                        <a:pt x="57" y="102"/>
                      </a:lnTo>
                      <a:lnTo>
                        <a:pt x="48" y="104"/>
                      </a:lnTo>
                      <a:lnTo>
                        <a:pt x="40" y="102"/>
                      </a:lnTo>
                      <a:lnTo>
                        <a:pt x="31" y="100"/>
                      </a:lnTo>
                      <a:lnTo>
                        <a:pt x="23" y="95"/>
                      </a:lnTo>
                      <a:lnTo>
                        <a:pt x="14" y="91"/>
                      </a:lnTo>
                      <a:lnTo>
                        <a:pt x="9" y="85"/>
                      </a:lnTo>
                      <a:lnTo>
                        <a:pt x="3" y="76"/>
                      </a:lnTo>
                      <a:lnTo>
                        <a:pt x="3" y="67"/>
                      </a:lnTo>
                      <a:lnTo>
                        <a:pt x="0" y="56"/>
                      </a:lnTo>
                      <a:lnTo>
                        <a:pt x="3" y="46"/>
                      </a:lnTo>
                      <a:lnTo>
                        <a:pt x="6" y="35"/>
                      </a:lnTo>
                      <a:lnTo>
                        <a:pt x="12" y="24"/>
                      </a:lnTo>
                      <a:lnTo>
                        <a:pt x="20" y="18"/>
                      </a:lnTo>
                      <a:lnTo>
                        <a:pt x="29" y="9"/>
                      </a:lnTo>
                      <a:lnTo>
                        <a:pt x="40" y="5"/>
                      </a:lnTo>
                      <a:lnTo>
                        <a:pt x="54" y="2"/>
                      </a:lnTo>
                      <a:lnTo>
                        <a:pt x="65" y="0"/>
                      </a:lnTo>
                      <a:lnTo>
                        <a:pt x="73" y="2"/>
                      </a:lnTo>
                      <a:lnTo>
                        <a:pt x="79" y="2"/>
                      </a:lnTo>
                      <a:lnTo>
                        <a:pt x="87" y="5"/>
                      </a:lnTo>
                      <a:lnTo>
                        <a:pt x="93" y="9"/>
                      </a:lnTo>
                      <a:lnTo>
                        <a:pt x="99" y="5"/>
                      </a:lnTo>
                      <a:lnTo>
                        <a:pt x="107" y="0"/>
                      </a:lnTo>
                      <a:lnTo>
                        <a:pt x="113" y="0"/>
                      </a:lnTo>
                      <a:close/>
                      <a:moveTo>
                        <a:pt x="90" y="78"/>
                      </a:moveTo>
                      <a:lnTo>
                        <a:pt x="90" y="33"/>
                      </a:lnTo>
                      <a:lnTo>
                        <a:pt x="87" y="24"/>
                      </a:lnTo>
                      <a:lnTo>
                        <a:pt x="87" y="20"/>
                      </a:lnTo>
                      <a:lnTo>
                        <a:pt x="82" y="15"/>
                      </a:lnTo>
                      <a:lnTo>
                        <a:pt x="76" y="11"/>
                      </a:lnTo>
                      <a:lnTo>
                        <a:pt x="71" y="9"/>
                      </a:lnTo>
                      <a:lnTo>
                        <a:pt x="62" y="9"/>
                      </a:lnTo>
                      <a:lnTo>
                        <a:pt x="54" y="9"/>
                      </a:lnTo>
                      <a:lnTo>
                        <a:pt x="48" y="11"/>
                      </a:lnTo>
                      <a:lnTo>
                        <a:pt x="40" y="13"/>
                      </a:lnTo>
                      <a:lnTo>
                        <a:pt x="34" y="18"/>
                      </a:lnTo>
                      <a:lnTo>
                        <a:pt x="31" y="24"/>
                      </a:lnTo>
                      <a:lnTo>
                        <a:pt x="26" y="31"/>
                      </a:lnTo>
                      <a:lnTo>
                        <a:pt x="26" y="39"/>
                      </a:lnTo>
                      <a:lnTo>
                        <a:pt x="23" y="48"/>
                      </a:lnTo>
                      <a:lnTo>
                        <a:pt x="26" y="59"/>
                      </a:lnTo>
                      <a:lnTo>
                        <a:pt x="26" y="65"/>
                      </a:lnTo>
                      <a:lnTo>
                        <a:pt x="31" y="74"/>
                      </a:lnTo>
                      <a:lnTo>
                        <a:pt x="34" y="78"/>
                      </a:lnTo>
                      <a:lnTo>
                        <a:pt x="40" y="82"/>
                      </a:lnTo>
                      <a:lnTo>
                        <a:pt x="48" y="87"/>
                      </a:lnTo>
                      <a:lnTo>
                        <a:pt x="54" y="89"/>
                      </a:lnTo>
                      <a:lnTo>
                        <a:pt x="62" y="89"/>
                      </a:lnTo>
                      <a:lnTo>
                        <a:pt x="71" y="89"/>
                      </a:lnTo>
                      <a:lnTo>
                        <a:pt x="76" y="87"/>
                      </a:lnTo>
                      <a:lnTo>
                        <a:pt x="82" y="82"/>
                      </a:lnTo>
                      <a:lnTo>
                        <a:pt x="90" y="78"/>
                      </a:lnTo>
                      <a:close/>
                      <a:moveTo>
                        <a:pt x="149" y="80"/>
                      </a:moveTo>
                      <a:lnTo>
                        <a:pt x="172" y="72"/>
                      </a:lnTo>
                      <a:lnTo>
                        <a:pt x="175" y="72"/>
                      </a:lnTo>
                      <a:lnTo>
                        <a:pt x="175" y="132"/>
                      </a:lnTo>
                      <a:lnTo>
                        <a:pt x="175" y="136"/>
                      </a:lnTo>
                      <a:lnTo>
                        <a:pt x="175" y="139"/>
                      </a:lnTo>
                      <a:lnTo>
                        <a:pt x="175" y="141"/>
                      </a:lnTo>
                      <a:lnTo>
                        <a:pt x="177" y="141"/>
                      </a:lnTo>
                      <a:lnTo>
                        <a:pt x="180" y="141"/>
                      </a:lnTo>
                      <a:lnTo>
                        <a:pt x="186" y="141"/>
                      </a:lnTo>
                      <a:lnTo>
                        <a:pt x="186" y="143"/>
                      </a:lnTo>
                      <a:lnTo>
                        <a:pt x="149" y="143"/>
                      </a:lnTo>
                      <a:lnTo>
                        <a:pt x="149" y="141"/>
                      </a:lnTo>
                      <a:lnTo>
                        <a:pt x="155" y="141"/>
                      </a:lnTo>
                      <a:lnTo>
                        <a:pt x="158" y="141"/>
                      </a:lnTo>
                      <a:lnTo>
                        <a:pt x="160" y="141"/>
                      </a:lnTo>
                      <a:lnTo>
                        <a:pt x="160" y="139"/>
                      </a:lnTo>
                      <a:lnTo>
                        <a:pt x="160" y="136"/>
                      </a:lnTo>
                      <a:lnTo>
                        <a:pt x="163" y="132"/>
                      </a:lnTo>
                      <a:lnTo>
                        <a:pt x="163" y="93"/>
                      </a:lnTo>
                      <a:lnTo>
                        <a:pt x="163" y="87"/>
                      </a:lnTo>
                      <a:lnTo>
                        <a:pt x="160" y="82"/>
                      </a:lnTo>
                      <a:lnTo>
                        <a:pt x="160" y="80"/>
                      </a:lnTo>
                      <a:lnTo>
                        <a:pt x="160" y="80"/>
                      </a:lnTo>
                      <a:lnTo>
                        <a:pt x="158" y="80"/>
                      </a:lnTo>
                      <a:lnTo>
                        <a:pt x="158" y="80"/>
                      </a:lnTo>
                      <a:lnTo>
                        <a:pt x="155" y="80"/>
                      </a:lnTo>
                      <a:lnTo>
                        <a:pt x="149" y="80"/>
                      </a:lnTo>
                      <a:lnTo>
                        <a:pt x="149"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sz="1600" dirty="0">
                    <a:latin typeface="Trebuchet MS" panose="020B0603020202020204" pitchFamily="34" charset="0"/>
                  </a:endParaRPr>
                </a:p>
              </p:txBody>
            </p:sp>
            <p:sp>
              <p:nvSpPr>
                <p:cNvPr id="22" name="Rectangle 19"/>
                <p:cNvSpPr>
                  <a:spLocks noChangeArrowheads="1"/>
                </p:cNvSpPr>
                <p:nvPr/>
              </p:nvSpPr>
              <p:spPr bwMode="auto">
                <a:xfrm>
                  <a:off x="1306" y="1117"/>
                  <a:ext cx="2920" cy="734"/>
                </a:xfrm>
                <a:prstGeom prst="rect">
                  <a:avLst/>
                </a:prstGeom>
                <a:noFill/>
                <a:ln w="4763">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sp>
            <p:nvSpPr>
              <p:cNvPr id="26" name="Freeform 8"/>
              <p:cNvSpPr>
                <a:spLocks/>
              </p:cNvSpPr>
              <p:nvPr/>
            </p:nvSpPr>
            <p:spPr bwMode="auto">
              <a:xfrm>
                <a:off x="2193045" y="2317236"/>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7" name="Freeform 8"/>
              <p:cNvSpPr>
                <a:spLocks/>
              </p:cNvSpPr>
              <p:nvPr/>
            </p:nvSpPr>
            <p:spPr bwMode="auto">
              <a:xfrm>
                <a:off x="6035348" y="2329143"/>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grpSp>
        <p:sp>
          <p:nvSpPr>
            <p:cNvPr id="30" name="Rectangle 5"/>
            <p:cNvSpPr>
              <a:spLocks noChangeArrowheads="1"/>
            </p:cNvSpPr>
            <p:nvPr/>
          </p:nvSpPr>
          <p:spPr bwMode="auto">
            <a:xfrm rot="10800000" flipV="1">
              <a:off x="1043608" y="104600"/>
              <a:ext cx="70567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a:latin typeface="Trebuchet MS" panose="020B0603020202020204" pitchFamily="34" charset="0"/>
                </a:rPr>
                <a:t>3. </a:t>
              </a:r>
              <a:r>
                <a:rPr lang="el-GR" altLang="el-GR" sz="2000" dirty="0">
                  <a:latin typeface="Trebuchet MS" panose="020B0603020202020204" pitchFamily="34" charset="0"/>
                  <a:cs typeface="Times New Roman" pitchFamily="18" charset="0"/>
                </a:rPr>
                <a:t>Τρία ίσα θετικά σημειακά φορτία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1</a:t>
              </a:r>
              <a:r>
                <a:rPr lang="el-GR" altLang="el-GR" sz="2000" dirty="0">
                  <a:latin typeface="Trebuchet MS" panose="020B0603020202020204" pitchFamily="34" charset="0"/>
                  <a:cs typeface="Times New Roman" pitchFamily="18" charset="0"/>
                </a:rPr>
                <a:t>,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και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3</a:t>
              </a:r>
              <a:r>
                <a:rPr lang="el-GR" altLang="el-GR" sz="2000" dirty="0">
                  <a:latin typeface="Trebuchet MS" panose="020B0603020202020204" pitchFamily="34" charset="0"/>
                  <a:cs typeface="Times New Roman" pitchFamily="18" charset="0"/>
                </a:rPr>
                <a:t> βρίσκονται στα σημεία Α, Μ, Β ευθύγραμμου τμήματος ΑΒ. Το φορτίο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βρίσκεται στο μέσο Μ του ΑΒ. Το μέτρο της δύναμης που ασκείται </a:t>
              </a:r>
              <a:r>
                <a:rPr lang="el-GR" altLang="el-GR" sz="2000" dirty="0">
                  <a:latin typeface="Trebuchet MS" panose="020B0603020202020204" pitchFamily="34" charset="0"/>
                </a:rPr>
                <a:t>στο φορτίο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2</a:t>
              </a:r>
              <a:r>
                <a:rPr lang="el-GR" altLang="el-GR" sz="2000" b="1" baseline="-25000" dirty="0">
                  <a:latin typeface="Trebuchet MS" panose="020B0603020202020204" pitchFamily="34" charset="0"/>
                </a:rPr>
                <a:t> </a:t>
              </a:r>
              <a:r>
                <a:rPr lang="el-GR" altLang="el-GR" sz="2000" dirty="0">
                  <a:latin typeface="Trebuchet MS" panose="020B0603020202020204" pitchFamily="34" charset="0"/>
                </a:rPr>
                <a:t> από το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3  </a:t>
              </a:r>
              <a:r>
                <a:rPr lang="el-GR" altLang="el-GR" sz="2000" dirty="0">
                  <a:latin typeface="Trebuchet MS" panose="020B0603020202020204" pitchFamily="34" charset="0"/>
                </a:rPr>
                <a:t>είναι  </a:t>
              </a:r>
              <a:r>
                <a:rPr lang="el-GR" altLang="el-GR" sz="2000" i="1" dirty="0">
                  <a:latin typeface="Trebuchet MS" panose="020B0603020202020204" pitchFamily="34" charset="0"/>
                </a:rPr>
                <a:t>F</a:t>
              </a:r>
              <a:r>
                <a:rPr lang="el-GR" altLang="el-GR" sz="2000" dirty="0">
                  <a:latin typeface="Trebuchet MS" panose="020B0603020202020204" pitchFamily="34" charset="0"/>
                </a:rPr>
                <a:t>. </a:t>
              </a:r>
              <a:endParaRPr lang="en-US" altLang="el-GR" sz="2000" dirty="0">
                <a:latin typeface="Trebuchet MS" panose="020B0603020202020204" pitchFamily="34" charset="0"/>
              </a:endParaRPr>
            </a:p>
            <a:p>
              <a:pPr algn="just">
                <a:lnSpc>
                  <a:spcPct val="150000"/>
                </a:lnSpc>
              </a:pPr>
              <a:endParaRPr lang="en-US" altLang="el-GR" sz="2000" dirty="0">
                <a:latin typeface="Trebuchet MS" panose="020B0603020202020204" pitchFamily="34" charset="0"/>
              </a:endParaRPr>
            </a:p>
            <a:p>
              <a:pPr algn="just">
                <a:lnSpc>
                  <a:spcPct val="150000"/>
                </a:lnSpc>
              </a:pPr>
              <a:endParaRPr lang="en-US" altLang="el-GR" sz="2000" dirty="0">
                <a:latin typeface="Trebuchet MS" panose="020B0603020202020204" pitchFamily="34" charset="0"/>
                <a:cs typeface="Times New Roman" pitchFamily="18" charset="0"/>
              </a:endParaRPr>
            </a:p>
            <a:p>
              <a:pPr algn="just">
                <a:lnSpc>
                  <a:spcPct val="150000"/>
                </a:lnSpc>
              </a:pPr>
              <a:endParaRPr lang="el-GR" altLang="el-GR" sz="2000" dirty="0">
                <a:latin typeface="Trebuchet MS" panose="020B0603020202020204" pitchFamily="34" charset="0"/>
                <a:cs typeface="Times New Roman" pitchFamily="18" charset="0"/>
              </a:endParaRPr>
            </a:p>
            <a:p>
              <a:pPr algn="just">
                <a:lnSpc>
                  <a:spcPct val="150000"/>
                </a:lnSpc>
              </a:pPr>
              <a:r>
                <a:rPr lang="en-US" altLang="el-GR" sz="2000" dirty="0" err="1">
                  <a:latin typeface="Trebuchet MS" panose="020B0603020202020204" pitchFamily="34" charset="0"/>
                  <a:cs typeface="Times New Roman" pitchFamily="18" charset="0"/>
                </a:rPr>
                <a:t>Το</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μέτρο</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της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συνολικής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δύν</a:t>
              </a:r>
              <a:r>
                <a:rPr lang="en-US" altLang="el-GR" sz="2000" dirty="0">
                  <a:latin typeface="Trebuchet MS" panose="020B0603020202020204" pitchFamily="34" charset="0"/>
                  <a:cs typeface="Times New Roman" pitchFamily="18" charset="0"/>
                </a:rPr>
                <a:t>αμης που ασκείται στο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είναι:</a:t>
              </a:r>
              <a:endParaRPr lang="en-US" altLang="el-GR" sz="2000" dirty="0">
                <a:latin typeface="Trebuchet MS" panose="020B0603020202020204" pitchFamily="34" charset="0"/>
              </a:endParaRPr>
            </a:p>
            <a:p>
              <a:pPr eaLnBrk="0" hangingPunct="0">
                <a:lnSpc>
                  <a:spcPct val="150000"/>
                </a:lnSpc>
              </a:pPr>
              <a:r>
                <a:rPr lang="en-US" altLang="el-GR" sz="2000" b="1" dirty="0">
                  <a:latin typeface="Trebuchet MS" panose="020B0603020202020204" pitchFamily="34" charset="0"/>
                  <a:cs typeface="Times New Roman" pitchFamily="18" charset="0"/>
                </a:rPr>
                <a:t>α</a:t>
              </a:r>
              <a:r>
                <a:rPr lang="en-GB" altLang="el-GR" sz="2000" b="1"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2</a:t>
              </a:r>
              <a:r>
                <a:rPr lang="en-GB" altLang="el-GR" sz="2000" i="1" dirty="0">
                  <a:latin typeface="Trebuchet MS" panose="020B0603020202020204" pitchFamily="34" charset="0"/>
                  <a:cs typeface="Times New Roman" pitchFamily="18" charset="0"/>
                </a:rPr>
                <a:t>F</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β</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γ</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0</a:t>
              </a:r>
              <a:r>
                <a:rPr lang="el-GR" altLang="el-GR" sz="2000"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δ</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/2.</a:t>
              </a:r>
              <a:endParaRPr lang="en-GB" altLang="el-GR" sz="2000" dirty="0">
                <a:latin typeface="Trebuchet MS" panose="020B0603020202020204" pitchFamily="34" charset="0"/>
              </a:endParaRPr>
            </a:p>
          </p:txBody>
        </p:sp>
      </p:grpSp>
      <p:sp>
        <p:nvSpPr>
          <p:cNvPr id="31" name="Ορθογώνιο 30"/>
          <p:cNvSpPr/>
          <p:nvPr/>
        </p:nvSpPr>
        <p:spPr>
          <a:xfrm>
            <a:off x="943187" y="4457407"/>
            <a:ext cx="7140597" cy="1477328"/>
          </a:xfrm>
          <a:prstGeom prst="rect">
            <a:avLst/>
          </a:prstGeom>
        </p:spPr>
        <p:txBody>
          <a:bodyPr wrap="square">
            <a:spAutoFit/>
          </a:bodyPr>
          <a:lstStyle/>
          <a:p>
            <a:pPr algn="just">
              <a:lnSpc>
                <a:spcPct val="150000"/>
              </a:lnSpc>
            </a:pPr>
            <a:r>
              <a:rPr lang="en-US" sz="2000" b="1" dirty="0">
                <a:latin typeface="Trebuchet MS" panose="020B0603020202020204" pitchFamily="34" charset="0"/>
              </a:rPr>
              <a:t>4</a:t>
            </a:r>
            <a:r>
              <a:rPr lang="el-GR" sz="2000" b="1" dirty="0">
                <a:latin typeface="Trebuchet MS" panose="020B0603020202020204" pitchFamily="34" charset="0"/>
              </a:rPr>
              <a:t>.  </a:t>
            </a:r>
            <a:r>
              <a:rPr lang="el-GR" sz="2000" dirty="0">
                <a:latin typeface="Trebuchet MS" panose="020B0603020202020204" pitchFamily="34" charset="0"/>
              </a:rPr>
              <a:t>Φορτίο </a:t>
            </a:r>
            <a:r>
              <a:rPr lang="el-GR" sz="2000" i="1" dirty="0">
                <a:latin typeface="Trebuchet MS" panose="020B0603020202020204" pitchFamily="34" charset="0"/>
              </a:rPr>
              <a:t>q</a:t>
            </a:r>
            <a:r>
              <a:rPr lang="el-GR" sz="2000" baseline="-25000" dirty="0">
                <a:latin typeface="Trebuchet MS" panose="020B0603020202020204" pitchFamily="34" charset="0"/>
              </a:rPr>
              <a:t>1 </a:t>
            </a:r>
            <a:r>
              <a:rPr lang="el-GR" sz="2000" dirty="0">
                <a:latin typeface="Trebuchet MS" panose="020B0603020202020204" pitchFamily="34" charset="0"/>
              </a:rPr>
              <a:t>= +</a:t>
            </a:r>
            <a:r>
              <a:rPr lang="el-GR" sz="2000" i="1" dirty="0">
                <a:latin typeface="Trebuchet MS" panose="020B0603020202020204" pitchFamily="34" charset="0"/>
              </a:rPr>
              <a:t>Q</a:t>
            </a:r>
            <a:r>
              <a:rPr lang="el-GR" sz="2000" dirty="0">
                <a:latin typeface="Trebuchet MS" panose="020B0603020202020204" pitchFamily="34" charset="0"/>
              </a:rPr>
              <a:t>  έλκει φορτίο </a:t>
            </a:r>
            <a:r>
              <a:rPr lang="el-GR" sz="2000" i="1" dirty="0">
                <a:latin typeface="Trebuchet MS" panose="020B0603020202020204" pitchFamily="34" charset="0"/>
              </a:rPr>
              <a:t>q</a:t>
            </a:r>
            <a:r>
              <a:rPr lang="el-GR" sz="2000" baseline="-25000" dirty="0">
                <a:latin typeface="Trebuchet MS" panose="020B0603020202020204" pitchFamily="34" charset="0"/>
              </a:rPr>
              <a:t>2 </a:t>
            </a:r>
            <a:r>
              <a:rPr lang="el-GR" sz="2000" dirty="0">
                <a:latin typeface="Trebuchet MS" panose="020B0603020202020204" pitchFamily="34" charset="0"/>
              </a:rPr>
              <a:t>= -3</a:t>
            </a:r>
            <a:r>
              <a:rPr lang="el-GR" sz="2000" i="1" dirty="0">
                <a:latin typeface="Trebuchet MS" panose="020B0603020202020204" pitchFamily="34" charset="0"/>
              </a:rPr>
              <a:t>Q</a:t>
            </a:r>
            <a:r>
              <a:rPr lang="el-GR" sz="2000" dirty="0">
                <a:latin typeface="Trebuchet MS" panose="020B0603020202020204" pitchFamily="34" charset="0"/>
              </a:rPr>
              <a:t>  με δύναμη μέτρου </a:t>
            </a:r>
            <a:r>
              <a:rPr lang="el-GR" sz="2000" i="1" dirty="0">
                <a:latin typeface="Trebuchet MS" panose="020B0603020202020204" pitchFamily="34" charset="0"/>
              </a:rPr>
              <a:t>F</a:t>
            </a:r>
            <a:r>
              <a:rPr lang="el-GR" sz="2000" dirty="0">
                <a:latin typeface="Trebuchet MS" panose="020B0603020202020204" pitchFamily="34" charset="0"/>
              </a:rPr>
              <a:t>. Τότε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έλκει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με δύναμη μέτρου                              </a:t>
            </a:r>
          </a:p>
          <a:p>
            <a:pPr algn="just">
              <a:lnSpc>
                <a:spcPct val="150000"/>
              </a:lnSpc>
            </a:pPr>
            <a:r>
              <a:rPr lang="el-GR" sz="2000" b="1" dirty="0">
                <a:latin typeface="Trebuchet MS" panose="020B0603020202020204" pitchFamily="34" charset="0"/>
              </a:rPr>
              <a:t>α.  </a:t>
            </a:r>
            <a:r>
              <a:rPr lang="el-GR" sz="2000" i="1" dirty="0">
                <a:latin typeface="Trebuchet MS" panose="020B0603020202020204" pitchFamily="34" charset="0"/>
              </a:rPr>
              <a:t>F</a:t>
            </a:r>
            <a:r>
              <a:rPr lang="el-GR" sz="2000" dirty="0">
                <a:latin typeface="Trebuchet MS" panose="020B0603020202020204" pitchFamily="34" charset="0"/>
              </a:rPr>
              <a:t>.                  </a:t>
            </a:r>
            <a:r>
              <a:rPr lang="el-GR" sz="2000" b="1" dirty="0">
                <a:latin typeface="Trebuchet MS" panose="020B0603020202020204" pitchFamily="34" charset="0"/>
              </a:rPr>
              <a:t>β.  </a:t>
            </a:r>
            <a:r>
              <a:rPr lang="el-GR" sz="2000" dirty="0">
                <a:latin typeface="Trebuchet MS" panose="020B0603020202020204" pitchFamily="34" charset="0"/>
              </a:rPr>
              <a:t>3</a:t>
            </a:r>
            <a:r>
              <a:rPr lang="el-GR" sz="2000" i="1" dirty="0">
                <a:latin typeface="Trebuchet MS" panose="020B0603020202020204" pitchFamily="34" charset="0"/>
              </a:rPr>
              <a:t>F</a:t>
            </a:r>
            <a:r>
              <a:rPr lang="el-GR" sz="2000" dirty="0">
                <a:latin typeface="Trebuchet MS" panose="020B0603020202020204" pitchFamily="34" charset="0"/>
              </a:rPr>
              <a:t>.                </a:t>
            </a:r>
            <a:r>
              <a:rPr lang="el-GR" sz="2000" b="1" dirty="0">
                <a:latin typeface="Trebuchet MS" panose="020B0603020202020204" pitchFamily="34" charset="0"/>
              </a:rPr>
              <a:t> γ.  </a:t>
            </a:r>
            <a:r>
              <a:rPr lang="el-GR" sz="2000" dirty="0">
                <a:latin typeface="Trebuchet MS" panose="020B0603020202020204" pitchFamily="34" charset="0"/>
              </a:rPr>
              <a:t>0.               </a:t>
            </a:r>
            <a:r>
              <a:rPr lang="el-GR" sz="2000" b="1" dirty="0">
                <a:latin typeface="Trebuchet MS" panose="020B0603020202020204" pitchFamily="34" charset="0"/>
              </a:rPr>
              <a:t> δ.  </a:t>
            </a:r>
            <a:r>
              <a:rPr lang="en-US" sz="2000" i="1" dirty="0">
                <a:latin typeface="Trebuchet MS" panose="020B0603020202020204" pitchFamily="34" charset="0"/>
              </a:rPr>
              <a:t>F</a:t>
            </a:r>
            <a:r>
              <a:rPr lang="en-US" sz="2000" dirty="0">
                <a:latin typeface="Trebuchet MS" panose="020B0603020202020204" pitchFamily="34" charset="0"/>
              </a:rPr>
              <a:t>/3</a:t>
            </a:r>
            <a:r>
              <a:rPr lang="el-GR" sz="2000" dirty="0">
                <a:latin typeface="Trebuchet MS" panose="020B0603020202020204" pitchFamily="34" charset="0"/>
              </a:rPr>
              <a:t>. </a:t>
            </a:r>
          </a:p>
        </p:txBody>
      </p:sp>
      <p:sp>
        <p:nvSpPr>
          <p:cNvPr id="32" name="Έλλειψη 28"/>
          <p:cNvSpPr/>
          <p:nvPr/>
        </p:nvSpPr>
        <p:spPr>
          <a:xfrm>
            <a:off x="943187" y="5517232"/>
            <a:ext cx="432048" cy="41750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3967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31</a:t>
            </a:fld>
            <a:endParaRPr lang="el-GR" dirty="0">
              <a:solidFill>
                <a:prstClr val="black"/>
              </a:solidFill>
            </a:endParaRPr>
          </a:p>
        </p:txBody>
      </p:sp>
      <p:sp>
        <p:nvSpPr>
          <p:cNvPr id="5" name="AutoShape 2"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4"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8" name="Ομάδα 7"/>
          <p:cNvGrpSpPr/>
          <p:nvPr/>
        </p:nvGrpSpPr>
        <p:grpSpPr>
          <a:xfrm>
            <a:off x="612775" y="404664"/>
            <a:ext cx="8136904" cy="4345741"/>
            <a:chOff x="612775" y="404664"/>
            <a:chExt cx="8136904" cy="4345741"/>
          </a:xfrm>
        </p:grpSpPr>
        <p:sp>
          <p:nvSpPr>
            <p:cNvPr id="4" name="Ορθογώνιο 3"/>
            <p:cNvSpPr/>
            <p:nvPr/>
          </p:nvSpPr>
          <p:spPr>
            <a:xfrm>
              <a:off x="612775" y="404664"/>
              <a:ext cx="7919665" cy="1477328"/>
            </a:xfrm>
            <a:prstGeom prst="rect">
              <a:avLst/>
            </a:prstGeom>
          </p:spPr>
          <p:txBody>
            <a:bodyPr wrap="square">
              <a:spAutoFit/>
            </a:bodyPr>
            <a:lstStyle/>
            <a:p>
              <a:pPr algn="just">
                <a:lnSpc>
                  <a:spcPct val="150000"/>
                </a:lnSpc>
              </a:pPr>
              <a:r>
                <a:rPr lang="el-GR" sz="2000" b="1" dirty="0">
                  <a:latin typeface="Trebuchet MS" panose="020B0603020202020204" pitchFamily="34" charset="0"/>
                </a:rPr>
                <a:t>5.  </a:t>
              </a:r>
              <a:r>
                <a:rPr lang="el-GR" sz="2000" dirty="0">
                  <a:latin typeface="Trebuchet MS" panose="020B0603020202020204" pitchFamily="34" charset="0"/>
                </a:rPr>
                <a:t>Ποιο από τα παρακάτω γραφήματα αντιπροσωπεύει καλύτερα την ηλεκτροστατική δύναμη μεταξύ ενός σωματιδίου άλφα (πυρήνας στοιχείου </a:t>
              </a:r>
              <a:r>
                <a:rPr lang="el-GR" sz="2000" dirty="0" err="1">
                  <a:latin typeface="Trebuchet MS" panose="020B0603020202020204" pitchFamily="34" charset="0"/>
                </a:rPr>
                <a:t>Ήλιον</a:t>
              </a:r>
              <a:r>
                <a:rPr lang="el-GR" sz="2000" dirty="0">
                  <a:latin typeface="Trebuchet MS" panose="020B0603020202020204" pitchFamily="34" charset="0"/>
                </a:rPr>
                <a:t>) με ένα αρνητικά φορτισμένο σωματίδιο; </a:t>
              </a:r>
            </a:p>
          </p:txBody>
        </p:sp>
        <p:pic>
          <p:nvPicPr>
            <p:cNvPr id="4101" name="Picture 5"/>
            <p:cNvPicPr>
              <a:picLocks noChangeAspect="1" noChangeArrowheads="1"/>
            </p:cNvPicPr>
            <p:nvPr/>
          </p:nvPicPr>
          <p:blipFill>
            <a:blip r:embed="rId2" cstate="print">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967081" y="2197359"/>
              <a:ext cx="7428292" cy="1837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Ορθογώνιο 6"/>
            <p:cNvSpPr/>
            <p:nvPr/>
          </p:nvSpPr>
          <p:spPr>
            <a:xfrm>
              <a:off x="612775" y="4350295"/>
              <a:ext cx="8136904" cy="400110"/>
            </a:xfrm>
            <a:prstGeom prst="rect">
              <a:avLst/>
            </a:prstGeom>
          </p:spPr>
          <p:txBody>
            <a:bodyPr wrap="square">
              <a:spAutoFit/>
            </a:bodyPr>
            <a:lstStyle/>
            <a:p>
              <a:r>
                <a:rPr lang="el-GR" sz="2000" b="1" dirty="0">
                  <a:latin typeface="Trebuchet MS" panose="020B0603020202020204" pitchFamily="34" charset="0"/>
                </a:rPr>
                <a:t>α.  </a:t>
              </a:r>
              <a:r>
                <a:rPr lang="el-GR" sz="2000" dirty="0">
                  <a:latin typeface="Trebuchet MS" panose="020B0603020202020204" pitchFamily="34" charset="0"/>
                </a:rPr>
                <a:t>Το (1).        </a:t>
              </a:r>
              <a:r>
                <a:rPr lang="el-GR" sz="2000" b="1" dirty="0">
                  <a:latin typeface="Trebuchet MS" panose="020B0603020202020204" pitchFamily="34" charset="0"/>
                </a:rPr>
                <a:t>β.  </a:t>
              </a:r>
              <a:r>
                <a:rPr lang="el-GR" sz="2000" dirty="0">
                  <a:latin typeface="Trebuchet MS" panose="020B0603020202020204" pitchFamily="34" charset="0"/>
                </a:rPr>
                <a:t>Το (2).        </a:t>
              </a:r>
              <a:r>
                <a:rPr lang="el-GR" sz="2000" b="1" dirty="0">
                  <a:latin typeface="Trebuchet MS" panose="020B0603020202020204" pitchFamily="34" charset="0"/>
                </a:rPr>
                <a:t>γ.  </a:t>
              </a:r>
              <a:r>
                <a:rPr lang="el-GR" sz="2000" dirty="0">
                  <a:latin typeface="Trebuchet MS" panose="020B0603020202020204" pitchFamily="34" charset="0"/>
                </a:rPr>
                <a:t>Το (3).        </a:t>
              </a:r>
              <a:r>
                <a:rPr lang="el-GR" sz="2000" b="1" dirty="0">
                  <a:latin typeface="Trebuchet MS" panose="020B0603020202020204" pitchFamily="34" charset="0"/>
                </a:rPr>
                <a:t>δ.</a:t>
              </a:r>
              <a:r>
                <a:rPr lang="el-GR" sz="2000" dirty="0">
                  <a:latin typeface="Trebuchet MS" panose="020B0603020202020204" pitchFamily="34" charset="0"/>
                </a:rPr>
                <a:t>  Το (4).          </a:t>
              </a:r>
            </a:p>
          </p:txBody>
        </p:sp>
      </p:grpSp>
      <p:sp>
        <p:nvSpPr>
          <p:cNvPr id="10" name="Έλλειψη 9"/>
          <p:cNvSpPr/>
          <p:nvPr/>
        </p:nvSpPr>
        <p:spPr>
          <a:xfrm>
            <a:off x="612775" y="4356257"/>
            <a:ext cx="418257"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4037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32</a:t>
            </a:fld>
            <a:endParaRPr lang="el-GR">
              <a:solidFill>
                <a:prstClr val="black">
                  <a:tint val="75000"/>
                </a:prstClr>
              </a:solidFill>
            </a:endParaRPr>
          </a:p>
        </p:txBody>
      </p:sp>
      <p:grpSp>
        <p:nvGrpSpPr>
          <p:cNvPr id="7" name="Ομάδα 6"/>
          <p:cNvGrpSpPr/>
          <p:nvPr/>
        </p:nvGrpSpPr>
        <p:grpSpPr>
          <a:xfrm>
            <a:off x="877124" y="332656"/>
            <a:ext cx="7223268" cy="4191094"/>
            <a:chOff x="877124" y="332656"/>
            <a:chExt cx="7223268" cy="4191094"/>
          </a:xfrm>
        </p:grpSpPr>
        <p:sp>
          <p:nvSpPr>
            <p:cNvPr id="4" name="Ορθογώνιο 3"/>
            <p:cNvSpPr/>
            <p:nvPr/>
          </p:nvSpPr>
          <p:spPr>
            <a:xfrm>
              <a:off x="877124" y="332656"/>
              <a:ext cx="7223268" cy="959173"/>
            </a:xfrm>
            <a:prstGeom prst="rect">
              <a:avLst/>
            </a:prstGeom>
          </p:spPr>
          <p:txBody>
            <a:bodyPr wrap="square">
              <a:spAutoFit/>
            </a:bodyPr>
            <a:lstStyle/>
            <a:p>
              <a:pPr>
                <a:lnSpc>
                  <a:spcPct val="150000"/>
                </a:lnSpc>
              </a:pPr>
              <a:r>
                <a:rPr lang="el-GR" sz="2000" b="1" dirty="0">
                  <a:latin typeface="Trebuchet MS" panose="020B0603020202020204" pitchFamily="34" charset="0"/>
                </a:rPr>
                <a:t>6. </a:t>
              </a:r>
              <a:r>
                <a:rPr lang="el-GR" sz="2000" dirty="0">
                  <a:latin typeface="Trebuchet MS" panose="020B0603020202020204" pitchFamily="34" charset="0"/>
                </a:rPr>
                <a:t>Το </a:t>
              </a:r>
              <a:r>
                <a:rPr lang="el-GR" sz="2000" dirty="0" err="1">
                  <a:latin typeface="Trebuchet MS" panose="020B0603020202020204" pitchFamily="34" charset="0"/>
                </a:rPr>
                <a:t>σχήµα</a:t>
              </a:r>
              <a:r>
                <a:rPr lang="el-GR" sz="2000" dirty="0">
                  <a:latin typeface="Trebuchet MS" panose="020B0603020202020204" pitchFamily="34" charset="0"/>
                </a:rPr>
                <a:t> απεικονίζει δυο ηλεκτρικά φορτία </a:t>
              </a:r>
              <a:r>
                <a:rPr lang="el-GR" sz="2000" i="1" dirty="0">
                  <a:latin typeface="Trebuchet MS" panose="020B0603020202020204" pitchFamily="34" charset="0"/>
                </a:rPr>
                <a:t>q</a:t>
              </a:r>
              <a:r>
                <a:rPr lang="en-US" sz="2000" baseline="-25000" dirty="0">
                  <a:latin typeface="Trebuchet MS" panose="020B0603020202020204" pitchFamily="34" charset="0"/>
                </a:rPr>
                <a:t>1</a:t>
              </a:r>
              <a:r>
                <a:rPr lang="en-US" sz="2000" dirty="0">
                  <a:latin typeface="Trebuchet MS" panose="020B0603020202020204" pitchFamily="34" charset="0"/>
                </a:rPr>
                <a:t> </a:t>
              </a:r>
              <a:r>
                <a:rPr lang="el-GR" sz="2000" dirty="0">
                  <a:latin typeface="Trebuchet MS" panose="020B0603020202020204" pitchFamily="34" charset="0"/>
                </a:rPr>
                <a:t>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τη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i="1" dirty="0">
                  <a:latin typeface="Trebuchet MS" panose="020B0603020202020204" pitchFamily="34" charset="0"/>
                </a:rPr>
                <a:t>r </a:t>
              </a:r>
              <a:r>
                <a:rPr lang="el-GR" sz="2000" dirty="0">
                  <a:latin typeface="Trebuchet MS" panose="020B0603020202020204" pitchFamily="34" charset="0"/>
                </a:rPr>
                <a:t>και τις </a:t>
              </a:r>
              <a:r>
                <a:rPr lang="el-GR" sz="2000" dirty="0" err="1">
                  <a:latin typeface="Trebuchet MS" panose="020B0603020202020204" pitchFamily="34" charset="0"/>
                </a:rPr>
                <a:t>δυνάµεις</a:t>
              </a:r>
              <a:r>
                <a:rPr lang="el-GR" sz="2000" dirty="0">
                  <a:latin typeface="Trebuchet MS" panose="020B0603020202020204" pitchFamily="34" charset="0"/>
                </a:rPr>
                <a:t> </a:t>
              </a:r>
              <a:r>
                <a:rPr lang="el-GR" sz="2000" dirty="0" err="1">
                  <a:latin typeface="Trebuchet MS" panose="020B0603020202020204" pitchFamily="34" charset="0"/>
                </a:rPr>
                <a:t>Coulomb</a:t>
              </a:r>
              <a:r>
                <a:rPr lang="el-GR" sz="2000" dirty="0">
                  <a:latin typeface="Trebuchet MS" panose="020B0603020202020204" pitchFamily="34" charset="0"/>
                </a:rPr>
                <a:t>.</a:t>
              </a:r>
            </a:p>
          </p:txBody>
        </p:sp>
        <p:pic>
          <p:nvPicPr>
            <p:cNvPr id="5" name="Picture 3"/>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35711" y="1412776"/>
              <a:ext cx="3923586" cy="1228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77124" y="2641247"/>
              <a:ext cx="6840760" cy="1882503"/>
            </a:xfrm>
            <a:prstGeom prst="rect">
              <a:avLst/>
            </a:prstGeom>
          </p:spPr>
          <p:txBody>
            <a:bodyPr wrap="square">
              <a:spAutoFit/>
            </a:bodyPr>
            <a:lstStyle/>
            <a:p>
              <a:pPr>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γ.  </a:t>
              </a:r>
              <a:r>
                <a:rPr lang="el-GR" sz="2000" dirty="0">
                  <a:latin typeface="Trebuchet MS" panose="020B0603020202020204" pitchFamily="34" charset="0"/>
                </a:rPr>
                <a:t>Τα µ</a:t>
              </a:r>
              <a:r>
                <a:rPr lang="el-GR" sz="2000" dirty="0" err="1">
                  <a:latin typeface="Trebuchet MS" panose="020B0603020202020204" pitchFamily="34" charset="0"/>
                </a:rPr>
                <a:t>έτρα</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των </a:t>
              </a:r>
              <a:r>
                <a:rPr lang="el-GR" sz="2000" dirty="0" err="1">
                  <a:latin typeface="Trebuchet MS" panose="020B0603020202020204" pitchFamily="34" charset="0"/>
                </a:rPr>
                <a:t>δυνάµεων</a:t>
              </a:r>
              <a:r>
                <a:rPr lang="el-GR" sz="2000" dirty="0">
                  <a:latin typeface="Trebuchet MS" panose="020B0603020202020204" pitchFamily="34" charset="0"/>
                </a:rPr>
                <a:t> είναι ίσα. </a:t>
              </a:r>
            </a:p>
            <a:p>
              <a:pPr>
                <a:lnSpc>
                  <a:spcPct val="150000"/>
                </a:lnSpc>
              </a:pPr>
              <a:r>
                <a:rPr lang="el-GR" sz="2000" b="1" dirty="0">
                  <a:latin typeface="Trebuchet MS" panose="020B0603020202020204" pitchFamily="34" charset="0"/>
                </a:rPr>
                <a:t>δ.  </a:t>
              </a:r>
              <a:r>
                <a:rPr lang="el-GR" sz="2000" dirty="0">
                  <a:latin typeface="Trebuchet MS" panose="020B0603020202020204" pitchFamily="34" charset="0"/>
                </a:rPr>
                <a:t>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είναι θετικά.</a:t>
              </a:r>
            </a:p>
          </p:txBody>
        </p:sp>
      </p:grpSp>
      <p:sp>
        <p:nvSpPr>
          <p:cNvPr id="8" name="Έλλειψη 7"/>
          <p:cNvSpPr/>
          <p:nvPr/>
        </p:nvSpPr>
        <p:spPr>
          <a:xfrm>
            <a:off x="755576" y="3643572"/>
            <a:ext cx="504056" cy="50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6557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33</a:t>
            </a:fld>
            <a:endParaRPr lang="el-GR">
              <a:solidFill>
                <a:prstClr val="black">
                  <a:tint val="75000"/>
                </a:prstClr>
              </a:solidFill>
            </a:endParaRPr>
          </a:p>
        </p:txBody>
      </p:sp>
      <p:sp>
        <p:nvSpPr>
          <p:cNvPr id="4" name="Ορθογώνιο 3"/>
          <p:cNvSpPr/>
          <p:nvPr/>
        </p:nvSpPr>
        <p:spPr>
          <a:xfrm>
            <a:off x="899592" y="404664"/>
            <a:ext cx="7416824" cy="1938992"/>
          </a:xfrm>
          <a:prstGeom prst="rect">
            <a:avLst/>
          </a:prstGeom>
        </p:spPr>
        <p:txBody>
          <a:bodyPr wrap="square">
            <a:spAutoFit/>
          </a:bodyPr>
          <a:lstStyle/>
          <a:p>
            <a:pPr algn="just">
              <a:lnSpc>
                <a:spcPct val="150000"/>
              </a:lnSpc>
            </a:pPr>
            <a:r>
              <a:rPr lang="el-GR" altLang="el-GR" sz="2000" b="1" dirty="0">
                <a:latin typeface="Trebuchet MS" panose="020B0603020202020204" pitchFamily="34" charset="0"/>
              </a:rPr>
              <a:t>7</a:t>
            </a:r>
            <a:r>
              <a:rPr lang="en-US" altLang="el-GR" sz="2000" b="1" dirty="0">
                <a:latin typeface="Trebuchet MS" panose="020B0603020202020204" pitchFamily="34" charset="0"/>
              </a:rPr>
              <a:t>. </a:t>
            </a:r>
            <a:r>
              <a:rPr lang="en-US" altLang="el-GR" sz="2000" dirty="0" err="1">
                <a:latin typeface="Trebuchet MS" panose="020B0603020202020204" pitchFamily="34" charset="0"/>
              </a:rPr>
              <a:t>Δύο</a:t>
            </a:r>
            <a:r>
              <a:rPr lang="en-US" altLang="el-GR" sz="2000" dirty="0">
                <a:latin typeface="Trebuchet MS" panose="020B0603020202020204" pitchFamily="34" charset="0"/>
              </a:rPr>
              <a:t> α</a:t>
            </a:r>
            <a:r>
              <a:rPr lang="en-US" altLang="el-GR" sz="2000" dirty="0" err="1">
                <a:latin typeface="Trebuchet MS" panose="020B0603020202020204" pitchFamily="34" charset="0"/>
              </a:rPr>
              <a:t>κίνητ</a:t>
            </a:r>
            <a:r>
              <a:rPr lang="en-US" altLang="el-GR" sz="2000" dirty="0">
                <a:latin typeface="Trebuchet MS" panose="020B0603020202020204" pitchFamily="34" charset="0"/>
              </a:rPr>
              <a:t>α σημειακά ηλεκτρικά φορτία απωθούνται με δύναμη</a:t>
            </a:r>
            <a:r>
              <a:rPr lang="el-GR" altLang="el-GR" sz="2000" dirty="0">
                <a:latin typeface="Trebuchet MS" panose="020B0603020202020204" pitchFamily="34" charset="0"/>
              </a:rPr>
              <a:t> </a:t>
            </a:r>
            <a:r>
              <a:rPr lang="en-US" altLang="el-GR" sz="2000" dirty="0">
                <a:latin typeface="Trebuchet MS" panose="020B0603020202020204" pitchFamily="34" charset="0"/>
              </a:rPr>
              <a:t>4Ν. </a:t>
            </a:r>
            <a:r>
              <a:rPr lang="en-US" altLang="el-GR" sz="2000" dirty="0" err="1">
                <a:latin typeface="Trebuchet MS" panose="020B0603020202020204" pitchFamily="34" charset="0"/>
              </a:rPr>
              <a:t>Αν</a:t>
            </a:r>
            <a:r>
              <a:rPr lang="en-US" altLang="el-GR" sz="2000" dirty="0">
                <a:latin typeface="Trebuchet MS" panose="020B0603020202020204" pitchFamily="34" charset="0"/>
              </a:rPr>
              <a:t> </a:t>
            </a:r>
            <a:r>
              <a:rPr lang="en-US" altLang="el-GR" sz="2000" dirty="0" err="1">
                <a:latin typeface="Trebuchet MS" panose="020B0603020202020204" pitchFamily="34" charset="0"/>
              </a:rPr>
              <a:t>δι</a:t>
            </a:r>
            <a:r>
              <a:rPr lang="en-US" altLang="el-GR" sz="2000" dirty="0">
                <a:latin typeface="Trebuchet MS" panose="020B0603020202020204" pitchFamily="34" charset="0"/>
              </a:rPr>
              <a:t>πλασιάσουμε και τα δύο φορτία ταυτόχρονα, τότε η δύναμη </a:t>
            </a:r>
            <a:r>
              <a:rPr lang="el-GR" altLang="el-GR" sz="2000" dirty="0">
                <a:latin typeface="Trebuchet MS" panose="020B0603020202020204" pitchFamily="34" charset="0"/>
              </a:rPr>
              <a:t>απώθησης γίνεται</a:t>
            </a:r>
            <a:r>
              <a:rPr lang="en-US" altLang="el-GR" sz="2000" dirty="0">
                <a:latin typeface="Trebuchet MS" panose="020B0603020202020204" pitchFamily="34" charset="0"/>
              </a:rPr>
              <a:t> </a:t>
            </a:r>
          </a:p>
          <a:p>
            <a:pPr algn="just">
              <a:lnSpc>
                <a:spcPct val="150000"/>
              </a:lnSpc>
            </a:pPr>
            <a:r>
              <a:rPr lang="en-US" altLang="el-GR" sz="2000" b="1" dirty="0">
                <a:latin typeface="Trebuchet MS" panose="020B0603020202020204" pitchFamily="34" charset="0"/>
              </a:rPr>
              <a:t>α.  </a:t>
            </a:r>
            <a:r>
              <a:rPr lang="el-GR" altLang="el-GR" sz="2000" dirty="0">
                <a:latin typeface="Trebuchet MS" panose="020B0603020202020204" pitchFamily="34" charset="0"/>
              </a:rPr>
              <a:t>8</a:t>
            </a:r>
            <a:r>
              <a:rPr lang="pt-BR" altLang="el-GR" sz="2000" dirty="0">
                <a:latin typeface="Trebuchet MS" panose="020B0603020202020204" pitchFamily="34" charset="0"/>
              </a:rPr>
              <a:t>N.</a:t>
            </a:r>
            <a:r>
              <a:rPr lang="el-GR" altLang="el-GR" sz="2000" dirty="0">
                <a:latin typeface="Trebuchet MS" panose="020B0603020202020204" pitchFamily="34" charset="0"/>
              </a:rPr>
              <a:t>  </a:t>
            </a:r>
            <a:r>
              <a:rPr lang="pt-BR" altLang="el-GR" sz="2000" dirty="0">
                <a:latin typeface="Trebuchet MS" panose="020B0603020202020204" pitchFamily="34" charset="0"/>
              </a:rPr>
              <a:t>   </a:t>
            </a:r>
            <a:r>
              <a:rPr lang="el-GR" altLang="el-GR" sz="2000" dirty="0">
                <a:latin typeface="Trebuchet MS" panose="020B0603020202020204" pitchFamily="34" charset="0"/>
              </a:rPr>
              <a:t>  </a:t>
            </a:r>
            <a:r>
              <a:rPr lang="pt-BR" altLang="el-GR" sz="2000" dirty="0">
                <a:latin typeface="Trebuchet MS" panose="020B0603020202020204" pitchFamily="34" charset="0"/>
              </a:rPr>
              <a:t>    </a:t>
            </a:r>
            <a:r>
              <a:rPr lang="en-US" altLang="el-GR" sz="2000" b="1" dirty="0">
                <a:latin typeface="Trebuchet MS" panose="020B0603020202020204" pitchFamily="34" charset="0"/>
              </a:rPr>
              <a:t>β.  </a:t>
            </a:r>
            <a:r>
              <a:rPr lang="el-GR" altLang="el-GR" sz="2000" dirty="0">
                <a:latin typeface="Trebuchet MS" panose="020B0603020202020204" pitchFamily="34" charset="0"/>
              </a:rPr>
              <a:t>16</a:t>
            </a:r>
            <a:r>
              <a:rPr lang="pt-BR" altLang="el-GR" sz="2000" dirty="0">
                <a:latin typeface="Trebuchet MS" panose="020B0603020202020204" pitchFamily="34" charset="0"/>
              </a:rPr>
              <a:t>N</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b="1" dirty="0">
                <a:latin typeface="Trebuchet MS" panose="020B0603020202020204" pitchFamily="34" charset="0"/>
              </a:rPr>
              <a:t>γ. </a:t>
            </a:r>
            <a:r>
              <a:rPr lang="el-GR" altLang="el-GR" sz="2000" dirty="0">
                <a:latin typeface="Trebuchet MS" panose="020B0603020202020204" pitchFamily="34" charset="0"/>
              </a:rPr>
              <a:t>24</a:t>
            </a:r>
            <a:r>
              <a:rPr lang="pt-BR" altLang="el-GR" sz="2000" dirty="0">
                <a:latin typeface="Trebuchet MS" panose="020B0603020202020204" pitchFamily="34" charset="0"/>
              </a:rPr>
              <a:t>N</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dirty="0">
                <a:latin typeface="Trebuchet MS" panose="020B0603020202020204" pitchFamily="34" charset="0"/>
              </a:rPr>
              <a:t> </a:t>
            </a:r>
            <a:r>
              <a:rPr lang="en-US" altLang="el-GR" sz="2000" b="1" dirty="0">
                <a:latin typeface="Trebuchet MS" panose="020B0603020202020204" pitchFamily="34" charset="0"/>
              </a:rPr>
              <a:t>δ. </a:t>
            </a:r>
            <a:r>
              <a:rPr lang="el-GR" altLang="el-GR" sz="2000" dirty="0">
                <a:latin typeface="Trebuchet MS" panose="020B0603020202020204" pitchFamily="34" charset="0"/>
              </a:rPr>
              <a:t>32</a:t>
            </a:r>
            <a:r>
              <a:rPr lang="pt-BR" altLang="el-GR" sz="2000" dirty="0">
                <a:latin typeface="Trebuchet MS" panose="020B0603020202020204" pitchFamily="34" charset="0"/>
              </a:rPr>
              <a:t>N</a:t>
            </a:r>
            <a:r>
              <a:rPr lang="en-US" altLang="el-GR" sz="2000" dirty="0">
                <a:latin typeface="Trebuchet MS" panose="020B0603020202020204" pitchFamily="34" charset="0"/>
              </a:rPr>
              <a:t>.</a:t>
            </a:r>
          </a:p>
        </p:txBody>
      </p:sp>
      <p:sp>
        <p:nvSpPr>
          <p:cNvPr id="5" name="Έλλειψη 15"/>
          <p:cNvSpPr/>
          <p:nvPr/>
        </p:nvSpPr>
        <p:spPr>
          <a:xfrm>
            <a:off x="2483768" y="1844824"/>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755576" y="2564904"/>
            <a:ext cx="7735688" cy="3323987"/>
          </a:xfrm>
          <a:prstGeom prst="rect">
            <a:avLst/>
          </a:prstGeom>
        </p:spPr>
        <p:txBody>
          <a:bodyPr wrap="square">
            <a:spAutoFit/>
          </a:bodyPr>
          <a:lstStyle/>
          <a:p>
            <a:pPr algn="just">
              <a:lnSpc>
                <a:spcPct val="150000"/>
              </a:lnSpc>
            </a:pPr>
            <a:r>
              <a:rPr lang="el-GR" sz="2000" b="1" dirty="0">
                <a:latin typeface="Trebuchet MS" panose="020B0603020202020204" pitchFamily="34" charset="0"/>
              </a:rPr>
              <a:t>8.  </a:t>
            </a:r>
            <a:r>
              <a:rPr lang="el-GR" sz="2000" dirty="0">
                <a:latin typeface="Trebuchet MS" panose="020B0603020202020204" pitchFamily="34" charset="0"/>
              </a:rPr>
              <a:t>Στο µέσο της απόστασης µ</a:t>
            </a:r>
            <a:r>
              <a:rPr lang="el-GR" sz="2000" dirty="0" err="1">
                <a:latin typeface="Trebuchet MS" panose="020B0603020202020204" pitchFamily="34" charset="0"/>
              </a:rPr>
              <a:t>εταξύ</a:t>
            </a:r>
            <a:r>
              <a:rPr lang="el-GR" sz="2000" dirty="0">
                <a:latin typeface="Trebuchet MS" panose="020B0603020202020204" pitchFamily="34" charset="0"/>
              </a:rPr>
              <a:t> δύο ίσων </a:t>
            </a:r>
            <a:r>
              <a:rPr lang="el-GR" sz="2000" dirty="0" err="1">
                <a:latin typeface="Trebuchet MS" panose="020B0603020202020204" pitchFamily="34" charset="0"/>
              </a:rPr>
              <a:t>ετερώνυµων</a:t>
            </a:r>
            <a:r>
              <a:rPr lang="el-GR" sz="2000" dirty="0">
                <a:latin typeface="Trebuchet MS" panose="020B0603020202020204" pitchFamily="34" charset="0"/>
              </a:rPr>
              <a:t> φορτίων </a:t>
            </a:r>
            <a:r>
              <a:rPr lang="el-GR" sz="2000" i="1" dirty="0" err="1">
                <a:latin typeface="Trebuchet MS" panose="020B0603020202020204" pitchFamily="34" charset="0"/>
              </a:rPr>
              <a:t>q</a:t>
            </a:r>
            <a:r>
              <a:rPr lang="el-GR" sz="2000" baseline="-25000" dirty="0" err="1">
                <a:latin typeface="Trebuchet MS" panose="020B0603020202020204" pitchFamily="34" charset="0"/>
              </a:rPr>
              <a:t>Α</a:t>
            </a:r>
            <a:r>
              <a:rPr lang="el-GR" sz="2000" dirty="0">
                <a:latin typeface="Trebuchet MS" panose="020B0603020202020204" pitchFamily="34" charset="0"/>
              </a:rPr>
              <a:t> και </a:t>
            </a:r>
            <a:r>
              <a:rPr lang="el-GR" sz="2000" i="1" dirty="0" err="1">
                <a:latin typeface="Trebuchet MS" panose="020B0603020202020204" pitchFamily="34" charset="0"/>
              </a:rPr>
              <a:t>q</a:t>
            </a:r>
            <a:r>
              <a:rPr lang="el-GR" sz="2000" baseline="-25000" dirty="0" err="1">
                <a:latin typeface="Trebuchet MS" panose="020B0603020202020204" pitchFamily="34" charset="0"/>
              </a:rPr>
              <a:t>Β</a:t>
            </a:r>
            <a:r>
              <a:rPr lang="el-GR" sz="2000" dirty="0">
                <a:latin typeface="Trebuchet MS" panose="020B0603020202020204" pitchFamily="34" charset="0"/>
              </a:rPr>
              <a:t> </a:t>
            </a:r>
            <a:r>
              <a:rPr lang="el-GR" sz="2000" dirty="0" err="1">
                <a:latin typeface="Trebuchet MS" panose="020B0603020202020204" pitchFamily="34" charset="0"/>
              </a:rPr>
              <a:t>τοποθετούµε</a:t>
            </a:r>
            <a:r>
              <a:rPr lang="el-GR" sz="2000" dirty="0">
                <a:latin typeface="Trebuchet MS" panose="020B0603020202020204" pitchFamily="34" charset="0"/>
              </a:rPr>
              <a:t> ένα τρίτο φορτίο </a:t>
            </a:r>
            <a:r>
              <a:rPr lang="el-GR" sz="2000" i="1" dirty="0" err="1">
                <a:latin typeface="Trebuchet MS" panose="020B0603020202020204" pitchFamily="34" charset="0"/>
              </a:rPr>
              <a:t>q</a:t>
            </a:r>
            <a:r>
              <a:rPr lang="el-GR" sz="2000" baseline="-25000" dirty="0" err="1">
                <a:latin typeface="Trebuchet MS" panose="020B0603020202020204" pitchFamily="34" charset="0"/>
              </a:rPr>
              <a:t>Γ</a:t>
            </a:r>
            <a:r>
              <a:rPr lang="el-GR" sz="2000" dirty="0">
                <a:latin typeface="Trebuchet MS" panose="020B0603020202020204" pitchFamily="34" charset="0"/>
              </a:rPr>
              <a:t>. Το φορτίο </a:t>
            </a:r>
            <a:r>
              <a:rPr lang="el-GR" sz="2000" i="1" dirty="0" err="1">
                <a:latin typeface="Trebuchet MS" panose="020B0603020202020204" pitchFamily="34" charset="0"/>
              </a:rPr>
              <a:t>q</a:t>
            </a:r>
            <a:r>
              <a:rPr lang="el-GR" sz="2000" baseline="-25000" dirty="0" err="1">
                <a:latin typeface="Trebuchet MS" panose="020B0603020202020204" pitchFamily="34" charset="0"/>
              </a:rPr>
              <a:t>Γ</a:t>
            </a:r>
            <a:endParaRPr lang="el-GR" sz="2000" baseline="-25000" dirty="0">
              <a:latin typeface="Trebuchet MS" panose="020B0603020202020204" pitchFamily="34" charset="0"/>
            </a:endParaRP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θα </a:t>
            </a:r>
            <a:r>
              <a:rPr lang="el-GR" sz="2000" dirty="0" err="1">
                <a:latin typeface="Trebuchet MS" panose="020B0603020202020204" pitchFamily="34" charset="0"/>
              </a:rPr>
              <a:t>παραµείνει</a:t>
            </a:r>
            <a:r>
              <a:rPr lang="el-GR" sz="2000" dirty="0">
                <a:latin typeface="Trebuchet MS" panose="020B0603020202020204" pitchFamily="34" charset="0"/>
              </a:rPr>
              <a:t> ακίνητο.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θα κινηθεί προς το ένα από τα δύο φορτία. </a:t>
            </a:r>
          </a:p>
          <a:p>
            <a:pPr algn="just">
              <a:lnSpc>
                <a:spcPct val="150000"/>
              </a:lnSpc>
            </a:pPr>
            <a:r>
              <a:rPr lang="el-GR" sz="2000" b="1" dirty="0">
                <a:latin typeface="Trebuchet MS" panose="020B0603020202020204" pitchFamily="34" charset="0"/>
              </a:rPr>
              <a:t>γ.  </a:t>
            </a:r>
            <a:r>
              <a:rPr lang="el-GR" sz="2000" dirty="0">
                <a:latin typeface="Trebuchet MS" panose="020B0603020202020204" pitchFamily="34" charset="0"/>
              </a:rPr>
              <a:t>θα κινηθεί οπωσδήποτε προς το </a:t>
            </a:r>
            <a:r>
              <a:rPr lang="el-GR" sz="2000" i="1" dirty="0" err="1">
                <a:latin typeface="Trebuchet MS" panose="020B0603020202020204" pitchFamily="34" charset="0"/>
              </a:rPr>
              <a:t>q</a:t>
            </a:r>
            <a:r>
              <a:rPr lang="el-GR" sz="2000" baseline="-25000" dirty="0" err="1">
                <a:latin typeface="Trebuchet MS" panose="020B0603020202020204" pitchFamily="34" charset="0"/>
              </a:rPr>
              <a:t>Α</a:t>
            </a:r>
            <a:r>
              <a:rPr lang="el-GR" sz="2000" dirty="0">
                <a:latin typeface="Trebuchet MS" panose="020B0603020202020204" pitchFamily="34" charset="0"/>
              </a:rPr>
              <a:t>.</a:t>
            </a:r>
            <a:endParaRPr lang="el-GR" sz="2000" b="1" dirty="0">
              <a:latin typeface="Trebuchet MS" panose="020B0603020202020204" pitchFamily="34" charset="0"/>
            </a:endParaRPr>
          </a:p>
          <a:p>
            <a:pPr algn="just">
              <a:lnSpc>
                <a:spcPct val="150000"/>
              </a:lnSpc>
            </a:pPr>
            <a:r>
              <a:rPr lang="el-GR" sz="2000" b="1" dirty="0">
                <a:latin typeface="Trebuchet MS" panose="020B0603020202020204" pitchFamily="34" charset="0"/>
              </a:rPr>
              <a:t>δ.  </a:t>
            </a:r>
            <a:r>
              <a:rPr lang="el-GR" sz="2000" dirty="0">
                <a:latin typeface="Trebuchet MS" panose="020B0603020202020204" pitchFamily="34" charset="0"/>
              </a:rPr>
              <a:t>θα κινηθεί σε διεύθυνση κάθετη προς το </a:t>
            </a:r>
            <a:r>
              <a:rPr lang="el-GR" sz="2000" dirty="0" err="1">
                <a:latin typeface="Trebuchet MS" panose="020B0603020202020204" pitchFamily="34" charset="0"/>
              </a:rPr>
              <a:t>ευθύγραµµο</a:t>
            </a:r>
            <a:r>
              <a:rPr lang="el-GR" sz="2000" dirty="0">
                <a:latin typeface="Trebuchet MS" panose="020B0603020202020204" pitchFamily="34" charset="0"/>
              </a:rPr>
              <a:t> </a:t>
            </a:r>
            <a:r>
              <a:rPr lang="el-GR" sz="2000" dirty="0" err="1">
                <a:latin typeface="Trebuchet MS" panose="020B0603020202020204" pitchFamily="34" charset="0"/>
              </a:rPr>
              <a:t>τµήµα</a:t>
            </a:r>
            <a:r>
              <a:rPr lang="el-GR" sz="2000" dirty="0">
                <a:latin typeface="Trebuchet MS" panose="020B0603020202020204" pitchFamily="34" charset="0"/>
              </a:rPr>
              <a:t> που ενώνει τα δύο φορτία </a:t>
            </a:r>
            <a:r>
              <a:rPr lang="el-GR" sz="2000" i="1" dirty="0" err="1">
                <a:latin typeface="Trebuchet MS" panose="020B0603020202020204" pitchFamily="34" charset="0"/>
              </a:rPr>
              <a:t>q</a:t>
            </a:r>
            <a:r>
              <a:rPr lang="el-GR" sz="2000" baseline="-25000" dirty="0" err="1">
                <a:latin typeface="Trebuchet MS" panose="020B0603020202020204" pitchFamily="34" charset="0"/>
              </a:rPr>
              <a:t>Α</a:t>
            </a:r>
            <a:r>
              <a:rPr lang="el-GR" sz="2000" dirty="0">
                <a:latin typeface="Trebuchet MS" panose="020B0603020202020204" pitchFamily="34" charset="0"/>
              </a:rPr>
              <a:t> και </a:t>
            </a:r>
            <a:r>
              <a:rPr lang="el-GR" sz="2000" i="1" dirty="0" err="1">
                <a:latin typeface="Trebuchet MS" panose="020B0603020202020204" pitchFamily="34" charset="0"/>
              </a:rPr>
              <a:t>q</a:t>
            </a:r>
            <a:r>
              <a:rPr lang="el-GR" sz="2000" baseline="-25000" dirty="0" err="1">
                <a:latin typeface="Trebuchet MS" panose="020B0603020202020204" pitchFamily="34" charset="0"/>
              </a:rPr>
              <a:t>Β</a:t>
            </a:r>
            <a:r>
              <a:rPr lang="el-GR" sz="2000" dirty="0">
                <a:latin typeface="Trebuchet MS" panose="020B0603020202020204" pitchFamily="34" charset="0"/>
              </a:rPr>
              <a:t>.</a:t>
            </a:r>
          </a:p>
        </p:txBody>
      </p:sp>
      <p:sp>
        <p:nvSpPr>
          <p:cNvPr id="7" name="Έλλειψη 4"/>
          <p:cNvSpPr/>
          <p:nvPr/>
        </p:nvSpPr>
        <p:spPr>
          <a:xfrm>
            <a:off x="683568" y="402982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86903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34</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a:solidFill>
                  <a:srgbClr val="660033"/>
                </a:solidFill>
                <a:effectLst>
                  <a:outerShdw blurRad="38100" dist="38100" dir="2700000" algn="tl">
                    <a:srgbClr val="000000">
                      <a:alpha val="43137"/>
                    </a:srgbClr>
                  </a:outerShdw>
                </a:effectLst>
                <a:latin typeface="Comic Sans MS" panose="030F0702030302020204" pitchFamily="66" charset="0"/>
              </a:rPr>
              <a:t>Ασκήσεις εκτός του σχολικού βιβλίου</a:t>
            </a:r>
          </a:p>
        </p:txBody>
      </p:sp>
    </p:spTree>
    <p:extLst>
      <p:ext uri="{BB962C8B-B14F-4D97-AF65-F5344CB8AC3E}">
        <p14:creationId xmlns:p14="http://schemas.microsoft.com/office/powerpoint/2010/main" val="226439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35</a:t>
            </a:fld>
            <a:endParaRPr lang="el-GR" dirty="0">
              <a:solidFill>
                <a:prstClr val="black"/>
              </a:solidFill>
            </a:endParaRPr>
          </a:p>
        </p:txBody>
      </p:sp>
      <p:sp>
        <p:nvSpPr>
          <p:cNvPr id="4" name="Ορθογώνιο 3"/>
          <p:cNvSpPr/>
          <p:nvPr/>
        </p:nvSpPr>
        <p:spPr>
          <a:xfrm>
            <a:off x="935596" y="310605"/>
            <a:ext cx="7200800" cy="2400657"/>
          </a:xfrm>
          <a:prstGeom prst="rect">
            <a:avLst/>
          </a:prstGeom>
        </p:spPr>
        <p:txBody>
          <a:bodyPr wrap="square">
            <a:spAutoFit/>
          </a:bodyPr>
          <a:lstStyle/>
          <a:p>
            <a:pPr algn="just">
              <a:lnSpc>
                <a:spcPct val="150000"/>
              </a:lnSpc>
            </a:pPr>
            <a:r>
              <a:rPr lang="el-GR" sz="2000" b="1" dirty="0">
                <a:latin typeface="Trebuchet MS" panose="020B0603020202020204" pitchFamily="34" charset="0"/>
              </a:rPr>
              <a:t>1.  </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απωθούνται µ</a:t>
            </a:r>
            <a:r>
              <a:rPr lang="el-GR" sz="2000" dirty="0" err="1">
                <a:latin typeface="Trebuchet MS" panose="020B0603020202020204" pitchFamily="34" charset="0"/>
              </a:rPr>
              <a:t>εταξύ</a:t>
            </a:r>
            <a:r>
              <a:rPr lang="el-GR" sz="2000" dirty="0">
                <a:latin typeface="Trebuchet MS" panose="020B0603020202020204" pitchFamily="34" charset="0"/>
              </a:rPr>
              <a:t> τους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a:latin typeface="Trebuchet MS" panose="020B0603020202020204" pitchFamily="34" charset="0"/>
              </a:rPr>
              <a:t>F</a:t>
            </a:r>
            <a:r>
              <a:rPr lang="el-GR" sz="2000" dirty="0">
                <a:latin typeface="Trebuchet MS" panose="020B0603020202020204" pitchFamily="34" charset="0"/>
              </a:rPr>
              <a:t>. Πόσο γίνεται 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αυτής, όταν η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i="1" dirty="0">
                <a:latin typeface="Trebuchet MS" panose="020B0603020202020204" pitchFamily="34" charset="0"/>
              </a:rPr>
              <a:t>r</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ελαττωθεί κατά </a:t>
            </a:r>
            <a:r>
              <a:rPr lang="el-GR" sz="2000" i="1" dirty="0">
                <a:latin typeface="Trebuchet MS" panose="020B0603020202020204" pitchFamily="34" charset="0"/>
              </a:rPr>
              <a:t>r</a:t>
            </a:r>
            <a:r>
              <a:rPr lang="el-GR" sz="2000" dirty="0">
                <a:latin typeface="Trebuchet MS" panose="020B0603020202020204" pitchFamily="34" charset="0"/>
              </a:rPr>
              <a:t>/2.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αυξηθεί κατά </a:t>
            </a:r>
            <a:r>
              <a:rPr lang="en-US" sz="2000" i="1" dirty="0">
                <a:latin typeface="Trebuchet MS" panose="020B0603020202020204" pitchFamily="34" charset="0"/>
              </a:rPr>
              <a:t>r</a:t>
            </a:r>
            <a:r>
              <a:rPr lang="en-US" sz="2000" dirty="0">
                <a:latin typeface="Trebuchet MS" panose="020B0603020202020204" pitchFamily="34" charset="0"/>
              </a:rPr>
              <a:t>/2.</a:t>
            </a:r>
          </a:p>
        </p:txBody>
      </p:sp>
      <mc:AlternateContent xmlns:mc="http://schemas.openxmlformats.org/markup-compatibility/2006" xmlns:a14="http://schemas.microsoft.com/office/drawing/2010/main">
        <mc:Choice Requires="a14">
          <p:sp>
            <p:nvSpPr>
              <p:cNvPr id="5" name="Ορθογώνιο 4"/>
              <p:cNvSpPr/>
              <p:nvPr/>
            </p:nvSpPr>
            <p:spPr>
              <a:xfrm>
                <a:off x="683568" y="2746822"/>
                <a:ext cx="7704856" cy="3323987"/>
              </a:xfrm>
              <a:prstGeom prst="rect">
                <a:avLst/>
              </a:prstGeom>
            </p:spPr>
            <p:txBody>
              <a:bodyPr wrap="square">
                <a:spAutoFit/>
              </a:bodyPr>
              <a:lstStyle/>
              <a:p>
                <a:pPr algn="just">
                  <a:lnSpc>
                    <a:spcPct val="150000"/>
                  </a:lnSpc>
                </a:pPr>
                <a:r>
                  <a:rPr lang="el-GR" sz="2000" b="1" dirty="0">
                    <a:latin typeface="Trebuchet MS" panose="020B0603020202020204" pitchFamily="34" charset="0"/>
                  </a:rPr>
                  <a:t>2.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µ</a:t>
                </a:r>
                <a:r>
                  <a:rPr lang="el-GR" sz="2000" dirty="0" err="1">
                    <a:latin typeface="Trebuchet MS" panose="020B0603020202020204" pitchFamily="34" charset="0"/>
                  </a:rPr>
                  <a:t>ικρές</a:t>
                </a:r>
                <a:r>
                  <a:rPr lang="el-GR" sz="2000" dirty="0">
                    <a:latin typeface="Trebuchet MS" panose="020B0603020202020204" pitchFamily="34" charset="0"/>
                  </a:rPr>
                  <a:t> σφαίρες φορτίζονται µε ίσα και </a:t>
                </a:r>
                <a:r>
                  <a:rPr lang="el-GR" sz="2000" dirty="0" err="1">
                    <a:latin typeface="Trebuchet MS" panose="020B0603020202020204" pitchFamily="34" charset="0"/>
                  </a:rPr>
                  <a:t>ετερώνυµα</a:t>
                </a:r>
                <a:r>
                  <a:rPr lang="en-US" sz="2000" dirty="0">
                    <a:latin typeface="Trebuchet MS" panose="020B0603020202020204" pitchFamily="34" charset="0"/>
                  </a:rPr>
                  <a:t> </a:t>
                </a:r>
                <a:r>
                  <a:rPr lang="el-GR" sz="2000" dirty="0">
                    <a:latin typeface="Trebuchet MS" panose="020B0603020202020204" pitchFamily="34" charset="0"/>
                  </a:rPr>
                  <a:t>φορτία και τοποθετούνται σε</a:t>
                </a:r>
                <a:r>
                  <a:rPr lang="en-US" sz="2000" dirty="0">
                    <a:latin typeface="Trebuchet MS" panose="020B0603020202020204" pitchFamily="34" charset="0"/>
                  </a:rPr>
                  <a:t> </a:t>
                </a:r>
                <a:r>
                  <a:rPr lang="el-GR" sz="2000" dirty="0">
                    <a:latin typeface="Trebuchet MS" panose="020B0603020202020204" pitchFamily="34" charset="0"/>
                  </a:rPr>
                  <a:t>απόσταση</a:t>
                </a:r>
                <a:r>
                  <a:rPr lang="en-US" sz="2000" dirty="0">
                    <a:latin typeface="Trebuchet MS" panose="020B0603020202020204" pitchFamily="34" charset="0"/>
                  </a:rPr>
                  <a:t> </a:t>
                </a:r>
                <a:r>
                  <a:rPr lang="el-GR" sz="2000" dirty="0">
                    <a:latin typeface="Trebuchet MS" panose="020B0603020202020204" pitchFamily="34" charset="0"/>
                  </a:rPr>
                  <a:t>1,6m µ</a:t>
                </a:r>
                <a:r>
                  <a:rPr lang="el-GR" sz="2000" dirty="0" err="1">
                    <a:latin typeface="Trebuchet MS" panose="020B0603020202020204" pitchFamily="34" charset="0"/>
                  </a:rPr>
                  <a:t>εταξύ</a:t>
                </a:r>
                <a:r>
                  <a:rPr lang="el-GR" sz="2000" dirty="0">
                    <a:latin typeface="Trebuchet MS" panose="020B0603020202020204" pitchFamily="34" charset="0"/>
                  </a:rPr>
                  <a:t> τους. Οι σφαίρες αλληλεπιδρούν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a:latin typeface="Trebuchet MS" panose="020B0603020202020204" pitchFamily="34" charset="0"/>
                  </a:rPr>
                  <a:t>F </a:t>
                </a:r>
                <a:r>
                  <a:rPr lang="el-GR" sz="2000" dirty="0">
                    <a:latin typeface="Trebuchet MS" panose="020B0603020202020204" pitchFamily="34" charset="0"/>
                  </a:rPr>
                  <a:t>= 3,6N. Να βρείτε</a:t>
                </a:r>
                <a:r>
                  <a:rPr lang="en-US" sz="2000" dirty="0">
                    <a:latin typeface="Trebuchet MS" panose="020B0603020202020204" pitchFamily="34" charset="0"/>
                  </a:rPr>
                  <a:t>:</a:t>
                </a:r>
                <a:endParaRPr lang="el-GR"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α.</a:t>
                </a:r>
                <a:r>
                  <a:rPr lang="en-US" sz="2000" b="1" dirty="0">
                    <a:latin typeface="Trebuchet MS" panose="020B0603020202020204" pitchFamily="34" charset="0"/>
                  </a:rPr>
                  <a:t>  </a:t>
                </a:r>
                <a:r>
                  <a:rPr lang="el-GR" sz="2000" dirty="0">
                    <a:latin typeface="Trebuchet MS" panose="020B0603020202020204" pitchFamily="34" charset="0"/>
                  </a:rPr>
                  <a:t>το φορτίο κάθε σφαίρας.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τον </a:t>
                </a:r>
                <a:r>
                  <a:rPr lang="el-GR" sz="2000" dirty="0" err="1">
                    <a:latin typeface="Trebuchet MS" panose="020B0603020202020204" pitchFamily="34" charset="0"/>
                  </a:rPr>
                  <a:t>αριθµό</a:t>
                </a:r>
                <a:r>
                  <a:rPr lang="el-GR" sz="2000" dirty="0">
                    <a:latin typeface="Trebuchet MS" panose="020B0603020202020204" pitchFamily="34" charset="0"/>
                  </a:rPr>
                  <a:t> των ηλεκτρονίων που πλεονάζουν στην αρνητικά </a:t>
                </a:r>
                <a:r>
                  <a:rPr lang="el-GR" sz="2000" dirty="0" err="1">
                    <a:latin typeface="Trebuchet MS" panose="020B0603020202020204" pitchFamily="34" charset="0"/>
                  </a:rPr>
                  <a:t>φορτισµένη</a:t>
                </a:r>
                <a:r>
                  <a:rPr lang="el-GR" sz="2000" dirty="0">
                    <a:latin typeface="Trebuchet MS" panose="020B0603020202020204" pitchFamily="34" charset="0"/>
                  </a:rPr>
                  <a:t> σφαίρα. </a:t>
                </a:r>
              </a:p>
              <a:p>
                <a:pPr algn="just">
                  <a:lnSpc>
                    <a:spcPct val="150000"/>
                  </a:lnSpc>
                </a:pPr>
                <a:r>
                  <a:rPr lang="el-GR" sz="2000" dirty="0">
                    <a:latin typeface="Trebuchet MS" panose="020B0603020202020204" pitchFamily="34" charset="0"/>
                  </a:rPr>
                  <a:t>Δίνεται</a:t>
                </a:r>
                <a:r>
                  <a:rPr lang="en-US" sz="2000" dirty="0">
                    <a:latin typeface="Trebuchet MS" panose="020B0603020202020204" pitchFamily="34" charset="0"/>
                  </a:rPr>
                  <a:t>:  </a:t>
                </a:r>
                <a14:m>
                  <m:oMath xmlns:m="http://schemas.openxmlformats.org/officeDocument/2006/math">
                    <m:d>
                      <m:dPr>
                        <m:begChr m:val="|"/>
                        <m:endChr m:val="|"/>
                        <m:ctrlPr>
                          <a:rPr lang="el-GR" sz="2000" b="1" i="1">
                            <a:latin typeface="Cambria Math" panose="02040503050406030204" pitchFamily="18" charset="0"/>
                          </a:rPr>
                        </m:ctrlPr>
                      </m:dPr>
                      <m:e>
                        <m:r>
                          <a:rPr lang="en-US" sz="2000" b="1" i="1">
                            <a:latin typeface="Cambria Math"/>
                          </a:rPr>
                          <m:t>𝒆</m:t>
                        </m:r>
                      </m:e>
                    </m:d>
                    <m:r>
                      <a:rPr lang="en-US" sz="2000" b="1" i="1">
                        <a:latin typeface="Cambria Math"/>
                      </a:rPr>
                      <m:t>=</m:t>
                    </m:r>
                  </m:oMath>
                </a14:m>
                <a:r>
                  <a:rPr lang="en-US" sz="2000" dirty="0">
                    <a:latin typeface="Trebuchet MS" panose="020B0603020202020204" pitchFamily="34" charset="0"/>
                  </a:rPr>
                  <a:t>1,6.10</a:t>
                </a:r>
                <a:r>
                  <a:rPr lang="en-US" sz="2000" baseline="30000" dirty="0">
                    <a:latin typeface="Trebuchet MS" panose="020B0603020202020204" pitchFamily="34" charset="0"/>
                  </a:rPr>
                  <a:t>-19</a:t>
                </a:r>
                <a:r>
                  <a:rPr lang="en-US" sz="2000" dirty="0">
                    <a:latin typeface="Trebuchet MS" panose="020B0603020202020204" pitchFamily="34" charset="0"/>
                  </a:rPr>
                  <a:t> C.</a:t>
                </a:r>
                <a:endParaRPr lang="el-GR" sz="2000" dirty="0">
                  <a:latin typeface="Trebuchet MS" panose="020B0603020202020204" pitchFamily="34" charset="0"/>
                </a:endParaRPr>
              </a:p>
            </p:txBody>
          </p:sp>
        </mc:Choice>
        <mc:Fallback xmlns="">
          <p:sp>
            <p:nvSpPr>
              <p:cNvPr id="5" name="Ορθογώνιο 4"/>
              <p:cNvSpPr>
                <a:spLocks noRot="1" noChangeAspect="1" noMove="1" noResize="1" noEditPoints="1" noAdjustHandles="1" noChangeArrowheads="1" noChangeShapeType="1" noTextEdit="1"/>
              </p:cNvSpPr>
              <p:nvPr/>
            </p:nvSpPr>
            <p:spPr>
              <a:xfrm>
                <a:off x="683568" y="2746822"/>
                <a:ext cx="7704856" cy="3323987"/>
              </a:xfrm>
              <a:prstGeom prst="rect">
                <a:avLst/>
              </a:prstGeom>
              <a:blipFill>
                <a:blip r:embed="rId2" cstate="print"/>
                <a:stretch>
                  <a:fillRect l="-791" r="-870" b="-550"/>
                </a:stretch>
              </a:blipFill>
            </p:spPr>
            <p:txBody>
              <a:bodyPr/>
              <a:lstStyle/>
              <a:p>
                <a:r>
                  <a:rPr lang="el-GR">
                    <a:noFill/>
                  </a:rPr>
                  <a:t> </a:t>
                </a:r>
              </a:p>
            </p:txBody>
          </p:sp>
        </mc:Fallback>
      </mc:AlternateContent>
    </p:spTree>
    <p:extLst>
      <p:ext uri="{BB962C8B-B14F-4D97-AF65-F5344CB8AC3E}">
        <p14:creationId xmlns:p14="http://schemas.microsoft.com/office/powerpoint/2010/main" val="246051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36</a:t>
            </a:fld>
            <a:endParaRPr lang="el-GR">
              <a:solidFill>
                <a:prstClr val="black">
                  <a:tint val="75000"/>
                </a:prstClr>
              </a:solidFill>
            </a:endParaRP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99592" y="0"/>
            <a:ext cx="7416823" cy="6408169"/>
          </a:xfrm>
          <a:prstGeom prst="rect">
            <a:avLst/>
          </a:prstGeom>
          <a:noFill/>
        </p:spPr>
      </p:pic>
      <p:sp>
        <p:nvSpPr>
          <p:cNvPr id="33795" name="Rectangle 3"/>
          <p:cNvSpPr>
            <a:spLocks noChangeArrowheads="1"/>
          </p:cNvSpPr>
          <p:nvPr/>
        </p:nvSpPr>
        <p:spPr bwMode="auto">
          <a:xfrm>
            <a:off x="0" y="5197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6" name="5 - Στρογγυλεμένο ορθογώνιο"/>
          <p:cNvSpPr>
            <a:spLocks noChangeAspect="1"/>
          </p:cNvSpPr>
          <p:nvPr/>
        </p:nvSpPr>
        <p:spPr>
          <a:xfrm>
            <a:off x="4067944" y="2420888"/>
            <a:ext cx="3024336" cy="126783"/>
          </a:xfrm>
          <a:prstGeom prst="roundRect">
            <a:avLst/>
          </a:prstGeom>
          <a:solidFill>
            <a:srgbClr val="FFF5D5"/>
          </a:solidFill>
          <a:ln w="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3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3528" y="980727"/>
            <a:ext cx="8476183" cy="14016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39939" name="Rectangle 3"/>
          <p:cNvSpPr>
            <a:spLocks noChangeArrowheads="1"/>
          </p:cNvSpPr>
          <p:nvPr/>
        </p:nvSpPr>
        <p:spPr bwMode="auto">
          <a:xfrm>
            <a:off x="0" y="974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99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0"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7504" y="2780927"/>
            <a:ext cx="8808555" cy="140162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39942" name="Rectangle 6"/>
          <p:cNvSpPr>
            <a:spLocks noChangeArrowheads="1"/>
          </p:cNvSpPr>
          <p:nvPr/>
        </p:nvSpPr>
        <p:spPr bwMode="auto">
          <a:xfrm>
            <a:off x="0" y="815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13" name="12 - TextBox"/>
          <p:cNvSpPr txBox="1"/>
          <p:nvPr/>
        </p:nvSpPr>
        <p:spPr>
          <a:xfrm>
            <a:off x="1187624" y="2420888"/>
            <a:ext cx="5832648" cy="369332"/>
          </a:xfrm>
          <a:prstGeom prst="rect">
            <a:avLst/>
          </a:prstGeom>
          <a:solidFill>
            <a:srgbClr val="FFF5D5"/>
          </a:solidFill>
        </p:spPr>
        <p:txBody>
          <a:bodyPr wrap="square" rtlCol="0">
            <a:spAutoFit/>
          </a:bodyPr>
          <a:lstStyle/>
          <a:p>
            <a:endParaRPr lang="el-GR" dirty="0"/>
          </a:p>
        </p:txBody>
      </p:sp>
      <p:sp>
        <p:nvSpPr>
          <p:cNvPr id="14" name="13 - TextBox"/>
          <p:cNvSpPr txBox="1"/>
          <p:nvPr/>
        </p:nvSpPr>
        <p:spPr>
          <a:xfrm>
            <a:off x="899592" y="4365104"/>
            <a:ext cx="6840760" cy="369332"/>
          </a:xfrm>
          <a:prstGeom prst="rect">
            <a:avLst/>
          </a:prstGeom>
          <a:solidFill>
            <a:srgbClr val="FFF5D5"/>
          </a:solidFill>
        </p:spPr>
        <p:txBody>
          <a:bodyPr wrap="square" rtlCol="0">
            <a:spAutoFit/>
          </a:bodyPr>
          <a:lstStyle/>
          <a:p>
            <a:endParaRPr lang="el-GR" dirty="0"/>
          </a:p>
        </p:txBody>
      </p:sp>
      <p:sp>
        <p:nvSpPr>
          <p:cNvPr id="15" name="14 - TextBox"/>
          <p:cNvSpPr txBox="1"/>
          <p:nvPr/>
        </p:nvSpPr>
        <p:spPr>
          <a:xfrm>
            <a:off x="666482" y="4077067"/>
            <a:ext cx="7505918" cy="137744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l-GR" dirty="0"/>
          </a:p>
        </p:txBody>
      </p:sp>
      <p:sp>
        <p:nvSpPr>
          <p:cNvPr id="16" name="15 - TextBox"/>
          <p:cNvSpPr txBox="1"/>
          <p:nvPr/>
        </p:nvSpPr>
        <p:spPr>
          <a:xfrm>
            <a:off x="899592" y="5085184"/>
            <a:ext cx="6408712" cy="369332"/>
          </a:xfrm>
          <a:prstGeom prst="rect">
            <a:avLst/>
          </a:prstGeom>
          <a:solidFill>
            <a:srgbClr val="FFF5D5"/>
          </a:solidFill>
        </p:spPr>
        <p:txBody>
          <a:bodyPr wrap="square" rtlCol="0">
            <a:spAutoFit/>
          </a:bodyPr>
          <a:lstStyle/>
          <a:p>
            <a:endParaRPr lang="el-GR" dirty="0"/>
          </a:p>
        </p:txBody>
      </p:sp>
      <p:sp>
        <p:nvSpPr>
          <p:cNvPr id="17" name="16 - TextBox"/>
          <p:cNvSpPr txBox="1"/>
          <p:nvPr/>
        </p:nvSpPr>
        <p:spPr>
          <a:xfrm>
            <a:off x="827584" y="4077072"/>
            <a:ext cx="6984776" cy="369332"/>
          </a:xfrm>
          <a:prstGeom prst="rect">
            <a:avLst/>
          </a:prstGeom>
          <a:solidFill>
            <a:srgbClr val="FFF5D5"/>
          </a:solidFill>
        </p:spPr>
        <p:txBody>
          <a:bodyPr wrap="square" rtlCol="0">
            <a:spAutoFit/>
          </a:bodyPr>
          <a:lstStyle/>
          <a:p>
            <a:endParaRPr lang="el-GR" dirty="0"/>
          </a:p>
        </p:txBody>
      </p:sp>
      <p:sp>
        <p:nvSpPr>
          <p:cNvPr id="18" name="17 - TextBox"/>
          <p:cNvSpPr txBox="1"/>
          <p:nvPr/>
        </p:nvSpPr>
        <p:spPr>
          <a:xfrm>
            <a:off x="700657" y="4916989"/>
            <a:ext cx="7543751" cy="14911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37</a:t>
            </a:fld>
            <a:endParaRPr lang="el-GR">
              <a:solidFill>
                <a:prstClr val="black">
                  <a:tint val="75000"/>
                </a:prstClr>
              </a:solidFill>
            </a:endParaRPr>
          </a:p>
        </p:txBody>
      </p:sp>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83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3595" y="908719"/>
            <a:ext cx="8718885" cy="5075955"/>
          </a:xfrm>
          <a:prstGeom prst="rect">
            <a:avLst/>
          </a:prstGeom>
          <a:noFill/>
        </p:spPr>
      </p:pic>
      <p:sp>
        <p:nvSpPr>
          <p:cNvPr id="58371" name="Rectangle 3"/>
          <p:cNvSpPr>
            <a:spLocks noChangeArrowheads="1"/>
          </p:cNvSpPr>
          <p:nvPr/>
        </p:nvSpPr>
        <p:spPr bwMode="auto">
          <a:xfrm>
            <a:off x="0" y="35274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38</a:t>
            </a:fld>
            <a:endParaRPr lang="el-GR">
              <a:solidFill>
                <a:prstClr val="black">
                  <a:tint val="75000"/>
                </a:prstClr>
              </a:solidFill>
            </a:endParaRPr>
          </a:p>
        </p:txBody>
      </p:sp>
      <p:grpSp>
        <p:nvGrpSpPr>
          <p:cNvPr id="7" name="Ομάδα 6"/>
          <p:cNvGrpSpPr/>
          <p:nvPr/>
        </p:nvGrpSpPr>
        <p:grpSpPr>
          <a:xfrm>
            <a:off x="1079612" y="332656"/>
            <a:ext cx="6984776" cy="5193574"/>
            <a:chOff x="1079612" y="332656"/>
            <a:chExt cx="6984776" cy="5193574"/>
          </a:xfrm>
        </p:grpSpPr>
        <p:sp>
          <p:nvSpPr>
            <p:cNvPr id="4" name="Ορθογώνιο 3"/>
            <p:cNvSpPr/>
            <p:nvPr/>
          </p:nvSpPr>
          <p:spPr>
            <a:xfrm>
              <a:off x="1079612" y="332656"/>
              <a:ext cx="6984776"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3.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n-US" sz="2000" baseline="-25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4µC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n-US" sz="2000" baseline="-25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2µC 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0,9m. </a:t>
              </a:r>
            </a:p>
          </p:txBody>
        </p:sp>
        <p:pic>
          <p:nvPicPr>
            <p:cNvPr id="5"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07704" y="1307843"/>
              <a:ext cx="5152591" cy="1340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1079612" y="2663908"/>
              <a:ext cx="6967606" cy="2862322"/>
            </a:xfrm>
            <a:prstGeom prst="rect">
              <a:avLst/>
            </a:prstGeom>
          </p:spPr>
          <p:txBody>
            <a:bodyPr wrap="square">
              <a:spAutoFit/>
            </a:bodyPr>
            <a:lstStyle/>
            <a:p>
              <a:pPr algn="just">
                <a:lnSpc>
                  <a:spcPct val="150000"/>
                </a:lnSpc>
              </a:pPr>
              <a:r>
                <a:rPr lang="el-GR" sz="2000" dirty="0">
                  <a:latin typeface="Trebuchet MS" panose="020B0603020202020204" pitchFamily="34" charset="0"/>
                </a:rPr>
                <a:t>Ένα άλλο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a:latin typeface="Trebuchet MS" panose="020B0603020202020204" pitchFamily="34" charset="0"/>
                </a:rPr>
                <a:t>q</a:t>
              </a:r>
              <a:r>
                <a:rPr lang="en-US" sz="2000" i="1"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1µC τοποθετείται στο </a:t>
              </a:r>
              <a:r>
                <a:rPr lang="el-GR" sz="2000" dirty="0" err="1">
                  <a:latin typeface="Trebuchet MS" panose="020B0603020202020204" pitchFamily="34" charset="0"/>
                </a:rPr>
                <a:t>σηµείο</a:t>
              </a:r>
              <a:r>
                <a:rPr lang="el-GR" sz="2000" dirty="0">
                  <a:latin typeface="Trebuchet MS" panose="020B0603020202020204" pitchFamily="34" charset="0"/>
                </a:rPr>
                <a:t> Γ, σε απόσταση </a:t>
              </a:r>
              <a:r>
                <a:rPr lang="el-GR" sz="2000" i="1" dirty="0">
                  <a:latin typeface="Trebuchet MS" panose="020B0603020202020204" pitchFamily="34" charset="0"/>
                </a:rPr>
                <a:t>x</a:t>
              </a:r>
              <a:r>
                <a:rPr lang="en-US" sz="2000" i="1"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0,3m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Να βρείτε </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καθένα από 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στο φορτίο </a:t>
              </a:r>
              <a:r>
                <a:rPr lang="el-GR" sz="2000" i="1" dirty="0">
                  <a:latin typeface="Trebuchet MS" panose="020B0603020202020204" pitchFamily="34" charset="0"/>
                </a:rPr>
                <a:t>q</a:t>
              </a:r>
              <a:r>
                <a:rPr lang="el-GR" sz="2000" dirty="0">
                  <a:latin typeface="Trebuchet MS" panose="020B0603020202020204" pitchFamily="34" charset="0"/>
                </a:rPr>
                <a:t>.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τη συνολική </a:t>
              </a:r>
              <a:r>
                <a:rPr lang="el-GR" sz="2000" dirty="0" err="1">
                  <a:latin typeface="Trebuchet MS" panose="020B0603020202020204" pitchFamily="34" charset="0"/>
                </a:rPr>
                <a:t>δύναµη</a:t>
              </a:r>
              <a:r>
                <a:rPr lang="el-GR" sz="2000" dirty="0">
                  <a:latin typeface="Trebuchet MS" panose="020B0603020202020204" pitchFamily="34" charset="0"/>
                </a:rPr>
                <a:t> (διανυσματικά) που δέχεται το φορτίο </a:t>
              </a:r>
              <a:r>
                <a:rPr lang="el-GR" sz="2000" i="1" dirty="0">
                  <a:latin typeface="Trebuchet MS" panose="020B0603020202020204" pitchFamily="34" charset="0"/>
                </a:rPr>
                <a:t>q</a:t>
              </a:r>
              <a:r>
                <a:rPr lang="el-GR" sz="2000" dirty="0">
                  <a:latin typeface="Trebuchet MS" panose="020B0603020202020204" pitchFamily="34" charset="0"/>
                </a:rPr>
                <a:t>. </a:t>
              </a:r>
            </a:p>
          </p:txBody>
        </p:sp>
      </p:grpSp>
    </p:spTree>
    <p:extLst>
      <p:ext uri="{BB962C8B-B14F-4D97-AF65-F5344CB8AC3E}">
        <p14:creationId xmlns:p14="http://schemas.microsoft.com/office/powerpoint/2010/main" val="333424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39</a:t>
            </a:fld>
            <a:endParaRPr lang="el-GR">
              <a:solidFill>
                <a:prstClr val="black">
                  <a:tint val="75000"/>
                </a:prstClr>
              </a:solidFill>
            </a:endParaRPr>
          </a:p>
        </p:txBody>
      </p:sp>
      <p:pic>
        <p:nvPicPr>
          <p:cNvPr id="33794" name="Picture 2"/>
          <p:cNvPicPr>
            <a:picLocks noChangeAspect="1" noChangeArrowheads="1"/>
          </p:cNvPicPr>
          <p:nvPr/>
        </p:nvPicPr>
        <p:blipFill>
          <a:blip r:embed="rId2" cstate="print"/>
          <a:srcRect/>
          <a:stretch>
            <a:fillRect/>
          </a:stretch>
        </p:blipFill>
        <p:spPr bwMode="auto">
          <a:xfrm>
            <a:off x="827584" y="116632"/>
            <a:ext cx="7060726" cy="1741327"/>
          </a:xfrm>
          <a:prstGeom prst="rect">
            <a:avLst/>
          </a:prstGeom>
          <a:noFill/>
          <a:ln w="9525">
            <a:noFill/>
            <a:miter lim="800000"/>
            <a:headEnd/>
            <a:tailEnd/>
          </a:ln>
        </p:spPr>
      </p:pic>
      <p:sp>
        <p:nvSpPr>
          <p:cNvPr id="4" name="3 - Δεξιό βέλος"/>
          <p:cNvSpPr/>
          <p:nvPr/>
        </p:nvSpPr>
        <p:spPr>
          <a:xfrm>
            <a:off x="2987824" y="836712"/>
            <a:ext cx="504056" cy="14401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Αριστερό βέλος"/>
          <p:cNvSpPr/>
          <p:nvPr/>
        </p:nvSpPr>
        <p:spPr>
          <a:xfrm>
            <a:off x="1979712" y="836712"/>
            <a:ext cx="864096" cy="144016"/>
          </a:xfrm>
          <a:prstGeom prst="lef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1958036" y="550591"/>
            <a:ext cx="389850" cy="369332"/>
          </a:xfrm>
          <a:prstGeom prst="rect">
            <a:avLst/>
          </a:prstGeom>
          <a:noFill/>
        </p:spPr>
        <p:txBody>
          <a:bodyPr wrap="none" rtlCol="0">
            <a:spAutoFit/>
          </a:bodyPr>
          <a:lstStyle/>
          <a:p>
            <a:r>
              <a:rPr lang="en-US" b="1" dirty="0">
                <a:latin typeface="Cambria Math" pitchFamily="18" charset="0"/>
                <a:ea typeface="Cambria Math" pitchFamily="18" charset="0"/>
              </a:rPr>
              <a:t>F</a:t>
            </a:r>
            <a:r>
              <a:rPr lang="en-US" sz="1200" b="1" dirty="0">
                <a:latin typeface="Cambria Math" pitchFamily="18" charset="0"/>
                <a:ea typeface="Cambria Math" pitchFamily="18" charset="0"/>
              </a:rPr>
              <a:t>1</a:t>
            </a:r>
            <a:endParaRPr lang="el-GR" b="1" dirty="0">
              <a:latin typeface="Cambria Math" pitchFamily="18" charset="0"/>
              <a:ea typeface="Cambria Math" pitchFamily="18" charset="0"/>
            </a:endParaRPr>
          </a:p>
        </p:txBody>
      </p:sp>
      <p:sp>
        <p:nvSpPr>
          <p:cNvPr id="7" name="6 - TextBox"/>
          <p:cNvSpPr txBox="1"/>
          <p:nvPr/>
        </p:nvSpPr>
        <p:spPr>
          <a:xfrm>
            <a:off x="3175999" y="550591"/>
            <a:ext cx="389850" cy="369332"/>
          </a:xfrm>
          <a:prstGeom prst="rect">
            <a:avLst/>
          </a:prstGeom>
          <a:noFill/>
        </p:spPr>
        <p:txBody>
          <a:bodyPr wrap="square" rtlCol="0">
            <a:spAutoFit/>
          </a:bodyPr>
          <a:lstStyle/>
          <a:p>
            <a:r>
              <a:rPr lang="en-US" b="1" dirty="0">
                <a:latin typeface="Cambria Math" pitchFamily="18" charset="0"/>
                <a:ea typeface="Cambria Math" pitchFamily="18" charset="0"/>
              </a:rPr>
              <a:t>F</a:t>
            </a:r>
            <a:r>
              <a:rPr lang="en-US" sz="1200" b="1" dirty="0">
                <a:latin typeface="Cambria Math" pitchFamily="18" charset="0"/>
                <a:ea typeface="Cambria Math" pitchFamily="18" charset="0"/>
              </a:rPr>
              <a:t>2</a:t>
            </a:r>
            <a:endParaRPr lang="el-GR" b="1" dirty="0">
              <a:latin typeface="Cambria Math" pitchFamily="18" charset="0"/>
              <a:ea typeface="Cambria Math" pitchFamily="18" charset="0"/>
            </a:endParaRPr>
          </a:p>
        </p:txBody>
      </p:sp>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799" name="Rectangle 7"/>
          <p:cNvSpPr>
            <a:spLocks noChangeArrowheads="1"/>
          </p:cNvSpPr>
          <p:nvPr/>
        </p:nvSpPr>
        <p:spPr bwMode="auto">
          <a:xfrm>
            <a:off x="0" y="1485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380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04" name="Rectangle 12"/>
          <p:cNvSpPr>
            <a:spLocks noChangeArrowheads="1"/>
          </p:cNvSpPr>
          <p:nvPr/>
        </p:nvSpPr>
        <p:spPr bwMode="auto">
          <a:xfrm>
            <a:off x="0" y="549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6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380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0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11" name="Rectangle 1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13" name="Rectangle 21"/>
          <p:cNvSpPr>
            <a:spLocks noChangeArrowheads="1"/>
          </p:cNvSpPr>
          <p:nvPr/>
        </p:nvSpPr>
        <p:spPr bwMode="auto">
          <a:xfrm>
            <a:off x="0" y="1905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3816"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18" name="Rectangle 26"/>
          <p:cNvSpPr>
            <a:spLocks noChangeArrowheads="1"/>
          </p:cNvSpPr>
          <p:nvPr/>
        </p:nvSpPr>
        <p:spPr bwMode="auto">
          <a:xfrm>
            <a:off x="0" y="1905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3820"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3821" name="Rectangle 29"/>
          <p:cNvSpPr>
            <a:spLocks noChangeArrowheads="1"/>
          </p:cNvSpPr>
          <p:nvPr/>
        </p:nvSpPr>
        <p:spPr bwMode="auto">
          <a:xfrm>
            <a:off x="0" y="808038"/>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6" name="35 - TextBox"/>
          <p:cNvSpPr txBox="1"/>
          <p:nvPr/>
        </p:nvSpPr>
        <p:spPr>
          <a:xfrm>
            <a:off x="-108520" y="1772816"/>
            <a:ext cx="532518" cy="523220"/>
          </a:xfrm>
          <a:prstGeom prst="rect">
            <a:avLst/>
          </a:prstGeom>
          <a:noFill/>
        </p:spPr>
        <p:txBody>
          <a:bodyPr wrap="none" rtlCol="0">
            <a:spAutoFit/>
          </a:bodyPr>
          <a:lstStyle/>
          <a:p>
            <a:r>
              <a:rPr lang="el-GR" sz="2800" b="1" dirty="0">
                <a:latin typeface="Cambria Math" pitchFamily="18" charset="0"/>
                <a:ea typeface="Cambria Math" pitchFamily="18" charset="0"/>
              </a:rPr>
              <a:t>α)</a:t>
            </a:r>
          </a:p>
        </p:txBody>
      </p:sp>
      <p:sp>
        <p:nvSpPr>
          <p:cNvPr id="37" name="36 - TextBox"/>
          <p:cNvSpPr txBox="1"/>
          <p:nvPr/>
        </p:nvSpPr>
        <p:spPr>
          <a:xfrm>
            <a:off x="-108520" y="5445224"/>
            <a:ext cx="526106" cy="523220"/>
          </a:xfrm>
          <a:prstGeom prst="rect">
            <a:avLst/>
          </a:prstGeom>
          <a:noFill/>
        </p:spPr>
        <p:txBody>
          <a:bodyPr wrap="square" rtlCol="0">
            <a:spAutoFit/>
          </a:bodyPr>
          <a:lstStyle/>
          <a:p>
            <a:r>
              <a:rPr lang="el-GR" sz="2800" b="1" dirty="0">
                <a:latin typeface="Cambria Math" pitchFamily="18" charset="0"/>
                <a:ea typeface="Cambria Math" pitchFamily="18" charset="0"/>
              </a:rPr>
              <a:t>β)</a:t>
            </a:r>
          </a:p>
        </p:txBody>
      </p:sp>
      <p:sp>
        <p:nvSpPr>
          <p:cNvPr id="33823" name="Rectangle 3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822" name="Picture 3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39552" y="5517232"/>
            <a:ext cx="7963552" cy="576064"/>
          </a:xfrm>
          <a:prstGeom prst="rect">
            <a:avLst/>
          </a:prstGeom>
          <a:noFill/>
        </p:spPr>
      </p:pic>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6865" name="Object 1"/>
          <p:cNvGraphicFramePr>
            <a:graphicFrameLocks noChangeAspect="1"/>
          </p:cNvGraphicFramePr>
          <p:nvPr/>
        </p:nvGraphicFramePr>
        <p:xfrm>
          <a:off x="107504" y="2060848"/>
          <a:ext cx="9036496" cy="1236573"/>
        </p:xfrm>
        <a:graphic>
          <a:graphicData uri="http://schemas.openxmlformats.org/presentationml/2006/ole">
            <mc:AlternateContent xmlns:mc="http://schemas.openxmlformats.org/markup-compatibility/2006">
              <mc:Choice xmlns:v="urn:schemas-microsoft-com:vml" Requires="v">
                <p:oleObj name="Equation" r:id="rId4" imgW="3619500" imgH="495300" progId="Equation.DSMT4">
                  <p:embed/>
                </p:oleObj>
              </mc:Choice>
              <mc:Fallback>
                <p:oleObj name="Equation" r:id="rId4" imgW="3619500" imgH="495300" progId="Equation.DSMT4">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2060848"/>
                        <a:ext cx="9036496" cy="12365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29 - Αντικείμενο"/>
          <p:cNvGraphicFramePr>
            <a:graphicFrameLocks noChangeAspect="1"/>
          </p:cNvGraphicFramePr>
          <p:nvPr/>
        </p:nvGraphicFramePr>
        <p:xfrm>
          <a:off x="4114800" y="3328988"/>
          <a:ext cx="914400" cy="198437"/>
        </p:xfrm>
        <a:graphic>
          <a:graphicData uri="http://schemas.openxmlformats.org/presentationml/2006/ole">
            <mc:AlternateContent xmlns:mc="http://schemas.openxmlformats.org/markup-compatibility/2006">
              <mc:Choice xmlns:v="urn:schemas-microsoft-com:vml" Requires="v">
                <p:oleObj name="Equation" r:id="rId6" imgW="914400" imgH="198720" progId="Equation.DSMT4">
                  <p:embed/>
                </p:oleObj>
              </mc:Choice>
              <mc:Fallback>
                <p:oleObj name="Equation" r:id="rId6" imgW="914400" imgH="1987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8988"/>
                        <a:ext cx="914400" cy="198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8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6868" name="Object 4"/>
          <p:cNvGraphicFramePr>
            <a:graphicFrameLocks noChangeAspect="1"/>
          </p:cNvGraphicFramePr>
          <p:nvPr/>
        </p:nvGraphicFramePr>
        <p:xfrm>
          <a:off x="0" y="3428998"/>
          <a:ext cx="9180524" cy="1152130"/>
        </p:xfrm>
        <a:graphic>
          <a:graphicData uri="http://schemas.openxmlformats.org/presentationml/2006/ole">
            <mc:AlternateContent xmlns:mc="http://schemas.openxmlformats.org/markup-compatibility/2006">
              <mc:Choice xmlns:v="urn:schemas-microsoft-com:vml" Requires="v">
                <p:oleObj name="Equation" r:id="rId8" imgW="4762500" imgH="495300" progId="Equation.DSMT4">
                  <p:embed/>
                </p:oleObj>
              </mc:Choice>
              <mc:Fallback>
                <p:oleObj name="Equation" r:id="rId8" imgW="4762500" imgH="4953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428998"/>
                        <a:ext cx="9180524" cy="11521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87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687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6872" name="Object 8"/>
          <p:cNvGraphicFramePr>
            <a:graphicFrameLocks noChangeAspect="1"/>
          </p:cNvGraphicFramePr>
          <p:nvPr/>
        </p:nvGraphicFramePr>
        <p:xfrm>
          <a:off x="2051720" y="4725144"/>
          <a:ext cx="5129186" cy="720080"/>
        </p:xfrm>
        <a:graphic>
          <a:graphicData uri="http://schemas.openxmlformats.org/presentationml/2006/ole">
            <mc:AlternateContent xmlns:mc="http://schemas.openxmlformats.org/markup-compatibility/2006">
              <mc:Choice xmlns:v="urn:schemas-microsoft-com:vml" Requires="v">
                <p:oleObj name="Equation" r:id="rId10" imgW="1473200" imgH="203200" progId="Equation.DSMT4">
                  <p:embed/>
                </p:oleObj>
              </mc:Choice>
              <mc:Fallback>
                <p:oleObj name="Equation" r:id="rId10" imgW="1473200" imgH="203200" progId="Equation.DSMT4">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51720" y="4725144"/>
                        <a:ext cx="5129186" cy="720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ppt_x"/>
                                          </p:val>
                                        </p:tav>
                                        <p:tav tm="100000">
                                          <p:val>
                                            <p:strVal val="#ppt_x"/>
                                          </p:val>
                                        </p:tav>
                                      </p:tavLst>
                                    </p:anim>
                                    <p:anim calcmode="lin" valueType="num">
                                      <p:cBhvr additive="base">
                                        <p:cTn id="14"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p:cTn id="19" dur="5000" fill="hold"/>
                                        <p:tgtEl>
                                          <p:spTgt spid="36"/>
                                        </p:tgtEl>
                                        <p:attrNameLst>
                                          <p:attrName>ppt_w</p:attrName>
                                        </p:attrNameLst>
                                      </p:cBhvr>
                                      <p:tavLst>
                                        <p:tav tm="0" fmla="#ppt_w*sin(2.5*pi*$)">
                                          <p:val>
                                            <p:fltVal val="0"/>
                                          </p:val>
                                        </p:tav>
                                        <p:tav tm="100000">
                                          <p:val>
                                            <p:fltVal val="1"/>
                                          </p:val>
                                        </p:tav>
                                      </p:tavLst>
                                    </p:anim>
                                    <p:anim calcmode="lin" valueType="num">
                                      <p:cBhvr>
                                        <p:cTn id="20" dur="50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p:cTn id="25" dur="2000" fill="hold"/>
                                        <p:tgtEl>
                                          <p:spTgt spid="37"/>
                                        </p:tgtEl>
                                        <p:attrNameLst>
                                          <p:attrName>ppt_w</p:attrName>
                                        </p:attrNameLst>
                                      </p:cBhvr>
                                      <p:tavLst>
                                        <p:tav tm="0">
                                          <p:val>
                                            <p:strVal val="#ppt_w*2.5"/>
                                          </p:val>
                                        </p:tav>
                                        <p:tav tm="100000">
                                          <p:val>
                                            <p:strVal val="#ppt_w"/>
                                          </p:val>
                                        </p:tav>
                                      </p:tavLst>
                                    </p:anim>
                                    <p:anim calcmode="lin" valueType="num">
                                      <p:cBhvr>
                                        <p:cTn id="26" dur="2000" fill="hold"/>
                                        <p:tgtEl>
                                          <p:spTgt spid="37"/>
                                        </p:tgtEl>
                                        <p:attrNameLst>
                                          <p:attrName>ppt_h</p:attrName>
                                        </p:attrNameLst>
                                      </p:cBhvr>
                                      <p:tavLst>
                                        <p:tav tm="0">
                                          <p:val>
                                            <p:strVal val="#ppt_h*0.01"/>
                                          </p:val>
                                        </p:tav>
                                        <p:tav tm="100000">
                                          <p:val>
                                            <p:strVal val="#ppt_h"/>
                                          </p:val>
                                        </p:tav>
                                      </p:tavLst>
                                    </p:anim>
                                    <p:anim calcmode="lin" valueType="num">
                                      <p:cBhvr>
                                        <p:cTn id="27" dur="2000" fill="hold"/>
                                        <p:tgtEl>
                                          <p:spTgt spid="37"/>
                                        </p:tgtEl>
                                        <p:attrNameLst>
                                          <p:attrName>ppt_x</p:attrName>
                                        </p:attrNameLst>
                                      </p:cBhvr>
                                      <p:tavLst>
                                        <p:tav tm="0">
                                          <p:val>
                                            <p:strVal val="#ppt_x"/>
                                          </p:val>
                                        </p:tav>
                                        <p:tav tm="100000">
                                          <p:val>
                                            <p:strVal val="#ppt_x"/>
                                          </p:val>
                                        </p:tav>
                                      </p:tavLst>
                                    </p:anim>
                                    <p:anim calcmode="lin" valueType="num">
                                      <p:cBhvr>
                                        <p:cTn id="28" dur="2000" fill="hold"/>
                                        <p:tgtEl>
                                          <p:spTgt spid="37"/>
                                        </p:tgtEl>
                                        <p:attrNameLst>
                                          <p:attrName>ppt_y</p:attrName>
                                        </p:attrNameLst>
                                      </p:cBhvr>
                                      <p:tavLst>
                                        <p:tav tm="0">
                                          <p:val>
                                            <p:strVal val="#ppt_h+1"/>
                                          </p:val>
                                        </p:tav>
                                        <p:tav tm="100000">
                                          <p:val>
                                            <p:strVal val="#ppt_y"/>
                                          </p:val>
                                        </p:tav>
                                      </p:tavLst>
                                    </p:anim>
                                    <p:animEffect transition="in" filter="fade">
                                      <p:cBhvr>
                                        <p:cTn id="29" dur="2000"/>
                                        <p:tgtEl>
                                          <p:spTgt spid="37"/>
                                        </p:tgtEl>
                                      </p:cBhvr>
                                    </p:animEffect>
                                  </p:childTnLst>
                                </p:cTn>
                              </p:par>
                            </p:childTnLst>
                          </p:cTn>
                        </p:par>
                      </p:childTnLst>
                    </p:cTn>
                  </p:par>
                  <p:par>
                    <p:cTn id="30" fill="hold">
                      <p:stCondLst>
                        <p:cond delay="indefinite"/>
                      </p:stCondLst>
                      <p:childTnLst>
                        <p:par>
                          <p:cTn id="31" fill="hold">
                            <p:stCondLst>
                              <p:cond delay="0"/>
                            </p:stCondLst>
                            <p:childTnLst>
                              <p:par>
                                <p:cTn id="32" presetID="19" presetClass="entr" presetSubtype="10" fill="hold" nodeType="clickEffect">
                                  <p:stCondLst>
                                    <p:cond delay="0"/>
                                  </p:stCondLst>
                                  <p:childTnLst>
                                    <p:set>
                                      <p:cBhvr>
                                        <p:cTn id="33" dur="1" fill="hold">
                                          <p:stCondLst>
                                            <p:cond delay="0"/>
                                          </p:stCondLst>
                                        </p:cTn>
                                        <p:tgtEl>
                                          <p:spTgt spid="33822"/>
                                        </p:tgtEl>
                                        <p:attrNameLst>
                                          <p:attrName>style.visibility</p:attrName>
                                        </p:attrNameLst>
                                      </p:cBhvr>
                                      <p:to>
                                        <p:strVal val="visible"/>
                                      </p:to>
                                    </p:set>
                                    <p:anim calcmode="lin" valueType="num">
                                      <p:cBhvr>
                                        <p:cTn id="34" dur="2000" fill="hold"/>
                                        <p:tgtEl>
                                          <p:spTgt spid="33822"/>
                                        </p:tgtEl>
                                        <p:attrNameLst>
                                          <p:attrName>ppt_w</p:attrName>
                                        </p:attrNameLst>
                                      </p:cBhvr>
                                      <p:tavLst>
                                        <p:tav tm="0" fmla="#ppt_w*sin(2.5*pi*$)">
                                          <p:val>
                                            <p:fltVal val="0"/>
                                          </p:val>
                                        </p:tav>
                                        <p:tav tm="100000">
                                          <p:val>
                                            <p:fltVal val="1"/>
                                          </p:val>
                                        </p:tav>
                                      </p:tavLst>
                                    </p:anim>
                                    <p:anim calcmode="lin" valueType="num">
                                      <p:cBhvr>
                                        <p:cTn id="35" dur="2000" fill="hold"/>
                                        <p:tgtEl>
                                          <p:spTgt spid="338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6"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a:xfrm>
            <a:off x="5505859" y="5933492"/>
            <a:ext cx="2822614" cy="365125"/>
          </a:xfrm>
        </p:spPr>
        <p:txBody>
          <a:bodyPr/>
          <a:lstStyle/>
          <a:p>
            <a:fld id="{3DF53439-851E-44AD-84B1-B6BFC3D0C743}" type="slidenum">
              <a:rPr lang="el-GR" smtClean="0">
                <a:solidFill>
                  <a:prstClr val="black"/>
                </a:solidFill>
              </a:rPr>
              <a:pPr/>
              <a:t>4</a:t>
            </a:fld>
            <a:endParaRPr lang="el-GR" dirty="0">
              <a:solidFill>
                <a:prstClr val="black"/>
              </a:solidFill>
            </a:endParaRPr>
          </a:p>
        </p:txBody>
      </p:sp>
      <p:sp>
        <p:nvSpPr>
          <p:cNvPr id="7" name="TextBox 6"/>
          <p:cNvSpPr txBox="1"/>
          <p:nvPr/>
        </p:nvSpPr>
        <p:spPr>
          <a:xfrm>
            <a:off x="1500924" y="270958"/>
            <a:ext cx="3651343" cy="646331"/>
          </a:xfrm>
          <a:prstGeom prst="rect">
            <a:avLst/>
          </a:prstGeom>
          <a:noFill/>
        </p:spPr>
        <p:txBody>
          <a:bodyPr wrap="square" rtlCol="0">
            <a:spAutoFit/>
          </a:bodyPr>
          <a:lstStyle/>
          <a:p>
            <a:pPr>
              <a:lnSpc>
                <a:spcPct val="150000"/>
              </a:lnSpc>
            </a:pPr>
            <a:r>
              <a:rPr lang="el-GR" sz="2400" b="1" dirty="0">
                <a:latin typeface="Comic Sans MS" panose="030F0702030302020204" pitchFamily="66" charset="0"/>
              </a:rPr>
              <a:t>Πολύ αργότερα ήρθαν ο</a:t>
            </a:r>
          </a:p>
        </p:txBody>
      </p:sp>
      <p:sp>
        <p:nvSpPr>
          <p:cNvPr id="17" name="AutoShape 2" descr="data:image/jpeg;base64,/9j/4AAQSkZJRgABAQAAAQABAAD/2wCEAAkGBxQTEhQUExQWFhUXGBgaGBgYGBwaGhkcGxgYHxoaHBgYHCggGBwlHRgcITEhJSkrLi4uGh8zODMsNygtLisBCgoKDg0OGxAQGiwkHSQsLCwsLCwsLCwsLCwsLCwsLCwsLCwsLCwsLCwsLCwsLCwsLCwsLCwsLCwsLCwsLDcsLP/AABEIAMABBgMBIgACEQEDEQH/xAAbAAACAwEBAQAAAAAAAAAAAAACAwQFBgEAB//EADsQAAEDAgQEBAYCAQEHBQAAAAEAAhEDIQQxQVEFEmHwcYGRoQYiscHR8RPhMkIUFSMzYnKiBxZSY7L/xAAZAQADAQEBAAAAAAAAAAAAAAAAAQIEAwX/xAAmEQACAgICAQUAAgMAAAAAAAAAAQIRAyESMQQTIjJBUWFxFCNC/9oADAMBAAIRAxEAPwBdQ6xPQ9/RQnkc2oFpF7flOruk318PRJIuc+nsvIPSiBXItBQMdAvqQPdee2RfT8rlSlaScr+PTvdJl2NqOE7H+t0bhA6x3bzUZouQpdR24vkgCO1oQCoQQRbp7eaOoYP2Q5+O8/0gbZ59hM3MRHgvPMgZ6+a6L2MZIXVZIjL1smIWBdPYY18f6QHysgY8STp18EuxDhEE6ZfXTvNdNScza1/2oWJxgaLWA9yqypxQySRbMSOv3VKLZSS7Zcfyi647FCdvH9LPjiodrHp7ITigZh0n+1fpS+xpx/TTtxAgen0TW1heO7rFVcW8GW3A9uqLC8YIsbZ+u6bwSIeSKlTNu2rJOkLuHqHpqsn/AL2cbc0RoCL+al4fjPzQDbrreD2FLxyRVp9M0tQTldObHKb3Huo9J4LRrN+9kwbZLnYqOtvonFzRy33n7eP9pL3CSB33uhqNGYG31SsdDwAdALZrrmSkME9OgXgJsqsTRIYM5692ROpxee7KPTdyHxTGVI2Q2KjtXU37CeSbOvll1hRy4E+P51RuqgADr7ITBoYREEkJrWE5X2KiPN+ia3EnXLaNldkNHcvwJXlyti7i3qV1MRXvaAZP62SaxBK7UbeUrmO+V1zZUQgc4CCtqDuPBdccvNDWdbLbyQUE0y6RkCnVTAvn3JUYP/8AG8ddE2tca669yhghNNvNLv15IHzOhCZh3aaHvJLqnlJMJDZ50ePfXqvPM3bPl476pTHWM6zogDyco6qgoc7EO6X1hQMdxBrWkSJBtBnuyRxDGaNggTJ3jQKiYZBJ8YXaGK9smUq0iRicSHH/ACMdfK6gYnEuyabefkmV6YDZGZ65eygSFqhFIzZZsY2pe0em67zkXkR4T6hHgKUuH0iR5r2JYA6Gie81dq6OST42A3FOvfXw+iGpVnRCaYGZXgzZOibl0H/IY8O/NPp4hw5b3bkDkNfqoRKax0a97oaGpNM0nDeMVGjlEO1vP2K0eF4nznqBMBYOhWI/x8yrHh+N5CHCTe+3hdY8mH7Rux5E1s2zaxi0eU/dHRfHnpCqcDxBpETqfSclYGpPT7rK07OrJrDJ5TqfJLeY0S6cHw3XHOvIufpp9kEj3tmI/f4XgbC0wckgVIBPS3RMo1JukNBlny5RKKi2D0Iv5JNStJI0H9rrqnKBlM+koBjqdSAPoijVL169MkQdbTaI+is5sY5u68gad/qvKiSBUAkpJJ0sI8ZT3vvv/SXWrjmsIA70UspAUZ1y3S6xM3yGSYPm9UuqRNzqkUjznEZZJzBKWwyDbNdaIB173Qyhgie/dBVYZzRMcDHcoK75SGKiLR3+FDxzM28w0OsnPpkI31Cl89p0VXi8SHHm0iJ22Vx7CKKvHuFoMA6fRVtBs7jf9JmJeZiQeq5ScRn9IW6KpGTJK5HH0XAwIJjL3/tRqxBOV/bNaBuAYRdwM5kR9VX4/CASQ21vCwjLrmiORN0E8EqshYapymZS6Ykk9lXGD+G69aCAADGZ3I0Ctcb8NCgKWZJJ5jFtItolLNBOr2KGCbW1oyNWi4GSDnYbr1KkS4aQbz9Fa8Sw3K7K3orTA8GLouPmvP8Aqjx0TeVKNsUPHk50jOV6W2SFjIzV/wAU4QQ4kC2VlWMpOBLSAPt3ZOORSWmE8TjLaEuaQBBBO0X9VG5yczkpHEKAbBG1/FD/ALx/4Yp/x0hFucMAqG83fr+Fcaas4zbTodRqneO91rOD8W/kAY65Az3zz9FiBUU/htUhwMwuWXHaO+LJuj6C19r9V1rpsomHq8wkG3UR+k6Ovj+F5zNlDHAACDmfL2TGtgShB+U2siYZO3eyYkE0S03G/olt2hHlYRGv4XXviwKSAN2kW3/KFpBz+ibA5crpNNoE37/CZHY+BvfdcQvjb1XVZJW4iQR5oDN7wD9k3EgczT4pLwZPt5JMaZ5uwIi2W8ZZIf48wbrwOZj++veyGtVyAMHfVIokNaAM+7Qj5bSoxMjvvRNJjPT8pMoOm05kmIzSXH87on1CABNj2Etp9UICJxGpysJjYeqosVVAZJOcwPA7LSYpgNOpNxf7ZHS6zOMpDlG4nK0X6dF3xUTJviypeZkqXhMNzNJOQ3O6i1GxGXe62Pw7w3npw7X1C0ZsihGzPghzlso8OwhgJ5uUG2UxIEHwUjE4zlhnKC05EdfutvS4Czl5c5tfysBkEP8A7XpAggCR0G31WL/KhezZ6LqkyTwBv/CETkL5n9J3EcBztgifb77qXhaIYA1o8ymvE5n270WFy91o0Vo+ZfEvDHjSYHt1UDDYuqLWsBEg389lqeNViwukEgHITll5WWZpve94DWOI0EZ5e34XqYpXD3GbLFKXKL2aLhmLa5kkW2ziMxfTXzVBxysxzgWZ92+imY3g1YUpduOYDSf7KgVOGNa2STI1GptZLEoJ8kx5Oco8aK7HVS7laL2v5fRV8eivuJ0msHK0Zxc3P9KnDLQfputkHo8/NFqWwWU9U6i+HD0shfSLMxml8nuq7IScWb7g8ua3mueUHxG/j+FbVKciAe9FnPhhxiDtPgFoee0DPQxYZLzJqpM9FPSC5TGQhEzreN9VzmkTuuOHXZQB03t69fPZdMQNENIREnVeqPtF/smmOhlN4gkm/v499EBEmeiTRMAhMplNkpBVCDFwvJVU3svIChVSwO94n0QQJtcwjrG42uhBuDqMjsmc0hTikBkmdVIebEjyS6TSLn01KCyRT06BerXMRdI5jYnr0CYHevskNDXUsrwMx35LnIImfSV3km+U/XuFxrom95+6QIhcQkAXuT6azCosfShpLY+53zzWkxFMGLbT/SpMbhw2RMjMwMl1g6YdpmepST4Lf/CznCmB9vysK54Bt3693W2+HanLSa469/ZX5e4keN20a2k+YnPNHUHkVVjFOsQwxF0H+/WNdy1Gls7/AEXluDb0bkizLSNEbGmAPHTvdCKwMEOnI2RPM5mB9VNAIxPCmVLuExsSPoQmUOE02ZNG059czkvDENaJcYHVJHG6RMc46KrlVICRiKDTblEFvze4nxhUPEuFMcIhueeVh3Eq1dxKmZgz5+O6g4iuLRESqg5JlV+mRfTYxzy8HP5bSqXEUS880QCbX2tfaVqOJPY0Eki9zaR5+qzWIx5InITb5c16eCUnsyeQo9MjOs0h2bT+wvYelzG1rgRnmbXQuqSSczcnyPumYaz2kCL2uCbH2Wl6Ri02jXcLpmk3rF48rd7Kd/JPnnsomBqczRIzt6GJ65KW9wyC899m0bRfcD071RuqEz33klt3GYggT3C8+pJJMknMnfeVLAY62SU6S2SbI3Cxtp7rvN8sEWAt7H0TCxNNk36JtN+m1vdcZra+n6S2N5bEzbRMRIFPWQBl3uvJb3EWMG836riKEervuLbn6JD3mYHeSeHfMQVGq1QCM+yglAfyEkjPQBA29yfRP5eb9dVHcTNkDJAZJEaCPyjcyDcxBNv7QUJsnVXWBskxrujwdGWeU9+iTMGdwLdZXqptlrkiLriT079UxCRWM6RP0VTj2SYEQZnZW7RJJ6/c5KLiqwF2gHQ2EZabJxdMaMli9c4krU8AxX/DYXWAEAbrOY9p1zMT56LW8B4bz0WAnlkDxXbyJLgrFgT9R0WmG4+wwC9rBuemoS+IY+jVkB1OpAmxhwtIMZyo3C8K2g+oxzS5pBEgQYII30k3UTD8BpNqc5e5xGUtdOUD5ptHS1h4LJGGJfZpfqXpE7g2MhxYDYxn7K5rYiATkBkNSqehguXkM/NzCfTr4Kz4vH8RvHquUqbOlbKTFPNZ0SeXvVW3DeHsbdrC7qqVuELRqdSp/EsAalBppOIfBm5kTFwA4ARGm+q6NJ0rpClcVdEzEchlvLynY5m6rqjonlOmRVNiX1qbW/yPLrwOaOfxtp0U7D85udc+vlon6fH7CMrI3EMNINp1E69wqHiIIILo8Bp4LTY9tiTn9Pysrj2mc7d6LV47sz+StWRIk5HbqrLheAdUfzEQBFtYUPAM5qgvrdavCYNrMpuMzrMfhdc2TiqM+HFy9zJjTygew8E5pGvfoo0C3T8qQDHj4LGaA2QZMWRvblayS4wE6gYElJiCD5nUd+640SIGcXXKLiAQ21++ua8Br4d+qYhb33gZplJmRjxlIqmTH0RAjlHXvJAxsSZGvp7Li418Wz6LyZIudrXPdlFeW8xnp9k03yOuX3S6wh1t/ujok4+rb2z7uhoEX84+yKs2YHn+Eto8B3fwQMkMt3mnVDNs479FDES7eU50wROe/fugoIOJmPWF0iZHulMeLW7lOpAXtvl7eKGIAuuBFrX9lHpGNN/va6ltsSbQI177KU0Dz+iQ0zO4/DuNr9fVbX4cbFNun6VBjqUgbeG6u+DVwGAC9gpzyuCR3xJW2WpoAyZzRsw1793XeYHLwXH1gB53/Cxps6sVi2t5xrBmyRxZ/wAv2XP5A5/hmEHF2ENOmuStdoEg8Fh2OF81Kbh2ZFvmqXhmJyk+6vqVW10pWmUyDX4bTcQS2YyBRjCAD7KdIGQ2ULG4iJ7/AEi30SkUvFSL2zCy2KF7DObwLSL5/VXvEMVOc+Wu2ahUmSYOq34nxVkZI89Ih8IpASQNFoyPUAWVZhqYaeWMyPEDUDx18lZRkO9Epvk7JceEVE4BAHunc3Y73XKZGvd0ESZUnNkhpmJm3uvA2vukB3r7Jzn7aeCTJGtOcgZ2PfVCSYOl80PMSIO1vDyz8V4ui+pCAEVGH8zvqiDRbb9I3jKTv7XAgb5ea44REi+V0wDay+gXUNMyvJ2TRHvJtaZS8RUgkiPNHWkRlfy0y9VGrsEnS+aZKCp1IzMk5nzC48jQzf7rwI007yQ0bEzGtkDD5cj0uO+iIvuPXdde62kdClWBvfc7pB2Pbn30RCoAM/HsIcJkZz3XS06ZD6/YJDG07mdJshe4BxsZ1lK/lh4/PquOPzG0GUwRHxpLmkZXnp57qfwQnkvn3kkOpSDJ6XXeCVptMQbKcm4nfE9mlpi03m/0SqzuuhiV04j5VUnHgOhxA8f7WSMW3o7sg1MZVY5znNhogSDM32Q8U44HCCTl42TavEKbgWgzeJi3hOyrK1CgHZi9+ytkYxfyRL5fRMwGLbUqUwyYaDzdM81qGV41VHhKbWD5YjpHeqsKFUEZ+J77suGWm9dFRb+yxfWsqTiuJifNWcgCTcXztpYmPoszxd8myWKNyG3oq6laSbx+1Y4EcwOneipsUeUXzkfVWmDxUNDRBm89Ouy2zi+Ojjilt2THkNi3v4JlN4Hv30VBguLc9Z7TFyS07gGPVXAdA5hklLHx0zi8vqbRJFXpkjpHw0F/BIY+95E96p83y739lzoLsKnTMRqUxjbZde+qUXeO+oy8E0Dc5qWAXNBGs29V3+Pc/ZcI2ynPRML8t9PQIsRHLbjuUdQTt0lA8Cb7W9Sj/jt4pgEWTaBA7leSn9T7d7LyY6I7z01SarhLj1++v4Xq1W3jlCS9sjxOSs4oKPRdLjJJids/2uBt8tB910GLxqc0my0jlV4Ij0Ujktl0980hzb5bZ9bqQWwJOWu9jpeyGB5jDIE2H1SnPJdf022gI2vJ8Nf7Sw82IEzGeXokgYx4HMD0nvdDSOt76x9EsUzPzG/U/wB9wn2je4y780DQuo4Bus3/AGqrh+MLHct/Ej6LSYDAtqvgyAGk2iTET0Vfx/DU6QloABuALyI3OvinFp+39Kjp3ZZ0anMBM3Ci4vBU3Al7Z8srqswHEi4C8CYtn5lXjWAttqB9VxcXBmpSUloqaGDpgGfljKDEj8qM7BMLZdUm+Uj8KRiOCPcZpuIv5Z/pIpcGqtPzHUmY8dV3jJd8glL64icLgakmKha3bPxV3wxrqfyuvGZ0P4KDC4Tlu71Uio4QSdMpXLJNy0EYpEmviBHpr/Sy/FMXDvWIOs+alYziJE7+H4VZwvCHE4llMmAT8x2aLuPoPddMOKvc+jjmyVpdhUcI/EXDWtaTd2QHnv06pnxCWYeiGUz8zhE6kRc9AtFxKu1oLhDWN/xaBADYt5wvm3EcY6q8uPl0Gi0Yf9jv6Rizz4L+WJovLXAjRbvD1eZjXC8xmO+wsCtd8OV5oj/pt+F18mOkzj40qdF00euaLrPWI95S+bbuyMsyk+iws3JBOIteO957lFJmPfdLIMjwujYAJJF9L5H7pFDAc9+iboLqO8bZRH0Q/wA0RfWPZLsB3NBk+/4XP5gcpuUqlMAm3TWy4yBrmnQh+IcQQOl9b/ZcXf4/+qFxURyIFZ4JGsabdT3ouVX5k3v+gkudF5Ekph21Bvb0TIQfNd05W+iW8mQAdT4JtMA3M5T7wh5rmd7BItBNfbe6kF2cnK8aHcKIxwiIunt/xM69nwQ0Aumx19BBy22zzyRPNgJi0L1R3+kaZ9LLtMx45es3koAHE3dIAEmflEAdIAtkia6csh3K898ERnHjAv7qBxLigosvdzgQB97ZBNRctITairZo/hzEt/2trBm5jzHQEfUpvFMG2rTPNk2Y00WN/wDT7Eudjw5xMmnV/wDzIHstvQDjMzMEeE/VTmh6c9fgsc+aswuK4fUoXglh1GQtafVXPCuISAPALRcPbzAB1hlOmUQQbHoq7iPwsJmjFJx0EmmevL/kw+Ejom5xmql2dMcnB66J2FxwExmmnGNIifdZp/D8Uyxpl8CZZ83sL+oSees0QadQHbkd+FyeD8NCywZccQxwGY29lRYnicjYbT7qSeGYqoJNJ4GhI5Rnu+Fyn8LuH/MqMaOhLz4aD3XWEYR+TInkb6K2pXmLC5ymTlv3mtH8L4H+GlVrvHKakU2A2IBMuN+gS8PwekxwgPqP66eAA+sqT8TY8UabWHKkwEjd7oPL5flVKXL2ROTerZlfjLicn+JttXeGg9pWVTMRWL3FzjJNylFehjgoRo8vJPnKzyufh3Ew5zP/AJZX1GfsqZExxBBGYTlHkqFCXGVm8ou8+x6ZqQ1+k+ellT8Jx/8AI2bAjPx6KbzST2TdedONOmempclaJtMzpPeS9VdpGqjMcZB02/tOe+20lRR0sdUcCTGU/f7oH0872gd310Smf3B/pPp1PuAiqACnUJsWzE280wOJEwPzmg0JATQ4ADwTE2ee6O/yvIHVObKy4iiCE8AW10/oIRfxJSuYT6o2vjMZaqyLGOfmAbWy9fskVakEwb5yfBdmwJ7yQh9xMAHpCQ7DY+LC5MwpPNaJOV793UfmII0TRVHUyY28+qbEmeDjtYeukptdpIFtCT+OiFrZnfWV6rVtv9s1FlIgcQ4gKAv/AJkWA95OyyVasXEl1yVO486apMzP6hVxXoYoKKswZpuTo0HwDV5cdR684/8ABy+iYeoZAkX6r5l8IPjG4fq8D1BH3X0kWv7+BWLzPmv6NXi/Br+T2BcA9zDubHUd6q6YdMwYgG5A2B1CzwaDXOkkQdrx7wrSk57JBHPB8CM5tmskjvRLrYYHJzgcgPsgZhKpEBzvdC3GiLkiOygp42R/lPkfJTsY5vB3HN877+py913/AHbRpklxJdtzfbwUR+KJBJ/H18VHwvM42iLwnTAsnYloIAs1rS53g2Tc9TbzXyL4o4katUibBxJ/7ib+MZeS3Hxdjxh8L8pmpWsCYnlGsbSJ8QF8u5ryvQ8PH/2zL5OSvYj0W+yFE98kk3JuUJW4xHl4lHQDZHNIGsCT5AlAUATuFVi1xIy/1eErTU6k63WNY8i4zC0GAxweLwDqBYLhmhezT4860XlMwN9uiEviN5z8VEZV9LqQCDBidFjaNt6JRkwdyNU2naZ0USrViB17CZSqwTE79+qVBYZNo8VJLhEz6dFEJI5c8pK9zG4OUAoBjnPjJeSCb39O+i6nRJX1XQRldFymYleNPU3j1XAL33XQ5HXXH4XvG5Fulx/SB9vHoieduimikMdTPMm1AQfKUilciZj7qTUqA26keQ380n2AH80CBrrPcpRf8p2BEfpBWqgZaT+kvFVIZM55+9vp6qlHYnKkZvib5qHyUZFWfLidyUK3pUjA3uy0+Fp/2vDn/wC1mX/cF9Jk80GwGY/e6wPwVhS/FUzow/yOOga25PrA81u6rgXWygEj6LB5b9yNvi/EjV3OD2uE5GdRnkfVXmBxPNYgTbWDbqqXij/8LCQe7+SZRxTYmzTaJIBGc9HDVZWrRobNF/G42BIEajcQoYfDC6ZsT47Cw6wuYTHco+Y6SDv4SbfRRcfXlopU83ZADaDcdCoSY/og1MYXSBdxzjLO4HtPmr3hoDA1hEuMy7Qb3nRR+HYRtNgDAC8Rci/p7+KrvjPipw2GcJP81bmY0zcM/wBbo0sQ0dSrjHnJRRLfFOTML8acZ/2nEEt/5bByU/8AtBz8z7QqBdK4vZjFRSSPLlLk7OELy6vAJiCpPibAyIvpcXHW0eZQL0LyAPFFTeQZGaFeQBo8FjWvAnMC473VuHANA11jwssTRqlpBC0eBxocJGWyy5cf2jZhy3p9lmBMWAyPmgLpJN+n9oWkg7GPRDRJj2jVcEjRY9r4PWB+b9EQriTnkLDIKLUqzOg6eULlJ8I4iciUw5riCm06LyCb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25" name="Ομάδα 24"/>
          <p:cNvGrpSpPr/>
          <p:nvPr/>
        </p:nvGrpSpPr>
        <p:grpSpPr>
          <a:xfrm>
            <a:off x="5362332" y="158582"/>
            <a:ext cx="3529247" cy="1689100"/>
            <a:chOff x="5362332" y="158582"/>
            <a:chExt cx="3529247" cy="1689100"/>
          </a:xfrm>
        </p:grpSpPr>
        <p:grpSp>
          <p:nvGrpSpPr>
            <p:cNvPr id="4" name="Group 3"/>
            <p:cNvGrpSpPr>
              <a:grpSpLocks/>
            </p:cNvGrpSpPr>
            <p:nvPr/>
          </p:nvGrpSpPr>
          <p:grpSpPr bwMode="auto">
            <a:xfrm>
              <a:off x="7219941" y="158582"/>
              <a:ext cx="1671638" cy="1689100"/>
              <a:chOff x="186" y="576"/>
              <a:chExt cx="1053" cy="1064"/>
            </a:xfrm>
          </p:grpSpPr>
          <p:pic>
            <p:nvPicPr>
              <p:cNvPr id="5" name="Picture 4" descr="gilbert">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 y="576"/>
                <a:ext cx="641" cy="870"/>
              </a:xfrm>
              <a:prstGeom prst="rect">
                <a:avLst/>
              </a:prstGeom>
              <a:noFill/>
              <a:effectLst/>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186" y="1446"/>
                <a:ext cx="105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400" b="1" dirty="0">
                    <a:solidFill>
                      <a:srgbClr val="800000"/>
                    </a:solidFill>
                    <a:effectLst>
                      <a:outerShdw blurRad="38100" dist="38100" dir="2700000" algn="tl">
                        <a:srgbClr val="000000">
                          <a:alpha val="43137"/>
                        </a:srgbClr>
                      </a:outerShdw>
                    </a:effectLst>
                    <a:latin typeface="Comic Sans MS" pitchFamily="66" charset="0"/>
                  </a:rPr>
                  <a:t>(1540 – 1603)</a:t>
                </a:r>
                <a:endParaRPr lang="el-GR" altLang="el-GR" sz="1400" b="1" dirty="0">
                  <a:solidFill>
                    <a:srgbClr val="800000"/>
                  </a:solidFill>
                  <a:effectLst>
                    <a:outerShdw blurRad="38100" dist="38100" dir="2700000" algn="tl">
                      <a:srgbClr val="000000">
                        <a:alpha val="43137"/>
                      </a:srgbClr>
                    </a:outerShdw>
                  </a:effectLst>
                  <a:latin typeface="Comic Sans MS" pitchFamily="66" charset="0"/>
                </a:endParaRPr>
              </a:p>
            </p:txBody>
          </p:sp>
        </p:grpSp>
        <p:sp>
          <p:nvSpPr>
            <p:cNvPr id="22" name="Ορθογώνιο 21"/>
            <p:cNvSpPr/>
            <p:nvPr/>
          </p:nvSpPr>
          <p:spPr>
            <a:xfrm>
              <a:off x="5362332" y="438521"/>
              <a:ext cx="2088232" cy="400110"/>
            </a:xfrm>
            <a:prstGeom prst="rect">
              <a:avLst/>
            </a:prstGeom>
          </p:spPr>
          <p:txBody>
            <a:bodyPr wrap="square">
              <a:spAutoFit/>
            </a:bodyPr>
            <a:lstStyle/>
            <a:p>
              <a:r>
                <a:rPr lang="en-US" altLang="el-GR" sz="2000" b="1" dirty="0">
                  <a:solidFill>
                    <a:srgbClr val="800000"/>
                  </a:solidFill>
                  <a:latin typeface="Comic Sans MS" pitchFamily="66" charset="0"/>
                  <a:hlinkClick r:id="rId4"/>
                </a:rPr>
                <a:t>William</a:t>
              </a:r>
              <a:r>
                <a:rPr lang="el-GR" altLang="el-GR" sz="2000" b="1" dirty="0">
                  <a:solidFill>
                    <a:srgbClr val="800000"/>
                  </a:solidFill>
                  <a:latin typeface="Comic Sans MS" pitchFamily="66" charset="0"/>
                  <a:hlinkClick r:id="rId4"/>
                </a:rPr>
                <a:t> </a:t>
              </a:r>
              <a:r>
                <a:rPr lang="en-US" altLang="el-GR" sz="2000" b="1" dirty="0">
                  <a:solidFill>
                    <a:srgbClr val="800000"/>
                  </a:solidFill>
                  <a:latin typeface="Comic Sans MS" pitchFamily="66" charset="0"/>
                  <a:hlinkClick r:id="rId4"/>
                </a:rPr>
                <a:t>Gilbert</a:t>
              </a:r>
              <a:endParaRPr lang="el-GR" altLang="el-GR" sz="2000" b="1" dirty="0">
                <a:solidFill>
                  <a:srgbClr val="0000FF"/>
                </a:solidFill>
                <a:latin typeface="Comic Sans MS" pitchFamily="66" charset="0"/>
              </a:endParaRPr>
            </a:p>
          </p:txBody>
        </p:sp>
      </p:grpSp>
      <p:grpSp>
        <p:nvGrpSpPr>
          <p:cNvPr id="28" name="Ομάδα 27"/>
          <p:cNvGrpSpPr/>
          <p:nvPr/>
        </p:nvGrpSpPr>
        <p:grpSpPr>
          <a:xfrm>
            <a:off x="-269654" y="247799"/>
            <a:ext cx="4995927" cy="1679575"/>
            <a:chOff x="-269654" y="247799"/>
            <a:chExt cx="4995927" cy="1679575"/>
          </a:xfrm>
        </p:grpSpPr>
        <p:grpSp>
          <p:nvGrpSpPr>
            <p:cNvPr id="8" name="Group 16"/>
            <p:cNvGrpSpPr>
              <a:grpSpLocks/>
            </p:cNvGrpSpPr>
            <p:nvPr/>
          </p:nvGrpSpPr>
          <p:grpSpPr bwMode="auto">
            <a:xfrm>
              <a:off x="-269654" y="247799"/>
              <a:ext cx="1981200" cy="1679575"/>
              <a:chOff x="143" y="2544"/>
              <a:chExt cx="1248" cy="1058"/>
            </a:xfrm>
            <a:effectLst/>
          </p:grpSpPr>
          <p:pic>
            <p:nvPicPr>
              <p:cNvPr id="9" name="Picture 17" descr="benjamin-franklin">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2" y="2544"/>
                <a:ext cx="670" cy="847"/>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Text Box 18"/>
              <p:cNvSpPr txBox="1">
                <a:spLocks noChangeArrowheads="1"/>
              </p:cNvSpPr>
              <p:nvPr/>
            </p:nvSpPr>
            <p:spPr bwMode="auto">
              <a:xfrm>
                <a:off x="143" y="3408"/>
                <a:ext cx="124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400" b="1" dirty="0">
                    <a:solidFill>
                      <a:srgbClr val="006600"/>
                    </a:solidFill>
                    <a:effectLst>
                      <a:outerShdw blurRad="38100" dist="38100" dir="2700000" algn="tl">
                        <a:srgbClr val="000000">
                          <a:alpha val="43137"/>
                        </a:srgbClr>
                      </a:outerShdw>
                    </a:effectLst>
                    <a:latin typeface="Comic Sans MS" pitchFamily="66" charset="0"/>
                  </a:rPr>
                  <a:t>(1706 – 1790) </a:t>
                </a:r>
                <a:endParaRPr lang="el-GR" altLang="el-GR" sz="1400" b="1" dirty="0">
                  <a:solidFill>
                    <a:srgbClr val="006600"/>
                  </a:solidFill>
                  <a:effectLst>
                    <a:outerShdw blurRad="38100" dist="38100" dir="2700000" algn="tl">
                      <a:srgbClr val="000000">
                        <a:alpha val="43137"/>
                      </a:srgbClr>
                    </a:outerShdw>
                  </a:effectLst>
                  <a:latin typeface="Comic Sans MS" pitchFamily="66" charset="0"/>
                </a:endParaRPr>
              </a:p>
            </p:txBody>
          </p:sp>
        </p:grpSp>
        <p:sp>
          <p:nvSpPr>
            <p:cNvPr id="23" name="Ορθογώνιο 22"/>
            <p:cNvSpPr/>
            <p:nvPr/>
          </p:nvSpPr>
          <p:spPr>
            <a:xfrm>
              <a:off x="1500924" y="920105"/>
              <a:ext cx="3225349" cy="400110"/>
            </a:xfrm>
            <a:prstGeom prst="rect">
              <a:avLst/>
            </a:prstGeom>
          </p:spPr>
          <p:txBody>
            <a:bodyPr wrap="square">
              <a:spAutoFit/>
            </a:bodyPr>
            <a:lstStyle/>
            <a:p>
              <a:r>
                <a:rPr lang="en-US" altLang="el-GR" sz="2000" b="1" dirty="0">
                  <a:latin typeface="Comic Sans MS" pitchFamily="66" charset="0"/>
                </a:rPr>
                <a:t>o </a:t>
              </a:r>
              <a:r>
                <a:rPr lang="en-US" altLang="el-GR" sz="2000" b="1" dirty="0">
                  <a:solidFill>
                    <a:srgbClr val="0000FF"/>
                  </a:solidFill>
                  <a:latin typeface="Comic Sans MS" pitchFamily="66" charset="0"/>
                  <a:hlinkClick r:id="rId7"/>
                </a:rPr>
                <a:t>Benjamin Franklin</a:t>
              </a:r>
              <a:endParaRPr lang="el-GR" sz="2000" dirty="0">
                <a:solidFill>
                  <a:srgbClr val="0000FF"/>
                </a:solidFill>
              </a:endParaRPr>
            </a:p>
          </p:txBody>
        </p:sp>
      </p:grpSp>
      <p:grpSp>
        <p:nvGrpSpPr>
          <p:cNvPr id="30" name="Ομάδα 29"/>
          <p:cNvGrpSpPr/>
          <p:nvPr/>
        </p:nvGrpSpPr>
        <p:grpSpPr>
          <a:xfrm>
            <a:off x="4945178" y="1980271"/>
            <a:ext cx="3889831" cy="1816100"/>
            <a:chOff x="4945178" y="1980271"/>
            <a:chExt cx="3889831" cy="1816100"/>
          </a:xfrm>
        </p:grpSpPr>
        <p:grpSp>
          <p:nvGrpSpPr>
            <p:cNvPr id="11" name="Group 5"/>
            <p:cNvGrpSpPr>
              <a:grpSpLocks/>
            </p:cNvGrpSpPr>
            <p:nvPr/>
          </p:nvGrpSpPr>
          <p:grpSpPr bwMode="auto">
            <a:xfrm>
              <a:off x="7372921" y="1980271"/>
              <a:ext cx="1462088" cy="1816100"/>
              <a:chOff x="1840" y="614"/>
              <a:chExt cx="921" cy="1144"/>
            </a:xfrm>
          </p:grpSpPr>
          <p:sp>
            <p:nvSpPr>
              <p:cNvPr id="12" name="Text Box 6"/>
              <p:cNvSpPr txBox="1">
                <a:spLocks noChangeArrowheads="1"/>
              </p:cNvSpPr>
              <p:nvPr/>
            </p:nvSpPr>
            <p:spPr bwMode="auto">
              <a:xfrm>
                <a:off x="1840" y="1564"/>
                <a:ext cx="921" cy="194"/>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a:solidFill>
                      <a:srgbClr val="FF0000"/>
                    </a:solidFill>
                    <a:effectLst>
                      <a:outerShdw blurRad="38100" dist="38100" dir="2700000" algn="tl">
                        <a:srgbClr val="000000"/>
                      </a:outerShdw>
                    </a:effectLst>
                    <a:latin typeface="Comic Sans MS" pitchFamily="66" charset="0"/>
                  </a:rPr>
                  <a:t>(1777-1851)</a:t>
                </a:r>
                <a:endParaRPr lang="el-GR" altLang="el-GR" sz="1400" b="1" dirty="0">
                  <a:solidFill>
                    <a:srgbClr val="FF0000"/>
                  </a:solidFill>
                  <a:effectLst>
                    <a:outerShdw blurRad="38100" dist="38100" dir="2700000" algn="tl">
                      <a:srgbClr val="000000"/>
                    </a:outerShdw>
                  </a:effectLst>
                  <a:latin typeface="Comic Sans MS" pitchFamily="66" charset="0"/>
                </a:endParaRPr>
              </a:p>
            </p:txBody>
          </p:sp>
          <p:pic>
            <p:nvPicPr>
              <p:cNvPr id="13" name="Picture 7" descr="Oersted"/>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2" y="614"/>
                <a:ext cx="797" cy="947"/>
              </a:xfrm>
              <a:prstGeom prst="rect">
                <a:avLst/>
              </a:prstGeom>
              <a:noFill/>
              <a:effectLst/>
              <a:extLst>
                <a:ext uri="{909E8E84-426E-40DD-AFC4-6F175D3DCCD1}">
                  <a14:hiddenFill xmlns:a14="http://schemas.microsoft.com/office/drawing/2010/main">
                    <a:solidFill>
                      <a:srgbClr val="FFFFFF"/>
                    </a:solidFill>
                  </a14:hiddenFill>
                </a:ext>
              </a:extLst>
            </p:spPr>
          </p:pic>
        </p:grpSp>
        <p:sp>
          <p:nvSpPr>
            <p:cNvPr id="24" name="Ορθογώνιο 23"/>
            <p:cNvSpPr/>
            <p:nvPr/>
          </p:nvSpPr>
          <p:spPr>
            <a:xfrm>
              <a:off x="4945178" y="1980271"/>
              <a:ext cx="2427743" cy="769441"/>
            </a:xfrm>
            <a:prstGeom prst="rect">
              <a:avLst/>
            </a:prstGeom>
          </p:spPr>
          <p:txBody>
            <a:bodyPr wrap="square">
              <a:spAutoFit/>
            </a:bodyPr>
            <a:lstStyle/>
            <a:p>
              <a:pPr algn="ctr"/>
              <a:r>
                <a:rPr lang="en-US" altLang="el-GR" sz="2000" b="1" dirty="0">
                  <a:latin typeface="Comic Sans MS" pitchFamily="66" charset="0"/>
                </a:rPr>
                <a:t>o</a:t>
              </a:r>
              <a:r>
                <a:rPr lang="en-US" altLang="el-GR" sz="2400" b="1" dirty="0">
                  <a:latin typeface="Comic Sans MS" pitchFamily="66" charset="0"/>
                </a:rPr>
                <a:t> </a:t>
              </a:r>
              <a:r>
                <a:rPr lang="en-US" altLang="el-GR" sz="2000" b="1" dirty="0">
                  <a:solidFill>
                    <a:srgbClr val="FF0000"/>
                  </a:solidFill>
                  <a:latin typeface="Comic Sans MS" pitchFamily="66" charset="0"/>
                  <a:hlinkClick r:id="rId9"/>
                </a:rPr>
                <a:t>Hans Christian </a:t>
              </a:r>
              <a:r>
                <a:rPr lang="en-US" altLang="el-GR" sz="2000" b="1" dirty="0" err="1">
                  <a:solidFill>
                    <a:srgbClr val="FF0000"/>
                  </a:solidFill>
                  <a:latin typeface="Comic Sans MS" pitchFamily="66" charset="0"/>
                  <a:hlinkClick r:id="rId9"/>
                </a:rPr>
                <a:t>Oersted</a:t>
              </a:r>
              <a:r>
                <a:rPr lang="el-GR" altLang="el-GR" sz="2000" b="1" dirty="0">
                  <a:solidFill>
                    <a:srgbClr val="0033CC"/>
                  </a:solidFill>
                  <a:effectLst>
                    <a:outerShdw blurRad="38100" dist="38100" dir="2700000" algn="tl">
                      <a:srgbClr val="000000"/>
                    </a:outerShdw>
                  </a:effectLst>
                  <a:latin typeface="Comic Sans MS" pitchFamily="66" charset="0"/>
                </a:rPr>
                <a:t> </a:t>
              </a:r>
              <a:r>
                <a:rPr lang="en-US" altLang="el-GR" sz="2000" b="1" dirty="0">
                  <a:solidFill>
                    <a:srgbClr val="FF0000"/>
                  </a:solidFill>
                  <a:latin typeface="Comic Sans MS" pitchFamily="66" charset="0"/>
                </a:rPr>
                <a:t> </a:t>
              </a:r>
              <a:endParaRPr lang="el-GR" sz="2000" dirty="0"/>
            </a:p>
          </p:txBody>
        </p:sp>
      </p:grpSp>
      <p:grpSp>
        <p:nvGrpSpPr>
          <p:cNvPr id="34" name="Ομάδα 33"/>
          <p:cNvGrpSpPr/>
          <p:nvPr/>
        </p:nvGrpSpPr>
        <p:grpSpPr>
          <a:xfrm>
            <a:off x="5091520" y="4277088"/>
            <a:ext cx="3769195" cy="1710377"/>
            <a:chOff x="5091520" y="4277088"/>
            <a:chExt cx="3769195" cy="1710377"/>
          </a:xfrm>
        </p:grpSpPr>
        <p:grpSp>
          <p:nvGrpSpPr>
            <p:cNvPr id="14" name="Group 2"/>
            <p:cNvGrpSpPr>
              <a:grpSpLocks/>
            </p:cNvGrpSpPr>
            <p:nvPr/>
          </p:nvGrpSpPr>
          <p:grpSpPr bwMode="auto">
            <a:xfrm>
              <a:off x="7280611" y="4277088"/>
              <a:ext cx="1580104" cy="1710377"/>
              <a:chOff x="469" y="845"/>
              <a:chExt cx="903" cy="960"/>
            </a:xfrm>
          </p:grpSpPr>
          <p:pic>
            <p:nvPicPr>
              <p:cNvPr id="15" name="Picture 3" descr="Michael Faraday, detail from portrait by Thomas Phillips c1841-1842 ">
                <a:hlinkClick r:id="rId10" tooltip="Michael Faraday, detail from portrait by Thomas Phillips c1841-1842 "/>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57" y="845"/>
                <a:ext cx="538" cy="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
              <p:cNvSpPr txBox="1">
                <a:spLocks noChangeArrowheads="1"/>
              </p:cNvSpPr>
              <p:nvPr/>
            </p:nvSpPr>
            <p:spPr bwMode="auto">
              <a:xfrm>
                <a:off x="469" y="1632"/>
                <a:ext cx="90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l-GR" sz="1400" b="1" dirty="0">
                    <a:latin typeface="Comic Sans MS" pitchFamily="66" charset="0"/>
                  </a:rPr>
                  <a:t>(1791 – 1867)</a:t>
                </a:r>
                <a:endParaRPr lang="el-GR" altLang="el-GR" sz="1400" b="1" dirty="0">
                  <a:latin typeface="Comic Sans MS" pitchFamily="66" charset="0"/>
                </a:endParaRPr>
              </a:p>
            </p:txBody>
          </p:sp>
        </p:grpSp>
        <p:sp>
          <p:nvSpPr>
            <p:cNvPr id="26" name="Ορθογώνιο 25"/>
            <p:cNvSpPr/>
            <p:nvPr/>
          </p:nvSpPr>
          <p:spPr>
            <a:xfrm>
              <a:off x="5091520" y="4918170"/>
              <a:ext cx="2472152" cy="400110"/>
            </a:xfrm>
            <a:prstGeom prst="rect">
              <a:avLst/>
            </a:prstGeom>
          </p:spPr>
          <p:txBody>
            <a:bodyPr wrap="none">
              <a:spAutoFit/>
            </a:bodyPr>
            <a:lstStyle/>
            <a:p>
              <a:r>
                <a:rPr lang="en-US" altLang="el-GR" sz="2000" b="1" dirty="0">
                  <a:effectLst>
                    <a:outerShdw blurRad="38100" dist="38100" dir="2700000" algn="tl">
                      <a:srgbClr val="FFFFFF"/>
                    </a:outerShdw>
                  </a:effectLst>
                  <a:latin typeface="Comic Sans MS" pitchFamily="66" charset="0"/>
                </a:rPr>
                <a:t>o </a:t>
              </a:r>
              <a:r>
                <a:rPr lang="en-US" altLang="el-GR" sz="2000" b="1" dirty="0">
                  <a:effectLst>
                    <a:outerShdw blurRad="38100" dist="38100" dir="2700000" algn="tl">
                      <a:srgbClr val="FFFFFF"/>
                    </a:outerShdw>
                  </a:effectLst>
                  <a:latin typeface="Comic Sans MS" pitchFamily="66" charset="0"/>
                  <a:hlinkClick r:id="rId12"/>
                </a:rPr>
                <a:t>Michael Faraday</a:t>
              </a:r>
              <a:endParaRPr lang="el-GR" sz="2000" dirty="0"/>
            </a:p>
          </p:txBody>
        </p:sp>
      </p:grpSp>
      <p:grpSp>
        <p:nvGrpSpPr>
          <p:cNvPr id="35" name="Ομάδα 34"/>
          <p:cNvGrpSpPr/>
          <p:nvPr/>
        </p:nvGrpSpPr>
        <p:grpSpPr>
          <a:xfrm>
            <a:off x="38836" y="4541796"/>
            <a:ext cx="4316935" cy="1769414"/>
            <a:chOff x="38836" y="4541796"/>
            <a:chExt cx="4316935" cy="1769414"/>
          </a:xfrm>
        </p:grpSpPr>
        <p:grpSp>
          <p:nvGrpSpPr>
            <p:cNvPr id="18" name="Ομάδα 17"/>
            <p:cNvGrpSpPr/>
            <p:nvPr/>
          </p:nvGrpSpPr>
          <p:grpSpPr>
            <a:xfrm>
              <a:off x="38836" y="4541796"/>
              <a:ext cx="1462088" cy="1769414"/>
              <a:chOff x="38836" y="4195490"/>
              <a:chExt cx="1462088" cy="1769414"/>
            </a:xfrm>
          </p:grpSpPr>
          <p:pic>
            <p:nvPicPr>
              <p:cNvPr id="3076" name="Picture 4" descr="C:\Users\Merkouris\Desktop\αρχείο λήψης (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6839" y="4195490"/>
                <a:ext cx="1157687" cy="1445669"/>
              </a:xfrm>
              <a:prstGeom prst="rect">
                <a:avLst/>
              </a:prstGeom>
              <a:noFill/>
              <a:extLst>
                <a:ext uri="{909E8E84-426E-40DD-AFC4-6F175D3DCCD1}">
                  <a14:hiddenFill xmlns:a14="http://schemas.microsoft.com/office/drawing/2010/main">
                    <a:solidFill>
                      <a:srgbClr val="FFFFFF"/>
                    </a:solidFill>
                  </a14:hiddenFill>
                </a:ext>
              </a:extLst>
            </p:spPr>
          </p:pic>
          <p:sp>
            <p:nvSpPr>
              <p:cNvPr id="21" name="Text Box 6"/>
              <p:cNvSpPr txBox="1">
                <a:spLocks noChangeArrowheads="1"/>
              </p:cNvSpPr>
              <p:nvPr/>
            </p:nvSpPr>
            <p:spPr bwMode="auto">
              <a:xfrm>
                <a:off x="38836" y="5657127"/>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a:solidFill>
                      <a:srgbClr val="7030A0"/>
                    </a:solidFill>
                    <a:effectLst>
                      <a:outerShdw blurRad="38100" dist="38100" dir="2700000" algn="tl">
                        <a:srgbClr val="000000"/>
                      </a:outerShdw>
                    </a:effectLst>
                    <a:latin typeface="Comic Sans MS" pitchFamily="66" charset="0"/>
                  </a:rPr>
                  <a:t>(1831-1879)</a:t>
                </a:r>
                <a:endParaRPr lang="el-GR" altLang="el-GR" sz="1400" b="1" dirty="0">
                  <a:solidFill>
                    <a:srgbClr val="7030A0"/>
                  </a:solidFill>
                  <a:effectLst>
                    <a:outerShdw blurRad="38100" dist="38100" dir="2700000" algn="tl">
                      <a:srgbClr val="000000"/>
                    </a:outerShdw>
                  </a:effectLst>
                  <a:latin typeface="Comic Sans MS" pitchFamily="66" charset="0"/>
                </a:endParaRPr>
              </a:p>
            </p:txBody>
          </p:sp>
        </p:grpSp>
        <p:sp>
          <p:nvSpPr>
            <p:cNvPr id="27" name="Ορθογώνιο 26"/>
            <p:cNvSpPr/>
            <p:nvPr/>
          </p:nvSpPr>
          <p:spPr>
            <a:xfrm>
              <a:off x="1314554" y="5167058"/>
              <a:ext cx="3041217" cy="400110"/>
            </a:xfrm>
            <a:prstGeom prst="rect">
              <a:avLst/>
            </a:prstGeom>
          </p:spPr>
          <p:txBody>
            <a:bodyPr wrap="none">
              <a:spAutoFit/>
            </a:bodyPr>
            <a:lstStyle/>
            <a:p>
              <a:r>
                <a:rPr lang="en-US" altLang="el-GR" sz="2000" b="1" dirty="0">
                  <a:latin typeface="Comic Sans MS" pitchFamily="66" charset="0"/>
                </a:rPr>
                <a:t>o</a:t>
              </a:r>
              <a:r>
                <a:rPr lang="en-US" altLang="el-GR" sz="2000" b="1" dirty="0">
                  <a:solidFill>
                    <a:srgbClr val="7030A0"/>
                  </a:solidFill>
                  <a:effectLst>
                    <a:outerShdw blurRad="38100" dist="38100" dir="2700000" algn="tl">
                      <a:srgbClr val="FFFFFF"/>
                    </a:outerShdw>
                  </a:effectLst>
                  <a:latin typeface="Comic Sans MS" pitchFamily="66" charset="0"/>
                </a:rPr>
                <a:t> </a:t>
              </a:r>
              <a:r>
                <a:rPr lang="en-US" altLang="el-GR" sz="2000" b="1" dirty="0">
                  <a:solidFill>
                    <a:srgbClr val="7030A0"/>
                  </a:solidFill>
                  <a:effectLst>
                    <a:outerShdw blurRad="38100" dist="38100" dir="2700000" algn="tl">
                      <a:srgbClr val="FFFFFF"/>
                    </a:outerShdw>
                  </a:effectLst>
                  <a:latin typeface="Comic Sans MS" pitchFamily="66" charset="0"/>
                  <a:hlinkClick r:id="rId14"/>
                </a:rPr>
                <a:t>James Clerk Maxwell</a:t>
              </a:r>
              <a:endParaRPr lang="el-GR" sz="2000" dirty="0"/>
            </a:p>
          </p:txBody>
        </p:sp>
      </p:grpSp>
      <p:grpSp>
        <p:nvGrpSpPr>
          <p:cNvPr id="33" name="Ομάδα 32"/>
          <p:cNvGrpSpPr/>
          <p:nvPr/>
        </p:nvGrpSpPr>
        <p:grpSpPr>
          <a:xfrm>
            <a:off x="16159" y="1980271"/>
            <a:ext cx="3824563" cy="1898054"/>
            <a:chOff x="16159" y="1980271"/>
            <a:chExt cx="3824563" cy="1898054"/>
          </a:xfrm>
        </p:grpSpPr>
        <p:grpSp>
          <p:nvGrpSpPr>
            <p:cNvPr id="20" name="Ομάδα 19"/>
            <p:cNvGrpSpPr/>
            <p:nvPr/>
          </p:nvGrpSpPr>
          <p:grpSpPr>
            <a:xfrm>
              <a:off x="16159" y="1980271"/>
              <a:ext cx="1462088" cy="1898054"/>
              <a:chOff x="7236296" y="3881813"/>
              <a:chExt cx="1462088" cy="1898054"/>
            </a:xfrm>
          </p:grpSpPr>
          <p:pic>
            <p:nvPicPr>
              <p:cNvPr id="3075" name="Picture 3" descr="C:\Users\Merkouris\Desktop\images.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70045" y="3881813"/>
                <a:ext cx="1164646" cy="1563411"/>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6"/>
              <p:cNvSpPr txBox="1">
                <a:spLocks noChangeArrowheads="1"/>
              </p:cNvSpPr>
              <p:nvPr/>
            </p:nvSpPr>
            <p:spPr bwMode="auto">
              <a:xfrm>
                <a:off x="7236296" y="5472090"/>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a:solidFill>
                      <a:srgbClr val="002060"/>
                    </a:solidFill>
                    <a:effectLst>
                      <a:outerShdw blurRad="38100" dist="38100" dir="2700000" algn="tl">
                        <a:srgbClr val="000000"/>
                      </a:outerShdw>
                    </a:effectLst>
                    <a:latin typeface="Comic Sans MS" pitchFamily="66" charset="0"/>
                  </a:rPr>
                  <a:t>(1775-1836)</a:t>
                </a:r>
                <a:endParaRPr lang="el-GR" altLang="el-GR" sz="1400" b="1" dirty="0">
                  <a:solidFill>
                    <a:srgbClr val="002060"/>
                  </a:solidFill>
                  <a:effectLst>
                    <a:outerShdw blurRad="38100" dist="38100" dir="2700000" algn="tl">
                      <a:srgbClr val="000000"/>
                    </a:outerShdw>
                  </a:effectLst>
                  <a:latin typeface="Comic Sans MS" pitchFamily="66" charset="0"/>
                </a:endParaRPr>
              </a:p>
            </p:txBody>
          </p:sp>
        </p:grpSp>
        <p:sp>
          <p:nvSpPr>
            <p:cNvPr id="29" name="Ορθογώνιο 28"/>
            <p:cNvSpPr/>
            <p:nvPr/>
          </p:nvSpPr>
          <p:spPr>
            <a:xfrm>
              <a:off x="1344526" y="2300311"/>
              <a:ext cx="2496196" cy="461665"/>
            </a:xfrm>
            <a:prstGeom prst="rect">
              <a:avLst/>
            </a:prstGeom>
          </p:spPr>
          <p:txBody>
            <a:bodyPr wrap="none">
              <a:spAutoFit/>
            </a:bodyPr>
            <a:lstStyle/>
            <a:p>
              <a:r>
                <a:rPr lang="en-US" altLang="el-GR" sz="2000" b="1" dirty="0">
                  <a:latin typeface="Comic Sans MS" pitchFamily="66" charset="0"/>
                </a:rPr>
                <a:t>o</a:t>
              </a:r>
              <a:r>
                <a:rPr lang="en-US" altLang="el-GR" sz="2000" b="1" dirty="0">
                  <a:solidFill>
                    <a:srgbClr val="0000FF"/>
                  </a:solidFill>
                  <a:effectLst>
                    <a:outerShdw blurRad="38100" dist="38100" dir="2700000" algn="tl">
                      <a:srgbClr val="FFFFFF"/>
                    </a:outerShdw>
                  </a:effectLst>
                  <a:latin typeface="Comic Sans MS" pitchFamily="66" charset="0"/>
                </a:rPr>
                <a:t> </a:t>
              </a:r>
              <a:r>
                <a:rPr lang="en-US" altLang="el-GR" sz="2000" b="1" dirty="0">
                  <a:solidFill>
                    <a:srgbClr val="0000FF"/>
                  </a:solidFill>
                  <a:effectLst>
                    <a:outerShdw blurRad="38100" dist="38100" dir="2700000" algn="tl">
                      <a:srgbClr val="FFFFFF"/>
                    </a:outerShdw>
                  </a:effectLst>
                  <a:latin typeface="Comic Sans MS" pitchFamily="66" charset="0"/>
                  <a:hlinkClick r:id="rId16"/>
                </a:rPr>
                <a:t>Marie Amp</a:t>
              </a:r>
              <a:r>
                <a:rPr lang="en-US" altLang="el-GR" sz="2000" b="1" dirty="0">
                  <a:solidFill>
                    <a:srgbClr val="0000FF"/>
                  </a:solidFill>
                  <a:effectLst>
                    <a:outerShdw blurRad="38100" dist="38100" dir="2700000" algn="tl">
                      <a:srgbClr val="FFFFFF"/>
                    </a:outerShdw>
                  </a:effectLst>
                  <a:latin typeface="Comic Sans MS" panose="030F0702030302020204" pitchFamily="66" charset="0"/>
                  <a:ea typeface="Cambria Math"/>
                  <a:hlinkClick r:id="rId16"/>
                </a:rPr>
                <a:t>ère</a:t>
              </a:r>
              <a:r>
                <a:rPr lang="en-US" altLang="el-GR" sz="2400" b="1" dirty="0">
                  <a:solidFill>
                    <a:srgbClr val="0000FF"/>
                  </a:solidFill>
                  <a:effectLst>
                    <a:outerShdw blurRad="38100" dist="38100" dir="2700000" algn="tl">
                      <a:srgbClr val="FFFFFF"/>
                    </a:outerShdw>
                  </a:effectLst>
                  <a:latin typeface="Comic Sans MS" pitchFamily="66" charset="0"/>
                </a:rPr>
                <a:t>, </a:t>
              </a:r>
              <a:endParaRPr lang="el-GR" sz="2400" dirty="0"/>
            </a:p>
          </p:txBody>
        </p:sp>
      </p:grpSp>
      <p:sp>
        <p:nvSpPr>
          <p:cNvPr id="31" name="Ορθογώνιο 30"/>
          <p:cNvSpPr/>
          <p:nvPr/>
        </p:nvSpPr>
        <p:spPr>
          <a:xfrm>
            <a:off x="1844585" y="2825630"/>
            <a:ext cx="5134534" cy="1477328"/>
          </a:xfrm>
          <a:prstGeom prst="rect">
            <a:avLst/>
          </a:prstGeom>
        </p:spPr>
        <p:txBody>
          <a:bodyPr wrap="square">
            <a:spAutoFit/>
          </a:bodyPr>
          <a:lstStyle/>
          <a:p>
            <a:pPr algn="ctr">
              <a:lnSpc>
                <a:spcPct val="150000"/>
              </a:lnSpc>
            </a:pPr>
            <a:r>
              <a:rPr lang="el-GR" altLang="el-GR" sz="2000" b="1" dirty="0">
                <a:latin typeface="Comic Sans MS" pitchFamily="66" charset="0"/>
              </a:rPr>
              <a:t>και πολλοί άλλοι που ο καθένας με τον τρόπο</a:t>
            </a:r>
            <a:r>
              <a:rPr lang="en-US"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του</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συνέβαλλε</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στη σύνδεση όλων των προηγουμένων και τη δημιουργία του</a:t>
            </a:r>
            <a:endParaRPr lang="el-GR" sz="2000" dirty="0">
              <a:solidFill>
                <a:srgbClr val="FF0000"/>
              </a:solidFill>
              <a:effectLst>
                <a:outerShdw blurRad="38100" dist="38100" dir="2700000" algn="tl">
                  <a:srgbClr val="000000">
                    <a:alpha val="43137"/>
                  </a:srgbClr>
                </a:outerShdw>
              </a:effectLst>
            </a:endParaRPr>
          </a:p>
        </p:txBody>
      </p:sp>
      <p:sp>
        <p:nvSpPr>
          <p:cNvPr id="32" name="Ορθογώνιο 31"/>
          <p:cNvSpPr/>
          <p:nvPr/>
        </p:nvSpPr>
        <p:spPr>
          <a:xfrm>
            <a:off x="2356922" y="4353703"/>
            <a:ext cx="4240263" cy="461665"/>
          </a:xfrm>
          <a:prstGeom prst="rect">
            <a:avLst/>
          </a:prstGeom>
        </p:spPr>
        <p:txBody>
          <a:bodyPr wrap="none">
            <a:spAutoFit/>
          </a:bodyPr>
          <a:lstStyle/>
          <a:p>
            <a:r>
              <a:rPr lang="el-GR" altLang="el-GR" sz="2400" b="1" dirty="0">
                <a:solidFill>
                  <a:srgbClr val="FF0000"/>
                </a:solidFill>
                <a:effectLst>
                  <a:outerShdw blurRad="38100" dist="38100" dir="2700000" algn="tl">
                    <a:srgbClr val="000000">
                      <a:alpha val="43137"/>
                    </a:srgbClr>
                  </a:outerShdw>
                </a:effectLst>
                <a:latin typeface="Comic Sans MS" pitchFamily="66" charset="0"/>
              </a:rPr>
              <a:t>ΗΛΕΚΤΡΟΜΑΓΝΗΤΙΣΜΟΥ.</a:t>
            </a:r>
            <a:endParaRPr lang="el-GR" sz="2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15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50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nodeType="afterEffect">
                                  <p:stCondLst>
                                    <p:cond delay="50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3500"/>
                            </p:stCondLst>
                            <p:childTnLst>
                              <p:par>
                                <p:cTn id="21" presetID="42" presetClass="entr" presetSubtype="0" fill="hold" nodeType="afterEffect">
                                  <p:stCondLst>
                                    <p:cond delay="50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1000"/>
                                        <p:tgtEl>
                                          <p:spTgt spid="30"/>
                                        </p:tgtEl>
                                      </p:cBhvr>
                                    </p:animEffect>
                                    <p:anim calcmode="lin" valueType="num">
                                      <p:cBhvr>
                                        <p:cTn id="24" dur="1000" fill="hold"/>
                                        <p:tgtEl>
                                          <p:spTgt spid="30"/>
                                        </p:tgtEl>
                                        <p:attrNameLst>
                                          <p:attrName>ppt_x</p:attrName>
                                        </p:attrNameLst>
                                      </p:cBhvr>
                                      <p:tavLst>
                                        <p:tav tm="0">
                                          <p:val>
                                            <p:strVal val="#ppt_x"/>
                                          </p:val>
                                        </p:tav>
                                        <p:tav tm="100000">
                                          <p:val>
                                            <p:strVal val="#ppt_x"/>
                                          </p:val>
                                        </p:tav>
                                      </p:tavLst>
                                    </p:anim>
                                    <p:anim calcmode="lin" valueType="num">
                                      <p:cBhvr>
                                        <p:cTn id="25" dur="1000" fill="hold"/>
                                        <p:tgtEl>
                                          <p:spTgt spid="30"/>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nodeType="afterEffect">
                                  <p:stCondLst>
                                    <p:cond delay="50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1000"/>
                                        <p:tgtEl>
                                          <p:spTgt spid="33"/>
                                        </p:tgtEl>
                                      </p:cBhvr>
                                    </p:animEffect>
                                    <p:anim calcmode="lin" valueType="num">
                                      <p:cBhvr>
                                        <p:cTn id="30" dur="1000" fill="hold"/>
                                        <p:tgtEl>
                                          <p:spTgt spid="33"/>
                                        </p:tgtEl>
                                        <p:attrNameLst>
                                          <p:attrName>ppt_x</p:attrName>
                                        </p:attrNameLst>
                                      </p:cBhvr>
                                      <p:tavLst>
                                        <p:tav tm="0">
                                          <p:val>
                                            <p:strVal val="#ppt_x"/>
                                          </p:val>
                                        </p:tav>
                                        <p:tav tm="100000">
                                          <p:val>
                                            <p:strVal val="#ppt_x"/>
                                          </p:val>
                                        </p:tav>
                                      </p:tavLst>
                                    </p:anim>
                                    <p:anim calcmode="lin" valueType="num">
                                      <p:cBhvr>
                                        <p:cTn id="31" dur="1000" fill="hold"/>
                                        <p:tgtEl>
                                          <p:spTgt spid="33"/>
                                        </p:tgtEl>
                                        <p:attrNameLst>
                                          <p:attrName>ppt_y</p:attrName>
                                        </p:attrNameLst>
                                      </p:cBhvr>
                                      <p:tavLst>
                                        <p:tav tm="0">
                                          <p:val>
                                            <p:strVal val="#ppt_y+.1"/>
                                          </p:val>
                                        </p:tav>
                                        <p:tav tm="100000">
                                          <p:val>
                                            <p:strVal val="#ppt_y"/>
                                          </p:val>
                                        </p:tav>
                                      </p:tavLst>
                                    </p:anim>
                                  </p:childTnLst>
                                </p:cTn>
                              </p:par>
                            </p:childTnLst>
                          </p:cTn>
                        </p:par>
                        <p:par>
                          <p:cTn id="32" fill="hold">
                            <p:stCondLst>
                              <p:cond delay="6500"/>
                            </p:stCondLst>
                            <p:childTnLst>
                              <p:par>
                                <p:cTn id="33" presetID="42" presetClass="entr" presetSubtype="0" fill="hold" nodeType="afterEffect">
                                  <p:stCondLst>
                                    <p:cond delay="5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8000"/>
                            </p:stCondLst>
                            <p:childTnLst>
                              <p:par>
                                <p:cTn id="39" presetID="42" presetClass="entr" presetSubtype="0" fill="hold" nodeType="afterEffect">
                                  <p:stCondLst>
                                    <p:cond delay="50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9500"/>
                            </p:stCondLst>
                            <p:childTnLst>
                              <p:par>
                                <p:cTn id="45" presetID="10" presetClass="entr" presetSubtype="0" fill="hold" grpId="0" nodeType="afterEffect">
                                  <p:stCondLst>
                                    <p:cond delay="50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10500"/>
                            </p:stCondLst>
                            <p:childTnLst>
                              <p:par>
                                <p:cTn id="49" presetID="6" presetClass="entr" presetSubtype="16" fill="hold" grpId="0" nodeType="afterEffect">
                                  <p:stCondLst>
                                    <p:cond delay="750"/>
                                  </p:stCondLst>
                                  <p:childTnLst>
                                    <p:set>
                                      <p:cBhvr>
                                        <p:cTn id="50" dur="1" fill="hold">
                                          <p:stCondLst>
                                            <p:cond delay="0"/>
                                          </p:stCondLst>
                                        </p:cTn>
                                        <p:tgtEl>
                                          <p:spTgt spid="32"/>
                                        </p:tgtEl>
                                        <p:attrNameLst>
                                          <p:attrName>style.visibility</p:attrName>
                                        </p:attrNameLst>
                                      </p:cBhvr>
                                      <p:to>
                                        <p:strVal val="visible"/>
                                      </p:to>
                                    </p:set>
                                    <p:animEffect transition="in" filter="circle(in)">
                                      <p:cBhvr>
                                        <p:cTn id="51"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40</a:t>
            </a:fld>
            <a:endParaRPr lang="el-GR">
              <a:solidFill>
                <a:prstClr val="black">
                  <a:tint val="75000"/>
                </a:prstClr>
              </a:solidFill>
            </a:endParaRPr>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9712" y="362190"/>
            <a:ext cx="4334583" cy="1122594"/>
          </a:xfrm>
          <a:prstGeom prst="rect">
            <a:avLst/>
          </a:prstGeom>
          <a:noFill/>
        </p:spPr>
      </p:pic>
      <p:sp>
        <p:nvSpPr>
          <p:cNvPr id="593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95736" y="1844824"/>
            <a:ext cx="4176464" cy="1038108"/>
          </a:xfrm>
          <a:prstGeom prst="rect">
            <a:avLst/>
          </a:prstGeom>
          <a:noFill/>
        </p:spPr>
      </p:pic>
      <p:sp>
        <p:nvSpPr>
          <p:cNvPr id="593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594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584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5842" name="Object 2"/>
          <p:cNvGraphicFramePr>
            <a:graphicFrameLocks noChangeAspect="1"/>
          </p:cNvGraphicFramePr>
          <p:nvPr/>
        </p:nvGraphicFramePr>
        <p:xfrm>
          <a:off x="1403648" y="3284984"/>
          <a:ext cx="6155023" cy="864096"/>
        </p:xfrm>
        <a:graphic>
          <a:graphicData uri="http://schemas.openxmlformats.org/presentationml/2006/ole">
            <mc:AlternateContent xmlns:mc="http://schemas.openxmlformats.org/markup-compatibility/2006">
              <mc:Choice xmlns:v="urn:schemas-microsoft-com:vml" Requires="v">
                <p:oleObj name="Equation" r:id="rId4" imgW="1473200" imgH="203200" progId="Equation.DSMT4">
                  <p:embed/>
                </p:oleObj>
              </mc:Choice>
              <mc:Fallback>
                <p:oleObj name="Equation" r:id="rId4" imgW="1473200" imgH="203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3284984"/>
                        <a:ext cx="6155023"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59393"/>
                                        </p:tgtEl>
                                        <p:attrNameLst>
                                          <p:attrName>style.visibility</p:attrName>
                                        </p:attrNameLst>
                                      </p:cBhvr>
                                      <p:to>
                                        <p:strVal val="visible"/>
                                      </p:to>
                                    </p:set>
                                    <p:anim calcmode="lin" valueType="num">
                                      <p:cBhvr>
                                        <p:cTn id="7" dur="2000" fill="hold"/>
                                        <p:tgtEl>
                                          <p:spTgt spid="59393"/>
                                        </p:tgtEl>
                                        <p:attrNameLst>
                                          <p:attrName>ppt_w</p:attrName>
                                        </p:attrNameLst>
                                      </p:cBhvr>
                                      <p:tavLst>
                                        <p:tav tm="0">
                                          <p:val>
                                            <p:strVal val="#ppt_w*2.5"/>
                                          </p:val>
                                        </p:tav>
                                        <p:tav tm="100000">
                                          <p:val>
                                            <p:strVal val="#ppt_w"/>
                                          </p:val>
                                        </p:tav>
                                      </p:tavLst>
                                    </p:anim>
                                    <p:anim calcmode="lin" valueType="num">
                                      <p:cBhvr>
                                        <p:cTn id="8" dur="2000" fill="hold"/>
                                        <p:tgtEl>
                                          <p:spTgt spid="59393"/>
                                        </p:tgtEl>
                                        <p:attrNameLst>
                                          <p:attrName>ppt_h</p:attrName>
                                        </p:attrNameLst>
                                      </p:cBhvr>
                                      <p:tavLst>
                                        <p:tav tm="0">
                                          <p:val>
                                            <p:strVal val="#ppt_h*0.01"/>
                                          </p:val>
                                        </p:tav>
                                        <p:tav tm="100000">
                                          <p:val>
                                            <p:strVal val="#ppt_h"/>
                                          </p:val>
                                        </p:tav>
                                      </p:tavLst>
                                    </p:anim>
                                    <p:anim calcmode="lin" valueType="num">
                                      <p:cBhvr>
                                        <p:cTn id="9" dur="2000" fill="hold"/>
                                        <p:tgtEl>
                                          <p:spTgt spid="59393"/>
                                        </p:tgtEl>
                                        <p:attrNameLst>
                                          <p:attrName>ppt_x</p:attrName>
                                        </p:attrNameLst>
                                      </p:cBhvr>
                                      <p:tavLst>
                                        <p:tav tm="0">
                                          <p:val>
                                            <p:strVal val="#ppt_x"/>
                                          </p:val>
                                        </p:tav>
                                        <p:tav tm="100000">
                                          <p:val>
                                            <p:strVal val="#ppt_x"/>
                                          </p:val>
                                        </p:tav>
                                      </p:tavLst>
                                    </p:anim>
                                    <p:anim calcmode="lin" valueType="num">
                                      <p:cBhvr>
                                        <p:cTn id="10" dur="2000" fill="hold"/>
                                        <p:tgtEl>
                                          <p:spTgt spid="59393"/>
                                        </p:tgtEl>
                                        <p:attrNameLst>
                                          <p:attrName>ppt_y</p:attrName>
                                        </p:attrNameLst>
                                      </p:cBhvr>
                                      <p:tavLst>
                                        <p:tav tm="0">
                                          <p:val>
                                            <p:strVal val="#ppt_h+1"/>
                                          </p:val>
                                        </p:tav>
                                        <p:tav tm="100000">
                                          <p:val>
                                            <p:strVal val="#ppt_y"/>
                                          </p:val>
                                        </p:tav>
                                      </p:tavLst>
                                    </p:anim>
                                    <p:animEffect transition="in" filter="fade">
                                      <p:cBhvr>
                                        <p:cTn id="11" dur="2000"/>
                                        <p:tgtEl>
                                          <p:spTgt spid="5939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59395"/>
                                        </p:tgtEl>
                                        <p:attrNameLst>
                                          <p:attrName>style.visibility</p:attrName>
                                        </p:attrNameLst>
                                      </p:cBhvr>
                                      <p:to>
                                        <p:strVal val="visible"/>
                                      </p:to>
                                    </p:set>
                                    <p:anim calcmode="lin" valueType="num">
                                      <p:cBhvr additive="base">
                                        <p:cTn id="16" dur="2000" fill="hold"/>
                                        <p:tgtEl>
                                          <p:spTgt spid="59395"/>
                                        </p:tgtEl>
                                        <p:attrNameLst>
                                          <p:attrName>ppt_x</p:attrName>
                                        </p:attrNameLst>
                                      </p:cBhvr>
                                      <p:tavLst>
                                        <p:tav tm="0">
                                          <p:val>
                                            <p:strVal val="#ppt_x"/>
                                          </p:val>
                                        </p:tav>
                                        <p:tav tm="100000">
                                          <p:val>
                                            <p:strVal val="#ppt_x"/>
                                          </p:val>
                                        </p:tav>
                                      </p:tavLst>
                                    </p:anim>
                                    <p:anim calcmode="lin" valueType="num">
                                      <p:cBhvr additive="base">
                                        <p:cTn id="17" dur="2000" fill="hold"/>
                                        <p:tgtEl>
                                          <p:spTgt spid="593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41</a:t>
            </a:fld>
            <a:endParaRPr lang="el-GR">
              <a:solidFill>
                <a:prstClr val="black">
                  <a:tint val="75000"/>
                </a:prstClr>
              </a:solidFill>
            </a:endParaRPr>
          </a:p>
        </p:txBody>
      </p:sp>
      <p:pic>
        <p:nvPicPr>
          <p:cNvPr id="3" name="Picture 2"/>
          <p:cNvPicPr>
            <a:picLocks noChangeAspect="1" noChangeArrowheads="1"/>
          </p:cNvPicPr>
          <p:nvPr/>
        </p:nvPicPr>
        <p:blipFill>
          <a:blip r:embed="rId2" cstate="print"/>
          <a:srcRect/>
          <a:stretch>
            <a:fillRect/>
          </a:stretch>
        </p:blipFill>
        <p:spPr bwMode="auto">
          <a:xfrm>
            <a:off x="-48349" y="116632"/>
            <a:ext cx="8759333" cy="2160240"/>
          </a:xfrm>
          <a:prstGeom prst="rect">
            <a:avLst/>
          </a:prstGeom>
          <a:noFill/>
          <a:ln w="9525">
            <a:noFill/>
            <a:miter lim="800000"/>
            <a:headEnd/>
            <a:tailEnd/>
          </a:ln>
        </p:spPr>
      </p:pic>
      <p:pic>
        <p:nvPicPr>
          <p:cNvPr id="60418"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2636913"/>
            <a:ext cx="9143999" cy="582144"/>
          </a:xfrm>
          <a:prstGeom prst="rect">
            <a:avLst/>
          </a:prstGeom>
          <a:noFill/>
        </p:spPr>
      </p:pic>
      <p:pic>
        <p:nvPicPr>
          <p:cNvPr id="60417"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15616" y="3573016"/>
            <a:ext cx="6778955" cy="792088"/>
          </a:xfrm>
          <a:prstGeom prst="rect">
            <a:avLst/>
          </a:prstGeom>
          <a:noFill/>
        </p:spPr>
      </p:pic>
      <p:sp>
        <p:nvSpPr>
          <p:cNvPr id="6041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0420" name="Rectangle 4"/>
          <p:cNvSpPr>
            <a:spLocks noChangeArrowheads="1"/>
          </p:cNvSpPr>
          <p:nvPr/>
        </p:nvSpPr>
        <p:spPr bwMode="auto">
          <a:xfrm>
            <a:off x="-99060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60421" name="Rectangle 5"/>
          <p:cNvSpPr>
            <a:spLocks noChangeArrowheads="1"/>
          </p:cNvSpPr>
          <p:nvPr/>
        </p:nvSpPr>
        <p:spPr bwMode="auto">
          <a:xfrm>
            <a:off x="-99060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9" name="8 - Δεξιό βέλος"/>
          <p:cNvSpPr/>
          <p:nvPr/>
        </p:nvSpPr>
        <p:spPr>
          <a:xfrm rot="10800000">
            <a:off x="1619672" y="764704"/>
            <a:ext cx="1008112" cy="2880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042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0422"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635896" y="260648"/>
            <a:ext cx="864096" cy="10182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2.5"/>
                                          </p:val>
                                        </p:tav>
                                        <p:tav tm="100000">
                                          <p:val>
                                            <p:strVal val="#ppt_w"/>
                                          </p:val>
                                        </p:tav>
                                      </p:tavLst>
                                    </p:anim>
                                    <p:anim calcmode="lin" valueType="num">
                                      <p:cBhvr>
                                        <p:cTn id="8" dur="500" fill="hold"/>
                                        <p:tgtEl>
                                          <p:spTgt spid="3"/>
                                        </p:tgtEl>
                                        <p:attrNameLst>
                                          <p:attrName>ppt_h</p:attrName>
                                        </p:attrNameLst>
                                      </p:cBhvr>
                                      <p:tavLst>
                                        <p:tav tm="0">
                                          <p:val>
                                            <p:strVal val="#ppt_h*0.01"/>
                                          </p:val>
                                        </p:tav>
                                        <p:tav tm="100000">
                                          <p:val>
                                            <p:strVal val="#ppt_h"/>
                                          </p:val>
                                        </p:tav>
                                      </p:tavLst>
                                    </p:anim>
                                    <p:anim calcmode="lin" valueType="num">
                                      <p:cBhvr>
                                        <p:cTn id="9" dur="500" fill="hold"/>
                                        <p:tgtEl>
                                          <p:spTgt spid="3"/>
                                        </p:tgtEl>
                                        <p:attrNameLst>
                                          <p:attrName>ppt_x</p:attrName>
                                        </p:attrNameLst>
                                      </p:cBhvr>
                                      <p:tavLst>
                                        <p:tav tm="0">
                                          <p:val>
                                            <p:strVal val="#ppt_x"/>
                                          </p:val>
                                        </p:tav>
                                        <p:tav tm="100000">
                                          <p:val>
                                            <p:strVal val="#ppt_x"/>
                                          </p:val>
                                        </p:tav>
                                      </p:tavLst>
                                    </p:anim>
                                    <p:anim calcmode="lin" valueType="num">
                                      <p:cBhvr>
                                        <p:cTn id="10" dur="500" fill="hold"/>
                                        <p:tgtEl>
                                          <p:spTgt spid="3"/>
                                        </p:tgtEl>
                                        <p:attrNameLst>
                                          <p:attrName>ppt_y</p:attrName>
                                        </p:attrNameLst>
                                      </p:cBhvr>
                                      <p:tavLst>
                                        <p:tav tm="0">
                                          <p:val>
                                            <p:strVal val="#ppt_h+1"/>
                                          </p:val>
                                        </p:tav>
                                        <p:tav tm="100000">
                                          <p:val>
                                            <p:strVal val="#ppt_y"/>
                                          </p:val>
                                        </p:tav>
                                      </p:tavLst>
                                    </p:anim>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60418"/>
                                        </p:tgtEl>
                                        <p:attrNameLst>
                                          <p:attrName>style.visibility</p:attrName>
                                        </p:attrNameLst>
                                      </p:cBhvr>
                                      <p:to>
                                        <p:strVal val="visible"/>
                                      </p:to>
                                    </p:set>
                                    <p:anim calcmode="lin" valueType="num">
                                      <p:cBhvr>
                                        <p:cTn id="16" dur="500" fill="hold"/>
                                        <p:tgtEl>
                                          <p:spTgt spid="60418"/>
                                        </p:tgtEl>
                                        <p:attrNameLst>
                                          <p:attrName>ppt_w</p:attrName>
                                        </p:attrNameLst>
                                      </p:cBhvr>
                                      <p:tavLst>
                                        <p:tav tm="0">
                                          <p:val>
                                            <p:strVal val="#ppt_w*2.5"/>
                                          </p:val>
                                        </p:tav>
                                        <p:tav tm="100000">
                                          <p:val>
                                            <p:strVal val="#ppt_w"/>
                                          </p:val>
                                        </p:tav>
                                      </p:tavLst>
                                    </p:anim>
                                    <p:anim calcmode="lin" valueType="num">
                                      <p:cBhvr>
                                        <p:cTn id="17" dur="500" fill="hold"/>
                                        <p:tgtEl>
                                          <p:spTgt spid="60418"/>
                                        </p:tgtEl>
                                        <p:attrNameLst>
                                          <p:attrName>ppt_h</p:attrName>
                                        </p:attrNameLst>
                                      </p:cBhvr>
                                      <p:tavLst>
                                        <p:tav tm="0">
                                          <p:val>
                                            <p:strVal val="#ppt_h*0.01"/>
                                          </p:val>
                                        </p:tav>
                                        <p:tav tm="100000">
                                          <p:val>
                                            <p:strVal val="#ppt_h"/>
                                          </p:val>
                                        </p:tav>
                                      </p:tavLst>
                                    </p:anim>
                                    <p:anim calcmode="lin" valueType="num">
                                      <p:cBhvr>
                                        <p:cTn id="18" dur="500" fill="hold"/>
                                        <p:tgtEl>
                                          <p:spTgt spid="60418"/>
                                        </p:tgtEl>
                                        <p:attrNameLst>
                                          <p:attrName>ppt_x</p:attrName>
                                        </p:attrNameLst>
                                      </p:cBhvr>
                                      <p:tavLst>
                                        <p:tav tm="0">
                                          <p:val>
                                            <p:strVal val="#ppt_x"/>
                                          </p:val>
                                        </p:tav>
                                        <p:tav tm="100000">
                                          <p:val>
                                            <p:strVal val="#ppt_x"/>
                                          </p:val>
                                        </p:tav>
                                      </p:tavLst>
                                    </p:anim>
                                    <p:anim calcmode="lin" valueType="num">
                                      <p:cBhvr>
                                        <p:cTn id="19" dur="500" fill="hold"/>
                                        <p:tgtEl>
                                          <p:spTgt spid="60418"/>
                                        </p:tgtEl>
                                        <p:attrNameLst>
                                          <p:attrName>ppt_y</p:attrName>
                                        </p:attrNameLst>
                                      </p:cBhvr>
                                      <p:tavLst>
                                        <p:tav tm="0">
                                          <p:val>
                                            <p:strVal val="#ppt_h+1"/>
                                          </p:val>
                                        </p:tav>
                                        <p:tav tm="100000">
                                          <p:val>
                                            <p:strVal val="#ppt_y"/>
                                          </p:val>
                                        </p:tav>
                                      </p:tavLst>
                                    </p:anim>
                                    <p:animEffect transition="in" filter="fade">
                                      <p:cBhvr>
                                        <p:cTn id="20" dur="500"/>
                                        <p:tgtEl>
                                          <p:spTgt spid="60418"/>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nodeType="clickEffect">
                                  <p:stCondLst>
                                    <p:cond delay="0"/>
                                  </p:stCondLst>
                                  <p:childTnLst>
                                    <p:set>
                                      <p:cBhvr>
                                        <p:cTn id="24" dur="1" fill="hold">
                                          <p:stCondLst>
                                            <p:cond delay="0"/>
                                          </p:stCondLst>
                                        </p:cTn>
                                        <p:tgtEl>
                                          <p:spTgt spid="60417"/>
                                        </p:tgtEl>
                                        <p:attrNameLst>
                                          <p:attrName>style.visibility</p:attrName>
                                        </p:attrNameLst>
                                      </p:cBhvr>
                                      <p:to>
                                        <p:strVal val="visible"/>
                                      </p:to>
                                    </p:set>
                                    <p:anim calcmode="lin" valueType="num">
                                      <p:cBhvr>
                                        <p:cTn id="25" dur="500" fill="hold"/>
                                        <p:tgtEl>
                                          <p:spTgt spid="60417"/>
                                        </p:tgtEl>
                                        <p:attrNameLst>
                                          <p:attrName>ppt_w</p:attrName>
                                        </p:attrNameLst>
                                      </p:cBhvr>
                                      <p:tavLst>
                                        <p:tav tm="0">
                                          <p:val>
                                            <p:strVal val="#ppt_w*2.5"/>
                                          </p:val>
                                        </p:tav>
                                        <p:tav tm="100000">
                                          <p:val>
                                            <p:strVal val="#ppt_w"/>
                                          </p:val>
                                        </p:tav>
                                      </p:tavLst>
                                    </p:anim>
                                    <p:anim calcmode="lin" valueType="num">
                                      <p:cBhvr>
                                        <p:cTn id="26" dur="500" fill="hold"/>
                                        <p:tgtEl>
                                          <p:spTgt spid="60417"/>
                                        </p:tgtEl>
                                        <p:attrNameLst>
                                          <p:attrName>ppt_h</p:attrName>
                                        </p:attrNameLst>
                                      </p:cBhvr>
                                      <p:tavLst>
                                        <p:tav tm="0">
                                          <p:val>
                                            <p:strVal val="#ppt_h*0.01"/>
                                          </p:val>
                                        </p:tav>
                                        <p:tav tm="100000">
                                          <p:val>
                                            <p:strVal val="#ppt_h"/>
                                          </p:val>
                                        </p:tav>
                                      </p:tavLst>
                                    </p:anim>
                                    <p:anim calcmode="lin" valueType="num">
                                      <p:cBhvr>
                                        <p:cTn id="27" dur="500" fill="hold"/>
                                        <p:tgtEl>
                                          <p:spTgt spid="60417"/>
                                        </p:tgtEl>
                                        <p:attrNameLst>
                                          <p:attrName>ppt_x</p:attrName>
                                        </p:attrNameLst>
                                      </p:cBhvr>
                                      <p:tavLst>
                                        <p:tav tm="0">
                                          <p:val>
                                            <p:strVal val="#ppt_x"/>
                                          </p:val>
                                        </p:tav>
                                        <p:tav tm="100000">
                                          <p:val>
                                            <p:strVal val="#ppt_x"/>
                                          </p:val>
                                        </p:tav>
                                      </p:tavLst>
                                    </p:anim>
                                    <p:anim calcmode="lin" valueType="num">
                                      <p:cBhvr>
                                        <p:cTn id="28" dur="500" fill="hold"/>
                                        <p:tgtEl>
                                          <p:spTgt spid="60417"/>
                                        </p:tgtEl>
                                        <p:attrNameLst>
                                          <p:attrName>ppt_y</p:attrName>
                                        </p:attrNameLst>
                                      </p:cBhvr>
                                      <p:tavLst>
                                        <p:tav tm="0">
                                          <p:val>
                                            <p:strVal val="#ppt_h+1"/>
                                          </p:val>
                                        </p:tav>
                                        <p:tav tm="100000">
                                          <p:val>
                                            <p:strVal val="#ppt_y"/>
                                          </p:val>
                                        </p:tav>
                                      </p:tavLst>
                                    </p:anim>
                                    <p:animEffect transition="in" filter="fade">
                                      <p:cBhvr>
                                        <p:cTn id="29" dur="500"/>
                                        <p:tgtEl>
                                          <p:spTgt spid="6041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60422"/>
                                        </p:tgtEl>
                                        <p:attrNameLst>
                                          <p:attrName>style.visibility</p:attrName>
                                        </p:attrNameLst>
                                      </p:cBhvr>
                                      <p:to>
                                        <p:strVal val="visible"/>
                                      </p:to>
                                    </p:set>
                                    <p:anim calcmode="lin" valueType="num">
                                      <p:cBhvr additive="base">
                                        <p:cTn id="34" dur="2000" fill="hold"/>
                                        <p:tgtEl>
                                          <p:spTgt spid="60422"/>
                                        </p:tgtEl>
                                        <p:attrNameLst>
                                          <p:attrName>ppt_x</p:attrName>
                                        </p:attrNameLst>
                                      </p:cBhvr>
                                      <p:tavLst>
                                        <p:tav tm="0">
                                          <p:val>
                                            <p:strVal val="#ppt_x"/>
                                          </p:val>
                                        </p:tav>
                                        <p:tav tm="100000">
                                          <p:val>
                                            <p:strVal val="#ppt_x"/>
                                          </p:val>
                                        </p:tav>
                                      </p:tavLst>
                                    </p:anim>
                                    <p:anim calcmode="lin" valueType="num">
                                      <p:cBhvr additive="base">
                                        <p:cTn id="35" dur="2000" fill="hold"/>
                                        <p:tgtEl>
                                          <p:spTgt spid="60422"/>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9" presetClass="entr" presetSubtype="1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0" fill="hold"/>
                                        <p:tgtEl>
                                          <p:spTgt spid="9"/>
                                        </p:tgtEl>
                                        <p:attrNameLst>
                                          <p:attrName>ppt_w</p:attrName>
                                        </p:attrNameLst>
                                      </p:cBhvr>
                                      <p:tavLst>
                                        <p:tav tm="0" fmla="#ppt_w*sin(2.5*pi*$)">
                                          <p:val>
                                            <p:fltVal val="0"/>
                                          </p:val>
                                        </p:tav>
                                        <p:tav tm="100000">
                                          <p:val>
                                            <p:fltVal val="1"/>
                                          </p:val>
                                        </p:tav>
                                      </p:tavLst>
                                    </p:anim>
                                    <p:anim calcmode="lin" valueType="num">
                                      <p:cBhvr>
                                        <p:cTn id="41" dur="5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42</a:t>
            </a:fld>
            <a:endParaRPr lang="el-GR">
              <a:solidFill>
                <a:prstClr val="black">
                  <a:tint val="75000"/>
                </a:prstClr>
              </a:solidFill>
            </a:endParaRPr>
          </a:p>
        </p:txBody>
      </p:sp>
      <p:sp>
        <p:nvSpPr>
          <p:cNvPr id="4" name="Ορθογώνιο 3"/>
          <p:cNvSpPr/>
          <p:nvPr/>
        </p:nvSpPr>
        <p:spPr>
          <a:xfrm>
            <a:off x="791580" y="476672"/>
            <a:ext cx="7560840"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4.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n-US" sz="2000" baseline="-25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10µC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n-US" sz="2000" baseline="-25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40µC 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3m. </a:t>
            </a:r>
            <a:endParaRPr lang="en-US" sz="2000" dirty="0">
              <a:latin typeface="Trebuchet MS" panose="020B0603020202020204" pitchFamily="34" charset="0"/>
            </a:endParaRPr>
          </a:p>
        </p:txBody>
      </p:sp>
      <p:pic>
        <p:nvPicPr>
          <p:cNvPr id="5"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0690" y="1556792"/>
            <a:ext cx="5267325"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14890" y="2661692"/>
            <a:ext cx="7537530" cy="2400657"/>
          </a:xfrm>
          <a:prstGeom prst="rect">
            <a:avLst/>
          </a:prstGeom>
        </p:spPr>
        <p:txBody>
          <a:bodyPr wrap="square">
            <a:spAutoFit/>
          </a:bodyPr>
          <a:lstStyle/>
          <a:p>
            <a:pPr algn="just">
              <a:lnSpc>
                <a:spcPct val="150000"/>
              </a:lnSpc>
            </a:pPr>
            <a:r>
              <a:rPr lang="el-GR" sz="2000" dirty="0">
                <a:latin typeface="Trebuchet MS" panose="020B0603020202020204" pitchFamily="34" charset="0"/>
              </a:rPr>
              <a:t>Να βρείτε</a:t>
            </a:r>
          </a:p>
          <a:p>
            <a:pPr algn="just">
              <a:lnSpc>
                <a:spcPct val="150000"/>
              </a:lnSpc>
            </a:pPr>
            <a:r>
              <a:rPr lang="el-GR" sz="2000" b="1" dirty="0">
                <a:latin typeface="Trebuchet MS" panose="020B0603020202020204" pitchFamily="34" charset="0"/>
              </a:rPr>
              <a:t>α. </a:t>
            </a:r>
            <a:r>
              <a:rPr lang="en-US" sz="2000" b="1" dirty="0">
                <a:latin typeface="Trebuchet MS" panose="020B0603020202020204" pitchFamily="34" charset="0"/>
              </a:rPr>
              <a:t>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το ένα φορτίο στο άλλο.</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σε ποιο </a:t>
            </a:r>
            <a:r>
              <a:rPr lang="el-GR" sz="2000" dirty="0" err="1">
                <a:latin typeface="Trebuchet MS" panose="020B0603020202020204" pitchFamily="34" charset="0"/>
              </a:rPr>
              <a:t>σηµείο</a:t>
            </a:r>
            <a:r>
              <a:rPr lang="el-GR" sz="2000" dirty="0">
                <a:latin typeface="Trebuchet MS" panose="020B0603020202020204" pitchFamily="34" charset="0"/>
              </a:rPr>
              <a:t> της ευθείας (ε) πρέπει να τοποθετηθεί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a:latin typeface="Trebuchet MS" panose="020B0603020202020204" pitchFamily="34" charset="0"/>
              </a:rPr>
              <a:t>q</a:t>
            </a:r>
            <a:r>
              <a:rPr lang="en-US" sz="2000" i="1"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–2µC, ώστε η </a:t>
            </a:r>
            <a:r>
              <a:rPr lang="el-GR" sz="2000" dirty="0" err="1">
                <a:latin typeface="Trebuchet MS" panose="020B0603020202020204" pitchFamily="34" charset="0"/>
              </a:rPr>
              <a:t>συνισταµένη</a:t>
            </a:r>
            <a:r>
              <a:rPr lang="el-GR" sz="2000" dirty="0">
                <a:latin typeface="Trebuchet MS" panose="020B0603020202020204" pitchFamily="34" charset="0"/>
              </a:rPr>
              <a:t> </a:t>
            </a:r>
            <a:r>
              <a:rPr lang="el-GR" sz="2000" dirty="0" err="1">
                <a:latin typeface="Trebuchet MS" panose="020B0603020202020204" pitchFamily="34" charset="0"/>
              </a:rPr>
              <a:t>δύναµη</a:t>
            </a:r>
            <a:r>
              <a:rPr lang="el-GR" sz="2000" dirty="0">
                <a:latin typeface="Trebuchet MS" panose="020B0603020202020204" pitchFamily="34" charset="0"/>
              </a:rPr>
              <a:t> που ασκείται σ’ αυτό να είναι ίση µε µ</a:t>
            </a:r>
            <a:r>
              <a:rPr lang="el-GR" sz="2000" dirty="0" err="1">
                <a:latin typeface="Trebuchet MS" panose="020B0603020202020204" pitchFamily="34" charset="0"/>
              </a:rPr>
              <a:t>ηδέν</a:t>
            </a:r>
            <a:r>
              <a:rPr lang="en-US" sz="2000" dirty="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341490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5</a:t>
            </a:fld>
            <a:endParaRPr lang="el-GR" dirty="0">
              <a:solidFill>
                <a:prstClr val="black"/>
              </a:solidFill>
            </a:endParaRPr>
          </a:p>
        </p:txBody>
      </p:sp>
      <p:sp>
        <p:nvSpPr>
          <p:cNvPr id="7" name="Rectangle 4"/>
          <p:cNvSpPr txBox="1">
            <a:spLocks noChangeArrowheads="1"/>
          </p:cNvSpPr>
          <p:nvPr/>
        </p:nvSpPr>
        <p:spPr>
          <a:xfrm>
            <a:off x="457200" y="277813"/>
            <a:ext cx="8229600" cy="77492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a:solidFill>
                  <a:srgbClr val="800000"/>
                </a:solidFill>
                <a:effectLst>
                  <a:outerShdw blurRad="38100" dist="38100" dir="2700000" algn="tl">
                    <a:srgbClr val="000000">
                      <a:alpha val="43137"/>
                    </a:srgbClr>
                  </a:outerShdw>
                </a:effectLst>
                <a:latin typeface="Comic Sans MS" pitchFamily="66" charset="0"/>
              </a:rPr>
              <a:t>Ηλεκτρομαγνητικές</a:t>
            </a:r>
            <a:r>
              <a:rPr lang="el-GR" altLang="el-GR" sz="3200" b="1" dirty="0">
                <a:solidFill>
                  <a:srgbClr val="660033"/>
                </a:solidFill>
                <a:effectLst>
                  <a:outerShdw blurRad="38100" dist="38100" dir="2700000" algn="tl">
                    <a:srgbClr val="000000">
                      <a:alpha val="43137"/>
                    </a:srgbClr>
                  </a:outerShdw>
                </a:effectLst>
                <a:latin typeface="Comic Sans MS" pitchFamily="66" charset="0"/>
              </a:rPr>
              <a:t> αλληλεπιδράσεις</a:t>
            </a:r>
          </a:p>
        </p:txBody>
      </p:sp>
      <p:pic>
        <p:nvPicPr>
          <p:cNvPr id="8" name="Picture 21" descr="michael-faraday3">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1173163" y="2420888"/>
            <a:ext cx="806450"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24" descr="ampere11">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a:xfrm>
            <a:off x="3995738" y="2420888"/>
            <a:ext cx="912812"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Text Box 5"/>
          <p:cNvSpPr txBox="1">
            <a:spLocks noChangeArrowheads="1"/>
          </p:cNvSpPr>
          <p:nvPr/>
        </p:nvSpPr>
        <p:spPr bwMode="auto">
          <a:xfrm>
            <a:off x="468313" y="1341438"/>
            <a:ext cx="2303462"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Ηλεκτρισμός</a:t>
            </a:r>
          </a:p>
        </p:txBody>
      </p:sp>
      <p:sp>
        <p:nvSpPr>
          <p:cNvPr id="11" name="Text Box 7"/>
          <p:cNvSpPr txBox="1">
            <a:spLocks noChangeArrowheads="1"/>
          </p:cNvSpPr>
          <p:nvPr/>
        </p:nvSpPr>
        <p:spPr bwMode="auto">
          <a:xfrm>
            <a:off x="3059113" y="1341438"/>
            <a:ext cx="2447925"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Μαγνητισμός</a:t>
            </a:r>
          </a:p>
        </p:txBody>
      </p:sp>
      <p:sp>
        <p:nvSpPr>
          <p:cNvPr id="12" name="Text Box 9"/>
          <p:cNvSpPr txBox="1">
            <a:spLocks noChangeArrowheads="1"/>
          </p:cNvSpPr>
          <p:nvPr/>
        </p:nvSpPr>
        <p:spPr bwMode="auto">
          <a:xfrm>
            <a:off x="5651500" y="1268413"/>
            <a:ext cx="3168650" cy="946150"/>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Ηλεκτρομαγνητικό κύμα</a:t>
            </a:r>
          </a:p>
        </p:txBody>
      </p:sp>
      <p:grpSp>
        <p:nvGrpSpPr>
          <p:cNvPr id="21" name="Ομάδα 20"/>
          <p:cNvGrpSpPr/>
          <p:nvPr/>
        </p:nvGrpSpPr>
        <p:grpSpPr>
          <a:xfrm>
            <a:off x="1908175" y="1836738"/>
            <a:ext cx="2159000" cy="1736675"/>
            <a:chOff x="1908175" y="1844675"/>
            <a:chExt cx="2159000" cy="1736675"/>
          </a:xfrm>
        </p:grpSpPr>
        <p:sp>
          <p:nvSpPr>
            <p:cNvPr id="13" name="Text Box 10"/>
            <p:cNvSpPr txBox="1">
              <a:spLocks noChangeArrowheads="1"/>
            </p:cNvSpPr>
            <p:nvPr/>
          </p:nvSpPr>
          <p:spPr bwMode="auto">
            <a:xfrm>
              <a:off x="1979613" y="2420888"/>
              <a:ext cx="2016125" cy="116046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Faraday</a:t>
              </a:r>
            </a:p>
            <a:p>
              <a:pPr algn="ctr">
                <a:spcBef>
                  <a:spcPct val="50000"/>
                </a:spcBef>
              </a:pPr>
              <a:r>
                <a:rPr lang="en-US" altLang="el-GR" sz="2800" b="1" dirty="0">
                  <a:solidFill>
                    <a:schemeClr val="bg1"/>
                  </a:solidFill>
                  <a:latin typeface="Comic Sans MS" pitchFamily="66" charset="0"/>
                </a:rPr>
                <a:t>Ampère</a:t>
              </a:r>
            </a:p>
          </p:txBody>
        </p:sp>
        <p:sp>
          <p:nvSpPr>
            <p:cNvPr id="16" name="Line 14"/>
            <p:cNvSpPr>
              <a:spLocks noChangeShapeType="1"/>
            </p:cNvSpPr>
            <p:nvPr/>
          </p:nvSpPr>
          <p:spPr bwMode="auto">
            <a:xfrm>
              <a:off x="1908175" y="1844675"/>
              <a:ext cx="719138"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 name="Line 15"/>
            <p:cNvSpPr>
              <a:spLocks noChangeShapeType="1"/>
            </p:cNvSpPr>
            <p:nvPr/>
          </p:nvSpPr>
          <p:spPr bwMode="auto">
            <a:xfrm flipH="1">
              <a:off x="3419475" y="1844675"/>
              <a:ext cx="647700"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3" name="Ομάδα 22"/>
          <p:cNvGrpSpPr/>
          <p:nvPr/>
        </p:nvGrpSpPr>
        <p:grpSpPr>
          <a:xfrm>
            <a:off x="2627313" y="4294644"/>
            <a:ext cx="4392612" cy="1769833"/>
            <a:chOff x="2627313" y="4265842"/>
            <a:chExt cx="4392612" cy="1769833"/>
          </a:xfrm>
        </p:grpSpPr>
        <p:sp>
          <p:nvSpPr>
            <p:cNvPr id="15" name="Text Box 12"/>
            <p:cNvSpPr txBox="1">
              <a:spLocks noChangeArrowheads="1"/>
            </p:cNvSpPr>
            <p:nvPr/>
          </p:nvSpPr>
          <p:spPr bwMode="auto">
            <a:xfrm>
              <a:off x="2627313" y="4724400"/>
              <a:ext cx="4392612" cy="13112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3200" b="1" dirty="0">
                  <a:solidFill>
                    <a:schemeClr val="bg1"/>
                  </a:solidFill>
                  <a:latin typeface="Comic Sans MS" pitchFamily="66" charset="0"/>
                </a:rPr>
                <a:t>Θεωρία</a:t>
              </a:r>
            </a:p>
            <a:p>
              <a:pPr algn="ctr">
                <a:spcBef>
                  <a:spcPct val="50000"/>
                </a:spcBef>
              </a:pPr>
              <a:r>
                <a:rPr lang="el-GR" altLang="el-GR" sz="3200" b="1" dirty="0">
                  <a:solidFill>
                    <a:schemeClr val="bg1"/>
                  </a:solidFill>
                  <a:latin typeface="Comic Sans MS" pitchFamily="66" charset="0"/>
                </a:rPr>
                <a:t>Ηλεκτρομαγνητισμού</a:t>
              </a:r>
            </a:p>
          </p:txBody>
        </p:sp>
        <p:sp>
          <p:nvSpPr>
            <p:cNvPr id="19" name="Line 19"/>
            <p:cNvSpPr>
              <a:spLocks noChangeShapeType="1"/>
            </p:cNvSpPr>
            <p:nvPr/>
          </p:nvSpPr>
          <p:spPr bwMode="auto">
            <a:xfrm flipH="1">
              <a:off x="5219700" y="4265842"/>
              <a:ext cx="287338" cy="46014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2" name="Ομάδα 21"/>
          <p:cNvGrpSpPr/>
          <p:nvPr/>
        </p:nvGrpSpPr>
        <p:grpSpPr>
          <a:xfrm>
            <a:off x="4376610" y="2240756"/>
            <a:ext cx="3504092" cy="2053887"/>
            <a:chOff x="4243260" y="2857500"/>
            <a:chExt cx="3504092" cy="2053887"/>
          </a:xfrm>
        </p:grpSpPr>
        <p:sp>
          <p:nvSpPr>
            <p:cNvPr id="14" name="Text Box 11"/>
            <p:cNvSpPr txBox="1">
              <a:spLocks noChangeArrowheads="1"/>
            </p:cNvSpPr>
            <p:nvPr/>
          </p:nvSpPr>
          <p:spPr bwMode="auto">
            <a:xfrm>
              <a:off x="4243260" y="4392275"/>
              <a:ext cx="2447925" cy="51911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Maxwell</a:t>
              </a:r>
              <a:endParaRPr lang="el-GR" altLang="el-GR" sz="2800" b="1" dirty="0">
                <a:solidFill>
                  <a:schemeClr val="bg1"/>
                </a:solidFill>
                <a:latin typeface="Comic Sans MS" pitchFamily="66" charset="0"/>
              </a:endParaRPr>
            </a:p>
          </p:txBody>
        </p:sp>
        <p:sp>
          <p:nvSpPr>
            <p:cNvPr id="18" name="Line 16"/>
            <p:cNvSpPr>
              <a:spLocks noChangeShapeType="1"/>
            </p:cNvSpPr>
            <p:nvPr/>
          </p:nvSpPr>
          <p:spPr bwMode="auto">
            <a:xfrm flipH="1">
              <a:off x="5878809" y="2857500"/>
              <a:ext cx="1046443" cy="1534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20" name="Picture 27" descr="300px-James_Clerk_Maxwell">
              <a:hlinkClick r:id="rId6" tooltip="James Clerk Maxwell (1831–1879)"/>
            </p:cNvPr>
            <p:cNvPicPr>
              <a:picLocks noChangeAspect="1" noChangeArrowheads="1"/>
            </p:cNvPicPr>
            <p:nvPr/>
          </p:nvPicPr>
          <p:blipFill>
            <a:blip r:embed="rId7" cstate="print">
              <a:clrChange>
                <a:clrFrom>
                  <a:srgbClr val="F9F9F9"/>
                </a:clrFrom>
                <a:clrTo>
                  <a:srgbClr val="F9F9F9">
                    <a:alpha val="0"/>
                  </a:srgbClr>
                </a:clrTo>
              </a:clrChange>
              <a:extLst>
                <a:ext uri="{28A0092B-C50C-407E-A947-70E740481C1C}">
                  <a14:useLocalDpi xmlns:a14="http://schemas.microsoft.com/office/drawing/2010/main" val="0"/>
                </a:ext>
              </a:extLst>
            </a:blip>
            <a:srcRect/>
            <a:stretch>
              <a:fillRect/>
            </a:stretch>
          </p:blipFill>
          <p:spPr>
            <a:xfrm>
              <a:off x="6698015" y="3389769"/>
              <a:ext cx="1049337" cy="1262062"/>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4" name="Line 14"/>
          <p:cNvSpPr>
            <a:spLocks noChangeShapeType="1"/>
          </p:cNvSpPr>
          <p:nvPr/>
        </p:nvSpPr>
        <p:spPr bwMode="auto">
          <a:xfrm>
            <a:off x="2826884" y="3573414"/>
            <a:ext cx="1549726" cy="461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extLst>
      <p:ext uri="{BB962C8B-B14F-4D97-AF65-F5344CB8AC3E}">
        <p14:creationId xmlns:p14="http://schemas.microsoft.com/office/powerpoint/2010/main" val="269956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par>
                          <p:cTn id="14" fill="hold">
                            <p:stCondLst>
                              <p:cond delay="500"/>
                            </p:stCondLst>
                            <p:childTnLst>
                              <p:par>
                                <p:cTn id="15" presetID="9" presetClass="entr" presetSubtype="0" fill="hold" grpId="0" nodeType="afterEffect">
                                  <p:stCondLst>
                                    <p:cond delay="50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par>
                          <p:cTn id="18" fill="hold">
                            <p:stCondLst>
                              <p:cond delay="1500"/>
                            </p:stCondLst>
                            <p:childTnLst>
                              <p:par>
                                <p:cTn id="19" presetID="9" presetClass="entr" presetSubtype="0" fill="hold" nodeType="afterEffect">
                                  <p:stCondLst>
                                    <p:cond delay="500"/>
                                  </p:stCondLst>
                                  <p:childTnLst>
                                    <p:set>
                                      <p:cBhvr>
                                        <p:cTn id="20" dur="1" fill="hold">
                                          <p:stCondLst>
                                            <p:cond delay="0"/>
                                          </p:stCondLst>
                                        </p:cTn>
                                        <p:tgtEl>
                                          <p:spTgt spid="21"/>
                                        </p:tgtEl>
                                        <p:attrNameLst>
                                          <p:attrName>style.visibility</p:attrName>
                                        </p:attrNameLst>
                                      </p:cBhvr>
                                      <p:to>
                                        <p:strVal val="visible"/>
                                      </p:to>
                                    </p:set>
                                    <p:animEffect transition="in" filter="dissolve">
                                      <p:cBhvr>
                                        <p:cTn id="21" dur="500"/>
                                        <p:tgtEl>
                                          <p:spTgt spid="21"/>
                                        </p:tgtEl>
                                      </p:cBhvr>
                                    </p:animEffect>
                                  </p:childTnLst>
                                </p:cTn>
                              </p:par>
                            </p:childTnLst>
                          </p:cTn>
                        </p:par>
                        <p:par>
                          <p:cTn id="22" fill="hold">
                            <p:stCondLst>
                              <p:cond delay="2500"/>
                            </p:stCondLst>
                            <p:childTnLst>
                              <p:par>
                                <p:cTn id="23" presetID="29" presetClass="entr" presetSubtype="0" fill="hold" nodeType="afterEffect">
                                  <p:stCondLst>
                                    <p:cond delay="25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ppt_x</p:attrName>
                                        </p:attrNameLst>
                                      </p:cBhvr>
                                      <p:tavLst>
                                        <p:tav tm="0">
                                          <p:val>
                                            <p:strVal val="#ppt_x-.2"/>
                                          </p:val>
                                        </p:tav>
                                        <p:tav tm="100000">
                                          <p:val>
                                            <p:strVal val="#ppt_x"/>
                                          </p:val>
                                        </p:tav>
                                      </p:tavLst>
                                    </p:anim>
                                    <p:anim calcmode="lin" valueType="num">
                                      <p:cBhvr>
                                        <p:cTn id="26"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7" dur="1000"/>
                                        <p:tgtEl>
                                          <p:spTgt spid="8"/>
                                        </p:tgtEl>
                                      </p:cBhvr>
                                    </p:animEffect>
                                  </p:childTnLst>
                                </p:cTn>
                              </p:par>
                            </p:childTnLst>
                          </p:cTn>
                        </p:par>
                        <p:par>
                          <p:cTn id="28" fill="hold">
                            <p:stCondLst>
                              <p:cond delay="3750"/>
                            </p:stCondLst>
                            <p:childTnLst>
                              <p:par>
                                <p:cTn id="29" presetID="29" presetClass="entr" presetSubtype="0" fill="hold" nodeType="afterEffect">
                                  <p:stCondLst>
                                    <p:cond delay="25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2"/>
                                          </p:val>
                                        </p:tav>
                                        <p:tav tm="100000">
                                          <p:val>
                                            <p:strVal val="#ppt_x"/>
                                          </p:val>
                                        </p:tav>
                                      </p:tavLst>
                                    </p:anim>
                                    <p:anim calcmode="lin" valueType="num">
                                      <p:cBhvr>
                                        <p:cTn id="32"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dissolve">
                                      <p:cBhvr>
                                        <p:cTn id="38" dur="500"/>
                                        <p:tgtEl>
                                          <p:spTgt spid="12"/>
                                        </p:tgtEl>
                                      </p:cBhvr>
                                    </p:animEffect>
                                  </p:childTnLst>
                                </p:cTn>
                              </p:par>
                            </p:childTnLst>
                          </p:cTn>
                        </p:par>
                        <p:par>
                          <p:cTn id="39" fill="hold">
                            <p:stCondLst>
                              <p:cond delay="500"/>
                            </p:stCondLst>
                            <p:childTnLst>
                              <p:par>
                                <p:cTn id="40" presetID="9" presetClass="entr" presetSubtype="0" fill="hold" nodeType="afterEffect">
                                  <p:stCondLst>
                                    <p:cond delay="50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2000"/>
                            </p:stCondLst>
                            <p:childTnLst>
                              <p:par>
                                <p:cTn id="48" presetID="9" presetClass="entr" presetSubtype="0" fill="hold" nodeType="afterEffect">
                                  <p:stCondLst>
                                    <p:cond delay="500"/>
                                  </p:stCondLst>
                                  <p:childTnLst>
                                    <p:set>
                                      <p:cBhvr>
                                        <p:cTn id="49" dur="1" fill="hold">
                                          <p:stCondLst>
                                            <p:cond delay="0"/>
                                          </p:stCondLst>
                                        </p:cTn>
                                        <p:tgtEl>
                                          <p:spTgt spid="23"/>
                                        </p:tgtEl>
                                        <p:attrNameLst>
                                          <p:attrName>style.visibility</p:attrName>
                                        </p:attrNameLst>
                                      </p:cBhvr>
                                      <p:to>
                                        <p:strVal val="visible"/>
                                      </p:to>
                                    </p:set>
                                    <p:animEffect transition="in" filter="dissolve">
                                      <p:cBhvr>
                                        <p:cTn id="5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6</a:t>
            </a:fld>
            <a:endParaRPr lang="el-GR" dirty="0">
              <a:solidFill>
                <a:prstClr val="black"/>
              </a:solidFill>
            </a:endParaRPr>
          </a:p>
        </p:txBody>
      </p:sp>
      <p:sp>
        <p:nvSpPr>
          <p:cNvPr id="4" name="Rectangle 4"/>
          <p:cNvSpPr>
            <a:spLocks noChangeArrowheads="1"/>
          </p:cNvSpPr>
          <p:nvPr/>
        </p:nvSpPr>
        <p:spPr bwMode="auto">
          <a:xfrm>
            <a:off x="1907704" y="476672"/>
            <a:ext cx="5184576" cy="70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effectLst>
                  <a:outerShdw blurRad="38100" dist="38100" dir="2700000" algn="tl">
                    <a:srgbClr val="FFFFFF"/>
                  </a:outerShdw>
                </a:effectLst>
                <a:latin typeface="Arial" charset="0"/>
              </a:defRPr>
            </a:lvl1pPr>
            <a:lvl2pPr algn="ctr">
              <a:defRPr sz="4400">
                <a:solidFill>
                  <a:schemeClr val="tx2"/>
                </a:solidFill>
                <a:effectLst>
                  <a:outerShdw blurRad="38100" dist="38100" dir="2700000" algn="tl">
                    <a:srgbClr val="FFFFFF"/>
                  </a:outerShdw>
                </a:effectLst>
                <a:latin typeface="Arial" charset="0"/>
              </a:defRPr>
            </a:lvl2pPr>
            <a:lvl3pPr algn="ctr">
              <a:defRPr sz="4400">
                <a:solidFill>
                  <a:schemeClr val="tx2"/>
                </a:solidFill>
                <a:effectLst>
                  <a:outerShdw blurRad="38100" dist="38100" dir="2700000" algn="tl">
                    <a:srgbClr val="FFFFFF"/>
                  </a:outerShdw>
                </a:effectLst>
                <a:latin typeface="Arial" charset="0"/>
              </a:defRPr>
            </a:lvl3pPr>
            <a:lvl4pPr algn="ctr">
              <a:defRPr sz="4400">
                <a:solidFill>
                  <a:schemeClr val="tx2"/>
                </a:solidFill>
                <a:effectLst>
                  <a:outerShdw blurRad="38100" dist="38100" dir="2700000" algn="tl">
                    <a:srgbClr val="FFFFFF"/>
                  </a:outerShdw>
                </a:effectLst>
                <a:latin typeface="Arial" charset="0"/>
              </a:defRPr>
            </a:lvl4pPr>
            <a:lvl5pPr algn="ctr">
              <a:defRPr sz="4400">
                <a:solidFill>
                  <a:schemeClr val="tx2"/>
                </a:solidFill>
                <a:effectLst>
                  <a:outerShdw blurRad="38100" dist="38100" dir="2700000" algn="tl">
                    <a:srgbClr val="FFFFFF"/>
                  </a:outerShdw>
                </a:effectLst>
                <a:latin typeface="Arial"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9pPr>
          </a:lstStyle>
          <a:p>
            <a:r>
              <a:rPr lang="el-GR" altLang="el-GR" sz="3200" b="1" dirty="0">
                <a:solidFill>
                  <a:srgbClr val="660033"/>
                </a:solidFill>
                <a:latin typeface="Comic Sans MS" pitchFamily="66" charset="0"/>
              </a:rPr>
              <a:t>Νόμος του </a:t>
            </a:r>
            <a:r>
              <a:rPr lang="en-US" altLang="el-GR" sz="3200" b="1" dirty="0">
                <a:solidFill>
                  <a:srgbClr val="A50021"/>
                </a:solidFill>
                <a:latin typeface="Comic Sans MS" pitchFamily="66" charset="0"/>
                <a:hlinkClick r:id="rId2"/>
              </a:rPr>
              <a:t>Coulomb</a:t>
            </a:r>
            <a:endParaRPr lang="el-GR" altLang="el-GR" sz="3200" b="1" dirty="0">
              <a:solidFill>
                <a:srgbClr val="A50021"/>
              </a:solidFill>
              <a:latin typeface="Comic Sans MS" pitchFamily="66" charset="0"/>
            </a:endParaRPr>
          </a:p>
        </p:txBody>
      </p:sp>
      <p:grpSp>
        <p:nvGrpSpPr>
          <p:cNvPr id="6" name="Ομάδα 5"/>
          <p:cNvGrpSpPr/>
          <p:nvPr/>
        </p:nvGrpSpPr>
        <p:grpSpPr>
          <a:xfrm>
            <a:off x="2980185" y="1628800"/>
            <a:ext cx="3039614" cy="3557784"/>
            <a:chOff x="2805038" y="1919380"/>
            <a:chExt cx="3039614" cy="3557784"/>
          </a:xfrm>
        </p:grpSpPr>
        <p:pic>
          <p:nvPicPr>
            <p:cNvPr id="1026" name="Picture 2" descr="C:\Users\Merkouris\Desktop\200px-Coulom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4846" y="1919380"/>
              <a:ext cx="2540000" cy="2984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2805038" y="4892389"/>
              <a:ext cx="3039614" cy="584775"/>
            </a:xfrm>
            <a:prstGeom prst="rect">
              <a:avLst/>
            </a:prstGeom>
          </p:spPr>
          <p:txBody>
            <a:bodyPr wrap="none">
              <a:spAutoFit/>
            </a:bodyPr>
            <a:lstStyle/>
            <a:p>
              <a:pPr algn="ctr"/>
              <a:r>
                <a:rPr lang="en-US" sz="1600" b="1" dirty="0">
                  <a:latin typeface="Comic Sans MS" panose="030F0702030302020204" pitchFamily="66" charset="0"/>
                </a:rPr>
                <a:t>Charles Augustin de Coulomb</a:t>
              </a:r>
              <a:endParaRPr lang="el-GR" sz="1600" b="1" dirty="0">
                <a:latin typeface="Comic Sans MS" panose="030F0702030302020204" pitchFamily="66" charset="0"/>
              </a:endParaRPr>
            </a:p>
            <a:p>
              <a:pPr algn="ctr"/>
              <a:r>
                <a:rPr lang="el-GR" sz="1600" b="1" dirty="0">
                  <a:latin typeface="Comic Sans MS" panose="030F0702030302020204" pitchFamily="66" charset="0"/>
                </a:rPr>
                <a:t>(1736 – 1806)</a:t>
              </a:r>
            </a:p>
          </p:txBody>
        </p:sp>
      </p:grpSp>
    </p:spTree>
    <p:extLst>
      <p:ext uri="{BB962C8B-B14F-4D97-AF65-F5344CB8AC3E}">
        <p14:creationId xmlns:p14="http://schemas.microsoft.com/office/powerpoint/2010/main" val="12023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5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7</a:t>
            </a:fld>
            <a:endParaRPr lang="el-GR" dirty="0">
              <a:solidFill>
                <a:prstClr val="black"/>
              </a:solidFill>
            </a:endParaRPr>
          </a:p>
        </p:txBody>
      </p:sp>
      <p:sp>
        <p:nvSpPr>
          <p:cNvPr id="5" name="AutoShape 6"/>
          <p:cNvSpPr>
            <a:spLocks noChangeArrowheads="1"/>
          </p:cNvSpPr>
          <p:nvPr/>
        </p:nvSpPr>
        <p:spPr bwMode="auto">
          <a:xfrm>
            <a:off x="4716016" y="260648"/>
            <a:ext cx="2736156" cy="1330213"/>
          </a:xfrm>
          <a:prstGeom prst="cloudCallout">
            <a:avLst>
              <a:gd name="adj1" fmla="val 62874"/>
              <a:gd name="adj2" fmla="val 43460"/>
            </a:avLst>
          </a:prstGeom>
          <a:noFill/>
          <a:ln w="9525">
            <a:solidFill>
              <a:schemeClr val="tx1"/>
            </a:solidFill>
            <a:round/>
            <a:headEnd/>
            <a:tailEnd/>
          </a:ln>
          <a:effectLst/>
        </p:spPr>
        <p:txBody>
          <a:bodyPr/>
          <a:lstStyle/>
          <a:p>
            <a:pPr algn="ctr"/>
            <a:r>
              <a:rPr lang="el-GR" b="1" dirty="0">
                <a:latin typeface="Comic Sans MS" pitchFamily="66" charset="0"/>
              </a:rPr>
              <a:t>Τι σημαντικό έκανε ο </a:t>
            </a:r>
            <a:r>
              <a:rPr lang="en-US" b="1" dirty="0">
                <a:latin typeface="Comic Sans MS" pitchFamily="66" charset="0"/>
              </a:rPr>
              <a:t>Coulomb;</a:t>
            </a:r>
            <a:endParaRPr lang="el-GR" b="1" dirty="0">
              <a:latin typeface="Comic Sans MS" pitchFamily="66" charset="0"/>
            </a:endParaRPr>
          </a:p>
        </p:txBody>
      </p:sp>
      <p:pic>
        <p:nvPicPr>
          <p:cNvPr id="6"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872" y="2189653"/>
            <a:ext cx="1063870" cy="10140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C:\Users\Merkouris\Desktop\image01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7386" y="3573016"/>
            <a:ext cx="1614303" cy="203428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1378676"/>
            <a:ext cx="720204" cy="1079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1043608" y="3437857"/>
            <a:ext cx="5760640" cy="1938992"/>
          </a:xfrm>
          <a:prstGeom prst="rect">
            <a:avLst/>
          </a:prstGeom>
        </p:spPr>
        <p:txBody>
          <a:bodyPr wrap="square">
            <a:spAutoFit/>
          </a:bodyPr>
          <a:lstStyle/>
          <a:p>
            <a:pPr algn="just">
              <a:lnSpc>
                <a:spcPct val="150000"/>
              </a:lnSpc>
            </a:pPr>
            <a:r>
              <a:rPr lang="el-GR" sz="2000" b="1" dirty="0">
                <a:latin typeface="Comic Sans MS" pitchFamily="66" charset="0"/>
              </a:rPr>
              <a:t>Για να το πετύχει αυτό έφτιαξε μία κατασκευή (</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hlinkClick r:id="rId5"/>
              </a:rPr>
              <a:t>ζυγός στρέψης</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rPr>
              <a:t>) εκπληκτικής ακρίβειας για την εποχή του, στηριζόμενος μαθηματικά στο νόμο του «αντιστρόφου τετραγώνου».</a:t>
            </a:r>
          </a:p>
        </p:txBody>
      </p:sp>
      <p:sp>
        <p:nvSpPr>
          <p:cNvPr id="7" name="Ορθογώνιο 6"/>
          <p:cNvSpPr/>
          <p:nvPr/>
        </p:nvSpPr>
        <p:spPr>
          <a:xfrm>
            <a:off x="1691681" y="1811580"/>
            <a:ext cx="4680520" cy="1477328"/>
          </a:xfrm>
          <a:prstGeom prst="rect">
            <a:avLst/>
          </a:prstGeom>
        </p:spPr>
        <p:txBody>
          <a:bodyPr wrap="square">
            <a:spAutoFit/>
          </a:bodyPr>
          <a:lstStyle/>
          <a:p>
            <a:pPr algn="just">
              <a:lnSpc>
                <a:spcPct val="150000"/>
              </a:lnSpc>
            </a:pPr>
            <a:r>
              <a:rPr lang="el-GR" sz="2000" b="1" dirty="0">
                <a:latin typeface="Comic Sans MS" pitchFamily="66" charset="0"/>
              </a:rPr>
              <a:t>Ο </a:t>
            </a:r>
            <a:r>
              <a:rPr lang="en-US" sz="2000" b="1" dirty="0">
                <a:latin typeface="Comic Sans MS" pitchFamily="66" charset="0"/>
              </a:rPr>
              <a:t>Coulomb </a:t>
            </a:r>
            <a:r>
              <a:rPr lang="el-GR" sz="2000" b="1" dirty="0">
                <a:latin typeface="Comic Sans MS" pitchFamily="66" charset="0"/>
              </a:rPr>
              <a:t>κατάφερε να μετρήσει την </a:t>
            </a:r>
            <a:r>
              <a:rPr lang="el-GR" sz="2000" b="1" dirty="0">
                <a:solidFill>
                  <a:srgbClr val="FF0000"/>
                </a:solidFill>
                <a:effectLst>
                  <a:outerShdw blurRad="38100" dist="38100" dir="2700000" algn="tl">
                    <a:srgbClr val="000000">
                      <a:alpha val="43137"/>
                    </a:srgbClr>
                  </a:outerShdw>
                </a:effectLst>
                <a:latin typeface="Comic Sans MS" pitchFamily="66" charset="0"/>
              </a:rPr>
              <a:t>δύναμη</a:t>
            </a:r>
            <a:r>
              <a:rPr lang="el-GR" sz="2000" b="1" dirty="0">
                <a:latin typeface="Comic Sans MS" pitchFamily="66" charset="0"/>
              </a:rPr>
              <a:t> (ελκτική ή </a:t>
            </a:r>
            <a:r>
              <a:rPr lang="el-GR" sz="2000" b="1" dirty="0" err="1">
                <a:latin typeface="Comic Sans MS" pitchFamily="66" charset="0"/>
              </a:rPr>
              <a:t>απωστική</a:t>
            </a:r>
            <a:r>
              <a:rPr lang="el-GR" sz="2000" b="1" dirty="0">
                <a:latin typeface="Comic Sans MS" pitchFamily="66" charset="0"/>
              </a:rPr>
              <a:t>) </a:t>
            </a:r>
            <a:r>
              <a:rPr lang="el-GR" sz="2000" b="1" dirty="0">
                <a:solidFill>
                  <a:srgbClr val="FF0000"/>
                </a:solidFill>
                <a:effectLst>
                  <a:outerShdw blurRad="38100" dist="38100" dir="2700000" algn="tl">
                    <a:srgbClr val="000000">
                      <a:alpha val="43137"/>
                    </a:srgbClr>
                  </a:outerShdw>
                </a:effectLst>
                <a:latin typeface="Comic Sans MS" pitchFamily="66" charset="0"/>
              </a:rPr>
              <a:t>ανάμεσα σε δύο σημειακά ηλεκτρικά φορτία. </a:t>
            </a:r>
          </a:p>
        </p:txBody>
      </p:sp>
    </p:spTree>
    <p:extLst>
      <p:ext uri="{BB962C8B-B14F-4D97-AF65-F5344CB8AC3E}">
        <p14:creationId xmlns:p14="http://schemas.microsoft.com/office/powerpoint/2010/main" val="191563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500"/>
                            </p:stCondLst>
                            <p:childTnLst>
                              <p:par>
                                <p:cTn id="18" presetID="10" presetClass="entr" presetSubtype="0" fill="hold" grpId="0"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par>
                          <p:cTn id="26" fill="hold">
                            <p:stCondLst>
                              <p:cond delay="500"/>
                            </p:stCondLst>
                            <p:childTnLst>
                              <p:par>
                                <p:cTn id="27" presetID="10" presetClass="entr" presetSubtype="0" fill="hold" nodeType="afterEffect">
                                  <p:stCondLst>
                                    <p:cond delay="500"/>
                                  </p:stCondLst>
                                  <p:childTnLst>
                                    <p:set>
                                      <p:cBhvr>
                                        <p:cTn id="28" dur="1" fill="hold">
                                          <p:stCondLst>
                                            <p:cond delay="0"/>
                                          </p:stCondLst>
                                        </p:cTn>
                                        <p:tgtEl>
                                          <p:spTgt spid="2050"/>
                                        </p:tgtEl>
                                        <p:attrNameLst>
                                          <p:attrName>style.visibility</p:attrName>
                                        </p:attrNameLst>
                                      </p:cBhvr>
                                      <p:to>
                                        <p:strVal val="visible"/>
                                      </p:to>
                                    </p:set>
                                    <p:animEffect transition="in" filter="fade">
                                      <p:cBhvr>
                                        <p:cTn id="2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8</a:t>
            </a:fld>
            <a:endParaRPr lang="el-GR" dirty="0">
              <a:solidFill>
                <a:prstClr val="black"/>
              </a:solidFill>
            </a:endParaRPr>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671" y="698116"/>
            <a:ext cx="1139666" cy="10862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34"/>
          <p:cNvSpPr>
            <a:spLocks noChangeArrowheads="1"/>
          </p:cNvSpPr>
          <p:nvPr/>
        </p:nvSpPr>
        <p:spPr bwMode="auto">
          <a:xfrm>
            <a:off x="1509192" y="300164"/>
            <a:ext cx="6334215"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000" b="1" dirty="0">
                <a:latin typeface="Comic Sans MS" pitchFamily="66" charset="0"/>
              </a:rPr>
              <a:t>Κάθε σημειακό ηλεκτρικό φορτίο ασκεί δύναμη σε κάθε άλλο σημειακό ηλεκτρικό φορτίο. </a:t>
            </a:r>
            <a:endParaRPr lang="en-US" altLang="el-GR" sz="2000" b="1" dirty="0">
              <a:latin typeface="Comic Sans MS" pitchFamily="66" charset="0"/>
            </a:endParaRPr>
          </a:p>
          <a:p>
            <a:pPr algn="just">
              <a:spcBef>
                <a:spcPct val="50000"/>
              </a:spcBef>
            </a:pPr>
            <a:r>
              <a:rPr lang="el-GR" altLang="el-GR" sz="2000" b="1" dirty="0">
                <a:latin typeface="Comic Sans MS" pitchFamily="66" charset="0"/>
              </a:rPr>
              <a:t>Αν τα φορτία είναι ομώνυμα (και τα δύο θετικά ή και τα δύο αρνητικά) η δύναμη είναι </a:t>
            </a:r>
            <a:r>
              <a:rPr lang="el-GR" altLang="el-GR" sz="2400" b="1" dirty="0">
                <a:latin typeface="Comic Sans MS" pitchFamily="66" charset="0"/>
              </a:rPr>
              <a:t>…………………,</a:t>
            </a:r>
          </a:p>
          <a:p>
            <a:pPr algn="just">
              <a:lnSpc>
                <a:spcPct val="150000"/>
              </a:lnSpc>
              <a:spcBef>
                <a:spcPct val="50000"/>
              </a:spcBef>
            </a:pPr>
            <a:r>
              <a:rPr lang="el-GR" altLang="el-GR" sz="2000" b="1" dirty="0">
                <a:latin typeface="Comic Sans MS" pitchFamily="66" charset="0"/>
              </a:rPr>
              <a:t>ενώ, αν τα φορτία είναι ετερώνυμα (το ένα θετικό και το άλλο αρνητικό) η δύναμη είναι ……………… .  </a:t>
            </a:r>
          </a:p>
        </p:txBody>
      </p:sp>
      <p:sp>
        <p:nvSpPr>
          <p:cNvPr id="7" name="TextBox 6"/>
          <p:cNvSpPr txBox="1"/>
          <p:nvPr/>
        </p:nvSpPr>
        <p:spPr>
          <a:xfrm>
            <a:off x="5874075" y="1584382"/>
            <a:ext cx="1566463" cy="461665"/>
          </a:xfrm>
          <a:prstGeom prst="rect">
            <a:avLst/>
          </a:prstGeom>
          <a:noFill/>
        </p:spPr>
        <p:txBody>
          <a:bodyPr wrap="square" rtlCol="0">
            <a:spAutoFit/>
          </a:bodyPr>
          <a:lstStyle/>
          <a:p>
            <a:r>
              <a:rPr lang="el-GR" sz="2400" b="1" dirty="0" err="1">
                <a:solidFill>
                  <a:srgbClr val="FF0000"/>
                </a:solidFill>
                <a:effectLst>
                  <a:outerShdw blurRad="38100" dist="38100" dir="2700000" algn="tl">
                    <a:srgbClr val="000000">
                      <a:alpha val="43137"/>
                    </a:srgbClr>
                  </a:outerShdw>
                </a:effectLst>
                <a:latin typeface="Comic Sans MS" panose="030F0702030302020204" pitchFamily="66" charset="0"/>
              </a:rPr>
              <a:t>απωστική</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8" name="TextBox 7"/>
          <p:cNvSpPr txBox="1"/>
          <p:nvPr/>
        </p:nvSpPr>
        <p:spPr>
          <a:xfrm>
            <a:off x="5952922" y="2613207"/>
            <a:ext cx="1296144"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ελκτική</a:t>
            </a:r>
          </a:p>
        </p:txBody>
      </p:sp>
      <p:grpSp>
        <p:nvGrpSpPr>
          <p:cNvPr id="14" name="Ομάδα 13"/>
          <p:cNvGrpSpPr/>
          <p:nvPr/>
        </p:nvGrpSpPr>
        <p:grpSpPr>
          <a:xfrm>
            <a:off x="1800225" y="3487605"/>
            <a:ext cx="5327650" cy="504825"/>
            <a:chOff x="2124075" y="1628775"/>
            <a:chExt cx="5327650" cy="504825"/>
          </a:xfrm>
        </p:grpSpPr>
        <p:sp>
          <p:nvSpPr>
            <p:cNvPr id="15" name="Line 9"/>
            <p:cNvSpPr>
              <a:spLocks noChangeShapeType="1"/>
            </p:cNvSpPr>
            <p:nvPr/>
          </p:nvSpPr>
          <p:spPr bwMode="auto">
            <a:xfrm>
              <a:off x="3851275" y="2133600"/>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16" name="Ομάδα 15"/>
            <p:cNvGrpSpPr/>
            <p:nvPr/>
          </p:nvGrpSpPr>
          <p:grpSpPr>
            <a:xfrm>
              <a:off x="2124075" y="1628775"/>
              <a:ext cx="5327650" cy="504825"/>
              <a:chOff x="2124075" y="1628775"/>
              <a:chExt cx="5327650" cy="504825"/>
            </a:xfrm>
          </p:grpSpPr>
          <p:sp>
            <p:nvSpPr>
              <p:cNvPr id="17" name="Line 10"/>
              <p:cNvSpPr>
                <a:spLocks noChangeShapeType="1"/>
              </p:cNvSpPr>
              <p:nvPr/>
            </p:nvSpPr>
            <p:spPr bwMode="auto">
              <a:xfrm>
                <a:off x="6443663" y="2133600"/>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 name="Line 11"/>
              <p:cNvSpPr>
                <a:spLocks noChangeShapeType="1"/>
              </p:cNvSpPr>
              <p:nvPr/>
            </p:nvSpPr>
            <p:spPr bwMode="auto">
              <a:xfrm>
                <a:off x="2484438" y="2133600"/>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 name="Text Box 14"/>
              <p:cNvSpPr txBox="1">
                <a:spLocks noChangeArrowheads="1"/>
              </p:cNvSpPr>
              <p:nvPr/>
            </p:nvSpPr>
            <p:spPr bwMode="auto">
              <a:xfrm>
                <a:off x="2124075" y="1628775"/>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20" name="Text Box 15"/>
              <p:cNvSpPr txBox="1">
                <a:spLocks noChangeArrowheads="1"/>
              </p:cNvSpPr>
              <p:nvPr/>
            </p:nvSpPr>
            <p:spPr bwMode="auto">
              <a:xfrm>
                <a:off x="6948488" y="1628775"/>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grpSp>
        <p:nvGrpSpPr>
          <p:cNvPr id="28" name="Ομάδα 27"/>
          <p:cNvGrpSpPr/>
          <p:nvPr/>
        </p:nvGrpSpPr>
        <p:grpSpPr>
          <a:xfrm>
            <a:off x="3024188" y="3200268"/>
            <a:ext cx="3097212" cy="1366837"/>
            <a:chOff x="3024188" y="3200268"/>
            <a:chExt cx="3097212" cy="1366837"/>
          </a:xfrm>
        </p:grpSpPr>
        <p:grpSp>
          <p:nvGrpSpPr>
            <p:cNvPr id="9" name="Ομάδα 8"/>
            <p:cNvGrpSpPr/>
            <p:nvPr/>
          </p:nvGrpSpPr>
          <p:grpSpPr>
            <a:xfrm>
              <a:off x="3024188" y="3200268"/>
              <a:ext cx="3097212" cy="1008062"/>
              <a:chOff x="3348038" y="1341438"/>
              <a:chExt cx="3097212" cy="1008062"/>
            </a:xfrm>
          </p:grpSpPr>
          <p:sp>
            <p:nvSpPr>
              <p:cNvPr id="10"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11"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12" name="Text Box 12"/>
              <p:cNvSpPr txBox="1">
                <a:spLocks noChangeArrowheads="1"/>
              </p:cNvSpPr>
              <p:nvPr/>
            </p:nvSpPr>
            <p:spPr bwMode="auto">
              <a:xfrm>
                <a:off x="3348038"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13" name="Text Box 13"/>
              <p:cNvSpPr txBox="1">
                <a:spLocks noChangeArrowheads="1"/>
              </p:cNvSpPr>
              <p:nvPr/>
            </p:nvSpPr>
            <p:spPr bwMode="auto">
              <a:xfrm>
                <a:off x="5940425"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nvGrpSpPr>
            <p:cNvPr id="21" name="Ομάδα 20"/>
            <p:cNvGrpSpPr/>
            <p:nvPr/>
          </p:nvGrpSpPr>
          <p:grpSpPr>
            <a:xfrm>
              <a:off x="3275806" y="4135305"/>
              <a:ext cx="2593181" cy="431800"/>
              <a:chOff x="3851275" y="2276475"/>
              <a:chExt cx="2089150" cy="431800"/>
            </a:xfrm>
          </p:grpSpPr>
          <p:sp>
            <p:nvSpPr>
              <p:cNvPr id="22" name="Text Box 23"/>
              <p:cNvSpPr txBox="1">
                <a:spLocks noChangeArrowheads="1"/>
              </p:cNvSpPr>
              <p:nvPr/>
            </p:nvSpPr>
            <p:spPr bwMode="auto">
              <a:xfrm>
                <a:off x="4716463" y="2276475"/>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23" name="Line 30"/>
              <p:cNvSpPr>
                <a:spLocks noChangeShapeType="1"/>
              </p:cNvSpPr>
              <p:nvPr/>
            </p:nvSpPr>
            <p:spPr bwMode="auto">
              <a:xfrm>
                <a:off x="385127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4" name="Line 31"/>
              <p:cNvSpPr>
                <a:spLocks noChangeShapeType="1"/>
              </p:cNvSpPr>
              <p:nvPr/>
            </p:nvSpPr>
            <p:spPr bwMode="auto">
              <a:xfrm>
                <a:off x="594042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5" name="Line 32"/>
              <p:cNvSpPr>
                <a:spLocks noChangeShapeType="1"/>
              </p:cNvSpPr>
              <p:nvPr/>
            </p:nvSpPr>
            <p:spPr bwMode="auto">
              <a:xfrm flipH="1">
                <a:off x="3851275" y="2492375"/>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6" name="Line 33"/>
              <p:cNvSpPr>
                <a:spLocks noChangeShapeType="1"/>
              </p:cNvSpPr>
              <p:nvPr/>
            </p:nvSpPr>
            <p:spPr bwMode="auto">
              <a:xfrm flipH="1">
                <a:off x="5148263" y="2492375"/>
                <a:ext cx="7921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grpSp>
        <p:nvGrpSpPr>
          <p:cNvPr id="29" name="Ομάδα 28"/>
          <p:cNvGrpSpPr/>
          <p:nvPr/>
        </p:nvGrpSpPr>
        <p:grpSpPr>
          <a:xfrm>
            <a:off x="3007520" y="4660391"/>
            <a:ext cx="3170237" cy="503238"/>
            <a:chOff x="3059113" y="3213100"/>
            <a:chExt cx="3170237" cy="503238"/>
          </a:xfrm>
        </p:grpSpPr>
        <p:sp>
          <p:nvSpPr>
            <p:cNvPr id="30" name="Line 18"/>
            <p:cNvSpPr>
              <a:spLocks noChangeShapeType="1"/>
            </p:cNvSpPr>
            <p:nvPr/>
          </p:nvSpPr>
          <p:spPr bwMode="auto">
            <a:xfrm>
              <a:off x="5364163" y="3716338"/>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Line 19"/>
            <p:cNvSpPr>
              <a:spLocks noChangeShapeType="1"/>
            </p:cNvSpPr>
            <p:nvPr/>
          </p:nvSpPr>
          <p:spPr bwMode="auto">
            <a:xfrm>
              <a:off x="3059113" y="3716338"/>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2" name="Text Box 20"/>
            <p:cNvSpPr txBox="1">
              <a:spLocks noChangeArrowheads="1"/>
            </p:cNvSpPr>
            <p:nvPr/>
          </p:nvSpPr>
          <p:spPr bwMode="auto">
            <a:xfrm>
              <a:off x="3419475" y="3213100"/>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3" name="Text Box 21"/>
            <p:cNvSpPr txBox="1">
              <a:spLocks noChangeArrowheads="1"/>
            </p:cNvSpPr>
            <p:nvPr/>
          </p:nvSpPr>
          <p:spPr bwMode="auto">
            <a:xfrm>
              <a:off x="5292725" y="3213100"/>
              <a:ext cx="503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4" name="Line 22"/>
            <p:cNvSpPr>
              <a:spLocks noChangeShapeType="1"/>
            </p:cNvSpPr>
            <p:nvPr/>
          </p:nvSpPr>
          <p:spPr bwMode="auto">
            <a:xfrm>
              <a:off x="3924300" y="3716338"/>
              <a:ext cx="143986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7" name="Ομάδα 46"/>
          <p:cNvGrpSpPr/>
          <p:nvPr/>
        </p:nvGrpSpPr>
        <p:grpSpPr>
          <a:xfrm>
            <a:off x="2464018" y="4447666"/>
            <a:ext cx="4218564" cy="1436688"/>
            <a:chOff x="2464018" y="4447666"/>
            <a:chExt cx="4218564" cy="1436688"/>
          </a:xfrm>
        </p:grpSpPr>
        <p:grpSp>
          <p:nvGrpSpPr>
            <p:cNvPr id="35" name="Ομάδα 34"/>
            <p:cNvGrpSpPr/>
            <p:nvPr/>
          </p:nvGrpSpPr>
          <p:grpSpPr>
            <a:xfrm>
              <a:off x="2716431" y="5452554"/>
              <a:ext cx="3711358" cy="431800"/>
              <a:chOff x="3059113" y="4005263"/>
              <a:chExt cx="3170237" cy="431800"/>
            </a:xfrm>
          </p:grpSpPr>
          <p:sp>
            <p:nvSpPr>
              <p:cNvPr id="36" name="Text Box 24"/>
              <p:cNvSpPr txBox="1">
                <a:spLocks noChangeArrowheads="1"/>
              </p:cNvSpPr>
              <p:nvPr/>
            </p:nvSpPr>
            <p:spPr bwMode="auto">
              <a:xfrm>
                <a:off x="4500563" y="4005263"/>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37" name="Line 25"/>
              <p:cNvSpPr>
                <a:spLocks noChangeShapeType="1"/>
              </p:cNvSpPr>
              <p:nvPr/>
            </p:nvSpPr>
            <p:spPr bwMode="auto">
              <a:xfrm>
                <a:off x="305911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8" name="Line 26"/>
              <p:cNvSpPr>
                <a:spLocks noChangeShapeType="1"/>
              </p:cNvSpPr>
              <p:nvPr/>
            </p:nvSpPr>
            <p:spPr bwMode="auto">
              <a:xfrm>
                <a:off x="622776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9" name="Line 27"/>
              <p:cNvSpPr>
                <a:spLocks noChangeShapeType="1"/>
              </p:cNvSpPr>
              <p:nvPr/>
            </p:nvSpPr>
            <p:spPr bwMode="auto">
              <a:xfrm flipH="1">
                <a:off x="3059113" y="4221163"/>
                <a:ext cx="12969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0" name="Line 28"/>
              <p:cNvSpPr>
                <a:spLocks noChangeShapeType="1"/>
              </p:cNvSpPr>
              <p:nvPr/>
            </p:nvSpPr>
            <p:spPr bwMode="auto">
              <a:xfrm flipH="1">
                <a:off x="4932363" y="4221163"/>
                <a:ext cx="129698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1" name="Ομάδα 40"/>
            <p:cNvGrpSpPr/>
            <p:nvPr/>
          </p:nvGrpSpPr>
          <p:grpSpPr>
            <a:xfrm>
              <a:off x="2464018" y="4447666"/>
              <a:ext cx="4218564" cy="933450"/>
              <a:chOff x="2515611" y="3000375"/>
              <a:chExt cx="4218564" cy="933450"/>
            </a:xfrm>
          </p:grpSpPr>
          <p:grpSp>
            <p:nvGrpSpPr>
              <p:cNvPr id="42" name="Ομάδα 41"/>
              <p:cNvGrpSpPr/>
              <p:nvPr/>
            </p:nvGrpSpPr>
            <p:grpSpPr>
              <a:xfrm>
                <a:off x="2555875" y="3429000"/>
                <a:ext cx="4175125" cy="504825"/>
                <a:chOff x="2555875" y="3429000"/>
                <a:chExt cx="4175125" cy="504825"/>
              </a:xfrm>
            </p:grpSpPr>
            <p:sp>
              <p:nvSpPr>
                <p:cNvPr id="45" name="Oval 16"/>
                <p:cNvSpPr>
                  <a:spLocks noChangeArrowheads="1"/>
                </p:cNvSpPr>
                <p:nvPr/>
              </p:nvSpPr>
              <p:spPr bwMode="auto">
                <a:xfrm>
                  <a:off x="2555875" y="3429000"/>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46" name="Oval 17"/>
                <p:cNvSpPr>
                  <a:spLocks noChangeArrowheads="1"/>
                </p:cNvSpPr>
                <p:nvPr/>
              </p:nvSpPr>
              <p:spPr bwMode="auto">
                <a:xfrm>
                  <a:off x="6227763" y="3429000"/>
                  <a:ext cx="503237" cy="504825"/>
                </a:xfrm>
                <a:prstGeom prst="ellipse">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800" b="1">
                      <a:solidFill>
                        <a:srgbClr val="FF0000"/>
                      </a:solidFill>
                    </a:rPr>
                    <a:t>-</a:t>
                  </a:r>
                  <a:endParaRPr lang="el-GR" altLang="el-GR" sz="2800" b="1">
                    <a:solidFill>
                      <a:srgbClr val="FF0000"/>
                    </a:solidFill>
                  </a:endParaRPr>
                </a:p>
              </p:txBody>
            </p:sp>
          </p:grpSp>
          <p:sp>
            <p:nvSpPr>
              <p:cNvPr id="43" name="Text Box 12"/>
              <p:cNvSpPr txBox="1">
                <a:spLocks noChangeArrowheads="1"/>
              </p:cNvSpPr>
              <p:nvPr/>
            </p:nvSpPr>
            <p:spPr bwMode="auto">
              <a:xfrm>
                <a:off x="2515611" y="3052474"/>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44" name="Text Box 13"/>
              <p:cNvSpPr txBox="1">
                <a:spLocks noChangeArrowheads="1"/>
              </p:cNvSpPr>
              <p:nvPr/>
            </p:nvSpPr>
            <p:spPr bwMode="auto">
              <a:xfrm>
                <a:off x="6229350" y="3000375"/>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spTree>
    <p:extLst>
      <p:ext uri="{BB962C8B-B14F-4D97-AF65-F5344CB8AC3E}">
        <p14:creationId xmlns:p14="http://schemas.microsoft.com/office/powerpoint/2010/main" val="344442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dissolv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10" presetClass="entr" presetSubtype="0" fill="hold" nodeType="afterEffect">
                                  <p:stCondLst>
                                    <p:cond delay="5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dissolve">
                                      <p:cBhvr>
                                        <p:cTn id="36" dur="500"/>
                                        <p:tgtEl>
                                          <p:spTgt spid="5">
                                            <p:txEl>
                                              <p:pRg st="2" end="2"/>
                                            </p:txEl>
                                          </p:spTgt>
                                        </p:tgtEl>
                                      </p:cBhvr>
                                    </p:animEffect>
                                  </p:childTnLst>
                                </p:cTn>
                              </p:par>
                            </p:childTnLst>
                          </p:cTn>
                        </p:par>
                        <p:par>
                          <p:cTn id="37" fill="hold">
                            <p:stCondLst>
                              <p:cond delay="500"/>
                            </p:stCondLst>
                            <p:childTnLst>
                              <p:par>
                                <p:cTn id="38" presetID="10" presetClass="entr" presetSubtype="0" fill="hold" nodeType="afterEffect">
                                  <p:stCondLst>
                                    <p:cond delay="50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0" presetClass="entr" presetSubtype="0" fill="hold" nodeType="afterEffect">
                                  <p:stCondLst>
                                    <p:cond delay="50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9</a:t>
            </a:fld>
            <a:endParaRPr lang="el-GR" dirty="0">
              <a:solidFill>
                <a:prstClr val="black"/>
              </a:solidFill>
            </a:endParaRPr>
          </a:p>
        </p:txBody>
      </p:sp>
      <p:sp>
        <p:nvSpPr>
          <p:cNvPr id="4" name="Text Box 5"/>
          <p:cNvSpPr txBox="1">
            <a:spLocks noChangeArrowheads="1"/>
          </p:cNvSpPr>
          <p:nvPr/>
        </p:nvSpPr>
        <p:spPr bwMode="auto">
          <a:xfrm>
            <a:off x="1475656" y="240494"/>
            <a:ext cx="669674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400" b="1" dirty="0">
                <a:latin typeface="Comic Sans MS" pitchFamily="66" charset="0"/>
              </a:rPr>
              <a:t>Το μέτρο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C </a:t>
            </a:r>
            <a:r>
              <a:rPr lang="el-GR" altLang="el-GR" sz="2400" b="1" dirty="0">
                <a:latin typeface="Comic Sans MS" pitchFamily="66" charset="0"/>
              </a:rPr>
              <a:t>αυτής της δύναμης είναι ανάλογο του γινομένου των φορτίων</a:t>
            </a:r>
            <a:r>
              <a:rPr lang="en-US" altLang="el-GR" sz="2400" b="1" dirty="0">
                <a:latin typeface="Comic Sans MS" pitchFamily="66" charset="0"/>
              </a:rPr>
              <a:t>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1</a:t>
            </a:r>
            <a:r>
              <a:rPr lang="en-US" altLang="el-GR" sz="2400" b="1" dirty="0">
                <a:latin typeface="Comic Sans MS" pitchFamily="66" charset="0"/>
              </a:rPr>
              <a:t> </a:t>
            </a:r>
            <a:r>
              <a:rPr lang="el-GR" altLang="el-GR" sz="2400" b="1" dirty="0">
                <a:latin typeface="Comic Sans MS" pitchFamily="66" charset="0"/>
              </a:rPr>
              <a:t>και</a:t>
            </a:r>
            <a:r>
              <a:rPr lang="en-US" altLang="el-GR" sz="2400" b="1" dirty="0">
                <a:latin typeface="Comic Sans MS" pitchFamily="66" charset="0"/>
              </a:rPr>
              <a:t>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2</a:t>
            </a:r>
            <a:r>
              <a:rPr lang="el-GR" altLang="el-GR" sz="2400" b="1" dirty="0">
                <a:latin typeface="Comic Sans MS" pitchFamily="66" charset="0"/>
              </a:rPr>
              <a:t> που αλληλεπιδρούν και αντίστροφα ανάλογο με το τετράγωνο της μεταξύ των απόστασης</a:t>
            </a:r>
            <a:r>
              <a:rPr lang="en-US" altLang="el-GR" sz="2400" b="1" dirty="0">
                <a:latin typeface="Comic Sans MS" pitchFamily="66" charset="0"/>
              </a:rPr>
              <a:t>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r</a:t>
            </a:r>
            <a:r>
              <a:rPr lang="el-GR" altLang="el-GR" sz="2400" b="1" dirty="0">
                <a:latin typeface="Comic Sans MS" pitchFamily="66" charset="0"/>
              </a:rPr>
              <a:t>.</a:t>
            </a:r>
          </a:p>
        </p:txBody>
      </p:sp>
      <p:pic>
        <p:nvPicPr>
          <p:cNvPr id="5" name="Picture 5" descr="Image1">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35384" cy="13407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567692" y="3716984"/>
            <a:ext cx="789274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l-GR" altLang="el-GR" sz="2000" b="1" dirty="0">
                <a:latin typeface="Comic Sans MS" pitchFamily="66" charset="0"/>
              </a:rPr>
              <a:t>Η σταθερά</a:t>
            </a:r>
            <a:r>
              <a:rPr lang="el-GR" altLang="el-GR" sz="2000" b="1" dirty="0">
                <a:solidFill>
                  <a:srgbClr val="0033CC"/>
                </a:solidFill>
                <a:latin typeface="Comic Sans MS" pitchFamily="66" charset="0"/>
              </a:rPr>
              <a:t> </a:t>
            </a:r>
            <a:r>
              <a:rPr lang="en-US" altLang="el-GR" sz="2000" b="1" i="1" dirty="0">
                <a:solidFill>
                  <a:srgbClr val="FF0000"/>
                </a:solidFill>
                <a:effectLst>
                  <a:outerShdw blurRad="38100" dist="38100" dir="2700000" algn="tl">
                    <a:srgbClr val="000000"/>
                  </a:outerShdw>
                </a:effectLst>
                <a:latin typeface="Comic Sans MS" pitchFamily="66" charset="0"/>
              </a:rPr>
              <a:t>k</a:t>
            </a:r>
            <a:r>
              <a:rPr lang="el-GR" altLang="el-GR" sz="2000" b="1" dirty="0">
                <a:solidFill>
                  <a:srgbClr val="0033CC"/>
                </a:solidFill>
                <a:latin typeface="Comic Sans MS" pitchFamily="66" charset="0"/>
              </a:rPr>
              <a:t> </a:t>
            </a:r>
            <a:r>
              <a:rPr lang="el-GR" altLang="el-GR" sz="2000" b="1" dirty="0">
                <a:latin typeface="Comic Sans MS" pitchFamily="66" charset="0"/>
              </a:rPr>
              <a:t>που</a:t>
            </a:r>
            <a:r>
              <a:rPr lang="el-GR" altLang="el-GR" sz="2000" b="1" dirty="0">
                <a:solidFill>
                  <a:srgbClr val="0033CC"/>
                </a:solidFill>
                <a:latin typeface="Comic Sans MS" pitchFamily="66" charset="0"/>
              </a:rPr>
              <a:t> </a:t>
            </a:r>
            <a:r>
              <a:rPr lang="el-GR" altLang="el-GR" sz="2000" b="1" dirty="0">
                <a:latin typeface="Comic Sans MS" pitchFamily="66" charset="0"/>
              </a:rPr>
              <a:t>ονομάζεται </a:t>
            </a:r>
            <a:r>
              <a:rPr lang="el-GR" altLang="el-GR" sz="2000" b="1" dirty="0">
                <a:solidFill>
                  <a:srgbClr val="FF0000"/>
                </a:solidFill>
                <a:effectLst>
                  <a:outerShdw blurRad="38100" dist="38100" dir="2700000" algn="tl">
                    <a:srgbClr val="000000">
                      <a:alpha val="43137"/>
                    </a:srgbClr>
                  </a:outerShdw>
                </a:effectLst>
                <a:latin typeface="Comic Sans MS" pitchFamily="66" charset="0"/>
              </a:rPr>
              <a:t>ηλεκτρική σταθερά, </a:t>
            </a:r>
            <a:r>
              <a:rPr lang="el-GR" altLang="el-GR" sz="2000" b="1" dirty="0">
                <a:latin typeface="Comic Sans MS" pitchFamily="66" charset="0"/>
              </a:rPr>
              <a:t>εξαρτάται από</a:t>
            </a:r>
          </a:p>
          <a:p>
            <a:pPr algn="just">
              <a:lnSpc>
                <a:spcPct val="150000"/>
              </a:lnSpc>
              <a:spcBef>
                <a:spcPct val="50000"/>
              </a:spcBef>
            </a:pPr>
            <a:r>
              <a:rPr lang="el-GR" altLang="el-GR" sz="2000" b="1" dirty="0">
                <a:latin typeface="Comic Sans MS" pitchFamily="66" charset="0"/>
              </a:rPr>
              <a:t>α. </a:t>
            </a:r>
            <a:r>
              <a:rPr lang="el-GR" altLang="el-GR" sz="2000" b="1" dirty="0">
                <a:solidFill>
                  <a:srgbClr val="FF0000"/>
                </a:solidFill>
                <a:effectLst>
                  <a:outerShdw blurRad="38100" dist="38100" dir="2700000" algn="tl">
                    <a:srgbClr val="000000"/>
                  </a:outerShdw>
                </a:effectLst>
                <a:latin typeface="Comic Sans MS" pitchFamily="66" charset="0"/>
              </a:rPr>
              <a:t>το σύστημα μονάδων</a:t>
            </a:r>
            <a:r>
              <a:rPr lang="el-GR" altLang="el-GR" sz="2000" b="1" dirty="0">
                <a:solidFill>
                  <a:srgbClr val="FF0000"/>
                </a:solidFill>
                <a:latin typeface="Comic Sans MS" pitchFamily="66" charset="0"/>
              </a:rPr>
              <a:t> </a:t>
            </a:r>
            <a:r>
              <a:rPr lang="el-GR" altLang="el-GR" sz="2000" b="1" dirty="0">
                <a:latin typeface="Comic Sans MS" pitchFamily="66" charset="0"/>
              </a:rPr>
              <a:t>και</a:t>
            </a:r>
            <a:r>
              <a:rPr lang="el-GR" altLang="el-GR" sz="2000" b="1" dirty="0">
                <a:solidFill>
                  <a:srgbClr val="FF0000"/>
                </a:solidFill>
                <a:latin typeface="Comic Sans MS" pitchFamily="66" charset="0"/>
              </a:rPr>
              <a:t> </a:t>
            </a:r>
          </a:p>
          <a:p>
            <a:pPr algn="just">
              <a:lnSpc>
                <a:spcPct val="150000"/>
              </a:lnSpc>
              <a:spcBef>
                <a:spcPct val="50000"/>
              </a:spcBef>
            </a:pPr>
            <a:r>
              <a:rPr lang="el-GR" altLang="el-GR" sz="2000" b="1" dirty="0">
                <a:latin typeface="Comic Sans MS" pitchFamily="66" charset="0"/>
              </a:rPr>
              <a:t>β. </a:t>
            </a:r>
            <a:r>
              <a:rPr lang="el-GR" altLang="el-GR" sz="2000" b="1" dirty="0">
                <a:solidFill>
                  <a:srgbClr val="FF0000"/>
                </a:solidFill>
                <a:effectLst>
                  <a:outerShdw blurRad="38100" dist="38100" dir="2700000" algn="tl">
                    <a:srgbClr val="000000"/>
                  </a:outerShdw>
                </a:effectLst>
                <a:latin typeface="Comic Sans MS" pitchFamily="66" charset="0"/>
              </a:rPr>
              <a:t>το «μέσο» (υλικό, διηλεκτρικό) </a:t>
            </a:r>
            <a:r>
              <a:rPr lang="el-GR" altLang="el-GR" sz="2000" b="1" dirty="0">
                <a:latin typeface="Comic Sans MS" pitchFamily="66" charset="0"/>
              </a:rPr>
              <a:t>στο οποίο βρίσκονται τα ηλεκτρικά φορτία.   </a:t>
            </a:r>
          </a:p>
        </p:txBody>
      </p:sp>
      <mc:AlternateContent xmlns:mc="http://schemas.openxmlformats.org/markup-compatibility/2006" xmlns:a14="http://schemas.microsoft.com/office/drawing/2010/main">
        <mc:Choice Requires="a14">
          <p:sp>
            <p:nvSpPr>
              <p:cNvPr id="7" name="TextBox 6"/>
              <p:cNvSpPr txBox="1"/>
              <p:nvPr/>
            </p:nvSpPr>
            <p:spPr>
              <a:xfrm>
                <a:off x="3001894" y="2588859"/>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001894" y="2588859"/>
                <a:ext cx="3168352" cy="1041247"/>
              </a:xfrm>
              <a:prstGeom prst="rect">
                <a:avLst/>
              </a:prstGeom>
              <a:blipFill>
                <a:blip r:embed="rId4" cstate="print"/>
                <a:stretch>
                  <a:fillRect b="-2353"/>
                </a:stretch>
              </a:blipFill>
            </p:spPr>
            <p:txBody>
              <a:bodyPr/>
              <a:lstStyle/>
              <a:p>
                <a:r>
                  <a:rPr lang="el-GR">
                    <a:noFill/>
                  </a:rPr>
                  <a:t> </a:t>
                </a:r>
              </a:p>
            </p:txBody>
          </p:sp>
        </mc:Fallback>
      </mc:AlternateContent>
    </p:spTree>
    <p:extLst>
      <p:ext uri="{BB962C8B-B14F-4D97-AF65-F5344CB8AC3E}">
        <p14:creationId xmlns:p14="http://schemas.microsoft.com/office/powerpoint/2010/main" val="89902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2" presetClass="entr" presetSubtype="8" fill="hold" grpId="0" nodeType="afterEffect">
                                  <p:stCondLst>
                                    <p:cond delay="100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500" fill="hold"/>
                                        <p:tgtEl>
                                          <p:spTgt spid="7"/>
                                        </p:tgtEl>
                                        <p:attrNameLst>
                                          <p:attrName>ppt_x</p:attrName>
                                        </p:attrNameLst>
                                      </p:cBhvr>
                                      <p:tavLst>
                                        <p:tav tm="0">
                                          <p:val>
                                            <p:strVal val="0-#ppt_w/2"/>
                                          </p:val>
                                        </p:tav>
                                        <p:tav tm="100000">
                                          <p:val>
                                            <p:strVal val="#ppt_x"/>
                                          </p:val>
                                        </p:tav>
                                      </p:tavLst>
                                    </p:anim>
                                    <p:anim calcmode="lin" valueType="num">
                                      <p:cBhvr additive="base">
                                        <p:cTn id="16" dur="1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Effect transition="in" filter="fade">
                                      <p:cBhvr>
                                        <p:cTn id="26" dur="500"/>
                                        <p:tgtEl>
                                          <p:spTgt spid="8">
                                            <p:txEl>
                                              <p:pRg st="1" end="1"/>
                                            </p:txEl>
                                          </p:spTgt>
                                        </p:tgtEl>
                                      </p:cBhvr>
                                    </p:animEffect>
                                  </p:childTnLst>
                                </p:cTn>
                              </p:par>
                            </p:childTnLst>
                          </p:cTn>
                        </p:par>
                        <p:par>
                          <p:cTn id="27" fill="hold">
                            <p:stCondLst>
                              <p:cond delay="500"/>
                            </p:stCondLst>
                            <p:childTnLst>
                              <p:par>
                                <p:cTn id="28" presetID="10" presetClass="entr" presetSubtype="0" fill="hold" nodeType="afterEffect">
                                  <p:stCondLst>
                                    <p:cond delay="100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1267</TotalTime>
  <Words>2412</Words>
  <Application>Microsoft Office PowerPoint</Application>
  <PresentationFormat>Προβολή στην οθόνη (4:3)</PresentationFormat>
  <Paragraphs>293</Paragraphs>
  <Slides>42</Slides>
  <Notes>0</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42</vt:i4>
      </vt:variant>
    </vt:vector>
  </HeadingPairs>
  <TitlesOfParts>
    <vt:vector size="52" baseType="lpstr">
      <vt:lpstr>Arial</vt:lpstr>
      <vt:lpstr>Calibri</vt:lpstr>
      <vt:lpstr>Calibri Light</vt:lpstr>
      <vt:lpstr>Cambria Math</vt:lpstr>
      <vt:lpstr>Comic Sans MS</vt:lpstr>
      <vt:lpstr>Trebuchet MS</vt:lpstr>
      <vt:lpstr>Wingdings</vt:lpstr>
      <vt:lpstr>Θέμα του Office</vt:lpstr>
      <vt:lpstr>Εξίσωση</vt:lpstr>
      <vt:lpstr>Equation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Merkouris</dc:creator>
  <cp:lastModifiedBy>CHRIS PAP</cp:lastModifiedBy>
  <cp:revision>188</cp:revision>
  <dcterms:created xsi:type="dcterms:W3CDTF">2017-10-04T19:26:41Z</dcterms:created>
  <dcterms:modified xsi:type="dcterms:W3CDTF">2023-11-26T11:18:15Z</dcterms:modified>
</cp:coreProperties>
</file>