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99" r:id="rId2"/>
    <p:sldId id="265" r:id="rId3"/>
    <p:sldId id="266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300" r:id="rId23"/>
    <p:sldId id="286" r:id="rId24"/>
    <p:sldId id="287" r:id="rId25"/>
    <p:sldId id="288" r:id="rId26"/>
    <p:sldId id="289" r:id="rId27"/>
    <p:sldId id="298" r:id="rId28"/>
    <p:sldId id="297" r:id="rId29"/>
    <p:sldId id="290" r:id="rId30"/>
    <p:sldId id="291" r:id="rId31"/>
    <p:sldId id="292" r:id="rId32"/>
    <p:sldId id="293" r:id="rId33"/>
    <p:sldId id="294" r:id="rId34"/>
    <p:sldId id="295" r:id="rId35"/>
    <p:sldId id="301" r:id="rId36"/>
    <p:sldId id="302" r:id="rId37"/>
    <p:sldId id="303" r:id="rId3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800000"/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99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24D901-6766-4693-A8FD-E974CEE5D545}" type="doc">
      <dgm:prSet loTypeId="urn:microsoft.com/office/officeart/2005/8/layout/hierarchy2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l-GR"/>
        </a:p>
      </dgm:t>
    </dgm:pt>
    <dgm:pt modelId="{5222AF27-92D2-40B5-9C23-CFF021FBF250}">
      <dgm:prSet phldrT="[Κείμενο]" custT="1"/>
      <dgm:spPr>
        <a:solidFill>
          <a:srgbClr val="CCECFF"/>
        </a:solidFill>
        <a:ln>
          <a:solidFill>
            <a:schemeClr val="tx1"/>
          </a:solidFill>
        </a:ln>
      </dgm:spPr>
      <dgm:t>
        <a:bodyPr/>
        <a:lstStyle/>
        <a:p>
          <a:r>
            <a:rPr lang="el-GR" sz="2000" b="1" dirty="0" smtClean="0">
              <a:latin typeface="Comic Sans MS" panose="030F0702030302020204" pitchFamily="66" charset="0"/>
            </a:rPr>
            <a:t>Άτομο </a:t>
          </a:r>
        </a:p>
        <a:p>
          <a:r>
            <a:rPr lang="el-GR" sz="2000" b="1" dirty="0" smtClean="0">
              <a:latin typeface="Comic Sans MS" panose="030F0702030302020204" pitchFamily="66" charset="0"/>
            </a:rPr>
            <a:t>(ηλεκτρικά ουδέτερο)</a:t>
          </a:r>
          <a:endParaRPr lang="el-GR" sz="2000" b="1" dirty="0">
            <a:latin typeface="Comic Sans MS" panose="030F0702030302020204" pitchFamily="66" charset="0"/>
          </a:endParaRPr>
        </a:p>
      </dgm:t>
    </dgm:pt>
    <dgm:pt modelId="{5E4C3102-8BF4-4B21-8AED-F1E8EC26D2BF}" type="parTrans" cxnId="{E8B6F032-2303-427B-AB04-F356D2C31FB9}">
      <dgm:prSet/>
      <dgm:spPr/>
      <dgm:t>
        <a:bodyPr/>
        <a:lstStyle/>
        <a:p>
          <a:endParaRPr lang="el-GR"/>
        </a:p>
      </dgm:t>
    </dgm:pt>
    <dgm:pt modelId="{82E3DD47-0DE3-4248-95F1-D067114990E9}" type="sibTrans" cxnId="{E8B6F032-2303-427B-AB04-F356D2C31FB9}">
      <dgm:prSet/>
      <dgm:spPr/>
      <dgm:t>
        <a:bodyPr/>
        <a:lstStyle/>
        <a:p>
          <a:endParaRPr lang="el-GR"/>
        </a:p>
      </dgm:t>
    </dgm:pt>
    <dgm:pt modelId="{96A90DB7-F3F8-4A24-A750-A130F870CF9B}">
      <dgm:prSet phldrT="[Κείμενο]" custT="1"/>
      <dgm:spPr>
        <a:solidFill>
          <a:srgbClr val="CCECFF"/>
        </a:solidFill>
        <a:ln>
          <a:solidFill>
            <a:schemeClr val="tx1"/>
          </a:solidFill>
        </a:ln>
      </dgm:spPr>
      <dgm:t>
        <a:bodyPr/>
        <a:lstStyle/>
        <a:p>
          <a:r>
            <a:rPr lang="el-GR" sz="2000" b="1" dirty="0" smtClean="0">
              <a:latin typeface="Comic Sans MS" panose="030F0702030302020204" pitchFamily="66" charset="0"/>
            </a:rPr>
            <a:t>Πυρήνας </a:t>
          </a:r>
        </a:p>
        <a:p>
          <a:r>
            <a:rPr lang="el-GR" sz="2000" b="1" dirty="0" smtClean="0">
              <a:latin typeface="Comic Sans MS" panose="030F0702030302020204" pitchFamily="66" charset="0"/>
            </a:rPr>
            <a:t>(θετικά φορτισμένος)</a:t>
          </a:r>
          <a:endParaRPr lang="el-GR" sz="2000" b="1" dirty="0">
            <a:latin typeface="Comic Sans MS" panose="030F0702030302020204" pitchFamily="66" charset="0"/>
          </a:endParaRPr>
        </a:p>
      </dgm:t>
    </dgm:pt>
    <dgm:pt modelId="{CD3A1201-4F61-42C5-86D7-602536F4541C}" type="parTrans" cxnId="{8234ED4A-ADF9-4492-884B-50319E456D0E}">
      <dgm:prSet/>
      <dgm:spPr>
        <a:ln>
          <a:solidFill>
            <a:schemeClr val="tx1"/>
          </a:solidFill>
        </a:ln>
      </dgm:spPr>
      <dgm:t>
        <a:bodyPr/>
        <a:lstStyle/>
        <a:p>
          <a:endParaRPr lang="el-GR"/>
        </a:p>
      </dgm:t>
    </dgm:pt>
    <dgm:pt modelId="{511C7FD7-7024-4373-A925-74FCA3B0CC61}" type="sibTrans" cxnId="{8234ED4A-ADF9-4492-884B-50319E456D0E}">
      <dgm:prSet/>
      <dgm:spPr/>
      <dgm:t>
        <a:bodyPr/>
        <a:lstStyle/>
        <a:p>
          <a:endParaRPr lang="el-GR"/>
        </a:p>
      </dgm:t>
    </dgm:pt>
    <dgm:pt modelId="{22C10198-09A3-4F6F-B9B1-BCEDB71E6723}">
      <dgm:prSet phldrT="[Κείμενο]" custT="1"/>
      <dgm:spPr>
        <a:solidFill>
          <a:srgbClr val="CCECFF"/>
        </a:solidFill>
        <a:ln>
          <a:solidFill>
            <a:schemeClr val="tx1"/>
          </a:solidFill>
        </a:ln>
      </dgm:spPr>
      <dgm:t>
        <a:bodyPr/>
        <a:lstStyle/>
        <a:p>
          <a:r>
            <a:rPr lang="el-GR" sz="2000" b="1" dirty="0" smtClean="0">
              <a:latin typeface="Comic Sans MS" panose="030F0702030302020204" pitchFamily="66" charset="0"/>
            </a:rPr>
            <a:t>Πρωτόνιο </a:t>
          </a:r>
        </a:p>
        <a:p>
          <a:r>
            <a:rPr lang="el-GR" sz="2000" b="1" dirty="0" smtClean="0">
              <a:latin typeface="Comic Sans MS" panose="030F0702030302020204" pitchFamily="66" charset="0"/>
            </a:rPr>
            <a:t>(θετικά φορτισμένο) </a:t>
          </a:r>
          <a:endParaRPr lang="el-GR" sz="2000" b="1" dirty="0">
            <a:latin typeface="Comic Sans MS" panose="030F0702030302020204" pitchFamily="66" charset="0"/>
          </a:endParaRPr>
        </a:p>
      </dgm:t>
    </dgm:pt>
    <dgm:pt modelId="{A6DF4F75-5117-4C02-B95B-C6D668B9F869}" type="parTrans" cxnId="{03EF3A0C-12E0-4AB4-895C-E6FBC4034184}">
      <dgm:prSet/>
      <dgm:spPr>
        <a:ln>
          <a:solidFill>
            <a:schemeClr val="tx1"/>
          </a:solidFill>
        </a:ln>
      </dgm:spPr>
      <dgm:t>
        <a:bodyPr/>
        <a:lstStyle/>
        <a:p>
          <a:endParaRPr lang="el-GR"/>
        </a:p>
      </dgm:t>
    </dgm:pt>
    <dgm:pt modelId="{FAF2FFF2-3DB8-43E6-BF53-9EDB19A167AB}" type="sibTrans" cxnId="{03EF3A0C-12E0-4AB4-895C-E6FBC4034184}">
      <dgm:prSet/>
      <dgm:spPr/>
      <dgm:t>
        <a:bodyPr/>
        <a:lstStyle/>
        <a:p>
          <a:endParaRPr lang="el-GR"/>
        </a:p>
      </dgm:t>
    </dgm:pt>
    <dgm:pt modelId="{EF0DD8B8-769A-4E95-A6E9-75E07A0B1812}">
      <dgm:prSet phldrT="[Κείμενο]" custT="1"/>
      <dgm:spPr>
        <a:solidFill>
          <a:srgbClr val="CCECFF"/>
        </a:solidFill>
        <a:ln>
          <a:solidFill>
            <a:schemeClr val="tx1"/>
          </a:solidFill>
        </a:ln>
      </dgm:spPr>
      <dgm:t>
        <a:bodyPr/>
        <a:lstStyle/>
        <a:p>
          <a:r>
            <a:rPr lang="el-GR" sz="2000" b="1" dirty="0" smtClean="0">
              <a:latin typeface="Comic Sans MS" panose="030F0702030302020204" pitchFamily="66" charset="0"/>
            </a:rPr>
            <a:t>Νετρόνιο </a:t>
          </a:r>
        </a:p>
        <a:p>
          <a:r>
            <a:rPr lang="el-GR" sz="2000" b="1" dirty="0" smtClean="0">
              <a:latin typeface="Comic Sans MS" panose="030F0702030302020204" pitchFamily="66" charset="0"/>
            </a:rPr>
            <a:t>(ηλεκτρικά ουδέτερο)</a:t>
          </a:r>
          <a:endParaRPr lang="el-GR" sz="2000" b="1" dirty="0">
            <a:latin typeface="Comic Sans MS" panose="030F0702030302020204" pitchFamily="66" charset="0"/>
          </a:endParaRPr>
        </a:p>
      </dgm:t>
    </dgm:pt>
    <dgm:pt modelId="{80343418-C5C2-4B7A-BA0D-CD5CA2FF9B9D}" type="parTrans" cxnId="{C1604197-EBF1-45A9-A9D2-EC97627E242E}">
      <dgm:prSet/>
      <dgm:spPr>
        <a:ln>
          <a:solidFill>
            <a:schemeClr val="tx1"/>
          </a:solidFill>
        </a:ln>
      </dgm:spPr>
      <dgm:t>
        <a:bodyPr/>
        <a:lstStyle/>
        <a:p>
          <a:endParaRPr lang="el-GR"/>
        </a:p>
      </dgm:t>
    </dgm:pt>
    <dgm:pt modelId="{53A9D0BD-3950-4054-837D-4543D239008E}" type="sibTrans" cxnId="{C1604197-EBF1-45A9-A9D2-EC97627E242E}">
      <dgm:prSet/>
      <dgm:spPr/>
      <dgm:t>
        <a:bodyPr/>
        <a:lstStyle/>
        <a:p>
          <a:endParaRPr lang="el-GR"/>
        </a:p>
      </dgm:t>
    </dgm:pt>
    <dgm:pt modelId="{7FFF964D-116E-4ED9-B26A-63AF151D5C7F}">
      <dgm:prSet phldrT="[Κείμενο]" custT="1"/>
      <dgm:spPr>
        <a:solidFill>
          <a:srgbClr val="CCECFF"/>
        </a:solidFill>
        <a:ln>
          <a:solidFill>
            <a:schemeClr val="tx1"/>
          </a:solidFill>
        </a:ln>
      </dgm:spPr>
      <dgm:t>
        <a:bodyPr/>
        <a:lstStyle/>
        <a:p>
          <a:r>
            <a:rPr lang="el-GR" sz="2000" b="1" dirty="0" smtClean="0">
              <a:latin typeface="Comic Sans MS" panose="030F0702030302020204" pitchFamily="66" charset="0"/>
            </a:rPr>
            <a:t>Ηλεκτρόνιο </a:t>
          </a:r>
        </a:p>
        <a:p>
          <a:r>
            <a:rPr lang="el-GR" sz="2000" b="1" dirty="0" smtClean="0">
              <a:latin typeface="Comic Sans MS" panose="030F0702030302020204" pitchFamily="66" charset="0"/>
            </a:rPr>
            <a:t>(αρνητικά φορτισμένο)</a:t>
          </a:r>
          <a:endParaRPr lang="el-GR" sz="2000" b="1" dirty="0">
            <a:latin typeface="Comic Sans MS" panose="030F0702030302020204" pitchFamily="66" charset="0"/>
          </a:endParaRPr>
        </a:p>
      </dgm:t>
    </dgm:pt>
    <dgm:pt modelId="{A9CA9327-ADAA-4945-99B8-FC3F514DD93F}" type="parTrans" cxnId="{AF010244-A76B-4BF2-91F2-ABCEBEE9D309}">
      <dgm:prSet/>
      <dgm:spPr>
        <a:ln>
          <a:solidFill>
            <a:schemeClr val="tx1"/>
          </a:solidFill>
        </a:ln>
      </dgm:spPr>
      <dgm:t>
        <a:bodyPr/>
        <a:lstStyle/>
        <a:p>
          <a:endParaRPr lang="el-GR"/>
        </a:p>
      </dgm:t>
    </dgm:pt>
    <dgm:pt modelId="{8222247A-27F0-4060-99B4-EBF36B1490AF}" type="sibTrans" cxnId="{AF010244-A76B-4BF2-91F2-ABCEBEE9D309}">
      <dgm:prSet/>
      <dgm:spPr/>
      <dgm:t>
        <a:bodyPr/>
        <a:lstStyle/>
        <a:p>
          <a:endParaRPr lang="el-GR"/>
        </a:p>
      </dgm:t>
    </dgm:pt>
    <dgm:pt modelId="{F69A3D63-F28E-4798-BB79-BF3D1970B2C8}" type="pres">
      <dgm:prSet presAssocID="{0324D901-6766-4693-A8FD-E974CEE5D54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9C481721-0B26-4D62-A12E-E497026F3570}" type="pres">
      <dgm:prSet presAssocID="{5222AF27-92D2-40B5-9C23-CFF021FBF250}" presName="root1" presStyleCnt="0"/>
      <dgm:spPr/>
    </dgm:pt>
    <dgm:pt modelId="{A0269F36-E29E-4C0F-A302-5A735A08EE39}" type="pres">
      <dgm:prSet presAssocID="{5222AF27-92D2-40B5-9C23-CFF021FBF250}" presName="LevelOneTextNode" presStyleLbl="node0" presStyleIdx="0" presStyleCnt="1" custScaleX="266584" custScaleY="21601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836577D0-7E96-4130-BC4A-872463F63575}" type="pres">
      <dgm:prSet presAssocID="{5222AF27-92D2-40B5-9C23-CFF021FBF250}" presName="level2hierChild" presStyleCnt="0"/>
      <dgm:spPr/>
    </dgm:pt>
    <dgm:pt modelId="{4ACA1C17-DF25-4691-B8A1-DB41C402EB88}" type="pres">
      <dgm:prSet presAssocID="{CD3A1201-4F61-42C5-86D7-602536F4541C}" presName="conn2-1" presStyleLbl="parChTrans1D2" presStyleIdx="0" presStyleCnt="2"/>
      <dgm:spPr/>
      <dgm:t>
        <a:bodyPr/>
        <a:lstStyle/>
        <a:p>
          <a:endParaRPr lang="el-GR"/>
        </a:p>
      </dgm:t>
    </dgm:pt>
    <dgm:pt modelId="{1B1BE384-A928-4CD3-B723-5F6FD44D3052}" type="pres">
      <dgm:prSet presAssocID="{CD3A1201-4F61-42C5-86D7-602536F4541C}" presName="connTx" presStyleLbl="parChTrans1D2" presStyleIdx="0" presStyleCnt="2"/>
      <dgm:spPr/>
      <dgm:t>
        <a:bodyPr/>
        <a:lstStyle/>
        <a:p>
          <a:endParaRPr lang="el-GR"/>
        </a:p>
      </dgm:t>
    </dgm:pt>
    <dgm:pt modelId="{FBB3485A-140E-4DD3-9FA4-F7BD537D4879}" type="pres">
      <dgm:prSet presAssocID="{96A90DB7-F3F8-4A24-A750-A130F870CF9B}" presName="root2" presStyleCnt="0"/>
      <dgm:spPr/>
    </dgm:pt>
    <dgm:pt modelId="{27ABAED7-399A-49B7-849B-FD3630617911}" type="pres">
      <dgm:prSet presAssocID="{96A90DB7-F3F8-4A24-A750-A130F870CF9B}" presName="LevelTwoTextNode" presStyleLbl="node2" presStyleIdx="0" presStyleCnt="2" custScaleX="261604" custScaleY="189477" custLinFactY="-8045" custLinFactNeighborX="-24265" custLinFactNeighborY="-10000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DE1AB247-B51D-4A11-9AA3-09B8971E90CC}" type="pres">
      <dgm:prSet presAssocID="{96A90DB7-F3F8-4A24-A750-A130F870CF9B}" presName="level3hierChild" presStyleCnt="0"/>
      <dgm:spPr/>
    </dgm:pt>
    <dgm:pt modelId="{354E139D-3A1D-4947-8D55-5A416F36C3B5}" type="pres">
      <dgm:prSet presAssocID="{A6DF4F75-5117-4C02-B95B-C6D668B9F869}" presName="conn2-1" presStyleLbl="parChTrans1D3" presStyleIdx="0" presStyleCnt="2"/>
      <dgm:spPr/>
      <dgm:t>
        <a:bodyPr/>
        <a:lstStyle/>
        <a:p>
          <a:endParaRPr lang="el-GR"/>
        </a:p>
      </dgm:t>
    </dgm:pt>
    <dgm:pt modelId="{86E045D0-EB20-4686-860E-3B8C11FD3F8B}" type="pres">
      <dgm:prSet presAssocID="{A6DF4F75-5117-4C02-B95B-C6D668B9F869}" presName="connTx" presStyleLbl="parChTrans1D3" presStyleIdx="0" presStyleCnt="2"/>
      <dgm:spPr/>
      <dgm:t>
        <a:bodyPr/>
        <a:lstStyle/>
        <a:p>
          <a:endParaRPr lang="el-GR"/>
        </a:p>
      </dgm:t>
    </dgm:pt>
    <dgm:pt modelId="{F98367B7-FC0C-4E05-99F4-CCCBBDC004C7}" type="pres">
      <dgm:prSet presAssocID="{22C10198-09A3-4F6F-B9B1-BCEDB71E6723}" presName="root2" presStyleCnt="0"/>
      <dgm:spPr/>
    </dgm:pt>
    <dgm:pt modelId="{456DDDB9-D73D-458A-9924-EA4BAF47DD9D}" type="pres">
      <dgm:prSet presAssocID="{22C10198-09A3-4F6F-B9B1-BCEDB71E6723}" presName="LevelTwoTextNode" presStyleLbl="node3" presStyleIdx="0" presStyleCnt="2" custScaleX="261704" custScaleY="199510" custLinFactY="-50053" custLinFactNeighborX="-28065" custLinFactNeighborY="-10000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AFA07BC-DDBE-4F08-875C-C96279E74D49}" type="pres">
      <dgm:prSet presAssocID="{22C10198-09A3-4F6F-B9B1-BCEDB71E6723}" presName="level3hierChild" presStyleCnt="0"/>
      <dgm:spPr/>
    </dgm:pt>
    <dgm:pt modelId="{C5480534-C217-4CE2-BB46-5ED22C253C86}" type="pres">
      <dgm:prSet presAssocID="{80343418-C5C2-4B7A-BA0D-CD5CA2FF9B9D}" presName="conn2-1" presStyleLbl="parChTrans1D3" presStyleIdx="1" presStyleCnt="2"/>
      <dgm:spPr/>
      <dgm:t>
        <a:bodyPr/>
        <a:lstStyle/>
        <a:p>
          <a:endParaRPr lang="el-GR"/>
        </a:p>
      </dgm:t>
    </dgm:pt>
    <dgm:pt modelId="{0370E1CE-E6EF-4DE5-9842-09D868BE90E4}" type="pres">
      <dgm:prSet presAssocID="{80343418-C5C2-4B7A-BA0D-CD5CA2FF9B9D}" presName="connTx" presStyleLbl="parChTrans1D3" presStyleIdx="1" presStyleCnt="2"/>
      <dgm:spPr/>
      <dgm:t>
        <a:bodyPr/>
        <a:lstStyle/>
        <a:p>
          <a:endParaRPr lang="el-GR"/>
        </a:p>
      </dgm:t>
    </dgm:pt>
    <dgm:pt modelId="{A504F0B3-D048-451A-B3A8-6D8B29242A83}" type="pres">
      <dgm:prSet presAssocID="{EF0DD8B8-769A-4E95-A6E9-75E07A0B1812}" presName="root2" presStyleCnt="0"/>
      <dgm:spPr/>
    </dgm:pt>
    <dgm:pt modelId="{E7E7FC10-3132-4F77-A7CF-A50D6C7CE00E}" type="pres">
      <dgm:prSet presAssocID="{EF0DD8B8-769A-4E95-A6E9-75E07A0B1812}" presName="LevelTwoTextNode" presStyleLbl="node3" presStyleIdx="1" presStyleCnt="2" custScaleX="268242" custScaleY="219083" custLinFactNeighborX="-28623" custLinFactNeighborY="-4849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550F004-FCD8-4E21-9584-F0CA0C27492A}" type="pres">
      <dgm:prSet presAssocID="{EF0DD8B8-769A-4E95-A6E9-75E07A0B1812}" presName="level3hierChild" presStyleCnt="0"/>
      <dgm:spPr/>
    </dgm:pt>
    <dgm:pt modelId="{189A1DED-EEFD-4205-BE89-C804F1AC7488}" type="pres">
      <dgm:prSet presAssocID="{A9CA9327-ADAA-4945-99B8-FC3F514DD93F}" presName="conn2-1" presStyleLbl="parChTrans1D2" presStyleIdx="1" presStyleCnt="2"/>
      <dgm:spPr/>
      <dgm:t>
        <a:bodyPr/>
        <a:lstStyle/>
        <a:p>
          <a:endParaRPr lang="el-GR"/>
        </a:p>
      </dgm:t>
    </dgm:pt>
    <dgm:pt modelId="{C79B25BE-2281-4A50-8B3F-E6D3B2975A23}" type="pres">
      <dgm:prSet presAssocID="{A9CA9327-ADAA-4945-99B8-FC3F514DD93F}" presName="connTx" presStyleLbl="parChTrans1D2" presStyleIdx="1" presStyleCnt="2"/>
      <dgm:spPr/>
      <dgm:t>
        <a:bodyPr/>
        <a:lstStyle/>
        <a:p>
          <a:endParaRPr lang="el-GR"/>
        </a:p>
      </dgm:t>
    </dgm:pt>
    <dgm:pt modelId="{F9CDE486-540A-4BAB-B05A-D6D2AD2B5481}" type="pres">
      <dgm:prSet presAssocID="{7FFF964D-116E-4ED9-B26A-63AF151D5C7F}" presName="root2" presStyleCnt="0"/>
      <dgm:spPr/>
    </dgm:pt>
    <dgm:pt modelId="{3A3B7C91-DB6C-4277-87F2-C4ADB94B7233}" type="pres">
      <dgm:prSet presAssocID="{7FFF964D-116E-4ED9-B26A-63AF151D5C7F}" presName="LevelTwoTextNode" presStyleLbl="node2" presStyleIdx="1" presStyleCnt="2" custScaleX="273123" custScaleY="194558" custLinFactNeighborX="-15557" custLinFactNeighborY="8879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831B6F4E-14D1-40C8-8CB9-F15344E25869}" type="pres">
      <dgm:prSet presAssocID="{7FFF964D-116E-4ED9-B26A-63AF151D5C7F}" presName="level3hierChild" presStyleCnt="0"/>
      <dgm:spPr/>
    </dgm:pt>
  </dgm:ptLst>
  <dgm:cxnLst>
    <dgm:cxn modelId="{147487D8-041C-43A5-AF12-271B4536260D}" type="presOf" srcId="{CD3A1201-4F61-42C5-86D7-602536F4541C}" destId="{1B1BE384-A928-4CD3-B723-5F6FD44D3052}" srcOrd="1" destOrd="0" presId="urn:microsoft.com/office/officeart/2005/8/layout/hierarchy2"/>
    <dgm:cxn modelId="{FD22159D-4017-4318-9CE8-649E5FB80398}" type="presOf" srcId="{80343418-C5C2-4B7A-BA0D-CD5CA2FF9B9D}" destId="{0370E1CE-E6EF-4DE5-9842-09D868BE90E4}" srcOrd="1" destOrd="0" presId="urn:microsoft.com/office/officeart/2005/8/layout/hierarchy2"/>
    <dgm:cxn modelId="{AF010244-A76B-4BF2-91F2-ABCEBEE9D309}" srcId="{5222AF27-92D2-40B5-9C23-CFF021FBF250}" destId="{7FFF964D-116E-4ED9-B26A-63AF151D5C7F}" srcOrd="1" destOrd="0" parTransId="{A9CA9327-ADAA-4945-99B8-FC3F514DD93F}" sibTransId="{8222247A-27F0-4060-99B4-EBF36B1490AF}"/>
    <dgm:cxn modelId="{DE3D7210-A69A-4448-B7BA-55BA7E15DA0A}" type="presOf" srcId="{EF0DD8B8-769A-4E95-A6E9-75E07A0B1812}" destId="{E7E7FC10-3132-4F77-A7CF-A50D6C7CE00E}" srcOrd="0" destOrd="0" presId="urn:microsoft.com/office/officeart/2005/8/layout/hierarchy2"/>
    <dgm:cxn modelId="{C1604197-EBF1-45A9-A9D2-EC97627E242E}" srcId="{96A90DB7-F3F8-4A24-A750-A130F870CF9B}" destId="{EF0DD8B8-769A-4E95-A6E9-75E07A0B1812}" srcOrd="1" destOrd="0" parTransId="{80343418-C5C2-4B7A-BA0D-CD5CA2FF9B9D}" sibTransId="{53A9D0BD-3950-4054-837D-4543D239008E}"/>
    <dgm:cxn modelId="{E56B741A-7159-40D5-A6BE-02E95EFF2D4E}" type="presOf" srcId="{A6DF4F75-5117-4C02-B95B-C6D668B9F869}" destId="{354E139D-3A1D-4947-8D55-5A416F36C3B5}" srcOrd="0" destOrd="0" presId="urn:microsoft.com/office/officeart/2005/8/layout/hierarchy2"/>
    <dgm:cxn modelId="{7AB38D73-1102-4335-A2EF-8938ABF38331}" type="presOf" srcId="{0324D901-6766-4693-A8FD-E974CEE5D545}" destId="{F69A3D63-F28E-4798-BB79-BF3D1970B2C8}" srcOrd="0" destOrd="0" presId="urn:microsoft.com/office/officeart/2005/8/layout/hierarchy2"/>
    <dgm:cxn modelId="{570D4B57-46BF-45DC-8536-EE22071EFE7D}" type="presOf" srcId="{A9CA9327-ADAA-4945-99B8-FC3F514DD93F}" destId="{189A1DED-EEFD-4205-BE89-C804F1AC7488}" srcOrd="0" destOrd="0" presId="urn:microsoft.com/office/officeart/2005/8/layout/hierarchy2"/>
    <dgm:cxn modelId="{E8B6F032-2303-427B-AB04-F356D2C31FB9}" srcId="{0324D901-6766-4693-A8FD-E974CEE5D545}" destId="{5222AF27-92D2-40B5-9C23-CFF021FBF250}" srcOrd="0" destOrd="0" parTransId="{5E4C3102-8BF4-4B21-8AED-F1E8EC26D2BF}" sibTransId="{82E3DD47-0DE3-4248-95F1-D067114990E9}"/>
    <dgm:cxn modelId="{64D1999A-D734-4D24-80B1-65833697A422}" type="presOf" srcId="{A9CA9327-ADAA-4945-99B8-FC3F514DD93F}" destId="{C79B25BE-2281-4A50-8B3F-E6D3B2975A23}" srcOrd="1" destOrd="0" presId="urn:microsoft.com/office/officeart/2005/8/layout/hierarchy2"/>
    <dgm:cxn modelId="{5B21D7AD-5F26-4F6F-9269-F4088BF8FAA3}" type="presOf" srcId="{CD3A1201-4F61-42C5-86D7-602536F4541C}" destId="{4ACA1C17-DF25-4691-B8A1-DB41C402EB88}" srcOrd="0" destOrd="0" presId="urn:microsoft.com/office/officeart/2005/8/layout/hierarchy2"/>
    <dgm:cxn modelId="{F8C80AA6-D9E5-4516-8BBE-0EF267516C08}" type="presOf" srcId="{80343418-C5C2-4B7A-BA0D-CD5CA2FF9B9D}" destId="{C5480534-C217-4CE2-BB46-5ED22C253C86}" srcOrd="0" destOrd="0" presId="urn:microsoft.com/office/officeart/2005/8/layout/hierarchy2"/>
    <dgm:cxn modelId="{F77D04DB-831C-467E-80DC-73DBFDAF9982}" type="presOf" srcId="{A6DF4F75-5117-4C02-B95B-C6D668B9F869}" destId="{86E045D0-EB20-4686-860E-3B8C11FD3F8B}" srcOrd="1" destOrd="0" presId="urn:microsoft.com/office/officeart/2005/8/layout/hierarchy2"/>
    <dgm:cxn modelId="{F470FD63-5483-481C-8505-5941D6517979}" type="presOf" srcId="{7FFF964D-116E-4ED9-B26A-63AF151D5C7F}" destId="{3A3B7C91-DB6C-4277-87F2-C4ADB94B7233}" srcOrd="0" destOrd="0" presId="urn:microsoft.com/office/officeart/2005/8/layout/hierarchy2"/>
    <dgm:cxn modelId="{503290DE-ACCB-4FB4-95F4-D48C610BDD1B}" type="presOf" srcId="{96A90DB7-F3F8-4A24-A750-A130F870CF9B}" destId="{27ABAED7-399A-49B7-849B-FD3630617911}" srcOrd="0" destOrd="0" presId="urn:microsoft.com/office/officeart/2005/8/layout/hierarchy2"/>
    <dgm:cxn modelId="{03EF3A0C-12E0-4AB4-895C-E6FBC4034184}" srcId="{96A90DB7-F3F8-4A24-A750-A130F870CF9B}" destId="{22C10198-09A3-4F6F-B9B1-BCEDB71E6723}" srcOrd="0" destOrd="0" parTransId="{A6DF4F75-5117-4C02-B95B-C6D668B9F869}" sibTransId="{FAF2FFF2-3DB8-43E6-BF53-9EDB19A167AB}"/>
    <dgm:cxn modelId="{2B46824E-F39F-465B-B083-63A6A9559883}" type="presOf" srcId="{22C10198-09A3-4F6F-B9B1-BCEDB71E6723}" destId="{456DDDB9-D73D-458A-9924-EA4BAF47DD9D}" srcOrd="0" destOrd="0" presId="urn:microsoft.com/office/officeart/2005/8/layout/hierarchy2"/>
    <dgm:cxn modelId="{746DBEB0-ABC8-408E-85AD-1DC49A12B9D8}" type="presOf" srcId="{5222AF27-92D2-40B5-9C23-CFF021FBF250}" destId="{A0269F36-E29E-4C0F-A302-5A735A08EE39}" srcOrd="0" destOrd="0" presId="urn:microsoft.com/office/officeart/2005/8/layout/hierarchy2"/>
    <dgm:cxn modelId="{8234ED4A-ADF9-4492-884B-50319E456D0E}" srcId="{5222AF27-92D2-40B5-9C23-CFF021FBF250}" destId="{96A90DB7-F3F8-4A24-A750-A130F870CF9B}" srcOrd="0" destOrd="0" parTransId="{CD3A1201-4F61-42C5-86D7-602536F4541C}" sibTransId="{511C7FD7-7024-4373-A925-74FCA3B0CC61}"/>
    <dgm:cxn modelId="{48AFC5EC-1A83-41AA-BA95-61EA6D4BD093}" type="presParOf" srcId="{F69A3D63-F28E-4798-BB79-BF3D1970B2C8}" destId="{9C481721-0B26-4D62-A12E-E497026F3570}" srcOrd="0" destOrd="0" presId="urn:microsoft.com/office/officeart/2005/8/layout/hierarchy2"/>
    <dgm:cxn modelId="{BC636297-CE31-4FBA-8186-3085AC89B490}" type="presParOf" srcId="{9C481721-0B26-4D62-A12E-E497026F3570}" destId="{A0269F36-E29E-4C0F-A302-5A735A08EE39}" srcOrd="0" destOrd="0" presId="urn:microsoft.com/office/officeart/2005/8/layout/hierarchy2"/>
    <dgm:cxn modelId="{805F3C1D-29A2-4DA2-8EF6-931FBDF6E239}" type="presParOf" srcId="{9C481721-0B26-4D62-A12E-E497026F3570}" destId="{836577D0-7E96-4130-BC4A-872463F63575}" srcOrd="1" destOrd="0" presId="urn:microsoft.com/office/officeart/2005/8/layout/hierarchy2"/>
    <dgm:cxn modelId="{0B4785CB-4A06-4006-90A4-AA26CC251FDE}" type="presParOf" srcId="{836577D0-7E96-4130-BC4A-872463F63575}" destId="{4ACA1C17-DF25-4691-B8A1-DB41C402EB88}" srcOrd="0" destOrd="0" presId="urn:microsoft.com/office/officeart/2005/8/layout/hierarchy2"/>
    <dgm:cxn modelId="{7307B9F0-7E3F-47E2-AF9F-37F30398AE3F}" type="presParOf" srcId="{4ACA1C17-DF25-4691-B8A1-DB41C402EB88}" destId="{1B1BE384-A928-4CD3-B723-5F6FD44D3052}" srcOrd="0" destOrd="0" presId="urn:microsoft.com/office/officeart/2005/8/layout/hierarchy2"/>
    <dgm:cxn modelId="{1D1172B8-DE5A-4BE2-8957-4D1C95924280}" type="presParOf" srcId="{836577D0-7E96-4130-BC4A-872463F63575}" destId="{FBB3485A-140E-4DD3-9FA4-F7BD537D4879}" srcOrd="1" destOrd="0" presId="urn:microsoft.com/office/officeart/2005/8/layout/hierarchy2"/>
    <dgm:cxn modelId="{FB2C4B34-8DEC-470F-B6C3-E1AA8A1064BA}" type="presParOf" srcId="{FBB3485A-140E-4DD3-9FA4-F7BD537D4879}" destId="{27ABAED7-399A-49B7-849B-FD3630617911}" srcOrd="0" destOrd="0" presId="urn:microsoft.com/office/officeart/2005/8/layout/hierarchy2"/>
    <dgm:cxn modelId="{F658FBFF-9D61-4022-938E-886D88FC6450}" type="presParOf" srcId="{FBB3485A-140E-4DD3-9FA4-F7BD537D4879}" destId="{DE1AB247-B51D-4A11-9AA3-09B8971E90CC}" srcOrd="1" destOrd="0" presId="urn:microsoft.com/office/officeart/2005/8/layout/hierarchy2"/>
    <dgm:cxn modelId="{9D0F9659-C87D-48D9-AAA9-61B9044F5E18}" type="presParOf" srcId="{DE1AB247-B51D-4A11-9AA3-09B8971E90CC}" destId="{354E139D-3A1D-4947-8D55-5A416F36C3B5}" srcOrd="0" destOrd="0" presId="urn:microsoft.com/office/officeart/2005/8/layout/hierarchy2"/>
    <dgm:cxn modelId="{19F84AE4-0C92-4F7C-B87C-A52D8C9331F7}" type="presParOf" srcId="{354E139D-3A1D-4947-8D55-5A416F36C3B5}" destId="{86E045D0-EB20-4686-860E-3B8C11FD3F8B}" srcOrd="0" destOrd="0" presId="urn:microsoft.com/office/officeart/2005/8/layout/hierarchy2"/>
    <dgm:cxn modelId="{5AA51859-C683-4405-B24C-3167CF3658EB}" type="presParOf" srcId="{DE1AB247-B51D-4A11-9AA3-09B8971E90CC}" destId="{F98367B7-FC0C-4E05-99F4-CCCBBDC004C7}" srcOrd="1" destOrd="0" presId="urn:microsoft.com/office/officeart/2005/8/layout/hierarchy2"/>
    <dgm:cxn modelId="{3C7241DB-AA93-4F78-A3EE-EC5AF1FCEBF3}" type="presParOf" srcId="{F98367B7-FC0C-4E05-99F4-CCCBBDC004C7}" destId="{456DDDB9-D73D-458A-9924-EA4BAF47DD9D}" srcOrd="0" destOrd="0" presId="urn:microsoft.com/office/officeart/2005/8/layout/hierarchy2"/>
    <dgm:cxn modelId="{8DBB18AF-A79D-4195-97EF-A3C08150E5BB}" type="presParOf" srcId="{F98367B7-FC0C-4E05-99F4-CCCBBDC004C7}" destId="{5AFA07BC-DDBE-4F08-875C-C96279E74D49}" srcOrd="1" destOrd="0" presId="urn:microsoft.com/office/officeart/2005/8/layout/hierarchy2"/>
    <dgm:cxn modelId="{1B46C7A4-759B-4EA3-88DA-BBA9E46BA4D8}" type="presParOf" srcId="{DE1AB247-B51D-4A11-9AA3-09B8971E90CC}" destId="{C5480534-C217-4CE2-BB46-5ED22C253C86}" srcOrd="2" destOrd="0" presId="urn:microsoft.com/office/officeart/2005/8/layout/hierarchy2"/>
    <dgm:cxn modelId="{C1DC5179-8B0C-4EC5-8BC9-23B898797537}" type="presParOf" srcId="{C5480534-C217-4CE2-BB46-5ED22C253C86}" destId="{0370E1CE-E6EF-4DE5-9842-09D868BE90E4}" srcOrd="0" destOrd="0" presId="urn:microsoft.com/office/officeart/2005/8/layout/hierarchy2"/>
    <dgm:cxn modelId="{BB85D4F5-11A4-4971-BA59-BC87DF62E939}" type="presParOf" srcId="{DE1AB247-B51D-4A11-9AA3-09B8971E90CC}" destId="{A504F0B3-D048-451A-B3A8-6D8B29242A83}" srcOrd="3" destOrd="0" presId="urn:microsoft.com/office/officeart/2005/8/layout/hierarchy2"/>
    <dgm:cxn modelId="{2FA04813-88F8-4DF1-AFA8-F889CEED5C1F}" type="presParOf" srcId="{A504F0B3-D048-451A-B3A8-6D8B29242A83}" destId="{E7E7FC10-3132-4F77-A7CF-A50D6C7CE00E}" srcOrd="0" destOrd="0" presId="urn:microsoft.com/office/officeart/2005/8/layout/hierarchy2"/>
    <dgm:cxn modelId="{F9DB0FCA-7C6C-4732-988E-65D4441593B4}" type="presParOf" srcId="{A504F0B3-D048-451A-B3A8-6D8B29242A83}" destId="{F550F004-FCD8-4E21-9584-F0CA0C27492A}" srcOrd="1" destOrd="0" presId="urn:microsoft.com/office/officeart/2005/8/layout/hierarchy2"/>
    <dgm:cxn modelId="{E33A83BF-55EF-419A-A9C3-D2AEB4C3D3A1}" type="presParOf" srcId="{836577D0-7E96-4130-BC4A-872463F63575}" destId="{189A1DED-EEFD-4205-BE89-C804F1AC7488}" srcOrd="2" destOrd="0" presId="urn:microsoft.com/office/officeart/2005/8/layout/hierarchy2"/>
    <dgm:cxn modelId="{FB634612-023F-45C8-8552-665F9B59873E}" type="presParOf" srcId="{189A1DED-EEFD-4205-BE89-C804F1AC7488}" destId="{C79B25BE-2281-4A50-8B3F-E6D3B2975A23}" srcOrd="0" destOrd="0" presId="urn:microsoft.com/office/officeart/2005/8/layout/hierarchy2"/>
    <dgm:cxn modelId="{6EA6C96E-4310-4FA5-BE2B-16525A04657F}" type="presParOf" srcId="{836577D0-7E96-4130-BC4A-872463F63575}" destId="{F9CDE486-540A-4BAB-B05A-D6D2AD2B5481}" srcOrd="3" destOrd="0" presId="urn:microsoft.com/office/officeart/2005/8/layout/hierarchy2"/>
    <dgm:cxn modelId="{43F28D50-3EFE-416D-A8F3-23BC780A6450}" type="presParOf" srcId="{F9CDE486-540A-4BAB-B05A-D6D2AD2B5481}" destId="{3A3B7C91-DB6C-4277-87F2-C4ADB94B7233}" srcOrd="0" destOrd="0" presId="urn:microsoft.com/office/officeart/2005/8/layout/hierarchy2"/>
    <dgm:cxn modelId="{A5F21FFB-7464-4734-9A86-BC846C72655A}" type="presParOf" srcId="{F9CDE486-540A-4BAB-B05A-D6D2AD2B5481}" destId="{831B6F4E-14D1-40C8-8CB9-F15344E2586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69F36-E29E-4C0F-A302-5A735A08EE39}">
      <dsp:nvSpPr>
        <dsp:cNvPr id="0" name=""/>
        <dsp:cNvSpPr/>
      </dsp:nvSpPr>
      <dsp:spPr>
        <a:xfrm>
          <a:off x="4670" y="1998989"/>
          <a:ext cx="2647384" cy="1072582"/>
        </a:xfrm>
        <a:prstGeom prst="roundRect">
          <a:avLst>
            <a:gd name="adj" fmla="val 10000"/>
          </a:avLst>
        </a:prstGeom>
        <a:solidFill>
          <a:srgbClr val="CCECFF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latin typeface="Comic Sans MS" panose="030F0702030302020204" pitchFamily="66" charset="0"/>
            </a:rPr>
            <a:t>Άτομο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latin typeface="Comic Sans MS" panose="030F0702030302020204" pitchFamily="66" charset="0"/>
            </a:rPr>
            <a:t>(ηλεκτρικά ουδέτερο)</a:t>
          </a:r>
          <a:endParaRPr lang="el-GR" sz="2000" b="1" kern="1200" dirty="0">
            <a:latin typeface="Comic Sans MS" panose="030F0702030302020204" pitchFamily="66" charset="0"/>
          </a:endParaRPr>
        </a:p>
      </dsp:txBody>
      <dsp:txXfrm>
        <a:off x="36085" y="2030404"/>
        <a:ext cx="2584554" cy="1009752"/>
      </dsp:txXfrm>
    </dsp:sp>
    <dsp:sp modelId="{4ACA1C17-DF25-4691-B8A1-DB41C402EB88}">
      <dsp:nvSpPr>
        <dsp:cNvPr id="0" name=""/>
        <dsp:cNvSpPr/>
      </dsp:nvSpPr>
      <dsp:spPr>
        <a:xfrm rot="16704678">
          <a:off x="2196064" y="1996894"/>
          <a:ext cx="1068243" cy="20019"/>
        </a:xfrm>
        <a:custGeom>
          <a:avLst/>
          <a:gdLst/>
          <a:ahLst/>
          <a:cxnLst/>
          <a:rect l="0" t="0" r="0" b="0"/>
          <a:pathLst>
            <a:path>
              <a:moveTo>
                <a:pt x="0" y="10009"/>
              </a:moveTo>
              <a:lnTo>
                <a:pt x="1068243" y="1000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2703479" y="1980197"/>
        <a:ext cx="53412" cy="53412"/>
      </dsp:txXfrm>
    </dsp:sp>
    <dsp:sp modelId="{27ABAED7-399A-49B7-849B-FD3630617911}">
      <dsp:nvSpPr>
        <dsp:cNvPr id="0" name=""/>
        <dsp:cNvSpPr/>
      </dsp:nvSpPr>
      <dsp:spPr>
        <a:xfrm>
          <a:off x="2808316" y="1008114"/>
          <a:ext cx="2597929" cy="940826"/>
        </a:xfrm>
        <a:prstGeom prst="roundRect">
          <a:avLst>
            <a:gd name="adj" fmla="val 10000"/>
          </a:avLst>
        </a:prstGeom>
        <a:solidFill>
          <a:srgbClr val="CCECFF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latin typeface="Comic Sans MS" panose="030F0702030302020204" pitchFamily="66" charset="0"/>
            </a:rPr>
            <a:t>Πυρήνας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latin typeface="Comic Sans MS" panose="030F0702030302020204" pitchFamily="66" charset="0"/>
            </a:rPr>
            <a:t>(θετικά φορτισμένος)</a:t>
          </a:r>
          <a:endParaRPr lang="el-GR" sz="2000" b="1" kern="1200" dirty="0">
            <a:latin typeface="Comic Sans MS" panose="030F0702030302020204" pitchFamily="66" charset="0"/>
          </a:endParaRPr>
        </a:p>
      </dsp:txBody>
      <dsp:txXfrm>
        <a:off x="2835872" y="1035670"/>
        <a:ext cx="2542817" cy="885714"/>
      </dsp:txXfrm>
    </dsp:sp>
    <dsp:sp modelId="{354E139D-3A1D-4947-8D55-5A416F36C3B5}">
      <dsp:nvSpPr>
        <dsp:cNvPr id="0" name=""/>
        <dsp:cNvSpPr/>
      </dsp:nvSpPr>
      <dsp:spPr>
        <a:xfrm rot="17668514">
          <a:off x="5152135" y="1073646"/>
          <a:ext cx="867714" cy="20019"/>
        </a:xfrm>
        <a:custGeom>
          <a:avLst/>
          <a:gdLst/>
          <a:ahLst/>
          <a:cxnLst/>
          <a:rect l="0" t="0" r="0" b="0"/>
          <a:pathLst>
            <a:path>
              <a:moveTo>
                <a:pt x="0" y="10009"/>
              </a:moveTo>
              <a:lnTo>
                <a:pt x="867714" y="1000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5564300" y="1061963"/>
        <a:ext cx="43385" cy="43385"/>
      </dsp:txXfrm>
    </dsp:sp>
    <dsp:sp modelId="{456DDDB9-D73D-458A-9924-EA4BAF47DD9D}">
      <dsp:nvSpPr>
        <dsp:cNvPr id="0" name=""/>
        <dsp:cNvSpPr/>
      </dsp:nvSpPr>
      <dsp:spPr>
        <a:xfrm>
          <a:off x="5765739" y="193463"/>
          <a:ext cx="2598922" cy="990644"/>
        </a:xfrm>
        <a:prstGeom prst="roundRect">
          <a:avLst>
            <a:gd name="adj" fmla="val 10000"/>
          </a:avLst>
        </a:prstGeom>
        <a:solidFill>
          <a:srgbClr val="CCECFF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latin typeface="Comic Sans MS" panose="030F0702030302020204" pitchFamily="66" charset="0"/>
            </a:rPr>
            <a:t>Πρωτόνιο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latin typeface="Comic Sans MS" panose="030F0702030302020204" pitchFamily="66" charset="0"/>
            </a:rPr>
            <a:t>(θετικά φορτισμένο) </a:t>
          </a:r>
          <a:endParaRPr lang="el-GR" sz="2000" b="1" kern="1200" dirty="0">
            <a:latin typeface="Comic Sans MS" panose="030F0702030302020204" pitchFamily="66" charset="0"/>
          </a:endParaRPr>
        </a:p>
      </dsp:txBody>
      <dsp:txXfrm>
        <a:off x="5794754" y="222478"/>
        <a:ext cx="2540892" cy="932614"/>
      </dsp:txXfrm>
    </dsp:sp>
    <dsp:sp modelId="{C5480534-C217-4CE2-BB46-5ED22C253C86}">
      <dsp:nvSpPr>
        <dsp:cNvPr id="0" name=""/>
        <dsp:cNvSpPr/>
      </dsp:nvSpPr>
      <dsp:spPr>
        <a:xfrm rot="4277263">
          <a:off x="5031578" y="1991002"/>
          <a:ext cx="1103288" cy="20019"/>
        </a:xfrm>
        <a:custGeom>
          <a:avLst/>
          <a:gdLst/>
          <a:ahLst/>
          <a:cxnLst/>
          <a:rect l="0" t="0" r="0" b="0"/>
          <a:pathLst>
            <a:path>
              <a:moveTo>
                <a:pt x="0" y="10009"/>
              </a:moveTo>
              <a:lnTo>
                <a:pt x="1103288" y="1000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5555640" y="1973430"/>
        <a:ext cx="55164" cy="55164"/>
      </dsp:txXfrm>
    </dsp:sp>
    <dsp:sp modelId="{E7E7FC10-3132-4F77-A7CF-A50D6C7CE00E}">
      <dsp:nvSpPr>
        <dsp:cNvPr id="0" name=""/>
        <dsp:cNvSpPr/>
      </dsp:nvSpPr>
      <dsp:spPr>
        <a:xfrm>
          <a:off x="5760198" y="1979581"/>
          <a:ext cx="2663850" cy="1087831"/>
        </a:xfrm>
        <a:prstGeom prst="roundRect">
          <a:avLst>
            <a:gd name="adj" fmla="val 10000"/>
          </a:avLst>
        </a:prstGeom>
        <a:solidFill>
          <a:srgbClr val="CCECFF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latin typeface="Comic Sans MS" panose="030F0702030302020204" pitchFamily="66" charset="0"/>
            </a:rPr>
            <a:t>Νετρόνιο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latin typeface="Comic Sans MS" panose="030F0702030302020204" pitchFamily="66" charset="0"/>
            </a:rPr>
            <a:t>(ηλεκτρικά ουδέτερο)</a:t>
          </a:r>
          <a:endParaRPr lang="el-GR" sz="2000" b="1" kern="1200" dirty="0">
            <a:latin typeface="Comic Sans MS" panose="030F0702030302020204" pitchFamily="66" charset="0"/>
          </a:endParaRPr>
        </a:p>
      </dsp:txBody>
      <dsp:txXfrm>
        <a:off x="5792059" y="2011442"/>
        <a:ext cx="2600128" cy="1024109"/>
      </dsp:txXfrm>
    </dsp:sp>
    <dsp:sp modelId="{189A1DED-EEFD-4205-BE89-C804F1AC7488}">
      <dsp:nvSpPr>
        <dsp:cNvPr id="0" name=""/>
        <dsp:cNvSpPr/>
      </dsp:nvSpPr>
      <dsp:spPr>
        <a:xfrm rot="4538741">
          <a:off x="2283871" y="2999540"/>
          <a:ext cx="979106" cy="20019"/>
        </a:xfrm>
        <a:custGeom>
          <a:avLst/>
          <a:gdLst/>
          <a:ahLst/>
          <a:cxnLst/>
          <a:rect l="0" t="0" r="0" b="0"/>
          <a:pathLst>
            <a:path>
              <a:moveTo>
                <a:pt x="0" y="10009"/>
              </a:moveTo>
              <a:lnTo>
                <a:pt x="979106" y="1000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2748946" y="2985072"/>
        <a:ext cx="48955" cy="48955"/>
      </dsp:txXfrm>
    </dsp:sp>
    <dsp:sp modelId="{3A3B7C91-DB6C-4277-87F2-C4ADB94B7233}">
      <dsp:nvSpPr>
        <dsp:cNvPr id="0" name=""/>
        <dsp:cNvSpPr/>
      </dsp:nvSpPr>
      <dsp:spPr>
        <a:xfrm>
          <a:off x="2894793" y="3000792"/>
          <a:ext cx="2712322" cy="966055"/>
        </a:xfrm>
        <a:prstGeom prst="roundRect">
          <a:avLst>
            <a:gd name="adj" fmla="val 10000"/>
          </a:avLst>
        </a:prstGeom>
        <a:solidFill>
          <a:srgbClr val="CCECFF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latin typeface="Comic Sans MS" panose="030F0702030302020204" pitchFamily="66" charset="0"/>
            </a:rPr>
            <a:t>Ηλεκτρόνιο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latin typeface="Comic Sans MS" panose="030F0702030302020204" pitchFamily="66" charset="0"/>
            </a:rPr>
            <a:t>(αρνητικά φορτισμένο)</a:t>
          </a:r>
          <a:endParaRPr lang="el-GR" sz="2000" b="1" kern="1200" dirty="0">
            <a:latin typeface="Comic Sans MS" panose="030F0702030302020204" pitchFamily="66" charset="0"/>
          </a:endParaRPr>
        </a:p>
      </dsp:txBody>
      <dsp:txXfrm>
        <a:off x="2923088" y="3029087"/>
        <a:ext cx="2655732" cy="9094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7C4FD-1CF2-4536-9FA6-3DD11BFA0FE2}" type="datetimeFigureOut">
              <a:rPr lang="el-GR" smtClean="0"/>
              <a:t>29/9/2019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293F1-B0DA-4ECD-A04A-557D008730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5263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C24205-311B-4B48-BEA9-913E8D9203F8}" type="slidenum">
              <a:rPr lang="el-GR" altLang="el-GR">
                <a:latin typeface="Times New Roman" pitchFamily="18" charset="0"/>
              </a:rPr>
              <a:pPr eaLnBrk="1" hangingPunct="1"/>
              <a:t>10</a:t>
            </a:fld>
            <a:endParaRPr lang="el-GR" altLang="el-GR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FA422B-93A8-4CFF-A93D-3615F21F8120}" type="slidenum">
              <a:rPr lang="el-GR" altLang="el-GR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19</a:t>
            </a:fld>
            <a:endParaRPr lang="el-GR" altLang="el-GR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1805DA6-BD12-4EE2-A30D-D726746442F3}" type="slidenum">
              <a:rPr lang="el-GR" altLang="el-GR">
                <a:latin typeface="Times New Roman" pitchFamily="18" charset="0"/>
              </a:rPr>
              <a:pPr eaLnBrk="1" hangingPunct="1"/>
              <a:t>20</a:t>
            </a:fld>
            <a:endParaRPr lang="el-GR" altLang="el-GR">
              <a:latin typeface="Times New Roman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9367-2DEA-4944-B4A3-8A995D14469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29/9/2019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83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063-0C51-4034-8ADD-AA3F8D78337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29/9/2019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47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8CF-BCCC-4662-B44D-ADFA8CB05D0B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29/9/2019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29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42563-4376-48EB-954D-B9B5A7AA4535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4F44-E708-4DD5-AF0A-FCEF5BE8A6F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54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6DEBC-BF64-4D5A-9D37-4A7F92484579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29/9/2019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482F6-6567-444F-9A04-38D96E42A2C9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51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278A9-20ED-43C7-98B5-88C3771F647C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29/9/2019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3AF50-8782-40CF-8B53-39F564DB54A3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93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79652-D2E6-4D65-BAC4-81E74D6FB0BE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29/9/2019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2E8E-A6A2-4C00-8D22-066B12895CBB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4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015C-1B4E-4C2C-8E07-FFA1F935F73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29/9/2019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48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0B-CA78-4223-99E3-57405459D1E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29/9/2019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66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FCA4-F0A3-4E61-B6D8-CA8AABB03A0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29/9/2019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35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353E7-60CC-48C3-96FE-95CA9C10EFAF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29/9/2019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65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B694-4BFD-456E-968D-6AE44BF4F07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29/9/2019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6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B596-748B-4D6D-952F-0ECEF118A96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29/9/2019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7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548C-7919-4D47-A16E-CE03D056B41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29/9/2019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20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245A-F871-4518-B158-4AB96C34873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29/9/2019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FFF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F3057-6BC1-4621-95B3-CB9873FAD62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29/9/2019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51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ilias.gr/index.php?option=com_content&amp;task=view&amp;id=75&amp;Itemid=32&amp;catid=20" TargetMode="External"/><Relationship Id="rId2" Type="http://schemas.openxmlformats.org/officeDocument/2006/relationships/hyperlink" Target="http://www.seilias.gr/index.php?option=com_content&amp;task=view&amp;id=167&amp;Itemid=32&amp;catid=20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eilias.gr/index.php?option=com_content&amp;task=view&amp;id=71&amp;Itemid=32&amp;catid=20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eilias.gr/index.php?option=com_content&amp;task=view&amp;id=181&amp;Itemid=32&amp;catid=18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ilvl9tS0Og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merkopanas.blogspot.com/2017/10/coulomb-hot-potatoes.html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8PNAbMIuNLg" TargetMode="External"/><Relationship Id="rId3" Type="http://schemas.openxmlformats.org/officeDocument/2006/relationships/hyperlink" Target="http://users.sch.gr/kassetas/yPHYSICSGYMN1.htm" TargetMode="External"/><Relationship Id="rId7" Type="http://schemas.openxmlformats.org/officeDocument/2006/relationships/hyperlink" Target="https://gr.pinterest.com/explore/static-electricity/" TargetMode="External"/><Relationship Id="rId2" Type="http://schemas.openxmlformats.org/officeDocument/2006/relationships/hyperlink" Target="https://www.youtube.com/watch?v=dJ-Bp852A-w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inanantsou.blogspot.gr/2015/02/blog-post_12.html" TargetMode="External"/><Relationship Id="rId5" Type="http://schemas.openxmlformats.org/officeDocument/2006/relationships/hyperlink" Target="https://phet.colorado.edu/sims/html/balloons-and-static-electricity/latest/balloons-and-static-electricity_el.html" TargetMode="External"/><Relationship Id="rId4" Type="http://schemas.openxmlformats.org/officeDocument/2006/relationships/hyperlink" Target="http://mikrokellariphys.blogspot.gr/2011/01/whimshurst.html" TargetMode="External"/><Relationship Id="rId9" Type="http://schemas.openxmlformats.org/officeDocument/2006/relationships/hyperlink" Target="https://ekountouris.blogspot.com/2018/09/blog-post_27.html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hyperlink" Target="http://www.csvt.qc.ca/patriotes/pei/travaux/coulomb/Image1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https://www.youtube.com/watch?v=Dz_vvw_fsT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" y="0"/>
            <a:ext cx="9163606" cy="68580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32587" y="260648"/>
            <a:ext cx="5904656" cy="158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 algn="ctr"/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Εισαγωγή</a:t>
            </a:r>
            <a:b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στο Στατικό </a:t>
            </a:r>
            <a:r>
              <a:rPr lang="el-G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Ηλεκτρισμό</a:t>
            </a:r>
            <a:endParaRPr 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l-G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(Εισαγωγικό ένθετο)</a:t>
            </a:r>
            <a:endParaRPr lang="el-G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93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Θέση υποσέλιδου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dirty="0" err="1">
                <a:latin typeface="+mn-lt"/>
              </a:rPr>
              <a:t>Μερκ</a:t>
            </a:r>
            <a:r>
              <a:rPr lang="el-GR" altLang="el-GR" dirty="0">
                <a:latin typeface="+mn-lt"/>
              </a:rPr>
              <a:t>. Παναγιωτόπουλος-Φυσικός      </a:t>
            </a:r>
            <a:r>
              <a:rPr lang="el-GR" altLang="el-GR" dirty="0" err="1">
                <a:latin typeface="+mn-lt"/>
              </a:rPr>
              <a:t>www.merkopanas.blogspot.gr</a:t>
            </a:r>
            <a:endParaRPr lang="el-GR" altLang="el-GR" dirty="0">
              <a:latin typeface="+mn-lt"/>
            </a:endParaRPr>
          </a:p>
        </p:txBody>
      </p:sp>
      <p:sp>
        <p:nvSpPr>
          <p:cNvPr id="1038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7881B1-13A6-4DE6-80B0-F570CA08327D}" type="slidenum">
              <a:rPr lang="el-GR" altLang="el-GR">
                <a:latin typeface="+mn-lt"/>
              </a:rPr>
              <a:pPr eaLnBrk="1" hangingPunct="1"/>
              <a:t>10</a:t>
            </a:fld>
            <a:endParaRPr lang="el-GR" altLang="el-GR" dirty="0">
              <a:latin typeface="+mn-lt"/>
            </a:endParaRP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3239852" y="275334"/>
            <a:ext cx="2664296" cy="47744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Δομή της ύλης</a:t>
            </a:r>
          </a:p>
        </p:txBody>
      </p:sp>
      <p:pic>
        <p:nvPicPr>
          <p:cNvPr id="69659" name="Picture 10" descr="http://csep10.phys.utk.edu/astr162/lect/light/bohrframe/bohr2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224" y="4725144"/>
            <a:ext cx="1691679" cy="1682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Διάγραμμα 7"/>
          <p:cNvGraphicFramePr/>
          <p:nvPr>
            <p:extLst>
              <p:ext uri="{D42A27DB-BD31-4B8C-83A1-F6EECF244321}">
                <p14:modId xmlns:p14="http://schemas.microsoft.com/office/powerpoint/2010/main" val="2491058560"/>
              </p:ext>
            </p:extLst>
          </p:nvPr>
        </p:nvGraphicFramePr>
        <p:xfrm>
          <a:off x="251520" y="1268760"/>
          <a:ext cx="871296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Εικόνα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72834"/>
            <a:ext cx="3834713" cy="192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  <p:bldGraphic spid="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11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1716749" y="404664"/>
            <a:ext cx="5976639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Άτομο </a:t>
            </a:r>
            <a:r>
              <a:rPr 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υδρογόνου</a:t>
            </a:r>
          </a:p>
          <a:p>
            <a:pPr algn="ctr">
              <a:spcBef>
                <a:spcPct val="50000"/>
              </a:spcBef>
              <a:defRPr/>
            </a:pPr>
            <a:r>
              <a:rPr lang="el-GR" sz="2000" b="1" dirty="0" smtClean="0">
                <a:latin typeface="Comic Sans MS" pitchFamily="66" charset="0"/>
              </a:rPr>
              <a:t>Είναι το απλούστερο απ’ όλα τα άτομα.</a:t>
            </a:r>
            <a:endParaRPr lang="el-GR" sz="2000" b="1" dirty="0">
              <a:latin typeface="Comic Sans MS" pitchFamily="66" charset="0"/>
            </a:endParaRPr>
          </a:p>
        </p:txBody>
      </p:sp>
      <p:pic>
        <p:nvPicPr>
          <p:cNvPr id="5" name="Picture 19" descr="200px-Hydro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091" y="2169929"/>
            <a:ext cx="240496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1468385" y="2152390"/>
            <a:ext cx="1800225" cy="1924683"/>
            <a:chOff x="295" y="2011"/>
            <a:chExt cx="1542" cy="1692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295" y="2160"/>
              <a:ext cx="1542" cy="1543"/>
              <a:chOff x="295" y="2160"/>
              <a:chExt cx="1542" cy="1543"/>
            </a:xfrm>
          </p:grpSpPr>
          <p:grpSp>
            <p:nvGrpSpPr>
              <p:cNvPr id="11" name="Group 24"/>
              <p:cNvGrpSpPr>
                <a:grpSpLocks/>
              </p:cNvGrpSpPr>
              <p:nvPr/>
            </p:nvGrpSpPr>
            <p:grpSpPr bwMode="auto">
              <a:xfrm>
                <a:off x="295" y="2160"/>
                <a:ext cx="1542" cy="1543"/>
                <a:chOff x="295" y="2160"/>
                <a:chExt cx="1542" cy="1543"/>
              </a:xfrm>
            </p:grpSpPr>
            <p:sp>
              <p:nvSpPr>
                <p:cNvPr id="13" name="Oval 4"/>
                <p:cNvSpPr>
                  <a:spLocks noChangeArrowheads="1"/>
                </p:cNvSpPr>
                <p:nvPr/>
              </p:nvSpPr>
              <p:spPr bwMode="auto">
                <a:xfrm>
                  <a:off x="295" y="2160"/>
                  <a:ext cx="1542" cy="1543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grpSp>
              <p:nvGrpSpPr>
                <p:cNvPr id="14" name="Group 23"/>
                <p:cNvGrpSpPr>
                  <a:grpSpLocks/>
                </p:cNvGrpSpPr>
                <p:nvPr/>
              </p:nvGrpSpPr>
              <p:grpSpPr bwMode="auto">
                <a:xfrm>
                  <a:off x="935" y="2697"/>
                  <a:ext cx="307" cy="333"/>
                  <a:chOff x="2386" y="1699"/>
                  <a:chExt cx="307" cy="333"/>
                </a:xfrm>
              </p:grpSpPr>
              <p:sp>
                <p:nvSpPr>
                  <p:cNvPr id="15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2426" y="1752"/>
                    <a:ext cx="227" cy="227"/>
                  </a:xfrm>
                  <a:prstGeom prst="ellipse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6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86" y="1699"/>
                    <a:ext cx="307" cy="3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  <a:defRPr/>
                    </a:pPr>
                    <a:r>
                      <a:rPr lang="en-US" sz="2000" b="1" dirty="0" smtClean="0">
                        <a:solidFill>
                          <a:srgbClr val="0033CC"/>
                        </a:solidFill>
                        <a:latin typeface="Comic Sans MS" pitchFamily="66" charset="0"/>
                      </a:rPr>
                      <a:t>+</a:t>
                    </a:r>
                    <a:endParaRPr lang="el-GR" sz="1600" b="1" i="1" dirty="0">
                      <a:solidFill>
                        <a:srgbClr val="0033CC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12" name="Text Box 13"/>
              <p:cNvSpPr txBox="1">
                <a:spLocks noChangeArrowheads="1"/>
              </p:cNvSpPr>
              <p:nvPr/>
            </p:nvSpPr>
            <p:spPr bwMode="auto">
              <a:xfrm>
                <a:off x="766" y="2782"/>
                <a:ext cx="418" cy="2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600" b="1" i="1" dirty="0" err="1">
                    <a:solidFill>
                      <a:srgbClr val="0033CC"/>
                    </a:solidFill>
                    <a:latin typeface="Comic Sans MS" pitchFamily="66" charset="0"/>
                  </a:rPr>
                  <a:t>q</a:t>
                </a:r>
                <a:r>
                  <a:rPr lang="en-US" altLang="el-GR" sz="1600" b="1" baseline="-25000" dirty="0" err="1">
                    <a:solidFill>
                      <a:srgbClr val="0033CC"/>
                    </a:solidFill>
                    <a:latin typeface="Comic Sans MS" pitchFamily="66" charset="0"/>
                  </a:rPr>
                  <a:t>p</a:t>
                </a:r>
                <a:endParaRPr lang="el-GR" altLang="el-GR" sz="1600" b="1" dirty="0">
                  <a:solidFill>
                    <a:srgbClr val="0033CC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383" y="2011"/>
              <a:ext cx="408" cy="298"/>
              <a:chOff x="1383" y="559"/>
              <a:chExt cx="408" cy="298"/>
            </a:xfrm>
          </p:grpSpPr>
          <p:sp>
            <p:nvSpPr>
              <p:cNvPr id="9" name="Oval 9"/>
              <p:cNvSpPr>
                <a:spLocks noChangeArrowheads="1"/>
              </p:cNvSpPr>
              <p:nvPr/>
            </p:nvSpPr>
            <p:spPr bwMode="auto">
              <a:xfrm>
                <a:off x="1383" y="754"/>
                <a:ext cx="44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0" name="Text Box 10"/>
              <p:cNvSpPr txBox="1">
                <a:spLocks noChangeArrowheads="1"/>
              </p:cNvSpPr>
              <p:nvPr/>
            </p:nvSpPr>
            <p:spPr bwMode="auto">
              <a:xfrm>
                <a:off x="1383" y="559"/>
                <a:ext cx="408" cy="2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itchFamily="66" charset="0"/>
                  </a:rPr>
                  <a:t>q</a:t>
                </a:r>
                <a:r>
                  <a:rPr lang="en-US" sz="1600" b="1" baseline="-250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itchFamily="66" charset="0"/>
                  </a:rPr>
                  <a:t>e</a:t>
                </a:r>
                <a:endParaRPr lang="el-GR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872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12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59632" y="622483"/>
            <a:ext cx="6814908" cy="96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sz="2000" b="1" dirty="0">
                <a:latin typeface="Comic Sans MS" pitchFamily="66" charset="0"/>
              </a:rPr>
              <a:t>Τα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ηλεκτρόνια</a:t>
            </a:r>
            <a:r>
              <a:rPr lang="el-GR" sz="2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l-GR" sz="2000" b="1" dirty="0" smtClean="0">
                <a:latin typeface="Comic Sans MS" pitchFamily="66" charset="0"/>
              </a:rPr>
              <a:t>έχουν την </a:t>
            </a:r>
            <a:r>
              <a:rPr lang="el-GR" sz="2000" b="1" dirty="0">
                <a:latin typeface="Comic Sans MS" pitchFamily="66" charset="0"/>
              </a:rPr>
              <a:t>μικρότερη ποσότητα αρνητικού φορτίου που μπορεί να υπάρχει ελεύθερη στη φύση.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80939" y="1817937"/>
                <a:ext cx="30789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l-GR" sz="36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𝒆</m:t>
                        </m:r>
                      </m:e>
                    </m:d>
                  </m:oMath>
                </a14:m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1,6.10</a:t>
                </a:r>
                <a:r>
                  <a:rPr lang="en-US" sz="3600" b="1" baseline="30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-19 </a:t>
                </a:r>
                <a:r>
                  <a:rPr lang="en-US" sz="3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</a:t>
                </a:r>
                <a:endParaRPr lang="el-GR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939" y="1817937"/>
                <a:ext cx="3078984" cy="646331"/>
              </a:xfrm>
              <a:prstGeom prst="rect">
                <a:avLst/>
              </a:prstGeom>
              <a:blipFill>
                <a:blip r:embed="rId2"/>
                <a:stretch>
                  <a:fillRect t="-15094" r="-6139" b="-4150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8"/>
              <p:cNvSpPr txBox="1">
                <a:spLocks noChangeArrowheads="1"/>
              </p:cNvSpPr>
              <p:nvPr/>
            </p:nvSpPr>
            <p:spPr bwMode="auto">
              <a:xfrm>
                <a:off x="1439652" y="2896045"/>
                <a:ext cx="6264696" cy="15569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ct val="50000"/>
                  </a:spcBef>
                  <a:defRPr/>
                </a:pPr>
                <a:r>
                  <a:rPr lang="el-GR" sz="2000" b="1" dirty="0">
                    <a:latin typeface="Comic Sans MS" pitchFamily="66" charset="0"/>
                  </a:rPr>
                  <a:t>Κάθε </a:t>
                </a:r>
                <a:r>
                  <a:rPr lang="el-GR" sz="2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φορτίο </a:t>
                </a:r>
                <a:r>
                  <a:rPr lang="en-US" sz="20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 </a:t>
                </a:r>
                <a:r>
                  <a:rPr lang="en-US" sz="2000" b="1" i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Q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Comic Sans MS" pitchFamily="66" charset="0"/>
                  </a:rPr>
                  <a:t>  </a:t>
                </a:r>
                <a:r>
                  <a:rPr lang="el-GR" sz="2000" b="1" dirty="0" smtClean="0">
                    <a:latin typeface="Comic Sans MS" pitchFamily="66" charset="0"/>
                  </a:rPr>
                  <a:t>είναι </a:t>
                </a:r>
                <a:r>
                  <a:rPr lang="el-GR" sz="2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κβαντισμένο </a:t>
                </a:r>
                <a:r>
                  <a:rPr lang="el-GR" sz="20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μέγεθος</a:t>
                </a:r>
                <a:r>
                  <a:rPr lang="en-US" sz="2000" b="1" dirty="0" smtClean="0">
                    <a:latin typeface="Comic Sans MS" pitchFamily="66" charset="0"/>
                  </a:rPr>
                  <a:t>,</a:t>
                </a:r>
                <a:r>
                  <a:rPr lang="el-GR" sz="2000" b="1" dirty="0" smtClean="0">
                    <a:latin typeface="Comic Sans MS" pitchFamily="66" charset="0"/>
                  </a:rPr>
                  <a:t> δηλαδή αποτελεί ακέραιο πολλαπλάσιο μιας ελάχιστης  ποσότητας φορτίου, της ποσότητας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l-GR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𝒆</m:t>
                        </m:r>
                      </m:e>
                    </m:d>
                  </m:oMath>
                </a14:m>
                <a:r>
                  <a:rPr lang="el-GR" sz="2000" b="1" dirty="0" smtClean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itchFamily="66" charset="0"/>
                  </a:rPr>
                  <a:t>. </a:t>
                </a:r>
                <a:endParaRPr lang="el-G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7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9652" y="2896045"/>
                <a:ext cx="6264696" cy="1556901"/>
              </a:xfrm>
              <a:prstGeom prst="rect">
                <a:avLst/>
              </a:prstGeom>
              <a:blipFill>
                <a:blip r:embed="rId3"/>
                <a:stretch>
                  <a:fillRect l="-778" r="-3113" b="-35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880939" y="4477304"/>
                <a:ext cx="198470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𝒒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𝐍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.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𝒆</m:t>
                          </m:r>
                        </m:e>
                      </m:d>
                    </m:oMath>
                  </m:oMathPara>
                </a14:m>
                <a:endParaRPr lang="el-GR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939" y="4477304"/>
                <a:ext cx="1984709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117833" y="467783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Comic Sans MS" panose="030F0702030302020204" pitchFamily="66" charset="0"/>
              </a:rPr>
              <a:t>(όπου Ν ακέραιος)</a:t>
            </a:r>
            <a:endParaRPr lang="el-G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52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>
          <a:xfrm>
            <a:off x="6602099" y="6381328"/>
            <a:ext cx="2133600" cy="365125"/>
          </a:xfrm>
        </p:spPr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13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43608" y="536773"/>
            <a:ext cx="72393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sz="2000" b="1" dirty="0">
                <a:latin typeface="Comic Sans MS" pitchFamily="66" charset="0"/>
              </a:rPr>
              <a:t>Σ’ ένα άτομο, </a:t>
            </a:r>
            <a:r>
              <a:rPr lang="el-GR" sz="2000" b="1" dirty="0" smtClean="0">
                <a:latin typeface="Comic Sans MS" pitchFamily="66" charset="0"/>
              </a:rPr>
              <a:t>που είναι ηλεκτρικά ουδέτερο, ο </a:t>
            </a:r>
            <a:r>
              <a:rPr lang="el-GR" sz="2000" b="1" dirty="0">
                <a:latin typeface="Comic Sans MS" pitchFamily="66" charset="0"/>
              </a:rPr>
              <a:t>αριθμός των πρωτονίων είναι ίσος με τον αριθμό των ηλεκτρονίων.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945753" y="1592096"/>
            <a:ext cx="130428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l-GR" sz="2000" b="1" dirty="0">
                <a:latin typeface="Comic Sans MS" pitchFamily="66" charset="0"/>
              </a:rPr>
              <a:t>Συνεπώς</a:t>
            </a:r>
            <a:r>
              <a:rPr lang="el-GR" sz="3600" b="1" dirty="0">
                <a:latin typeface="Comic Sans MS" pitchFamily="66" charset="0"/>
              </a:rPr>
              <a:t>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47864" y="1685541"/>
                <a:ext cx="1767792" cy="521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4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𝐩</m:t>
                              </m:r>
                            </m:sub>
                          </m:sSub>
                        </m:e>
                      </m:d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1685541"/>
                <a:ext cx="1767792" cy="5211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81163" y="2701140"/>
                <a:ext cx="5218949" cy="1197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l-GR" sz="2000" b="1" dirty="0" smtClean="0">
                    <a:latin typeface="Comic Sans MS" panose="030F0702030302020204" pitchFamily="66" charset="0"/>
                  </a:rPr>
                  <a:t>Αν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400" b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𝐩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b="1" dirty="0" smtClean="0">
                    <a:latin typeface="Comic Sans MS" panose="030F0702030302020204" pitchFamily="66" charset="0"/>
                  </a:rPr>
                  <a:t>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&gt;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𝒆</m:t>
                            </m:r>
                          </m:sub>
                        </m:sSub>
                      </m:e>
                    </m:d>
                  </m:oMath>
                </a14:m>
                <a:r>
                  <a:rPr lang="el-GR" sz="2000" b="1" dirty="0" smtClean="0">
                    <a:latin typeface="Comic Sans MS" panose="030F0702030302020204" pitchFamily="66" charset="0"/>
                  </a:rPr>
                  <a:t>,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τότε τα ηλεκτρόνια είναι λιγότερα και το φορτίο είναι ……………….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 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 </a:t>
                </a:r>
                <a:endParaRPr lang="el-GR" sz="20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163" y="2701140"/>
                <a:ext cx="5218949" cy="1197251"/>
              </a:xfrm>
              <a:prstGeom prst="rect">
                <a:avLst/>
              </a:prstGeom>
              <a:blipFill>
                <a:blip r:embed="rId3"/>
                <a:stretch>
                  <a:fillRect l="-1285" r="-818" b="-408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20114" y="4462751"/>
                <a:ext cx="5380078" cy="1146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l-GR" sz="2000" b="1" dirty="0" smtClean="0">
                    <a:latin typeface="Comic Sans MS" panose="030F0702030302020204" pitchFamily="66" charset="0"/>
                  </a:rPr>
                  <a:t>Αν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400" b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𝐩</m:t>
                            </m:r>
                          </m:sub>
                        </m:sSub>
                      </m:e>
                    </m:d>
                  </m:oMath>
                </a14:m>
                <a:r>
                  <a:rPr lang="el-GR" sz="2000" b="1" dirty="0" smtClean="0">
                    <a:latin typeface="Comic Sans MS" panose="030F0702030302020204" pitchFamily="66" charset="0"/>
                  </a:rPr>
                  <a:t> &lt;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𝒆</m:t>
                            </m:r>
                          </m:sub>
                        </m:sSub>
                      </m:e>
                    </m:d>
                  </m:oMath>
                </a14:m>
                <a:r>
                  <a:rPr lang="el-GR" sz="2000" b="1" dirty="0" smtClean="0">
                    <a:latin typeface="Comic Sans MS" panose="030F0702030302020204" pitchFamily="66" charset="0"/>
                  </a:rPr>
                  <a:t>,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τότε τα ηλεκτρόνια είναι περισσότερα και το φορτίο είναι ………………….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 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 </a:t>
                </a:r>
                <a:endParaRPr lang="el-GR" sz="20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14" y="4462751"/>
                <a:ext cx="5380078" cy="1146211"/>
              </a:xfrm>
              <a:prstGeom prst="rect">
                <a:avLst/>
              </a:prstGeom>
              <a:blipFill>
                <a:blip r:embed="rId4"/>
                <a:stretch>
                  <a:fillRect l="-1247" r="-680" b="-851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Ορθογώνιο 5"/>
          <p:cNvSpPr/>
          <p:nvPr/>
        </p:nvSpPr>
        <p:spPr>
          <a:xfrm>
            <a:off x="4446677" y="3291641"/>
            <a:ext cx="1082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θετικό</a:t>
            </a:r>
            <a:endParaRPr lang="el-GR" sz="2400" dirty="0"/>
          </a:p>
        </p:txBody>
      </p:sp>
      <p:sp>
        <p:nvSpPr>
          <p:cNvPr id="8" name="Ορθογώνιο 7"/>
          <p:cNvSpPr/>
          <p:nvPr/>
        </p:nvSpPr>
        <p:spPr>
          <a:xfrm>
            <a:off x="4810919" y="5066576"/>
            <a:ext cx="1388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αρνητικό</a:t>
            </a:r>
            <a:endParaRPr lang="el-GR" sz="2400" dirty="0"/>
          </a:p>
        </p:txBody>
      </p:sp>
      <p:grpSp>
        <p:nvGrpSpPr>
          <p:cNvPr id="13" name="Ομάδα 12"/>
          <p:cNvGrpSpPr/>
          <p:nvPr/>
        </p:nvGrpSpPr>
        <p:grpSpPr>
          <a:xfrm>
            <a:off x="6249855" y="2732081"/>
            <a:ext cx="2343306" cy="1298726"/>
            <a:chOff x="6249855" y="2732081"/>
            <a:chExt cx="2343306" cy="1298726"/>
          </a:xfrm>
        </p:grpSpPr>
        <p:sp>
          <p:nvSpPr>
            <p:cNvPr id="23" name="TextBox 22"/>
            <p:cNvSpPr txBox="1"/>
            <p:nvPr/>
          </p:nvSpPr>
          <p:spPr>
            <a:xfrm>
              <a:off x="7718642" y="3135885"/>
              <a:ext cx="874519" cy="553998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000" b="1" dirty="0" smtClean="0"/>
                <a:t>θετικό ιόν</a:t>
              </a:r>
            </a:p>
            <a:p>
              <a:pPr algn="ctr"/>
              <a:r>
                <a:rPr lang="el-GR" sz="1000" dirty="0" smtClean="0"/>
                <a:t>4 </a:t>
              </a:r>
              <a:r>
                <a:rPr lang="el-GR" sz="1000" dirty="0" smtClean="0"/>
                <a:t>πρωτόνια,  </a:t>
              </a:r>
            </a:p>
            <a:p>
              <a:pPr algn="ctr"/>
              <a:r>
                <a:rPr lang="el-GR" sz="1000" dirty="0" smtClean="0"/>
                <a:t>3 </a:t>
              </a:r>
              <a:r>
                <a:rPr lang="el-GR" sz="1000" dirty="0" smtClean="0"/>
                <a:t>ηλεκτρόνια</a:t>
              </a:r>
              <a:endParaRPr lang="el-GR" sz="1000" dirty="0"/>
            </a:p>
          </p:txBody>
        </p:sp>
        <p:pic>
          <p:nvPicPr>
            <p:cNvPr id="10" name="Εικόνα 9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9855" y="2732081"/>
              <a:ext cx="1419044" cy="12987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5" name="Ομάδα 14"/>
          <p:cNvGrpSpPr/>
          <p:nvPr/>
        </p:nvGrpSpPr>
        <p:grpSpPr>
          <a:xfrm>
            <a:off x="6347753" y="4488574"/>
            <a:ext cx="2297236" cy="1295387"/>
            <a:chOff x="6347753" y="4488574"/>
            <a:chExt cx="2297236" cy="1295387"/>
          </a:xfrm>
        </p:grpSpPr>
        <p:sp>
          <p:nvSpPr>
            <p:cNvPr id="25" name="TextBox 24"/>
            <p:cNvSpPr txBox="1"/>
            <p:nvPr/>
          </p:nvSpPr>
          <p:spPr>
            <a:xfrm>
              <a:off x="7664897" y="4822531"/>
              <a:ext cx="980092" cy="553998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000" b="1" dirty="0" smtClean="0"/>
                <a:t>αρνητικό ιόν</a:t>
              </a:r>
            </a:p>
            <a:p>
              <a:pPr algn="ctr"/>
              <a:r>
                <a:rPr lang="el-GR" sz="1000" dirty="0" smtClean="0"/>
                <a:t>4 </a:t>
              </a:r>
              <a:r>
                <a:rPr lang="el-GR" sz="1000" dirty="0" smtClean="0"/>
                <a:t>πρωτόνια,  </a:t>
              </a:r>
            </a:p>
            <a:p>
              <a:pPr algn="ctr"/>
              <a:r>
                <a:rPr lang="el-GR" sz="1000" dirty="0" smtClean="0"/>
                <a:t>5 </a:t>
              </a:r>
              <a:r>
                <a:rPr lang="el-GR" sz="1000" dirty="0" smtClean="0"/>
                <a:t>ηλεκτρόνια</a:t>
              </a:r>
              <a:endParaRPr lang="el-GR" sz="1000" dirty="0"/>
            </a:p>
          </p:txBody>
        </p:sp>
        <p:pic>
          <p:nvPicPr>
            <p:cNvPr id="14" name="Εικόνα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7753" y="4488574"/>
              <a:ext cx="1321146" cy="12953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675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21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14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4802458" y="165827"/>
            <a:ext cx="3501484" cy="1440160"/>
          </a:xfrm>
          <a:prstGeom prst="cloudCallout">
            <a:avLst>
              <a:gd name="adj1" fmla="val 42083"/>
              <a:gd name="adj2" fmla="val 6799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el-GR" b="1" dirty="0" smtClean="0">
                <a:latin typeface="Comic Sans MS" pitchFamily="66" charset="0"/>
              </a:rPr>
              <a:t>Πώς μπορεί να φορτιστεί ηλεκτρικά ένα σώμα</a:t>
            </a:r>
            <a:r>
              <a:rPr lang="en-US" b="1" dirty="0" smtClean="0">
                <a:latin typeface="Comic Sans MS" pitchFamily="66" charset="0"/>
              </a:rPr>
              <a:t>;</a:t>
            </a:r>
            <a:endParaRPr lang="el-GR" b="1" dirty="0">
              <a:latin typeface="Comic Sans MS" pitchFamily="66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96" y="1905996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Επεξήγηση με στρογγυλεμένο παραλληλόγραμμο 6"/>
          <p:cNvSpPr/>
          <p:nvPr/>
        </p:nvSpPr>
        <p:spPr>
          <a:xfrm>
            <a:off x="1835696" y="1475599"/>
            <a:ext cx="3600400" cy="1656184"/>
          </a:xfrm>
          <a:prstGeom prst="wedgeRoundRectCallout">
            <a:avLst>
              <a:gd name="adj1" fmla="val -44629"/>
              <a:gd name="adj2" fmla="val 539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Η φόρτιση μπορεί να γίνει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με τριβή,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με επαφή και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με επαγωγή. </a:t>
            </a:r>
            <a:endParaRPr lang="el-GR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979712" y="3284984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!!!</a:t>
            </a:r>
            <a:r>
              <a:rPr 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Μόνο </a:t>
            </a:r>
            <a:r>
              <a:rPr 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τα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ηλεκτρόνια</a:t>
            </a:r>
            <a:r>
              <a:rPr 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(</a:t>
            </a:r>
            <a:r>
              <a:rPr 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αρνητικά φορτία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)</a:t>
            </a:r>
            <a:r>
              <a:rPr 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μετακινούνται</a:t>
            </a:r>
            <a:r>
              <a:rPr 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Τα πρωτόνια (θετικά φορτία) είναι δέσμια στον πυρήνα του ατόμου</a:t>
            </a:r>
            <a:r>
              <a:rPr 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  <a:endParaRPr lang="el-GR" sz="20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98" y="1905996"/>
            <a:ext cx="720204" cy="10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17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15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0570" y="770220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2"/>
              </a:rPr>
              <a:t>Φόρτιση με τριβή</a:t>
            </a:r>
            <a:endParaRPr lang="el-GR" sz="24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9901" y="2347827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3"/>
              </a:rPr>
              <a:t>Φόρτιση με επαφή</a:t>
            </a:r>
            <a:endParaRPr lang="el-GR" sz="24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8711" y="394124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4"/>
              </a:rPr>
              <a:t>Φόρτιση με επαγωγή</a:t>
            </a:r>
            <a:endParaRPr lang="el-GR" sz="24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7432" y="1367644"/>
            <a:ext cx="3603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latin typeface="Comic Sans MS" panose="030F0702030302020204" pitchFamily="66" charset="0"/>
              </a:rPr>
              <a:t>(σύνδεση με προσομοίωση από </a:t>
            </a:r>
            <a:r>
              <a:rPr lang="en-US" sz="1400" dirty="0" smtClean="0">
                <a:latin typeface="Comic Sans MS" panose="030F0702030302020204" pitchFamily="66" charset="0"/>
              </a:rPr>
              <a:t>Seilias.gr)</a:t>
            </a:r>
            <a:endParaRPr lang="el-GR" sz="14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74606" y="2954079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latin typeface="Comic Sans MS" panose="030F0702030302020204" pitchFamily="66" charset="0"/>
              </a:rPr>
              <a:t>(σύνδεση με προσομοίωση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l-GR" sz="1400" dirty="0">
                <a:latin typeface="Comic Sans MS" panose="030F0702030302020204" pitchFamily="66" charset="0"/>
              </a:rPr>
              <a:t>από </a:t>
            </a:r>
            <a:r>
              <a:rPr lang="en-US" sz="1400" dirty="0">
                <a:latin typeface="Comic Sans MS" panose="030F0702030302020204" pitchFamily="66" charset="0"/>
              </a:rPr>
              <a:t>Seilias.gr)</a:t>
            </a:r>
            <a:endParaRPr lang="el-GR" sz="1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9941" y="4543491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latin typeface="Comic Sans MS" panose="030F0702030302020204" pitchFamily="66" charset="0"/>
              </a:rPr>
              <a:t>(σύνδεση με προσομοίωση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l-GR" sz="1400" dirty="0">
                <a:latin typeface="Comic Sans MS" panose="030F0702030302020204" pitchFamily="66" charset="0"/>
              </a:rPr>
              <a:t>από </a:t>
            </a:r>
            <a:r>
              <a:rPr lang="en-US" sz="1400" dirty="0">
                <a:latin typeface="Comic Sans MS" panose="030F0702030302020204" pitchFamily="66" charset="0"/>
              </a:rPr>
              <a:t>Seilias.gr)</a:t>
            </a:r>
            <a:endParaRPr lang="el-GR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48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16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339752" y="2551867"/>
            <a:ext cx="44644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hlinkClick r:id="rId2"/>
              </a:rPr>
              <a:t>Αγωγοί και Μονωτές</a:t>
            </a:r>
            <a:endParaRPr lang="el-GR" sz="3200" b="1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816" y="3219979"/>
            <a:ext cx="3528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latin typeface="Comic Sans MS" panose="030F0702030302020204" pitchFamily="66" charset="0"/>
              </a:rPr>
              <a:t>(σύνδεση με προσομοίωση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l-GR" sz="1400" dirty="0">
                <a:latin typeface="Comic Sans MS" panose="030F0702030302020204" pitchFamily="66" charset="0"/>
              </a:rPr>
              <a:t>από </a:t>
            </a:r>
            <a:r>
              <a:rPr lang="en-US" sz="1400" dirty="0">
                <a:latin typeface="Comic Sans MS" panose="030F0702030302020204" pitchFamily="66" charset="0"/>
              </a:rPr>
              <a:t>Seilias.gr)</a:t>
            </a:r>
            <a:endParaRPr lang="el-GR" sz="14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1740" y="937346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Οι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αγωγοί επιτρέπουν </a:t>
            </a:r>
            <a:r>
              <a:rPr lang="el-GR" sz="2000" b="1" dirty="0" smtClean="0">
                <a:latin typeface="Comic Sans MS" panose="030F0702030302020204" pitchFamily="66" charset="0"/>
              </a:rPr>
              <a:t>τη μετακίνηση φορτίου μέσα από τη μάζα τους.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1220" y="4149080"/>
            <a:ext cx="5221560" cy="96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Οι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μονωτές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δεν επιτρέπουν </a:t>
            </a:r>
            <a:r>
              <a:rPr lang="el-GR" sz="2000" b="1" dirty="0" smtClean="0">
                <a:latin typeface="Comic Sans MS" panose="030F0702030302020204" pitchFamily="66" charset="0"/>
              </a:rPr>
              <a:t>τη μετακίνηση φορτίου μέσα από τη μάζα τους.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24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17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6285" y="390083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Πίνακας υλικών και πόσο εύκολα δίνουν (ή παίρνουν) ηλεκτρόνια</a:t>
            </a:r>
            <a:endParaRPr 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601" y="1236743"/>
            <a:ext cx="2735290" cy="5119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Γυαλί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Μαλλί ανθρώπου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omic Sans MS" panose="030F0702030302020204" pitchFamily="66" charset="0"/>
              </a:rPr>
              <a:t>Nylon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Μετάξι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Γούνα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Αλουμίνιο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Χαρτί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Βαμβάκι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Καουτσούκ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omic Sans MS" panose="030F0702030302020204" pitchFamily="66" charset="0"/>
              </a:rPr>
              <a:t>PVC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omic Sans MS" panose="030F0702030302020204" pitchFamily="66" charset="0"/>
              </a:rPr>
              <a:t>Teflon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2200" y="2708920"/>
            <a:ext cx="111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θετικά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4" name="Ομάδα 3"/>
          <p:cNvGrpSpPr/>
          <p:nvPr/>
        </p:nvGrpSpPr>
        <p:grpSpPr>
          <a:xfrm>
            <a:off x="4190561" y="1316591"/>
            <a:ext cx="3940274" cy="4560680"/>
            <a:chOff x="4211960" y="1333494"/>
            <a:chExt cx="3940274" cy="4560680"/>
          </a:xfrm>
        </p:grpSpPr>
        <p:sp>
          <p:nvSpPr>
            <p:cNvPr id="13" name="TextBox 12"/>
            <p:cNvSpPr txBox="1"/>
            <p:nvPr/>
          </p:nvSpPr>
          <p:spPr>
            <a:xfrm>
              <a:off x="4911874" y="1333494"/>
              <a:ext cx="3240360" cy="1887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000" b="1" dirty="0" smtClean="0">
                  <a:latin typeface="Comic Sans MS" panose="030F0702030302020204" pitchFamily="66" charset="0"/>
                </a:rPr>
                <a:t>Από </a:t>
              </a:r>
              <a:r>
                <a:rPr lang="el-GR" sz="2000" b="1" dirty="0">
                  <a:latin typeface="Comic Sans MS" panose="030F0702030302020204" pitchFamily="66" charset="0"/>
                </a:rPr>
                <a:t>κ</a:t>
              </a:r>
              <a:r>
                <a:rPr lang="el-GR" sz="2000" b="1" dirty="0" smtClean="0">
                  <a:latin typeface="Comic Sans MS" panose="030F0702030302020204" pitchFamily="66" charset="0"/>
                </a:rPr>
                <a:t>άτω προς τα πάνω τα υλικά χάνουν πιο εύκολα ηλεκτρόνια (έτσι φορτίζονται ………………). </a:t>
              </a:r>
              <a:endParaRPr lang="el-GR" sz="2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0" name="Βέλος προς τα επάνω 9"/>
            <p:cNvSpPr/>
            <p:nvPr/>
          </p:nvSpPr>
          <p:spPr>
            <a:xfrm>
              <a:off x="4211960" y="1700807"/>
              <a:ext cx="504056" cy="4193367"/>
            </a:xfrm>
            <a:prstGeom prst="up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5" name="Ομάδα 4"/>
          <p:cNvGrpSpPr/>
          <p:nvPr/>
        </p:nvGrpSpPr>
        <p:grpSpPr>
          <a:xfrm>
            <a:off x="3708749" y="1700808"/>
            <a:ext cx="4422086" cy="4176464"/>
            <a:chOff x="3708749" y="1700808"/>
            <a:chExt cx="4422086" cy="4176464"/>
          </a:xfrm>
        </p:grpSpPr>
        <p:sp>
          <p:nvSpPr>
            <p:cNvPr id="12" name="Βέλος προς τα κάτω 11"/>
            <p:cNvSpPr/>
            <p:nvPr/>
          </p:nvSpPr>
          <p:spPr>
            <a:xfrm>
              <a:off x="3708749" y="1700808"/>
              <a:ext cx="504056" cy="4176464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90475" y="3717032"/>
              <a:ext cx="324036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000" b="1" dirty="0" smtClean="0">
                  <a:latin typeface="Comic Sans MS" panose="030F0702030302020204" pitchFamily="66" charset="0"/>
                </a:rPr>
                <a:t>Από πάνω προς τα κάτω τα υλικά παίρνουν πιο εύκολα ηλεκτρόνια (έτσι φορτίζονται …………………</a:t>
              </a:r>
              <a:r>
                <a:rPr lang="en-US" sz="2000" b="1" dirty="0" smtClean="0">
                  <a:latin typeface="Comic Sans MS" panose="030F0702030302020204" pitchFamily="66" charset="0"/>
                </a:rPr>
                <a:t>…</a:t>
              </a:r>
              <a:r>
                <a:rPr lang="el-GR" sz="2000" b="1" dirty="0" smtClean="0">
                  <a:latin typeface="Comic Sans MS" panose="030F0702030302020204" pitchFamily="66" charset="0"/>
                </a:rPr>
                <a:t>). </a:t>
              </a:r>
              <a:endParaRPr lang="el-GR" sz="20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72200" y="5055567"/>
            <a:ext cx="1451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αρνητικά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16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18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4709" y="311534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Ηλεκτροσκόπιο</a:t>
            </a:r>
            <a:endParaRPr 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FF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39" y="2527445"/>
            <a:ext cx="3672408" cy="3242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2566464" y="896309"/>
            <a:ext cx="54287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Είναι ένα όργανο με το οποίο </a:t>
            </a:r>
            <a:r>
              <a:rPr lang="el-GR" sz="2000" b="1" dirty="0">
                <a:latin typeface="Comic Sans MS" panose="030F0702030302020204" pitchFamily="66" charset="0"/>
              </a:rPr>
              <a:t>ανιχνεύουμε αν ένα </a:t>
            </a:r>
            <a:r>
              <a:rPr lang="el-GR" sz="2000" b="1" dirty="0" smtClean="0">
                <a:latin typeface="Comic Sans MS" panose="030F0702030302020204" pitchFamily="66" charset="0"/>
              </a:rPr>
              <a:t>σώμα είναι</a:t>
            </a:r>
            <a:r>
              <a:rPr lang="el-GR" sz="2000" b="1" dirty="0">
                <a:latin typeface="Comic Sans MS" panose="030F0702030302020204" pitchFamily="66" charset="0"/>
              </a:rPr>
              <a:t> </a:t>
            </a:r>
            <a:r>
              <a:rPr lang="el-GR" sz="2000" b="1" dirty="0" smtClean="0">
                <a:latin typeface="Comic Sans MS" panose="030F0702030302020204" pitchFamily="66" charset="0"/>
              </a:rPr>
              <a:t>ηλεκτρικά φορτισμένο.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72" y="188640"/>
            <a:ext cx="2172771" cy="2172771"/>
          </a:xfrm>
          <a:prstGeom prst="rect">
            <a:avLst/>
          </a:prstGeom>
        </p:spPr>
      </p:pic>
      <p:pic>
        <p:nvPicPr>
          <p:cNvPr id="5" name="Picture 3" descr="C:\Users\Merkouris\Desktop\esn.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203" y="2204864"/>
            <a:ext cx="2814042" cy="388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22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Θέση υποσέλιδου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Μερκ</a:t>
            </a:r>
            <a:r>
              <a:rPr lang="el-GR" altLang="el-GR" sz="1200" dirty="0">
                <a:solidFill>
                  <a:srgbClr val="000000"/>
                </a:solidFill>
                <a:latin typeface="Calibri" panose="020F0502020204030204" pitchFamily="34" charset="0"/>
              </a:rPr>
              <a:t>. Παναγιωτόπουλος-Φυσικός      </a:t>
            </a:r>
            <a:r>
              <a:rPr lang="el-GR" altLang="el-GR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www.merkopanas.blogspot.gr</a:t>
            </a:r>
            <a:endParaRPr lang="el-GR" altLang="el-GR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339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929CAE-EA6D-4199-A04A-660BC38FDD5D}" type="slidenum">
              <a:rPr lang="el-GR" altLang="el-GR" sz="120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19</a:t>
            </a:fld>
            <a:endParaRPr lang="el-GR" altLang="el-GR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96318" name="Group 62"/>
          <p:cNvGrpSpPr>
            <a:grpSpLocks/>
          </p:cNvGrpSpPr>
          <p:nvPr/>
        </p:nvGrpSpPr>
        <p:grpSpPr bwMode="auto">
          <a:xfrm>
            <a:off x="4211638" y="2422525"/>
            <a:ext cx="2089150" cy="2301875"/>
            <a:chOff x="2653" y="1526"/>
            <a:chExt cx="1316" cy="1450"/>
          </a:xfrm>
        </p:grpSpPr>
        <p:sp>
          <p:nvSpPr>
            <p:cNvPr id="14378" name="Rectangle 57"/>
            <p:cNvSpPr>
              <a:spLocks noChangeArrowheads="1"/>
            </p:cNvSpPr>
            <p:nvPr/>
          </p:nvSpPr>
          <p:spPr bwMode="auto">
            <a:xfrm>
              <a:off x="2925" y="1979"/>
              <a:ext cx="772" cy="9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 smtClean="0">
                <a:solidFill>
                  <a:srgbClr val="000000"/>
                </a:solidFill>
              </a:endParaRPr>
            </a:p>
          </p:txBody>
        </p:sp>
        <p:sp>
          <p:nvSpPr>
            <p:cNvPr id="14379" name="Rectangle 58"/>
            <p:cNvSpPr>
              <a:spLocks noChangeArrowheads="1"/>
            </p:cNvSpPr>
            <p:nvPr/>
          </p:nvSpPr>
          <p:spPr bwMode="auto">
            <a:xfrm>
              <a:off x="3288" y="1752"/>
              <a:ext cx="45" cy="99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 smtClean="0">
                <a:solidFill>
                  <a:srgbClr val="000000"/>
                </a:solidFill>
              </a:endParaRPr>
            </a:p>
          </p:txBody>
        </p:sp>
        <p:sp>
          <p:nvSpPr>
            <p:cNvPr id="14380" name="Oval 59"/>
            <p:cNvSpPr>
              <a:spLocks noChangeArrowheads="1"/>
            </p:cNvSpPr>
            <p:nvPr/>
          </p:nvSpPr>
          <p:spPr bwMode="auto">
            <a:xfrm>
              <a:off x="3198" y="1526"/>
              <a:ext cx="226" cy="22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 smtClean="0">
                <a:solidFill>
                  <a:srgbClr val="000000"/>
                </a:solidFill>
              </a:endParaRPr>
            </a:p>
          </p:txBody>
        </p:sp>
        <p:sp>
          <p:nvSpPr>
            <p:cNvPr id="14381" name="Rectangle 60"/>
            <p:cNvSpPr>
              <a:spLocks noChangeArrowheads="1"/>
            </p:cNvSpPr>
            <p:nvPr/>
          </p:nvSpPr>
          <p:spPr bwMode="auto">
            <a:xfrm>
              <a:off x="2653" y="2931"/>
              <a:ext cx="1316" cy="45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 smtClean="0">
                <a:solidFill>
                  <a:srgbClr val="000000"/>
                </a:solidFill>
              </a:endParaRPr>
            </a:p>
          </p:txBody>
        </p:sp>
        <p:sp>
          <p:nvSpPr>
            <p:cNvPr id="14382" name="Line 61"/>
            <p:cNvSpPr>
              <a:spLocks noChangeShapeType="1"/>
            </p:cNvSpPr>
            <p:nvPr/>
          </p:nvSpPr>
          <p:spPr bwMode="auto">
            <a:xfrm>
              <a:off x="3334" y="2341"/>
              <a:ext cx="0" cy="4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96305" name="Group 49"/>
          <p:cNvGrpSpPr>
            <a:grpSpLocks/>
          </p:cNvGrpSpPr>
          <p:nvPr/>
        </p:nvGrpSpPr>
        <p:grpSpPr bwMode="auto">
          <a:xfrm>
            <a:off x="5861050" y="1773238"/>
            <a:ext cx="1657350" cy="504825"/>
            <a:chOff x="3692" y="1117"/>
            <a:chExt cx="1044" cy="318"/>
          </a:xfrm>
        </p:grpSpPr>
        <p:sp>
          <p:nvSpPr>
            <p:cNvPr id="14376" name="Rectangle 9"/>
            <p:cNvSpPr>
              <a:spLocks noChangeArrowheads="1"/>
            </p:cNvSpPr>
            <p:nvPr/>
          </p:nvSpPr>
          <p:spPr bwMode="auto">
            <a:xfrm rot="-1049614">
              <a:off x="3692" y="1232"/>
              <a:ext cx="1044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 smtClean="0">
                <a:solidFill>
                  <a:srgbClr val="000000"/>
                </a:solidFill>
              </a:endParaRPr>
            </a:p>
          </p:txBody>
        </p:sp>
        <p:sp>
          <p:nvSpPr>
            <p:cNvPr id="14377" name="Line 10"/>
            <p:cNvSpPr>
              <a:spLocks noChangeShapeType="1"/>
            </p:cNvSpPr>
            <p:nvPr/>
          </p:nvSpPr>
          <p:spPr bwMode="auto">
            <a:xfrm flipV="1">
              <a:off x="3787" y="1117"/>
              <a:ext cx="907" cy="3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6271" name="Rectangle 15"/>
          <p:cNvSpPr>
            <a:spLocks noChangeArrowheads="1"/>
          </p:cNvSpPr>
          <p:nvPr/>
        </p:nvSpPr>
        <p:spPr bwMode="auto">
          <a:xfrm rot="-1049614">
            <a:off x="2262188" y="1811338"/>
            <a:ext cx="1655762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l-GR" altLang="el-GR" smtClean="0">
              <a:solidFill>
                <a:srgbClr val="000000"/>
              </a:solidFill>
            </a:endParaRPr>
          </a:p>
        </p:txBody>
      </p:sp>
      <p:grpSp>
        <p:nvGrpSpPr>
          <p:cNvPr id="96299" name="Group 43"/>
          <p:cNvGrpSpPr>
            <a:grpSpLocks/>
          </p:cNvGrpSpPr>
          <p:nvPr/>
        </p:nvGrpSpPr>
        <p:grpSpPr bwMode="auto">
          <a:xfrm>
            <a:off x="4932363" y="3573463"/>
            <a:ext cx="288925" cy="798512"/>
            <a:chOff x="3107" y="2251"/>
            <a:chExt cx="182" cy="503"/>
          </a:xfrm>
        </p:grpSpPr>
        <p:sp>
          <p:nvSpPr>
            <p:cNvPr id="14372" name="Text Box 26"/>
            <p:cNvSpPr txBox="1">
              <a:spLocks noChangeArrowheads="1"/>
            </p:cNvSpPr>
            <p:nvPr/>
          </p:nvSpPr>
          <p:spPr bwMode="auto">
            <a:xfrm>
              <a:off x="3107" y="2387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l-GR" altLang="el-GR" b="1" smtClean="0">
                  <a:solidFill>
                    <a:srgbClr val="FF0000"/>
                  </a:solidFill>
                  <a:latin typeface="Verdana" pitchFamily="34" charset="0"/>
                </a:rPr>
                <a:t>-</a:t>
              </a:r>
            </a:p>
          </p:txBody>
        </p:sp>
        <p:grpSp>
          <p:nvGrpSpPr>
            <p:cNvPr id="14373" name="Group 42"/>
            <p:cNvGrpSpPr>
              <a:grpSpLocks/>
            </p:cNvGrpSpPr>
            <p:nvPr/>
          </p:nvGrpSpPr>
          <p:grpSpPr bwMode="auto">
            <a:xfrm>
              <a:off x="3107" y="2251"/>
              <a:ext cx="182" cy="503"/>
              <a:chOff x="3107" y="2251"/>
              <a:chExt cx="182" cy="503"/>
            </a:xfrm>
          </p:grpSpPr>
          <p:sp>
            <p:nvSpPr>
              <p:cNvPr id="14374" name="Text Box 27"/>
              <p:cNvSpPr txBox="1">
                <a:spLocks noChangeArrowheads="1"/>
              </p:cNvSpPr>
              <p:nvPr/>
            </p:nvSpPr>
            <p:spPr bwMode="auto">
              <a:xfrm>
                <a:off x="3107" y="2251"/>
                <a:ext cx="18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smtClean="0">
                    <a:solidFill>
                      <a:srgbClr val="FF0000"/>
                    </a:solidFill>
                    <a:latin typeface="Verdana" pitchFamily="34" charset="0"/>
                  </a:rPr>
                  <a:t>-</a:t>
                </a:r>
              </a:p>
            </p:txBody>
          </p:sp>
          <p:sp>
            <p:nvSpPr>
              <p:cNvPr id="14375" name="Text Box 28"/>
              <p:cNvSpPr txBox="1">
                <a:spLocks noChangeArrowheads="1"/>
              </p:cNvSpPr>
              <p:nvPr/>
            </p:nvSpPr>
            <p:spPr bwMode="auto">
              <a:xfrm>
                <a:off x="3107" y="2523"/>
                <a:ext cx="18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dirty="0" smtClean="0">
                    <a:solidFill>
                      <a:srgbClr val="FF0000"/>
                    </a:solidFill>
                    <a:latin typeface="Verdana" pitchFamily="34" charset="0"/>
                  </a:rPr>
                  <a:t>-</a:t>
                </a:r>
              </a:p>
            </p:txBody>
          </p:sp>
        </p:grpSp>
      </p:grpSp>
      <p:grpSp>
        <p:nvGrpSpPr>
          <p:cNvPr id="96302" name="Group 46"/>
          <p:cNvGrpSpPr>
            <a:grpSpLocks/>
          </p:cNvGrpSpPr>
          <p:nvPr/>
        </p:nvGrpSpPr>
        <p:grpSpPr bwMode="auto">
          <a:xfrm>
            <a:off x="900113" y="2422525"/>
            <a:ext cx="2087562" cy="2301875"/>
            <a:chOff x="567" y="1526"/>
            <a:chExt cx="1315" cy="1450"/>
          </a:xfrm>
        </p:grpSpPr>
        <p:sp>
          <p:nvSpPr>
            <p:cNvPr id="14367" name="Rectangle 4"/>
            <p:cNvSpPr>
              <a:spLocks noChangeArrowheads="1"/>
            </p:cNvSpPr>
            <p:nvPr/>
          </p:nvSpPr>
          <p:spPr bwMode="auto">
            <a:xfrm>
              <a:off x="839" y="1979"/>
              <a:ext cx="772" cy="9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 smtClean="0">
                <a:solidFill>
                  <a:srgbClr val="000000"/>
                </a:solidFill>
              </a:endParaRPr>
            </a:p>
          </p:txBody>
        </p:sp>
        <p:sp>
          <p:nvSpPr>
            <p:cNvPr id="14368" name="Rectangle 6"/>
            <p:cNvSpPr>
              <a:spLocks noChangeArrowheads="1"/>
            </p:cNvSpPr>
            <p:nvPr/>
          </p:nvSpPr>
          <p:spPr bwMode="auto">
            <a:xfrm>
              <a:off x="1202" y="1752"/>
              <a:ext cx="45" cy="99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 smtClean="0">
                <a:solidFill>
                  <a:srgbClr val="000000"/>
                </a:solidFill>
              </a:endParaRPr>
            </a:p>
          </p:txBody>
        </p:sp>
        <p:sp>
          <p:nvSpPr>
            <p:cNvPr id="14369" name="Oval 7"/>
            <p:cNvSpPr>
              <a:spLocks noChangeArrowheads="1"/>
            </p:cNvSpPr>
            <p:nvPr/>
          </p:nvSpPr>
          <p:spPr bwMode="auto">
            <a:xfrm>
              <a:off x="1112" y="1526"/>
              <a:ext cx="226" cy="22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 smtClean="0">
                <a:solidFill>
                  <a:srgbClr val="000000"/>
                </a:solidFill>
              </a:endParaRPr>
            </a:p>
          </p:txBody>
        </p:sp>
        <p:sp>
          <p:nvSpPr>
            <p:cNvPr id="14370" name="Line 8"/>
            <p:cNvSpPr>
              <a:spLocks noChangeShapeType="1"/>
            </p:cNvSpPr>
            <p:nvPr/>
          </p:nvSpPr>
          <p:spPr bwMode="auto">
            <a:xfrm>
              <a:off x="1248" y="2342"/>
              <a:ext cx="0" cy="4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srgbClr val="000000"/>
                </a:solidFill>
              </a:endParaRPr>
            </a:p>
          </p:txBody>
        </p:sp>
        <p:sp>
          <p:nvSpPr>
            <p:cNvPr id="14371" name="Rectangle 29"/>
            <p:cNvSpPr>
              <a:spLocks noChangeArrowheads="1"/>
            </p:cNvSpPr>
            <p:nvPr/>
          </p:nvSpPr>
          <p:spPr bwMode="auto">
            <a:xfrm>
              <a:off x="567" y="2931"/>
              <a:ext cx="1315" cy="45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6287" name="Text Box 31"/>
          <p:cNvSpPr txBox="1">
            <a:spLocks noChangeArrowheads="1"/>
          </p:cNvSpPr>
          <p:nvPr/>
        </p:nvSpPr>
        <p:spPr bwMode="auto">
          <a:xfrm>
            <a:off x="1115616" y="255029"/>
            <a:ext cx="67684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Λειτουργία </a:t>
            </a:r>
            <a:r>
              <a:rPr 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του ηλεκτροσκοπίου</a:t>
            </a:r>
            <a:endParaRPr 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96312" name="Group 56"/>
          <p:cNvGrpSpPr>
            <a:grpSpLocks/>
          </p:cNvGrpSpPr>
          <p:nvPr/>
        </p:nvGrpSpPr>
        <p:grpSpPr bwMode="auto">
          <a:xfrm>
            <a:off x="5292725" y="3573463"/>
            <a:ext cx="576263" cy="798512"/>
            <a:chOff x="3334" y="2251"/>
            <a:chExt cx="363" cy="503"/>
          </a:xfrm>
        </p:grpSpPr>
        <p:sp>
          <p:nvSpPr>
            <p:cNvPr id="14361" name="Line 14"/>
            <p:cNvSpPr>
              <a:spLocks noChangeShapeType="1"/>
            </p:cNvSpPr>
            <p:nvPr/>
          </p:nvSpPr>
          <p:spPr bwMode="auto">
            <a:xfrm>
              <a:off x="3334" y="2342"/>
              <a:ext cx="226" cy="3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srgbClr val="000000"/>
                </a:solidFill>
              </a:endParaRPr>
            </a:p>
          </p:txBody>
        </p:sp>
        <p:grpSp>
          <p:nvGrpSpPr>
            <p:cNvPr id="14362" name="Group 45"/>
            <p:cNvGrpSpPr>
              <a:grpSpLocks/>
            </p:cNvGrpSpPr>
            <p:nvPr/>
          </p:nvGrpSpPr>
          <p:grpSpPr bwMode="auto">
            <a:xfrm>
              <a:off x="3334" y="2251"/>
              <a:ext cx="363" cy="503"/>
              <a:chOff x="3334" y="2251"/>
              <a:chExt cx="363" cy="503"/>
            </a:xfrm>
          </p:grpSpPr>
          <p:sp>
            <p:nvSpPr>
              <p:cNvPr id="14363" name="Text Box 25"/>
              <p:cNvSpPr txBox="1">
                <a:spLocks noChangeArrowheads="1"/>
              </p:cNvSpPr>
              <p:nvPr/>
            </p:nvSpPr>
            <p:spPr bwMode="auto">
              <a:xfrm>
                <a:off x="3334" y="2251"/>
                <a:ext cx="18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smtClean="0">
                    <a:solidFill>
                      <a:srgbClr val="FF0000"/>
                    </a:solidFill>
                    <a:latin typeface="Verdana" pitchFamily="34" charset="0"/>
                  </a:rPr>
                  <a:t>-</a:t>
                </a:r>
              </a:p>
            </p:txBody>
          </p:sp>
          <p:grpSp>
            <p:nvGrpSpPr>
              <p:cNvPr id="14364" name="Group 44"/>
              <p:cNvGrpSpPr>
                <a:grpSpLocks/>
              </p:cNvGrpSpPr>
              <p:nvPr/>
            </p:nvGrpSpPr>
            <p:grpSpPr bwMode="auto">
              <a:xfrm>
                <a:off x="3379" y="2387"/>
                <a:ext cx="318" cy="367"/>
                <a:chOff x="3379" y="2387"/>
                <a:chExt cx="318" cy="367"/>
              </a:xfrm>
            </p:grpSpPr>
            <p:sp>
              <p:nvSpPr>
                <p:cNvPr id="14365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379" y="2387"/>
                  <a:ext cx="27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l-GR" altLang="el-GR" b="1" dirty="0" smtClean="0">
                      <a:solidFill>
                        <a:srgbClr val="FF0000"/>
                      </a:solidFill>
                      <a:latin typeface="Verdana" pitchFamily="34" charset="0"/>
                    </a:rPr>
                    <a:t> -</a:t>
                  </a:r>
                </a:p>
              </p:txBody>
            </p:sp>
            <p:sp>
              <p:nvSpPr>
                <p:cNvPr id="14366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3515" y="2523"/>
                  <a:ext cx="18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l-GR" altLang="el-GR" b="1" smtClean="0">
                      <a:solidFill>
                        <a:srgbClr val="FF0000"/>
                      </a:solidFill>
                      <a:latin typeface="Verdana" pitchFamily="34" charset="0"/>
                    </a:rPr>
                    <a:t>-</a:t>
                  </a:r>
                </a:p>
              </p:txBody>
            </p:sp>
          </p:grpSp>
        </p:grpSp>
      </p:grpSp>
      <p:grpSp>
        <p:nvGrpSpPr>
          <p:cNvPr id="96297" name="Group 41"/>
          <p:cNvGrpSpPr>
            <a:grpSpLocks/>
          </p:cNvGrpSpPr>
          <p:nvPr/>
        </p:nvGrpSpPr>
        <p:grpSpPr bwMode="auto">
          <a:xfrm>
            <a:off x="4787900" y="2133600"/>
            <a:ext cx="1008063" cy="869950"/>
            <a:chOff x="3016" y="1344"/>
            <a:chExt cx="635" cy="548"/>
          </a:xfrm>
        </p:grpSpPr>
        <p:sp>
          <p:nvSpPr>
            <p:cNvPr id="14354" name="Text Box 19"/>
            <p:cNvSpPr txBox="1">
              <a:spLocks noChangeArrowheads="1"/>
            </p:cNvSpPr>
            <p:nvPr/>
          </p:nvSpPr>
          <p:spPr bwMode="auto">
            <a:xfrm>
              <a:off x="3334" y="1661"/>
              <a:ext cx="2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l-GR" altLang="el-GR" b="1" smtClean="0">
                  <a:solidFill>
                    <a:srgbClr val="FF0000"/>
                  </a:solidFill>
                  <a:latin typeface="Verdana" pitchFamily="34" charset="0"/>
                </a:rPr>
                <a:t>+</a:t>
              </a:r>
            </a:p>
          </p:txBody>
        </p:sp>
        <p:grpSp>
          <p:nvGrpSpPr>
            <p:cNvPr id="14355" name="Group 40"/>
            <p:cNvGrpSpPr>
              <a:grpSpLocks/>
            </p:cNvGrpSpPr>
            <p:nvPr/>
          </p:nvGrpSpPr>
          <p:grpSpPr bwMode="auto">
            <a:xfrm>
              <a:off x="3016" y="1344"/>
              <a:ext cx="635" cy="548"/>
              <a:chOff x="3016" y="1344"/>
              <a:chExt cx="635" cy="548"/>
            </a:xfrm>
          </p:grpSpPr>
          <p:sp>
            <p:nvSpPr>
              <p:cNvPr id="14356" name="Text Box 17"/>
              <p:cNvSpPr txBox="1">
                <a:spLocks noChangeArrowheads="1"/>
              </p:cNvSpPr>
              <p:nvPr/>
            </p:nvSpPr>
            <p:spPr bwMode="auto">
              <a:xfrm>
                <a:off x="3379" y="1525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dirty="0" smtClean="0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  <p:sp>
            <p:nvSpPr>
              <p:cNvPr id="14357" name="Text Box 20"/>
              <p:cNvSpPr txBox="1">
                <a:spLocks noChangeArrowheads="1"/>
              </p:cNvSpPr>
              <p:nvPr/>
            </p:nvSpPr>
            <p:spPr bwMode="auto">
              <a:xfrm>
                <a:off x="3061" y="1661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smtClean="0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  <p:sp>
            <p:nvSpPr>
              <p:cNvPr id="14358" name="Text Box 21"/>
              <p:cNvSpPr txBox="1">
                <a:spLocks noChangeArrowheads="1"/>
              </p:cNvSpPr>
              <p:nvPr/>
            </p:nvSpPr>
            <p:spPr bwMode="auto">
              <a:xfrm>
                <a:off x="3152" y="1344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smtClean="0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  <p:sp>
            <p:nvSpPr>
              <p:cNvPr id="14359" name="Text Box 22"/>
              <p:cNvSpPr txBox="1">
                <a:spLocks noChangeArrowheads="1"/>
              </p:cNvSpPr>
              <p:nvPr/>
            </p:nvSpPr>
            <p:spPr bwMode="auto">
              <a:xfrm>
                <a:off x="3016" y="1480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smtClean="0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  <p:sp>
            <p:nvSpPr>
              <p:cNvPr id="14360" name="Text Box 38"/>
              <p:cNvSpPr txBox="1">
                <a:spLocks noChangeArrowheads="1"/>
              </p:cNvSpPr>
              <p:nvPr/>
            </p:nvSpPr>
            <p:spPr bwMode="auto">
              <a:xfrm>
                <a:off x="3334" y="1389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smtClean="0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</p:grpSp>
      </p:grpSp>
      <p:grpSp>
        <p:nvGrpSpPr>
          <p:cNvPr id="96307" name="Group 51"/>
          <p:cNvGrpSpPr>
            <a:grpSpLocks/>
          </p:cNvGrpSpPr>
          <p:nvPr/>
        </p:nvGrpSpPr>
        <p:grpSpPr bwMode="auto">
          <a:xfrm>
            <a:off x="4859338" y="3141663"/>
            <a:ext cx="793750" cy="366712"/>
            <a:chOff x="3061" y="1979"/>
            <a:chExt cx="500" cy="231"/>
          </a:xfrm>
        </p:grpSpPr>
        <p:sp>
          <p:nvSpPr>
            <p:cNvPr id="14349" name="Text Box 34"/>
            <p:cNvSpPr txBox="1">
              <a:spLocks noChangeArrowheads="1"/>
            </p:cNvSpPr>
            <p:nvPr/>
          </p:nvSpPr>
          <p:spPr bwMode="auto">
            <a:xfrm>
              <a:off x="3061" y="1979"/>
              <a:ext cx="22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l-GR" smtClean="0">
                  <a:solidFill>
                    <a:srgbClr val="0000FF"/>
                  </a:solidFill>
                  <a:latin typeface="Comic Sans MS" pitchFamily="66" charset="0"/>
                </a:rPr>
                <a:t>e</a:t>
              </a:r>
              <a:endParaRPr lang="el-GR" altLang="el-GR" smtClean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grpSp>
          <p:nvGrpSpPr>
            <p:cNvPr id="14350" name="Group 50"/>
            <p:cNvGrpSpPr>
              <a:grpSpLocks/>
            </p:cNvGrpSpPr>
            <p:nvPr/>
          </p:nvGrpSpPr>
          <p:grpSpPr bwMode="auto">
            <a:xfrm>
              <a:off x="3243" y="1979"/>
              <a:ext cx="318" cy="231"/>
              <a:chOff x="3243" y="1979"/>
              <a:chExt cx="318" cy="231"/>
            </a:xfrm>
          </p:grpSpPr>
          <p:sp>
            <p:nvSpPr>
              <p:cNvPr id="14351" name="Text Box 32"/>
              <p:cNvSpPr txBox="1">
                <a:spLocks noChangeArrowheads="1"/>
              </p:cNvSpPr>
              <p:nvPr/>
            </p:nvSpPr>
            <p:spPr bwMode="auto">
              <a:xfrm>
                <a:off x="3334" y="1979"/>
                <a:ext cx="22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l-GR" dirty="0" smtClean="0">
                    <a:solidFill>
                      <a:srgbClr val="0000FF"/>
                    </a:solidFill>
                    <a:latin typeface="Comic Sans MS" pitchFamily="66" charset="0"/>
                  </a:rPr>
                  <a:t>e</a:t>
                </a:r>
                <a:endParaRPr lang="el-GR" altLang="el-GR" dirty="0" smtClean="0">
                  <a:solidFill>
                    <a:srgbClr val="0000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4352" name="Line 33"/>
              <p:cNvSpPr>
                <a:spLocks noChangeShapeType="1"/>
              </p:cNvSpPr>
              <p:nvPr/>
            </p:nvSpPr>
            <p:spPr bwMode="auto">
              <a:xfrm>
                <a:off x="3379" y="2024"/>
                <a:ext cx="0" cy="181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53" name="Line 35"/>
              <p:cNvSpPr>
                <a:spLocks noChangeShapeType="1"/>
              </p:cNvSpPr>
              <p:nvPr/>
            </p:nvSpPr>
            <p:spPr bwMode="auto">
              <a:xfrm>
                <a:off x="3243" y="2024"/>
                <a:ext cx="0" cy="181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866776" y="4738258"/>
            <a:ext cx="2060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 smtClean="0">
                <a:latin typeface="Comic Sans MS" panose="030F0702030302020204" pitchFamily="66" charset="0"/>
              </a:rPr>
              <a:t>Η ράβδος και το ηλεκτροσκόπιο είναι ηλεκτρικά ουδέτερα.</a:t>
            </a:r>
            <a:endParaRPr lang="el-GR" sz="16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32683" y="2355060"/>
            <a:ext cx="233821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latin typeface="Comic Sans MS" panose="030F0702030302020204" pitchFamily="66" charset="0"/>
              </a:rPr>
              <a:t>Η αρνητικά φορτισμένη ράβδος πλησιάζει το ηλεκτροσκόπιο.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latin typeface="Comic Sans MS" panose="030F0702030302020204" pitchFamily="66" charset="0"/>
              </a:rPr>
              <a:t>Από την μπίλια απομακρύνονται ηλεκτρόνια.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latin typeface="Comic Sans MS" panose="030F0702030302020204" pitchFamily="66" charset="0"/>
              </a:rPr>
              <a:t>Το κινητό φύλλο φορτίζεται αρνητικά λόγω επαφής και αποκλίνει.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latin typeface="Comic Sans MS" panose="030F0702030302020204" pitchFamily="66" charset="0"/>
              </a:rPr>
              <a:t>Η μπίλια φορτίζεται θετικά. </a:t>
            </a:r>
            <a:endParaRPr lang="en-US" sz="16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latin typeface="Comic Sans MS" panose="030F0702030302020204" pitchFamily="66" charset="0"/>
              </a:rPr>
              <a:t>Το ηλεκτροσκόπιο παραμένει ηλεκτρικά ουδέτερο.</a:t>
            </a:r>
            <a:endParaRPr lang="el-GR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88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6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6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6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6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6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6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6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96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96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96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6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96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96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71" grpId="0" animBg="1"/>
      <p:bldP spid="9628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</a:t>
            </a:fld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18" y="465138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Επεξήγηση με στρογγυλεμένο παραλληλόγραμμο 4"/>
          <p:cNvSpPr/>
          <p:nvPr/>
        </p:nvSpPr>
        <p:spPr>
          <a:xfrm>
            <a:off x="1288841" y="251924"/>
            <a:ext cx="6292890" cy="5553575"/>
          </a:xfrm>
          <a:prstGeom prst="wedgeRoundRectCallout">
            <a:avLst>
              <a:gd name="adj1" fmla="val -62669"/>
              <a:gd name="adj2" fmla="val -27753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l-GR" b="1" dirty="0" smtClean="0">
                <a:solidFill>
                  <a:schemeClr val="tx1"/>
                </a:solidFill>
                <a:latin typeface="Comic Sans MS" pitchFamily="66" charset="0"/>
              </a:rPr>
              <a:t>Τι κοινό υπάρχει </a:t>
            </a:r>
          </a:p>
          <a:p>
            <a:pPr algn="just"/>
            <a:endParaRPr lang="el-GR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στο τρίξιμο των μαλλιών όταν κτενιζόμαστε,</a:t>
            </a:r>
          </a:p>
          <a:p>
            <a:pPr algn="just"/>
            <a:endParaRPr lang="el-GR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l-GR" b="1" dirty="0">
              <a:solidFill>
                <a:schemeClr val="tx1"/>
              </a:solidFill>
              <a:latin typeface="Comic Sans MS" pitchFamily="66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 στο σοκ που αισθανόμαστε όταν ακουμπάμε το γυμνό χέρι στη μοκέτα, </a:t>
            </a:r>
          </a:p>
          <a:p>
            <a:pPr algn="just"/>
            <a:endParaRPr lang="el-GR" b="1" dirty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l-GR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στη δημιουργία σπινθήρα όταν ακουμπάμε το κλειδί ή το δάχτυλο στην κλειδαριά του αυτοκινήτου,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l-GR" b="1" dirty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l-GR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στο τρίξιμο που ακούγεται όταν σηκωνόμαστε από πλαστική καρέκλα,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l-GR" b="1" dirty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l-GR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στο κόλλημα του </a:t>
            </a:r>
            <a:r>
              <a:rPr lang="el-GR" sz="2000" b="1" dirty="0" err="1" smtClean="0">
                <a:solidFill>
                  <a:schemeClr val="tx1"/>
                </a:solidFill>
                <a:latin typeface="Comic Sans MS" pitchFamily="66" charset="0"/>
              </a:rPr>
              <a:t>φελιζόλ</a:t>
            </a:r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 στο σώμα,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l-G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3076" name="Picture 4" descr="http://www.stmary.ws/highschool/Physics/home/notes/electricity/staticElectricity/staticDoor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828" y="2272344"/>
            <a:ext cx="1245468" cy="1245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ake Static Electricity Step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18" y="3717032"/>
            <a:ext cx="1342813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data:image/jpeg;base64,/9j/4AAQSkZJRgABAQAAAQABAAD/2wCEAAkGBxITEhQUEhQVFRUXFxQUGBUYFBQYFxQXFxUWGBUYGRUZHCggHBwlGxQUITEkJSkrLi4uFx8zODMsNygtLisBCgoKDg0OGhAQGywkHCQsLCwsLCwsLCwsLCwsLCwsLCwsLCwsLCwsLCwsLCwsLCwsLCwsLCwsLCwsLCwsLCwtLP/AABEIAK4BIgMBIgACEQEDEQH/xAAbAAEAAgMBAQAAAAAAAAAAAAAAAQMCBAUGB//EADcQAAEDAgMGAwcCBwEBAAAAAAEAAhEDIQQxQQUSUWFxgSKRoTJCscHR4fATFAYVUmJygvHSFv/EABgBAQEBAQEAAAAAAAAAAAAAAAABAgME/8QAIREBAQACAgIDAAMAAAAAAAAAAAECERIhAzETQVEiYXH/2gAMAwEAAhEDEQA/APuKIiAiIgIiICIiAiIgIiICIoKCUWmcQ6SA0W4mFIrVNAyebiPkg20Wsys/3mD/AFdPoQFaysDl9EFiIoQSiIgIiICIiAiIgIiICIiAiIgIiICIiAixY8EAi4OqyQEREBERAREQEREBERAUFSoKDXxDR7XKOq4Y/Xpu3i4OM+zPlmuxWqnUhrQY5kR6XXIx1ce6bjOdRxCsaxbQ29Tyc14PCBn5rL+bU3aEa3F/RefxtaADneJVbcRNgscnb4OtvSVdqgZBxtkLBU0drkmd0AdSuAcRJOv5qrQ4WE6Dz1TZfFI9Xh8ex2scittrwcl49s5tFuJKtoY17ZIzH5krtzuH49bKLh4fbg99vcfRdilWa4S0yFWLLFiKJUogiwqVABJUsMiUGSIiAiiULkEoterjabfae0dx8Fo1tvUhlvO6D5lTazG306ySvNVv4iefYYB1uufiMfVf7TjHAWHopzjpPFl9vYmu3+pvmEXhf01KnNr4f7dDZu03UzGbeH05r0+GxLXiWn6jkQvErZweLcwy09tCEl0ZYb9PZotLAbQbUFrOGbdVurbhZoREQEREBERAREQFBUqCUHI2g+SbAAE9yuPintNlsbTreIiYzjge65bsRGfr9UtdvHi5mP33ndaQCCHa5XjzWAruad0jxWmMrze99FtYehh6jjUc3fd7OsACczrmVbhNn0mmQwTmCbmRkZPVcONr1Xya+msxp0NszGq3KLT2WG0bbpiQbSNDpPIqik1X1TlMsdusyrE2U0iADxJv2WlTdaCZ7381IdwM8jn5j5wum3G4t4weSv2fVcwyI6TZc5juOfD76q9hKbZuPT0jcQXZS3nIjyKv/cbokmey4NHE2usqlaemfXkt9OPGuvSbvO33/wCrf6RxPMrLE7Rp043nRMxYmY6Lk/uSdVq4128I7j4FS+lxw3e3Vf8AxBS0Dndo+K0638QPPssA6klcoUysxTXPlXeePGLau1a594joAFrPqPPtOcepKt3FELPbUkihtNZBqshTCaXbDdRrVZCALWk2wn8hSs91E0bUwo3VkolXTG2VGsWkEG4816HZ22Gus6zuOh+i82VCb0lxmT3QKlea2dtCq0Abpe34L0FGsHCx7ahbcLNLUREQREQERQUAlaeIxBuG+anEVpsMlQUHmNo1d2b3nS99RHVc8YafbJP9ug6ru4/DwXPIuMupuT2HxXKqt3S7e0zWcno8d/GVgIA8oss6L7CRftlotMYoPMNYf8gYAHWc+y36eGBjN3U28tVNunHrtia14sQbO5BTjsNTYwOptEZmJuCY1V4hoFh1+y0MbjGup1KbJDyRB3fCLi/plzWf447tSYZXXFDHemnNZmo7SO5HnC1aRDgLX1ic+XELbw9MC2YWpqlmvbKk4nITOouPqtgtIAJ8/qgoTcGPzipNKJBd8TKqbl9AqKSZSkSMhohykIiylUkRzlTWOSqDZvqs6hkc0T7YgqVAUqNbEDUCylERCQhKguVVJCLEuUSiMoRRKINcGVnK1WVFY2ogtIUbqgGVlKIyY7twP5ot6hiL3zH5Zc5Ztv8AnktSs5Tb0eGxh/y6m62qWNYbTB4ER6rzFKqQe910WYuDDgHDnnlIur7c7jp3t9SCuVQqz7DoP9LrjstsYgj22kcxJCjLbVOJqQOZWTKgORB6LTxD5d0sgwUgKFtYRmqDm7Xplu5aQSQTzsQOhE94XnNoYcutNgfFx5L3dVgIg3C4mLwDXExkQQbnkRHcBLNumGfF5pjQBACuFVx8LbTHoor0S10fP1UMrFlSfaZESLkHieWaxp25dK9oUXhrjLWxBB3ZBi7mltoJExC51NziJaTfXdI9Cu3jcSx43AD7riYiBmO5VFJgCxnhLW8PJlIjDUIAi/GfVX1bQcxlzHNVmpFslBrHIi0f8SdLZy7W/uIy81sYetYev0XMNRbOGn4n0j6LcrFx0tq+E7zZEZ8uiw37WVtWlaLqG0EOmFJ62gFUKHBbeHpGIPULUjGVarjCSs8YzdPb6rXJUqz0zlC5VpulFZF6byzbg6hya49irm7JrH3SPJDcahcoL1v/AMkq8PUfVWM2DU1gd00nLFyt5F2P/nncR5n6Imk54vP4rA1afttI+B7qhtXIDW0cyvpDmAiCARwK5/8AI6IfvhsG+WV9Y4q6Znl/XlA2IEz0463UvnPRelxGyBpBWjXwBGbbdM1rj+MzNy6TgdLhWtbwF/QqqphS02EjhqApo4iLHL1CjX+LagOcfXp14HVZNdvDmL9W6+Vz58lDuUnvmOXyUNJkFtnZg8fugspVAZE5ZdFtYfaL2a7zeBvHfNaEwd9oH9zdP+J+qCOel8xfPnl5K7S47egoYujU/td5Geqr3XZghw55+YXDD2Rf87o3EAZFw/2KMXF3f1I9rw9fqrhtSk228bcl5x9Vp95/51UOO97wd1Fx0ITRMXo6+1KZEB2arbXaciF5aoxzTn2P1WVOq77IvB6LFbM/VbwOh48ui4j8K5hh7SMwMuOf5xW3hdoEZEjle/KPmuq/HN3PEN4EcOUqa2stx6ecqs8buYaR5R9Vq1WleoGALmy0aCJF/wDiuZsmkW+Idb5FZuLfyx5NsnO6tcw5a8LrvHZdMG025q7CYGm0iRPUpxT5Xm6WFtlf4dl08Psw62/OC7deGAkBjBq5xj881y62NaBvB+/FyGkRkrIzlncm/T2WwgSSrRs5nP0Xn27VqnXdj3RHlOZW5/OnbhLY3hGeWd1YccnX/YM/IVowrOC5mztourgt9lwg7zbgjLWbrsNCbYvTUxGzmPILgbCM4RuzKQ9wepW6iG6pZhWDJjR2CsDBwHkskRBERAREQIREQFiSslEIMVjud+qzIUINDF4AG4XAxuCIMgEH7L1ypr4cOHBXf6sunjuA45R+enksGVMwdM+XNdvHbOMXAPNcdoh12unIm2XfNLHTHLbMVNRnrz+6qdUHtN7hV70EwbcftoVlmZyOfJ33WXSKnuJkzI4rKi2xlWgXMGCoDpkZEDL5pDJDGnLQnPh0TcBMDPmIB7rN2hWNUzbTPzzVZjGoXsMOBB4FGPYbGx9Fm+SLkkGNb8oKmlgw4e1fgWrNy17OljcMbAXB9eisZizdh8JEEHkMx1F/RarA9h3Rlwm0aEK/GM3g1xPiytBMayVdwtn22NnbY3QLxy0+y6Z28we1HbJeZbQdG40ydLSfSwXY/UaG7jmkWjciZtyUmX0mXD6dF+0abiCDp28wlfENYN45D1XCwuGLCC8jQ7oBv1WGNxTnG5AHDMrTNwm9RjiQ6oS+o7MzHDgANFqyJAGtutrrLEVuJkcFXhZu852gcADl6KO19Mw+CeXzWxSpyCJgukjTK5hUUaW/UGgDd9x0Aj7Ldw9Dfqbw9kARyH1z81qJlY9BsVrQ2BG9m6PQLqrkYPAkEEmDIcOQ1nmV1gleZKIigIiICIiAiIgIiICIiAiIgx3VACzRBW4Ai689tfAETAsdeC9IQqnTwlXZK8RRwbxr0IVb2EG4+S9rUwrDctz5X9FoYrZgdlf84p06TyV5enUkkAEx3+GazdnzGR+S2Nq0KjRusaWjWLTylcgSDqFm9OkvKOrTe0gBSxrZG9N5gzlC5zax+cKxtbirtNOhVMHwkuPDOFS2o7qopv3hnJ4CB5q11olpA7/GIzQ1GucbeDY8OfJKp3siWnsrSMobI1NiefZXCn3nTupcdpqMf3bA0EHddkW595VLcQJkOudTnyA5KjCYeC0Ok3M98/QLOu5oPi7ALEwx5ctdtcZOlpqOnmqKjz97H0KsY0W3e44WlaVR+86IlupuJHAet10phO2bRvESJGvMi2nBbH6XDWw75rIM8uOpGndXtOQaLkx56BQuW70hlLe8DcrSf6o48heF6LZOCgAkWGXM8U2ds4NGXXtoF1WBacsstgaskRRgREQEREBERAREQEREBERAREQEREBERBBUbqyRBTWoBwggFcyvsqm7K3bJdlRCDyOP2Duzu253uuU/BOGd19DhauJwLXaQeKNTOvnxYeGXosmVnD3iOU2XqsTsjl3j5hcjFbN0v1zhNNzyfrm/qHSx5GJ6hbFLE1LXBvNwJ81WMO4G8W9VaGcfhcJG7ktFdxm0a5xHNa1bHNFoDz6Dvr2UvoOd00E/FbGG2cS0GI0nKR+Sr2zqfbSa57z7LQDmGm+V5V9HAOAtYaEkCO66uF2a43aC7mZDR55rrYXZABl53jw0Ca/S+TXp5yjhXOAaxriNXREzwByC7+x9jlnieZNrdMp5rsMYAIFhwWSjncvpAClERkREQEREBERAREQEREBERAREQEREBERAREQEREBERAREQFW+k05gHsrEQaFfZdN2kfDyWnU2NFwAeWXxXbRXY4VDZtUnxBjG8B4j5rrUcM1ug6xdXomwhERQEREBFAdKlAREQEREBFRinOjw5/AQfzuscPWkxnAF+aDZREQEREBERAREQEREBERAREQEREBERAREQEREBERAREQEREBUVnPkBsAauN8osBxV6rq0w6xnsSPgg1W1DHhjxVHiSJA9om2uSzrV3gwGzkBzJzJOgCtbRaN2BG7ly0+ZSpRB1I6Ej4IBe7egRESTqTwH5qsBXJ3IjxST0EZeazNEWztEXOmU8UZQaIjQEC5yMT8EGFGuTuzHi3stINkFRxe4W3W2iLkls56ZhZCg20TYEC51zU0aQaIHU6yeZKCikCd0O3YLZ3d06RmSdJTDvMUwAAC0uNoyiwjqr20Ggk6m0yTbgOCNotERoN0XORj6BBXRrk7sx4g420giPiooV3kgFsZkm8AaDmVaygBEaAgXOsT8E/REzJmIzNp4BA/ct46xkc/wHyT9y3j+W/8ATfNYuw4vc355dOGqg4RvPz/x/wDDUGxKKJUI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8" name="AutoShape 14" descr="data:image/jpeg;base64,/9j/4AAQSkZJRgABAQAAAQABAAD/2wCEAAkGBxITEhQUEhQVFRUXFxQUGBUYFBQYFxQXFxUWGBUYGRUZHCggHBwlGxQUITEkJSkrLi4uFx8zODMsNygtLisBCgoKDg0OGhAQGywkHCQsLCwsLCwsLCwsLCwsLCwsLCwsLCwsLCwsLCwsLCwsLCwsLCwsLCwsLCwsLCwsLCwtLP/AABEIAK4BIgMBIgACEQEDEQH/xAAbAAEAAgMBAQAAAAAAAAAAAAAAAQMCBAUGB//EADcQAAEDAgMGAwcCBwEBAAAAAAEAAhEDIQQxQQUSUWFxgSKRoTJCscHR4fATFAYVUmJygvHSFv/EABgBAQEBAQEAAAAAAAAAAAAAAAABAgME/8QAIREBAQACAgIDAAMAAAAAAAAAAAECERIhAzETQVEiYXH/2gAMAwEAAhEDEQA/APuKIiAiIgIiICIiAiIgIiICIoKCUWmcQ6SA0W4mFIrVNAyebiPkg20Wsys/3mD/AFdPoQFaysDl9EFiIoQSiIgIiICIiAiIgIiICIiAiIgIiICIiAixY8EAi4OqyQEREBERAREQEREBERAUFSoKDXxDR7XKOq4Y/Xpu3i4OM+zPlmuxWqnUhrQY5kR6XXIx1ce6bjOdRxCsaxbQ29Tyc14PCBn5rL+bU3aEa3F/RefxtaADneJVbcRNgscnb4OtvSVdqgZBxtkLBU0drkmd0AdSuAcRJOv5qrQ4WE6Dz1TZfFI9Xh8ex2scittrwcl49s5tFuJKtoY17ZIzH5krtzuH49bKLh4fbg99vcfRdilWa4S0yFWLLFiKJUogiwqVABJUsMiUGSIiAiiULkEoterjabfae0dx8Fo1tvUhlvO6D5lTazG306ySvNVv4iefYYB1uufiMfVf7TjHAWHopzjpPFl9vYmu3+pvmEXhf01KnNr4f7dDZu03UzGbeH05r0+GxLXiWn6jkQvErZweLcwy09tCEl0ZYb9PZotLAbQbUFrOGbdVurbhZoREQEREBERAREQFBUqCUHI2g+SbAAE9yuPintNlsbTreIiYzjge65bsRGfr9UtdvHi5mP33ndaQCCHa5XjzWAruad0jxWmMrze99FtYehh6jjUc3fd7OsACczrmVbhNn0mmQwTmCbmRkZPVcONr1Xya+msxp0NszGq3KLT2WG0bbpiQbSNDpPIqik1X1TlMsdusyrE2U0iADxJv2WlTdaCZ7381IdwM8jn5j5wum3G4t4weSv2fVcwyI6TZc5juOfD76q9hKbZuPT0jcQXZS3nIjyKv/cbokmey4NHE2usqlaemfXkt9OPGuvSbvO33/wCrf6RxPMrLE7Rp043nRMxYmY6Lk/uSdVq4128I7j4FS+lxw3e3Vf8AxBS0Dndo+K0638QPPssA6klcoUysxTXPlXeePGLau1a594joAFrPqPPtOcepKt3FELPbUkihtNZBqshTCaXbDdRrVZCALWk2wn8hSs91E0bUwo3VkolXTG2VGsWkEG4816HZ22Gus6zuOh+i82VCb0lxmT3QKlea2dtCq0Abpe34L0FGsHCx7ahbcLNLUREQREQERQUAlaeIxBuG+anEVpsMlQUHmNo1d2b3nS99RHVc8YafbJP9ug6ru4/DwXPIuMupuT2HxXKqt3S7e0zWcno8d/GVgIA8oss6L7CRftlotMYoPMNYf8gYAHWc+y36eGBjN3U28tVNunHrtia14sQbO5BTjsNTYwOptEZmJuCY1V4hoFh1+y0MbjGup1KbJDyRB3fCLi/plzWf447tSYZXXFDHemnNZmo7SO5HnC1aRDgLX1ic+XELbw9MC2YWpqlmvbKk4nITOouPqtgtIAJ8/qgoTcGPzipNKJBd8TKqbl9AqKSZSkSMhohykIiylUkRzlTWOSqDZvqs6hkc0T7YgqVAUqNbEDUCylERCQhKguVVJCLEuUSiMoRRKINcGVnK1WVFY2ogtIUbqgGVlKIyY7twP5ot6hiL3zH5Zc5Ztv8AnktSs5Tb0eGxh/y6m62qWNYbTB4ER6rzFKqQe910WYuDDgHDnnlIur7c7jp3t9SCuVQqz7DoP9LrjstsYgj22kcxJCjLbVOJqQOZWTKgORB6LTxD5d0sgwUgKFtYRmqDm7Xplu5aQSQTzsQOhE94XnNoYcutNgfFx5L3dVgIg3C4mLwDXExkQQbnkRHcBLNumGfF5pjQBACuFVx8LbTHoor0S10fP1UMrFlSfaZESLkHieWaxp25dK9oUXhrjLWxBB3ZBi7mltoJExC51NziJaTfXdI9Cu3jcSx43AD7riYiBmO5VFJgCxnhLW8PJlIjDUIAi/GfVX1bQcxlzHNVmpFslBrHIi0f8SdLZy7W/uIy81sYetYev0XMNRbOGn4n0j6LcrFx0tq+E7zZEZ8uiw37WVtWlaLqG0EOmFJ62gFUKHBbeHpGIPULUjGVarjCSs8YzdPb6rXJUqz0zlC5VpulFZF6byzbg6hya49irm7JrH3SPJDcahcoL1v/AMkq8PUfVWM2DU1gd00nLFyt5F2P/nncR5n6Imk54vP4rA1afttI+B7qhtXIDW0cyvpDmAiCARwK5/8AI6IfvhsG+WV9Y4q6Znl/XlA2IEz0463UvnPRelxGyBpBWjXwBGbbdM1rj+MzNy6TgdLhWtbwF/QqqphS02EjhqApo4iLHL1CjX+LagOcfXp14HVZNdvDmL9W6+Vz58lDuUnvmOXyUNJkFtnZg8fugspVAZE5ZdFtYfaL2a7zeBvHfNaEwd9oH9zdP+J+qCOel8xfPnl5K7S47egoYujU/td5Geqr3XZghw55+YXDD2Rf87o3EAZFw/2KMXF3f1I9rw9fqrhtSk228bcl5x9Vp95/51UOO97wd1Fx0ITRMXo6+1KZEB2arbXaciF5aoxzTn2P1WVOq77IvB6LFbM/VbwOh48ui4j8K5hh7SMwMuOf5xW3hdoEZEjle/KPmuq/HN3PEN4EcOUqa2stx6ecqs8buYaR5R9Vq1WleoGALmy0aCJF/wDiuZsmkW+Idb5FZuLfyx5NsnO6tcw5a8LrvHZdMG025q7CYGm0iRPUpxT5Xm6WFtlf4dl08Psw62/OC7deGAkBjBq5xj881y62NaBvB+/FyGkRkrIzlncm/T2WwgSSrRs5nP0Xn27VqnXdj3RHlOZW5/OnbhLY3hGeWd1YccnX/YM/IVowrOC5mztourgt9lwg7zbgjLWbrsNCbYvTUxGzmPILgbCM4RuzKQ9wepW6iG6pZhWDJjR2CsDBwHkskRBERAREQIREQFiSslEIMVjud+qzIUINDF4AG4XAxuCIMgEH7L1ypr4cOHBXf6sunjuA45R+enksGVMwdM+XNdvHbOMXAPNcdoh12unIm2XfNLHTHLbMVNRnrz+6qdUHtN7hV70EwbcftoVlmZyOfJ33WXSKnuJkzI4rKi2xlWgXMGCoDpkZEDL5pDJDGnLQnPh0TcBMDPmIB7rN2hWNUzbTPzzVZjGoXsMOBB4FGPYbGx9Fm+SLkkGNb8oKmlgw4e1fgWrNy17OljcMbAXB9eisZizdh8JEEHkMx1F/RarA9h3Rlwm0aEK/GM3g1xPiytBMayVdwtn22NnbY3QLxy0+y6Z28we1HbJeZbQdG40ydLSfSwXY/UaG7jmkWjciZtyUmX0mXD6dF+0abiCDp28wlfENYN45D1XCwuGLCC8jQ7oBv1WGNxTnG5AHDMrTNwm9RjiQ6oS+o7MzHDgANFqyJAGtutrrLEVuJkcFXhZu852gcADl6KO19Mw+CeXzWxSpyCJgukjTK5hUUaW/UGgDd9x0Aj7Ldw9Dfqbw9kARyH1z81qJlY9BsVrQ2BG9m6PQLqrkYPAkEEmDIcOQ1nmV1gleZKIigIiICIiAiIgIiICIiAiIgx3VACzRBW4Ai689tfAETAsdeC9IQqnTwlXZK8RRwbxr0IVb2EG4+S9rUwrDctz5X9FoYrZgdlf84p06TyV5enUkkAEx3+GazdnzGR+S2Nq0KjRusaWjWLTylcgSDqFm9OkvKOrTe0gBSxrZG9N5gzlC5zax+cKxtbirtNOhVMHwkuPDOFS2o7qopv3hnJ4CB5q11olpA7/GIzQ1GucbeDY8OfJKp3siWnsrSMobI1NiefZXCn3nTupcdpqMf3bA0EHddkW595VLcQJkOudTnyA5KjCYeC0Ok3M98/QLOu5oPi7ALEwx5ctdtcZOlpqOnmqKjz97H0KsY0W3e44WlaVR+86IlupuJHAet10phO2bRvESJGvMi2nBbH6XDWw75rIM8uOpGndXtOQaLkx56BQuW70hlLe8DcrSf6o48heF6LZOCgAkWGXM8U2ds4NGXXtoF1WBacsstgaskRRgREQEREBERAREQEREBERAREQEREBERBBUbqyRBTWoBwggFcyvsqm7K3bJdlRCDyOP2Duzu253uuU/BOGd19DhauJwLXaQeKNTOvnxYeGXosmVnD3iOU2XqsTsjl3j5hcjFbN0v1zhNNzyfrm/qHSx5GJ6hbFLE1LXBvNwJ81WMO4G8W9VaGcfhcJG7ktFdxm0a5xHNa1bHNFoDz6Dvr2UvoOd00E/FbGG2cS0GI0nKR+Sr2zqfbSa57z7LQDmGm+V5V9HAOAtYaEkCO66uF2a43aC7mZDR55rrYXZABl53jw0Ca/S+TXp5yjhXOAaxriNXREzwByC7+x9jlnieZNrdMp5rsMYAIFhwWSjncvpAClERkREQEREBERAREQEREBERAREQEREBERAREQEREBERAREQFW+k05gHsrEQaFfZdN2kfDyWnU2NFwAeWXxXbRXY4VDZtUnxBjG8B4j5rrUcM1ug6xdXomwhERQEREBFAdKlAREQEREBFRinOjw5/AQfzuscPWkxnAF+aDZREQEREBERAREQEREBERAREQEREBERAREQEREBERAREQEREBUVnPkBsAauN8osBxV6rq0w6xnsSPgg1W1DHhjxVHiSJA9om2uSzrV3gwGzkBzJzJOgCtbRaN2BG7ly0+ZSpRB1I6Ej4IBe7egRESTqTwH5qsBXJ3IjxST0EZeazNEWztEXOmU8UZQaIjQEC5yMT8EGFGuTuzHi3stINkFRxe4W3W2iLkls56ZhZCg20TYEC51zU0aQaIHU6yeZKCikCd0O3YLZ3d06RmSdJTDvMUwAAC0uNoyiwjqr20Ggk6m0yTbgOCNotERoN0XORj6BBXRrk7sx4g420giPiooV3kgFsZkm8AaDmVaygBEaAgXOsT8E/REzJmIzNp4BA/ct46xkc/wHyT9y3j+W/8ATfNYuw4vc355dOGqg4RvPz/x/wDDUGxKKJUIP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9" name="AutoShape 16" descr="data:image/jpeg;base64,/9j/4AAQSkZJRgABAQAAAQABAAD/2wCEAAkGBxITEhQUEhQVFRUXFxQUGBUYFBQYFxQXFxUWGBUYGRUZHCggHBwlGxQUITEkJSkrLi4uFx8zODMsNygtLisBCgoKDg0OGhAQGywkHCQsLCwsLCwsLCwsLCwsLCwsLCwsLCwsLCwsLCwsLCwsLCwsLCwsLCwsLCwsLCwsLCwtLP/AABEIAK4BIgMBIgACEQEDEQH/xAAbAAEAAgMBAQAAAAAAAAAAAAAAAQMCBAUGB//EADcQAAEDAgMGAwcCBwEBAAAAAAEAAhEDIQQxQQUSUWFxgSKRoTJCscHR4fATFAYVUmJygvHSFv/EABgBAQEBAQEAAAAAAAAAAAAAAAABAgME/8QAIREBAQACAgIDAAMAAAAAAAAAAAECERIhAzETQVEiYXH/2gAMAwEAAhEDEQA/APuKIiAiIgIiICIiAiIgIiICIoKCUWmcQ6SA0W4mFIrVNAyebiPkg20Wsys/3mD/AFdPoQFaysDl9EFiIoQSiIgIiICIiAiIgIiICIiAiIgIiICIiAixY8EAi4OqyQEREBERAREQEREBERAUFSoKDXxDR7XKOq4Y/Xpu3i4OM+zPlmuxWqnUhrQY5kR6XXIx1ce6bjOdRxCsaxbQ29Tyc14PCBn5rL+bU3aEa3F/RefxtaADneJVbcRNgscnb4OtvSVdqgZBxtkLBU0drkmd0AdSuAcRJOv5qrQ4WE6Dz1TZfFI9Xh8ex2scittrwcl49s5tFuJKtoY17ZIzH5krtzuH49bKLh4fbg99vcfRdilWa4S0yFWLLFiKJUogiwqVABJUsMiUGSIiAiiULkEoterjabfae0dx8Fo1tvUhlvO6D5lTazG306ySvNVv4iefYYB1uufiMfVf7TjHAWHopzjpPFl9vYmu3+pvmEXhf01KnNr4f7dDZu03UzGbeH05r0+GxLXiWn6jkQvErZweLcwy09tCEl0ZYb9PZotLAbQbUFrOGbdVurbhZoREQEREBERAREQFBUqCUHI2g+SbAAE9yuPintNlsbTreIiYzjge65bsRGfr9UtdvHi5mP33ndaQCCHa5XjzWAruad0jxWmMrze99FtYehh6jjUc3fd7OsACczrmVbhNn0mmQwTmCbmRkZPVcONr1Xya+msxp0NszGq3KLT2WG0bbpiQbSNDpPIqik1X1TlMsdusyrE2U0iADxJv2WlTdaCZ7381IdwM8jn5j5wum3G4t4weSv2fVcwyI6TZc5juOfD76q9hKbZuPT0jcQXZS3nIjyKv/cbokmey4NHE2usqlaemfXkt9OPGuvSbvO33/wCrf6RxPMrLE7Rp043nRMxYmY6Lk/uSdVq4128I7j4FS+lxw3e3Vf8AxBS0Dndo+K0638QPPssA6klcoUysxTXPlXeePGLau1a594joAFrPqPPtOcepKt3FELPbUkihtNZBqshTCaXbDdRrVZCALWk2wn8hSs91E0bUwo3VkolXTG2VGsWkEG4816HZ22Gus6zuOh+i82VCb0lxmT3QKlea2dtCq0Abpe34L0FGsHCx7ahbcLNLUREQREQERQUAlaeIxBuG+anEVpsMlQUHmNo1d2b3nS99RHVc8YafbJP9ug6ru4/DwXPIuMupuT2HxXKqt3S7e0zWcno8d/GVgIA8oss6L7CRftlotMYoPMNYf8gYAHWc+y36eGBjN3U28tVNunHrtia14sQbO5BTjsNTYwOptEZmJuCY1V4hoFh1+y0MbjGup1KbJDyRB3fCLi/plzWf447tSYZXXFDHemnNZmo7SO5HnC1aRDgLX1ic+XELbw9MC2YWpqlmvbKk4nITOouPqtgtIAJ8/qgoTcGPzipNKJBd8TKqbl9AqKSZSkSMhohykIiylUkRzlTWOSqDZvqs6hkc0T7YgqVAUqNbEDUCylERCQhKguVVJCLEuUSiMoRRKINcGVnK1WVFY2ogtIUbqgGVlKIyY7twP5ot6hiL3zH5Zc5Ztv8AnktSs5Tb0eGxh/y6m62qWNYbTB4ER6rzFKqQe910WYuDDgHDnnlIur7c7jp3t9SCuVQqz7DoP9LrjstsYgj22kcxJCjLbVOJqQOZWTKgORB6LTxD5d0sgwUgKFtYRmqDm7Xplu5aQSQTzsQOhE94XnNoYcutNgfFx5L3dVgIg3C4mLwDXExkQQbnkRHcBLNumGfF5pjQBACuFVx8LbTHoor0S10fP1UMrFlSfaZESLkHieWaxp25dK9oUXhrjLWxBB3ZBi7mltoJExC51NziJaTfXdI9Cu3jcSx43AD7riYiBmO5VFJgCxnhLW8PJlIjDUIAi/GfVX1bQcxlzHNVmpFslBrHIi0f8SdLZy7W/uIy81sYetYev0XMNRbOGn4n0j6LcrFx0tq+E7zZEZ8uiw37WVtWlaLqG0EOmFJ62gFUKHBbeHpGIPULUjGVarjCSs8YzdPb6rXJUqz0zlC5VpulFZF6byzbg6hya49irm7JrH3SPJDcahcoL1v/AMkq8PUfVWM2DU1gd00nLFyt5F2P/nncR5n6Imk54vP4rA1afttI+B7qhtXIDW0cyvpDmAiCARwK5/8AI6IfvhsG+WV9Y4q6Znl/XlA2IEz0463UvnPRelxGyBpBWjXwBGbbdM1rj+MzNy6TgdLhWtbwF/QqqphS02EjhqApo4iLHL1CjX+LagOcfXp14HVZNdvDmL9W6+Vz58lDuUnvmOXyUNJkFtnZg8fugspVAZE5ZdFtYfaL2a7zeBvHfNaEwd9oH9zdP+J+qCOel8xfPnl5K7S47egoYujU/td5Geqr3XZghw55+YXDD2Rf87o3EAZFw/2KMXF3f1I9rw9fqrhtSk228bcl5x9Vp95/51UOO97wd1Fx0ITRMXo6+1KZEB2arbXaciF5aoxzTn2P1WVOq77IvB6LFbM/VbwOh48ui4j8K5hh7SMwMuOf5xW3hdoEZEjle/KPmuq/HN3PEN4EcOUqa2stx6ecqs8buYaR5R9Vq1WleoGALmy0aCJF/wDiuZsmkW+Idb5FZuLfyx5NsnO6tcw5a8LrvHZdMG025q7CYGm0iRPUpxT5Xm6WFtlf4dl08Psw62/OC7deGAkBjBq5xj881y62NaBvB+/FyGkRkrIzlncm/T2WwgSSrRs5nP0Xn27VqnXdj3RHlOZW5/OnbhLY3hGeWd1YccnX/YM/IVowrOC5mztourgt9lwg7zbgjLWbrsNCbYvTUxGzmPILgbCM4RuzKQ9wepW6iG6pZhWDJjR2CsDBwHkskRBERAREQIREQFiSslEIMVjud+qzIUINDF4AG4XAxuCIMgEH7L1ypr4cOHBXf6sunjuA45R+enksGVMwdM+XNdvHbOMXAPNcdoh12unIm2XfNLHTHLbMVNRnrz+6qdUHtN7hV70EwbcftoVlmZyOfJ33WXSKnuJkzI4rKi2xlWgXMGCoDpkZEDL5pDJDGnLQnPh0TcBMDPmIB7rN2hWNUzbTPzzVZjGoXsMOBB4FGPYbGx9Fm+SLkkGNb8oKmlgw4e1fgWrNy17OljcMbAXB9eisZizdh8JEEHkMx1F/RarA9h3Rlwm0aEK/GM3g1xPiytBMayVdwtn22NnbY3QLxy0+y6Z28we1HbJeZbQdG40ydLSfSwXY/UaG7jmkWjciZtyUmX0mXD6dF+0abiCDp28wlfENYN45D1XCwuGLCC8jQ7oBv1WGNxTnG5AHDMrTNwm9RjiQ6oS+o7MzHDgANFqyJAGtutrrLEVuJkcFXhZu852gcADl6KO19Mw+CeXzWxSpyCJgukjTK5hUUaW/UGgDd9x0Aj7Ldw9Dfqbw9kARyH1z81qJlY9BsVrQ2BG9m6PQLqrkYPAkEEmDIcOQ1nmV1gleZKIigIiICIiAiIgIiICIiAiIgx3VACzRBW4Ai689tfAETAsdeC9IQqnTwlXZK8RRwbxr0IVb2EG4+S9rUwrDctz5X9FoYrZgdlf84p06TyV5enUkkAEx3+GazdnzGR+S2Nq0KjRusaWjWLTylcgSDqFm9OkvKOrTe0gBSxrZG9N5gzlC5zax+cKxtbirtNOhVMHwkuPDOFS2o7qopv3hnJ4CB5q11olpA7/GIzQ1GucbeDY8OfJKp3siWnsrSMobI1NiefZXCn3nTupcdpqMf3bA0EHddkW595VLcQJkOudTnyA5KjCYeC0Ok3M98/QLOu5oPi7ALEwx5ctdtcZOlpqOnmqKjz97H0KsY0W3e44WlaVR+86IlupuJHAet10phO2bRvESJGvMi2nBbH6XDWw75rIM8uOpGndXtOQaLkx56BQuW70hlLe8DcrSf6o48heF6LZOCgAkWGXM8U2ds4NGXXtoF1WBacsstgaskRRgREQEREBERAREQEREBERAREQEREBERBBUbqyRBTWoBwggFcyvsqm7K3bJdlRCDyOP2Duzu253uuU/BOGd19DhauJwLXaQeKNTOvnxYeGXosmVnD3iOU2XqsTsjl3j5hcjFbN0v1zhNNzyfrm/qHSx5GJ6hbFLE1LXBvNwJ81WMO4G8W9VaGcfhcJG7ktFdxm0a5xHNa1bHNFoDz6Dvr2UvoOd00E/FbGG2cS0GI0nKR+Sr2zqfbSa57z7LQDmGm+V5V9HAOAtYaEkCO66uF2a43aC7mZDR55rrYXZABl53jw0Ca/S+TXp5yjhXOAaxriNXREzwByC7+x9jlnieZNrdMp5rsMYAIFhwWSjncvpAClERkREQEREBERAREQEREBERAREQEREBERAREQEREBERAREQFW+k05gHsrEQaFfZdN2kfDyWnU2NFwAeWXxXbRXY4VDZtUnxBjG8B4j5rrUcM1ug6xdXomwhERQEREBFAdKlAREQEREBFRinOjw5/AQfzuscPWkxnAF+aDZREQEREBERAREQEREBERAREQEREBERAREQEREBERAREQEREBUVnPkBsAauN8osBxV6rq0w6xnsSPgg1W1DHhjxVHiSJA9om2uSzrV3gwGzkBzJzJOgCtbRaN2BG7ly0+ZSpRB1I6Ej4IBe7egRESTqTwH5qsBXJ3IjxST0EZeazNEWztEXOmU8UZQaIjQEC5yMT8EGFGuTuzHi3stINkFRxe4W3W2iLkls56ZhZCg20TYEC51zU0aQaIHU6yeZKCikCd0O3YLZ3d06RmSdJTDvMUwAAC0uNoyiwjqr20Ggk6m0yTbgOCNotERoN0XORj6BBXRrk7sx4g420giPiooV3kgFsZkm8AaDmVaygBEaAgXOsT8E/REzJmIzNp4BA/ct46xkc/wHyT9y3j+W/8ATfNYuw4vc355dOGqg4RvPz/x/wDDUGxKKJUIP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75252"/>
            <a:ext cx="1546009" cy="1159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" y="1916912"/>
            <a:ext cx="1686460" cy="951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613665"/>
            <a:ext cx="1698983" cy="1562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23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Θέση υποσέλιδου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dirty="0" err="1">
                <a:latin typeface="+mn-lt"/>
              </a:rPr>
              <a:t>Μερκ</a:t>
            </a:r>
            <a:r>
              <a:rPr lang="el-GR" altLang="el-GR" dirty="0">
                <a:latin typeface="+mn-lt"/>
              </a:rPr>
              <a:t>. Παναγιωτόπουλος-Φυσικός      </a:t>
            </a:r>
            <a:r>
              <a:rPr lang="el-GR" altLang="el-GR" dirty="0" err="1">
                <a:latin typeface="+mn-lt"/>
              </a:rPr>
              <a:t>www.merkopanas.blogspot.gr</a:t>
            </a:r>
            <a:endParaRPr lang="el-GR" altLang="el-GR" dirty="0">
              <a:latin typeface="+mn-lt"/>
            </a:endParaRPr>
          </a:p>
        </p:txBody>
      </p:sp>
      <p:sp>
        <p:nvSpPr>
          <p:cNvPr id="16387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FF569D-7B96-4FEB-B6DF-5AC03F1BAD1E}" type="slidenum">
              <a:rPr lang="el-GR" altLang="el-GR">
                <a:latin typeface="+mn-lt"/>
              </a:rPr>
              <a:pPr eaLnBrk="1" hangingPunct="1"/>
              <a:t>20</a:t>
            </a:fld>
            <a:endParaRPr lang="el-GR" altLang="el-GR" dirty="0">
              <a:latin typeface="+mn-lt"/>
            </a:endParaRP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>
          <a:xfrm>
            <a:off x="1644058" y="170294"/>
            <a:ext cx="5760641" cy="774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Φόρτιση με τριβή και επαφή</a:t>
            </a: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0" y="2914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0" y="2876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16395" name="Rectangle 12"/>
          <p:cNvSpPr>
            <a:spLocks noChangeArrowheads="1"/>
          </p:cNvSpPr>
          <p:nvPr/>
        </p:nvSpPr>
        <p:spPr bwMode="auto">
          <a:xfrm>
            <a:off x="0" y="2857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7" name="TextBox 6"/>
          <p:cNvSpPr txBox="1"/>
          <p:nvPr/>
        </p:nvSpPr>
        <p:spPr>
          <a:xfrm>
            <a:off x="2195736" y="5545394"/>
            <a:ext cx="4997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>
                <a:latin typeface="Comic Sans MS" panose="030F0702030302020204" pitchFamily="66" charset="0"/>
              </a:rPr>
              <a:t>Τι μπορεί να συμβαίνει από το (1) μέχρι το (4) για να έχουμε αυτό το αποτέλεσμα(!)</a:t>
            </a:r>
            <a:r>
              <a:rPr lang="en-US" sz="1600" b="1" dirty="0" smtClean="0">
                <a:latin typeface="Comic Sans MS" panose="030F0702030302020204" pitchFamily="66" charset="0"/>
              </a:rPr>
              <a:t>;</a:t>
            </a:r>
            <a:endParaRPr lang="el-GR" sz="1600" b="1" dirty="0">
              <a:latin typeface="Comic Sans MS" panose="030F0702030302020204" pitchFamily="66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032032"/>
            <a:ext cx="2877561" cy="2347163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00" y="1032032"/>
            <a:ext cx="2810500" cy="2274005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58" y="3342266"/>
            <a:ext cx="2853175" cy="2145978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624" y="3313955"/>
            <a:ext cx="2676376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21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699792" y="209176"/>
            <a:ext cx="37444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Μηχανή </a:t>
            </a:r>
            <a:r>
              <a:rPr lang="el-GR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Βίμχουρστ</a:t>
            </a:r>
            <a:endParaRPr 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3" name="Picture 1" descr="C:\Users\Merkouris\Desktop\Βιμσχουρστ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178" y="1163283"/>
            <a:ext cx="3624064" cy="305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63683" y="4513474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Μια πολύ καλή συσκευή για τη φόρτιση ενός σώματος.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0845" y="5080969"/>
            <a:ext cx="6729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latin typeface="Comic Sans MS" panose="030F0702030302020204" pitchFamily="66" charset="0"/>
              </a:rPr>
              <a:t>Ένα βίντεο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l-GR" b="1" dirty="0" smtClean="0">
                <a:latin typeface="Comic Sans MS" panose="030F0702030302020204" pitchFamily="66" charset="0"/>
              </a:rPr>
              <a:t>από το ΜΙΤ για τη λειτουργία της μηχανής </a:t>
            </a:r>
            <a:r>
              <a:rPr lang="el-GR" b="1" dirty="0" smtClean="0">
                <a:latin typeface="Comic Sans MS" panose="030F0702030302020204" pitchFamily="66" charset="0"/>
                <a:hlinkClick r:id="rId3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.</a:t>
            </a:r>
            <a:endParaRPr lang="el-GR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22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87624" y="1018183"/>
            <a:ext cx="6840760" cy="8309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Ερωτήσεις </a:t>
            </a:r>
            <a:r>
              <a:rPr lang="el-GR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</a:t>
            </a:r>
            <a:r>
              <a:rPr lang="en-US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</a:t>
            </a:r>
            <a:r>
              <a:rPr lang="el-GR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θέμα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Εισαγωγή στο Στατικό Ηλεκτρισμό » </a:t>
            </a:r>
            <a:r>
              <a:rPr lang="el-GR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με </a:t>
            </a: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το πρόγραμμα </a:t>
            </a:r>
            <a:r>
              <a:rPr lang="en-US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Hot </a:t>
            </a:r>
            <a:r>
              <a:rPr lang="en-US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Potatoes</a:t>
            </a:r>
            <a:endParaRPr lang="el-GR" alt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39958" y="2780928"/>
            <a:ext cx="72192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l-GR" altLang="el-GR" sz="2000" b="1" dirty="0" smtClean="0">
                <a:latin typeface="Comic Sans MS" pitchFamily="66" charset="0"/>
              </a:rPr>
              <a:t>  Ερωτήσεις </a:t>
            </a:r>
            <a:r>
              <a:rPr lang="el-GR" altLang="el-GR" sz="2000" b="1" dirty="0">
                <a:latin typeface="Comic Sans MS" pitchFamily="66" charset="0"/>
              </a:rPr>
              <a:t>Πολλαπλής </a:t>
            </a:r>
            <a:r>
              <a:rPr lang="el-GR" altLang="el-GR" sz="2000" b="1" dirty="0" smtClean="0">
                <a:latin typeface="Comic Sans MS" pitchFamily="66" charset="0"/>
              </a:rPr>
              <a:t>Επιλογής</a:t>
            </a:r>
            <a:r>
              <a:rPr lang="el-GR" altLang="el-GR" sz="2000" b="1" dirty="0"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  <a:hlinkClick r:id="rId2"/>
              </a:rPr>
              <a:t>εδώ</a:t>
            </a:r>
            <a:r>
              <a:rPr lang="el-GR" altLang="el-GR" sz="2000" b="1" dirty="0" smtClean="0">
                <a:latin typeface="Comic Sans MS" pitchFamily="66" charset="0"/>
              </a:rPr>
              <a:t>  (1</a:t>
            </a:r>
            <a:r>
              <a:rPr lang="en-US" altLang="el-GR" sz="2000" b="1" dirty="0" smtClean="0">
                <a:latin typeface="Comic Sans MS" pitchFamily="66" charset="0"/>
              </a:rPr>
              <a:t>0</a:t>
            </a:r>
            <a:r>
              <a:rPr lang="el-GR" altLang="el-GR" sz="2000" b="1" dirty="0" smtClean="0">
                <a:latin typeface="Comic Sans MS" pitchFamily="66" charset="0"/>
              </a:rPr>
              <a:t> ερωτήσεις)  </a:t>
            </a:r>
          </a:p>
        </p:txBody>
      </p:sp>
    </p:spTree>
    <p:extLst>
      <p:ext uri="{BB962C8B-B14F-4D97-AF65-F5344CB8AC3E}">
        <p14:creationId xmlns:p14="http://schemas.microsoft.com/office/powerpoint/2010/main" val="117035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23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111" y="182651"/>
            <a:ext cx="78488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Παρακάτω δίνονται μερικές διευθύνσεις όπου μπορείτε να βρείτε αναρτήσεις με </a:t>
            </a:r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θέμα « 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Εισαγωγή στο Στατικό Ηλεκτρισμό</a:t>
            </a:r>
            <a:r>
              <a:rPr lang="en-US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».</a:t>
            </a:r>
            <a:endParaRPr lang="el-GR" altLang="el-GR" sz="2000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708111" y="884530"/>
            <a:ext cx="781577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sz="1600" b="1" dirty="0" smtClean="0">
                <a:latin typeface="Comic Sans MS" pitchFamily="66" charset="0"/>
              </a:rPr>
              <a:t>Ένα </a:t>
            </a:r>
            <a:r>
              <a:rPr lang="en-US" altLang="el-GR" sz="1600" b="1" dirty="0" smtClean="0">
                <a:latin typeface="Comic Sans MS" pitchFamily="66" charset="0"/>
              </a:rPr>
              <a:t>video </a:t>
            </a:r>
            <a:r>
              <a:rPr lang="el-GR" altLang="el-GR" sz="1600" b="1" dirty="0" smtClean="0">
                <a:latin typeface="Comic Sans MS" pitchFamily="66" charset="0"/>
              </a:rPr>
              <a:t>με τον </a:t>
            </a:r>
            <a:r>
              <a:rPr lang="en-US" altLang="el-GR" sz="1600" b="1" dirty="0" err="1" smtClean="0">
                <a:latin typeface="Comic Sans MS" pitchFamily="66" charset="0"/>
              </a:rPr>
              <a:t>Mr</a:t>
            </a:r>
            <a:r>
              <a:rPr lang="en-US" altLang="el-GR" sz="1600" b="1" dirty="0" smtClean="0">
                <a:latin typeface="Comic Sans MS" pitchFamily="66" charset="0"/>
              </a:rPr>
              <a:t> Bean </a:t>
            </a:r>
            <a:r>
              <a:rPr lang="el-GR" altLang="el-GR" sz="1600" b="1" dirty="0" smtClean="0">
                <a:latin typeface="Comic Sans MS" pitchFamily="66" charset="0"/>
              </a:rPr>
              <a:t>και την «επαφή» του με τον Στατικό Ηλεκτρισμό  </a:t>
            </a:r>
            <a:r>
              <a:rPr lang="el-GR" altLang="el-GR" sz="1600" b="1" dirty="0" smtClean="0">
                <a:latin typeface="Comic Sans MS" pitchFamily="66" charset="0"/>
                <a:hlinkClick r:id="rId2"/>
              </a:rPr>
              <a:t>εδώ</a:t>
            </a:r>
            <a:r>
              <a:rPr lang="el-GR" altLang="el-GR" sz="1600" b="1" dirty="0" smtClean="0">
                <a:latin typeface="Comic Sans MS" pitchFamily="66" charset="0"/>
              </a:rPr>
              <a:t> </a:t>
            </a:r>
            <a:r>
              <a:rPr lang="en-US" altLang="el-GR" sz="1400" b="1" dirty="0" smtClean="0">
                <a:latin typeface="Comic Sans MS" pitchFamily="66" charset="0"/>
              </a:rPr>
              <a:t>(</a:t>
            </a:r>
            <a:r>
              <a:rPr lang="el-GR" altLang="el-GR" sz="1400" b="1" dirty="0" smtClean="0">
                <a:latin typeface="Comic Sans MS" pitchFamily="66" charset="0"/>
              </a:rPr>
              <a:t>ανοίχτε τον ήχο</a:t>
            </a:r>
            <a:r>
              <a:rPr lang="el-GR" altLang="el-GR" sz="1400" b="1" dirty="0" smtClean="0">
                <a:latin typeface="Comic Sans MS" pitchFamily="66" charset="0"/>
              </a:rPr>
              <a:t>). </a:t>
            </a:r>
            <a:r>
              <a:rPr lang="el-GR" altLang="el-GR" sz="1200" b="1" dirty="0" smtClean="0">
                <a:latin typeface="Comic Sans MS" pitchFamily="66" charset="0"/>
              </a:rPr>
              <a:t>(</a:t>
            </a:r>
            <a:r>
              <a:rPr lang="el-GR" altLang="el-GR" sz="1200" b="1" dirty="0" smtClean="0">
                <a:latin typeface="Comic Sans MS" pitchFamily="66" charset="0"/>
              </a:rPr>
              <a:t>το </a:t>
            </a:r>
            <a:r>
              <a:rPr lang="en-US" altLang="el-GR" sz="1200" b="1" dirty="0" smtClean="0">
                <a:latin typeface="Comic Sans MS" pitchFamily="66" charset="0"/>
              </a:rPr>
              <a:t>video </a:t>
            </a:r>
            <a:r>
              <a:rPr lang="el-GR" altLang="el-GR" sz="1200" b="1" dirty="0" smtClean="0">
                <a:latin typeface="Comic Sans MS" pitchFamily="66" charset="0"/>
              </a:rPr>
              <a:t>αποτελεί τμήμα της ταινίας </a:t>
            </a:r>
            <a:r>
              <a:rPr lang="en-US" altLang="el-GR" sz="1200" b="1" dirty="0" err="1" smtClean="0">
                <a:latin typeface="Comic Sans MS" pitchFamily="66" charset="0"/>
              </a:rPr>
              <a:t>Mr</a:t>
            </a:r>
            <a:r>
              <a:rPr lang="en-US" altLang="el-GR" sz="1200" b="1" dirty="0">
                <a:latin typeface="Comic Sans MS" pitchFamily="66" charset="0"/>
              </a:rPr>
              <a:t> </a:t>
            </a:r>
            <a:r>
              <a:rPr lang="en-US" altLang="el-GR" sz="1200" b="1" dirty="0" smtClean="0">
                <a:latin typeface="Comic Sans MS" pitchFamily="66" charset="0"/>
              </a:rPr>
              <a:t>Bean</a:t>
            </a:r>
            <a:r>
              <a:rPr lang="el-GR" altLang="el-GR" sz="1200" b="1" dirty="0" smtClean="0">
                <a:latin typeface="Comic Sans MS" pitchFamily="66" charset="0"/>
              </a:rPr>
              <a:t> </a:t>
            </a:r>
            <a:r>
              <a:rPr lang="en-US" altLang="el-GR" sz="1200" b="1" dirty="0" smtClean="0">
                <a:latin typeface="Comic Sans MS" pitchFamily="66" charset="0"/>
              </a:rPr>
              <a:t>- School </a:t>
            </a:r>
            <a:r>
              <a:rPr lang="en-US" altLang="el-GR" sz="1200" b="1" dirty="0">
                <a:latin typeface="Comic Sans MS" pitchFamily="66" charset="0"/>
              </a:rPr>
              <a:t>Open </a:t>
            </a:r>
            <a:r>
              <a:rPr lang="en-US" altLang="el-GR" sz="1200" b="1" dirty="0" smtClean="0">
                <a:latin typeface="Comic Sans MS" pitchFamily="66" charset="0"/>
              </a:rPr>
              <a:t>Day)</a:t>
            </a:r>
            <a:endParaRPr lang="en-US" altLang="el-GR" sz="1200" b="1" dirty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Μια παρουσίαση της έννοιας «Ηλεκτρικό φορτίο» </a:t>
            </a:r>
            <a:r>
              <a:rPr lang="el-GR" altLang="el-GR" b="1" dirty="0">
                <a:latin typeface="Comic Sans MS" pitchFamily="66" charset="0"/>
              </a:rPr>
              <a:t>στην ιστοσελίδα του Ανδρέα Ι. </a:t>
            </a:r>
            <a:r>
              <a:rPr lang="el-GR" altLang="el-GR" b="1" dirty="0" err="1">
                <a:latin typeface="Comic Sans MS" pitchFamily="66" charset="0"/>
              </a:rPr>
              <a:t>Κασσέτα</a:t>
            </a:r>
            <a:r>
              <a:rPr lang="el-GR" altLang="el-GR" b="1" dirty="0">
                <a:latin typeface="Comic Sans MS" pitchFamily="66" charset="0"/>
              </a:rPr>
              <a:t>  </a:t>
            </a:r>
            <a:r>
              <a:rPr lang="el-GR" altLang="el-GR" b="1" dirty="0" smtClean="0">
                <a:latin typeface="Comic Sans MS" pitchFamily="66" charset="0"/>
                <a:hlinkClick r:id="rId3"/>
              </a:rPr>
              <a:t>εδώ</a:t>
            </a:r>
            <a:r>
              <a:rPr lang="el-GR" altLang="el-GR" b="1" dirty="0">
                <a:latin typeface="Comic Sans MS" pitchFamily="66" charset="0"/>
              </a:rPr>
              <a:t>.</a:t>
            </a:r>
            <a:endParaRPr lang="el-GR" altLang="el-GR" b="1" dirty="0" smtClean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>
                <a:latin typeface="Comic Sans MS" panose="030F0702030302020204" pitchFamily="66" charset="0"/>
              </a:rPr>
              <a:t>Μια αναλυτική παρουσίαση της μηχανής </a:t>
            </a:r>
            <a:r>
              <a:rPr lang="el-GR" b="1" dirty="0" err="1">
                <a:latin typeface="Comic Sans MS" panose="030F0702030302020204" pitchFamily="66" charset="0"/>
              </a:rPr>
              <a:t>Βίμχουρστ</a:t>
            </a:r>
            <a:r>
              <a:rPr lang="el-GR" b="1" dirty="0">
                <a:latin typeface="Comic Sans MS" panose="030F0702030302020204" pitchFamily="66" charset="0"/>
              </a:rPr>
              <a:t> από το «Μικρό </a:t>
            </a:r>
            <a:r>
              <a:rPr lang="el-GR" b="1" dirty="0" err="1">
                <a:latin typeface="Comic Sans MS" panose="030F0702030302020204" pitchFamily="66" charset="0"/>
              </a:rPr>
              <a:t>Κελλάρι</a:t>
            </a:r>
            <a:r>
              <a:rPr lang="el-GR" b="1" dirty="0">
                <a:latin typeface="Comic Sans MS" panose="030F0702030302020204" pitchFamily="66" charset="0"/>
              </a:rPr>
              <a:t> Φυσικής» </a:t>
            </a:r>
            <a:r>
              <a:rPr lang="el-GR" b="1" dirty="0" smtClean="0">
                <a:latin typeface="Comic Sans MS" panose="030F0702030302020204" pitchFamily="66" charset="0"/>
              </a:rPr>
              <a:t> </a:t>
            </a:r>
            <a:r>
              <a:rPr lang="el-GR" b="1" dirty="0" smtClean="0">
                <a:latin typeface="Comic Sans MS" panose="030F0702030302020204" pitchFamily="66" charset="0"/>
                <a:hlinkClick r:id="rId4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.</a:t>
            </a:r>
            <a:endParaRPr lang="el-GR" b="1" dirty="0">
              <a:latin typeface="Comic Sans MS" panose="030F0702030302020204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Comic Sans MS" panose="030F0702030302020204" pitchFamily="66" charset="0"/>
              </a:rPr>
              <a:t>Η προσομοίωση </a:t>
            </a:r>
            <a:r>
              <a:rPr lang="el-GR" b="1" dirty="0">
                <a:latin typeface="Comic Sans MS" panose="030F0702030302020204" pitchFamily="66" charset="0"/>
              </a:rPr>
              <a:t>«Μπαλόνια και Στατικός </a:t>
            </a:r>
            <a:r>
              <a:rPr lang="el-GR" b="1" dirty="0" smtClean="0">
                <a:latin typeface="Comic Sans MS" panose="030F0702030302020204" pitchFamily="66" charset="0"/>
              </a:rPr>
              <a:t>Ηλεκτρισμός» από το </a:t>
            </a:r>
            <a:r>
              <a:rPr lang="en-US" b="1" dirty="0" err="1" smtClean="0">
                <a:latin typeface="Comic Sans MS" panose="030F0702030302020204" pitchFamily="66" charset="0"/>
              </a:rPr>
              <a:t>Phet</a:t>
            </a:r>
            <a:r>
              <a:rPr lang="el-GR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latin typeface="Comic Sans MS" panose="030F0702030302020204" pitchFamily="66" charset="0"/>
              </a:rPr>
              <a:t>Colorado</a:t>
            </a:r>
            <a:r>
              <a:rPr lang="el-GR" b="1" dirty="0" smtClean="0">
                <a:latin typeface="Comic Sans MS" panose="030F0702030302020204" pitchFamily="66" charset="0"/>
              </a:rPr>
              <a:t> </a:t>
            </a:r>
            <a:r>
              <a:rPr lang="el-GR" b="1" dirty="0" smtClean="0">
                <a:latin typeface="Comic Sans MS" panose="030F0702030302020204" pitchFamily="66" charset="0"/>
                <a:hlinkClick r:id="rId5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.</a:t>
            </a:r>
            <a:endParaRPr lang="el-GR" altLang="el-GR" b="1" dirty="0">
              <a:latin typeface="Comic Sans MS" panose="030F0702030302020204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Πειράματα στο Στατικό Ηλεκτρισμό από την Τίνα </a:t>
            </a:r>
            <a:r>
              <a:rPr lang="el-GR" altLang="el-GR" b="1" dirty="0" err="1" smtClean="0">
                <a:latin typeface="Comic Sans MS" pitchFamily="66" charset="0"/>
              </a:rPr>
              <a:t>Νάντσου</a:t>
            </a:r>
            <a:r>
              <a:rPr lang="el-GR" altLang="el-GR" b="1" dirty="0" smtClean="0">
                <a:latin typeface="Comic Sans MS" pitchFamily="66" charset="0"/>
              </a:rPr>
              <a:t>  </a:t>
            </a:r>
            <a:r>
              <a:rPr lang="el-GR" altLang="el-GR" b="1" dirty="0" smtClean="0">
                <a:latin typeface="Comic Sans MS" pitchFamily="66" charset="0"/>
                <a:hlinkClick r:id="rId6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  <a:endParaRPr lang="el-GR" altLang="el-GR" b="1" dirty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Μερικές ιδέες για πειράματα από το </a:t>
            </a:r>
            <a:r>
              <a:rPr lang="en-US" altLang="el-GR" b="1" dirty="0" smtClean="0">
                <a:latin typeface="Comic Sans MS" pitchFamily="66" charset="0"/>
              </a:rPr>
              <a:t>Pinterest  </a:t>
            </a:r>
            <a:r>
              <a:rPr lang="el-GR" altLang="el-GR" b="1" dirty="0" smtClean="0">
                <a:latin typeface="Comic Sans MS" pitchFamily="66" charset="0"/>
                <a:hlinkClick r:id="rId7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>
                <a:latin typeface="Comic Sans MS" panose="030F0702030302020204" pitchFamily="66" charset="0"/>
              </a:rPr>
              <a:t>9 πειράματα στατικού </a:t>
            </a:r>
            <a:r>
              <a:rPr lang="el-GR" b="1" dirty="0" smtClean="0">
                <a:latin typeface="Comic Sans MS" panose="030F0702030302020204" pitchFamily="66" charset="0"/>
              </a:rPr>
              <a:t>ηλεκτρισμού από </a:t>
            </a:r>
            <a:r>
              <a:rPr lang="en-US" b="1" dirty="0" err="1" smtClean="0">
                <a:latin typeface="Comic Sans MS" panose="030F0702030302020204" pitchFamily="66" charset="0"/>
              </a:rPr>
              <a:t>efepereth</a:t>
            </a:r>
            <a:r>
              <a:rPr lang="el-GR" b="1" dirty="0" smtClean="0">
                <a:latin typeface="Comic Sans MS" panose="030F0702030302020204" pitchFamily="66" charset="0"/>
              </a:rPr>
              <a:t>  </a:t>
            </a:r>
            <a:r>
              <a:rPr lang="el-GR" b="1" dirty="0" smtClean="0">
                <a:latin typeface="Comic Sans MS" panose="030F0702030302020204" pitchFamily="66" charset="0"/>
                <a:hlinkClick r:id="rId8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Comic Sans MS" panose="030F0702030302020204" pitchFamily="66" charset="0"/>
              </a:rPr>
              <a:t>Εργαστηριακή άσκηση </a:t>
            </a:r>
            <a:r>
              <a:rPr lang="el-GR" b="1" dirty="0">
                <a:latin typeface="Comic Sans MS" panose="030F0702030302020204" pitchFamily="66" charset="0"/>
              </a:rPr>
              <a:t>στατικού ηλεκτρισμού </a:t>
            </a:r>
            <a:r>
              <a:rPr lang="el-GR" b="1" dirty="0" smtClean="0">
                <a:latin typeface="Comic Sans MS" panose="030F0702030302020204" pitchFamily="66" charset="0"/>
              </a:rPr>
              <a:t>από τον Βαγγέλη </a:t>
            </a:r>
            <a:r>
              <a:rPr lang="el-GR" b="1" dirty="0" err="1" smtClean="0">
                <a:latin typeface="Comic Sans MS" panose="030F0702030302020204" pitchFamily="66" charset="0"/>
              </a:rPr>
              <a:t>Κουντούρη</a:t>
            </a:r>
            <a:r>
              <a:rPr lang="el-GR" b="1" dirty="0" smtClean="0">
                <a:latin typeface="Comic Sans MS" panose="030F0702030302020204" pitchFamily="66" charset="0"/>
              </a:rPr>
              <a:t>  </a:t>
            </a:r>
            <a:r>
              <a:rPr lang="el-GR" b="1" dirty="0" smtClean="0">
                <a:latin typeface="Comic Sans MS" panose="030F0702030302020204" pitchFamily="66" charset="0"/>
                <a:hlinkClick r:id="rId9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.</a:t>
            </a:r>
            <a:endParaRPr lang="el-GR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3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24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23455" y="717724"/>
            <a:ext cx="309634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Εφαρμογές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44824"/>
            <a:ext cx="5875709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294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25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2276872"/>
            <a:ext cx="64807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από το σχολικό βιβλίο</a:t>
            </a:r>
          </a:p>
          <a:p>
            <a:pPr algn="ctr"/>
            <a:r>
              <a:rPr 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από σελ. 43 )</a:t>
            </a:r>
            <a:endParaRPr lang="el-GR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10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26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692686" y="332656"/>
            <a:ext cx="7704856" cy="1420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1. </a:t>
            </a:r>
            <a:r>
              <a:rPr lang="el-GR" sz="2000" dirty="0" smtClean="0">
                <a:latin typeface="Trebuchet MS" panose="020B0603020202020204" pitchFamily="34" charset="0"/>
              </a:rPr>
              <a:t>Τρίψτε </a:t>
            </a:r>
            <a:r>
              <a:rPr lang="el-GR" sz="2000" dirty="0">
                <a:latin typeface="Trebuchet MS" panose="020B0603020202020204" pitchFamily="34" charset="0"/>
              </a:rPr>
              <a:t>ένα φουσκωμένο μπαλόνι σε ένα ύφασμα. Στη </a:t>
            </a:r>
            <a:r>
              <a:rPr lang="el-GR" sz="2000" dirty="0" smtClean="0">
                <a:latin typeface="Trebuchet MS" panose="020B0603020202020204" pitchFamily="34" charset="0"/>
              </a:rPr>
              <a:t>συνέχεια φέρτε </a:t>
            </a:r>
            <a:r>
              <a:rPr lang="el-GR" sz="2000" dirty="0">
                <a:latin typeface="Trebuchet MS" panose="020B0603020202020204" pitchFamily="34" charset="0"/>
              </a:rPr>
              <a:t>σε επαφή το μπαλόνι με τον τοίχο. Το μπαλόνι «</a:t>
            </a:r>
            <a:r>
              <a:rPr lang="el-GR" sz="2000" dirty="0" smtClean="0">
                <a:latin typeface="Trebuchet MS" panose="020B0603020202020204" pitchFamily="34" charset="0"/>
              </a:rPr>
              <a:t>κολλά» στον </a:t>
            </a:r>
            <a:r>
              <a:rPr lang="el-GR" sz="2000" dirty="0">
                <a:latin typeface="Trebuchet MS" panose="020B0603020202020204" pitchFamily="34" charset="0"/>
              </a:rPr>
              <a:t>τοίχο. Γιατί</a:t>
            </a:r>
            <a:r>
              <a:rPr lang="el-GR" sz="2000" dirty="0" smtClean="0">
                <a:latin typeface="Trebuchet MS" panose="020B0603020202020204" pitchFamily="34" charset="0"/>
              </a:rPr>
              <a:t>;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76872"/>
            <a:ext cx="2468860" cy="2468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Merkouris\Desktop\b4Zbn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114" y="1988840"/>
            <a:ext cx="3566889" cy="285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39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Μερκούρης Παναγιωτόπουλος – Φυσικός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chemeClr val="tx1"/>
                </a:solidFill>
              </a:rPr>
              <a:pPr/>
              <a:t>27</a:t>
            </a:fld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83568" y="285870"/>
            <a:ext cx="7776864" cy="1420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2. </a:t>
            </a:r>
            <a:r>
              <a:rPr lang="el-GR" sz="2000" dirty="0">
                <a:latin typeface="Trebuchet MS" panose="020B0603020202020204" pitchFamily="34" charset="0"/>
              </a:rPr>
              <a:t>Τρίψτε το πλαστικό μέρος ενός στυλό στο πουκάμισό σας, για να το φορτίσετε. Στη συνέχεια ανοίξτε τη βρύση του νερού και πλησιάστε τη «φλέβα». Τι παρατηρείτε; Εξηγήστε το φαινόμενο.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0" y="4073281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0318"/>
            <a:ext cx="3484959" cy="209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768" y="2453121"/>
            <a:ext cx="5042617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893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Μερκούρης Παναγιωτόπουλος – Φυσικός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chemeClr val="tx1"/>
                </a:solidFill>
              </a:rPr>
              <a:pPr/>
              <a:t>28</a:t>
            </a:fld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11560" y="97706"/>
            <a:ext cx="7920880" cy="2805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3. </a:t>
            </a:r>
            <a:r>
              <a:rPr lang="el-GR" sz="2000" dirty="0">
                <a:latin typeface="Trebuchet MS" panose="020B0603020202020204" pitchFamily="34" charset="0"/>
              </a:rPr>
              <a:t>Ένα ηλεκτροσκόπιο μπορεί να χρησιμοποιηθεί, για να ανιχνεύει ηλεκτρικό φορτίο. Πλησιάζουμε μία αρνητικά φορτισμένη ράβδο στο σφαιρίδιο του ηλεκτροσκοπίου.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</a:t>
            </a:r>
            <a:r>
              <a:rPr lang="el-GR" sz="2000" dirty="0">
                <a:latin typeface="Trebuchet MS" panose="020B0603020202020204" pitchFamily="34" charset="0"/>
              </a:rPr>
              <a:t>Τι παρατηρείτε;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</a:t>
            </a:r>
            <a:r>
              <a:rPr lang="el-GR" sz="2000" dirty="0">
                <a:latin typeface="Trebuchet MS" panose="020B0603020202020204" pitchFamily="34" charset="0"/>
              </a:rPr>
              <a:t>Τι είδους φορτίο εμφανίζεται στο σφαιρίδιο;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</a:t>
            </a:r>
            <a:r>
              <a:rPr lang="el-GR" sz="2000" dirty="0">
                <a:latin typeface="Trebuchet MS" panose="020B0603020202020204" pitchFamily="34" charset="0"/>
              </a:rPr>
              <a:t>Ποιο είναι το συνολικό φορτίο του ηλεκτροσκοπίου; (εξηγήστε)</a:t>
            </a:r>
          </a:p>
        </p:txBody>
      </p: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4911269" y="3516314"/>
            <a:ext cx="2089150" cy="2301875"/>
            <a:chOff x="2653" y="1526"/>
            <a:chExt cx="1316" cy="1450"/>
          </a:xfrm>
        </p:grpSpPr>
        <p:sp>
          <p:nvSpPr>
            <p:cNvPr id="7" name="Rectangle 57"/>
            <p:cNvSpPr>
              <a:spLocks noChangeArrowheads="1"/>
            </p:cNvSpPr>
            <p:nvPr/>
          </p:nvSpPr>
          <p:spPr bwMode="auto">
            <a:xfrm>
              <a:off x="2925" y="1979"/>
              <a:ext cx="772" cy="9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 smtClean="0">
                <a:solidFill>
                  <a:srgbClr val="000000"/>
                </a:solidFill>
              </a:endParaRPr>
            </a:p>
          </p:txBody>
        </p:sp>
        <p:sp>
          <p:nvSpPr>
            <p:cNvPr id="8" name="Rectangle 58"/>
            <p:cNvSpPr>
              <a:spLocks noChangeArrowheads="1"/>
            </p:cNvSpPr>
            <p:nvPr/>
          </p:nvSpPr>
          <p:spPr bwMode="auto">
            <a:xfrm>
              <a:off x="3288" y="1752"/>
              <a:ext cx="45" cy="99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 smtClean="0">
                <a:solidFill>
                  <a:srgbClr val="000000"/>
                </a:solidFill>
              </a:endParaRPr>
            </a:p>
          </p:txBody>
        </p:sp>
        <p:sp>
          <p:nvSpPr>
            <p:cNvPr id="9" name="Oval 59"/>
            <p:cNvSpPr>
              <a:spLocks noChangeArrowheads="1"/>
            </p:cNvSpPr>
            <p:nvPr/>
          </p:nvSpPr>
          <p:spPr bwMode="auto">
            <a:xfrm>
              <a:off x="3198" y="1526"/>
              <a:ext cx="226" cy="22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 smtClean="0">
                <a:solidFill>
                  <a:srgbClr val="000000"/>
                </a:solidFill>
              </a:endParaRPr>
            </a:p>
          </p:txBody>
        </p:sp>
        <p:sp>
          <p:nvSpPr>
            <p:cNvPr id="10" name="Rectangle 60"/>
            <p:cNvSpPr>
              <a:spLocks noChangeArrowheads="1"/>
            </p:cNvSpPr>
            <p:nvPr/>
          </p:nvSpPr>
          <p:spPr bwMode="auto">
            <a:xfrm>
              <a:off x="2653" y="2931"/>
              <a:ext cx="1316" cy="45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 smtClean="0">
                <a:solidFill>
                  <a:srgbClr val="000000"/>
                </a:solidFill>
              </a:endParaRPr>
            </a:p>
          </p:txBody>
        </p:sp>
        <p:sp>
          <p:nvSpPr>
            <p:cNvPr id="11" name="Line 61"/>
            <p:cNvSpPr>
              <a:spLocks noChangeShapeType="1"/>
            </p:cNvSpPr>
            <p:nvPr/>
          </p:nvSpPr>
          <p:spPr bwMode="auto">
            <a:xfrm>
              <a:off x="3334" y="2341"/>
              <a:ext cx="0" cy="4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49"/>
          <p:cNvGrpSpPr>
            <a:grpSpLocks/>
          </p:cNvGrpSpPr>
          <p:nvPr/>
        </p:nvGrpSpPr>
        <p:grpSpPr bwMode="auto">
          <a:xfrm>
            <a:off x="6470224" y="2936874"/>
            <a:ext cx="1657350" cy="504825"/>
            <a:chOff x="3692" y="1117"/>
            <a:chExt cx="1044" cy="318"/>
          </a:xfrm>
        </p:grpSpPr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 rot="-1049614">
              <a:off x="3692" y="1232"/>
              <a:ext cx="1044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 smtClean="0">
                <a:solidFill>
                  <a:srgbClr val="000000"/>
                </a:solidFill>
              </a:endParaRP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V="1">
              <a:off x="3787" y="1117"/>
              <a:ext cx="907" cy="3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43"/>
          <p:cNvGrpSpPr>
            <a:grpSpLocks/>
          </p:cNvGrpSpPr>
          <p:nvPr/>
        </p:nvGrpSpPr>
        <p:grpSpPr bwMode="auto">
          <a:xfrm>
            <a:off x="5631994" y="4667252"/>
            <a:ext cx="288925" cy="798512"/>
            <a:chOff x="3107" y="2251"/>
            <a:chExt cx="182" cy="503"/>
          </a:xfrm>
        </p:grpSpPr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3107" y="2387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l-GR" altLang="el-GR" b="1" smtClean="0">
                  <a:solidFill>
                    <a:srgbClr val="FF0000"/>
                  </a:solidFill>
                  <a:latin typeface="Verdana" pitchFamily="34" charset="0"/>
                </a:rPr>
                <a:t>-</a:t>
              </a:r>
            </a:p>
          </p:txBody>
        </p:sp>
        <p:grpSp>
          <p:nvGrpSpPr>
            <p:cNvPr id="17" name="Group 42"/>
            <p:cNvGrpSpPr>
              <a:grpSpLocks/>
            </p:cNvGrpSpPr>
            <p:nvPr/>
          </p:nvGrpSpPr>
          <p:grpSpPr bwMode="auto">
            <a:xfrm>
              <a:off x="3107" y="2251"/>
              <a:ext cx="182" cy="503"/>
              <a:chOff x="3107" y="2251"/>
              <a:chExt cx="182" cy="503"/>
            </a:xfrm>
          </p:grpSpPr>
          <p:sp>
            <p:nvSpPr>
              <p:cNvPr id="18" name="Text Box 27"/>
              <p:cNvSpPr txBox="1">
                <a:spLocks noChangeArrowheads="1"/>
              </p:cNvSpPr>
              <p:nvPr/>
            </p:nvSpPr>
            <p:spPr bwMode="auto">
              <a:xfrm>
                <a:off x="3107" y="2251"/>
                <a:ext cx="18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smtClean="0">
                    <a:solidFill>
                      <a:srgbClr val="FF0000"/>
                    </a:solidFill>
                    <a:latin typeface="Verdana" pitchFamily="34" charset="0"/>
                  </a:rPr>
                  <a:t>-</a:t>
                </a:r>
              </a:p>
            </p:txBody>
          </p:sp>
          <p:sp>
            <p:nvSpPr>
              <p:cNvPr id="19" name="Text Box 28"/>
              <p:cNvSpPr txBox="1">
                <a:spLocks noChangeArrowheads="1"/>
              </p:cNvSpPr>
              <p:nvPr/>
            </p:nvSpPr>
            <p:spPr bwMode="auto">
              <a:xfrm>
                <a:off x="3107" y="2523"/>
                <a:ext cx="18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dirty="0" smtClean="0">
                    <a:solidFill>
                      <a:srgbClr val="FF0000"/>
                    </a:solidFill>
                    <a:latin typeface="Verdana" pitchFamily="34" charset="0"/>
                  </a:rPr>
                  <a:t>-</a:t>
                </a:r>
              </a:p>
            </p:txBody>
          </p:sp>
        </p:grpSp>
      </p:grpSp>
      <p:grpSp>
        <p:nvGrpSpPr>
          <p:cNvPr id="20" name="Group 56"/>
          <p:cNvGrpSpPr>
            <a:grpSpLocks/>
          </p:cNvGrpSpPr>
          <p:nvPr/>
        </p:nvGrpSpPr>
        <p:grpSpPr bwMode="auto">
          <a:xfrm>
            <a:off x="5992356" y="4667252"/>
            <a:ext cx="576263" cy="798512"/>
            <a:chOff x="3334" y="2251"/>
            <a:chExt cx="363" cy="503"/>
          </a:xfrm>
        </p:grpSpPr>
        <p:sp>
          <p:nvSpPr>
            <p:cNvPr id="21" name="Line 14"/>
            <p:cNvSpPr>
              <a:spLocks noChangeShapeType="1"/>
            </p:cNvSpPr>
            <p:nvPr/>
          </p:nvSpPr>
          <p:spPr bwMode="auto">
            <a:xfrm>
              <a:off x="3334" y="2342"/>
              <a:ext cx="226" cy="3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srgbClr val="000000"/>
                </a:solidFill>
              </a:endParaRPr>
            </a:p>
          </p:txBody>
        </p:sp>
        <p:grpSp>
          <p:nvGrpSpPr>
            <p:cNvPr id="22" name="Group 45"/>
            <p:cNvGrpSpPr>
              <a:grpSpLocks/>
            </p:cNvGrpSpPr>
            <p:nvPr/>
          </p:nvGrpSpPr>
          <p:grpSpPr bwMode="auto">
            <a:xfrm>
              <a:off x="3334" y="2251"/>
              <a:ext cx="363" cy="503"/>
              <a:chOff x="3334" y="2251"/>
              <a:chExt cx="363" cy="503"/>
            </a:xfrm>
          </p:grpSpPr>
          <p:sp>
            <p:nvSpPr>
              <p:cNvPr id="23" name="Text Box 25"/>
              <p:cNvSpPr txBox="1">
                <a:spLocks noChangeArrowheads="1"/>
              </p:cNvSpPr>
              <p:nvPr/>
            </p:nvSpPr>
            <p:spPr bwMode="auto">
              <a:xfrm>
                <a:off x="3334" y="2251"/>
                <a:ext cx="18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smtClean="0">
                    <a:solidFill>
                      <a:srgbClr val="FF0000"/>
                    </a:solidFill>
                    <a:latin typeface="Verdana" pitchFamily="34" charset="0"/>
                  </a:rPr>
                  <a:t>-</a:t>
                </a:r>
              </a:p>
            </p:txBody>
          </p:sp>
          <p:grpSp>
            <p:nvGrpSpPr>
              <p:cNvPr id="24" name="Group 44"/>
              <p:cNvGrpSpPr>
                <a:grpSpLocks/>
              </p:cNvGrpSpPr>
              <p:nvPr/>
            </p:nvGrpSpPr>
            <p:grpSpPr bwMode="auto">
              <a:xfrm>
                <a:off x="3379" y="2387"/>
                <a:ext cx="318" cy="367"/>
                <a:chOff x="3379" y="2387"/>
                <a:chExt cx="318" cy="367"/>
              </a:xfrm>
            </p:grpSpPr>
            <p:sp>
              <p:nvSpPr>
                <p:cNvPr id="25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379" y="2387"/>
                  <a:ext cx="27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l-GR" altLang="el-GR" b="1" dirty="0" smtClean="0">
                      <a:solidFill>
                        <a:srgbClr val="FF0000"/>
                      </a:solidFill>
                      <a:latin typeface="Verdana" pitchFamily="34" charset="0"/>
                    </a:rPr>
                    <a:t> -</a:t>
                  </a:r>
                </a:p>
              </p:txBody>
            </p:sp>
            <p:sp>
              <p:nvSpPr>
                <p:cNvPr id="26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3515" y="2523"/>
                  <a:ext cx="18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l-GR" altLang="el-GR" b="1" smtClean="0">
                      <a:solidFill>
                        <a:srgbClr val="FF0000"/>
                      </a:solidFill>
                      <a:latin typeface="Verdana" pitchFamily="34" charset="0"/>
                    </a:rPr>
                    <a:t>-</a:t>
                  </a:r>
                </a:p>
              </p:txBody>
            </p:sp>
          </p:grpSp>
        </p:grpSp>
      </p:grpSp>
      <p:grpSp>
        <p:nvGrpSpPr>
          <p:cNvPr id="27" name="Group 41"/>
          <p:cNvGrpSpPr>
            <a:grpSpLocks/>
          </p:cNvGrpSpPr>
          <p:nvPr/>
        </p:nvGrpSpPr>
        <p:grpSpPr bwMode="auto">
          <a:xfrm>
            <a:off x="5487531" y="3227389"/>
            <a:ext cx="1008063" cy="869950"/>
            <a:chOff x="3016" y="1344"/>
            <a:chExt cx="635" cy="548"/>
          </a:xfrm>
        </p:grpSpPr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334" y="1661"/>
              <a:ext cx="2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l-GR" altLang="el-GR" b="1" smtClean="0">
                  <a:solidFill>
                    <a:srgbClr val="FF0000"/>
                  </a:solidFill>
                  <a:latin typeface="Verdana" pitchFamily="34" charset="0"/>
                </a:rPr>
                <a:t>+</a:t>
              </a:r>
            </a:p>
          </p:txBody>
        </p:sp>
        <p:grpSp>
          <p:nvGrpSpPr>
            <p:cNvPr id="29" name="Group 40"/>
            <p:cNvGrpSpPr>
              <a:grpSpLocks/>
            </p:cNvGrpSpPr>
            <p:nvPr/>
          </p:nvGrpSpPr>
          <p:grpSpPr bwMode="auto">
            <a:xfrm>
              <a:off x="3016" y="1344"/>
              <a:ext cx="635" cy="548"/>
              <a:chOff x="3016" y="1344"/>
              <a:chExt cx="635" cy="548"/>
            </a:xfrm>
          </p:grpSpPr>
          <p:sp>
            <p:nvSpPr>
              <p:cNvPr id="30" name="Text Box 17"/>
              <p:cNvSpPr txBox="1">
                <a:spLocks noChangeArrowheads="1"/>
              </p:cNvSpPr>
              <p:nvPr/>
            </p:nvSpPr>
            <p:spPr bwMode="auto">
              <a:xfrm>
                <a:off x="3379" y="1525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dirty="0" smtClean="0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  <p:sp>
            <p:nvSpPr>
              <p:cNvPr id="31" name="Text Box 20"/>
              <p:cNvSpPr txBox="1">
                <a:spLocks noChangeArrowheads="1"/>
              </p:cNvSpPr>
              <p:nvPr/>
            </p:nvSpPr>
            <p:spPr bwMode="auto">
              <a:xfrm>
                <a:off x="3061" y="1661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smtClean="0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  <p:sp>
            <p:nvSpPr>
              <p:cNvPr id="32" name="Text Box 21"/>
              <p:cNvSpPr txBox="1">
                <a:spLocks noChangeArrowheads="1"/>
              </p:cNvSpPr>
              <p:nvPr/>
            </p:nvSpPr>
            <p:spPr bwMode="auto">
              <a:xfrm>
                <a:off x="3152" y="1344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smtClean="0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  <p:sp>
            <p:nvSpPr>
              <p:cNvPr id="33" name="Text Box 22"/>
              <p:cNvSpPr txBox="1">
                <a:spLocks noChangeArrowheads="1"/>
              </p:cNvSpPr>
              <p:nvPr/>
            </p:nvSpPr>
            <p:spPr bwMode="auto">
              <a:xfrm>
                <a:off x="3016" y="1480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smtClean="0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  <p:sp>
            <p:nvSpPr>
              <p:cNvPr id="34" name="Text Box 38"/>
              <p:cNvSpPr txBox="1">
                <a:spLocks noChangeArrowheads="1"/>
              </p:cNvSpPr>
              <p:nvPr/>
            </p:nvSpPr>
            <p:spPr bwMode="auto">
              <a:xfrm>
                <a:off x="3334" y="1389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dirty="0" smtClean="0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</p:grpSp>
      </p:grpSp>
      <p:grpSp>
        <p:nvGrpSpPr>
          <p:cNvPr id="35" name="Group 51"/>
          <p:cNvGrpSpPr>
            <a:grpSpLocks/>
          </p:cNvGrpSpPr>
          <p:nvPr/>
        </p:nvGrpSpPr>
        <p:grpSpPr bwMode="auto">
          <a:xfrm>
            <a:off x="5558969" y="4235452"/>
            <a:ext cx="793750" cy="366712"/>
            <a:chOff x="3061" y="1979"/>
            <a:chExt cx="500" cy="231"/>
          </a:xfrm>
        </p:grpSpPr>
        <p:sp>
          <p:nvSpPr>
            <p:cNvPr id="36" name="Text Box 34"/>
            <p:cNvSpPr txBox="1">
              <a:spLocks noChangeArrowheads="1"/>
            </p:cNvSpPr>
            <p:nvPr/>
          </p:nvSpPr>
          <p:spPr bwMode="auto">
            <a:xfrm>
              <a:off x="3061" y="1979"/>
              <a:ext cx="22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l-GR" smtClean="0">
                  <a:solidFill>
                    <a:srgbClr val="0000FF"/>
                  </a:solidFill>
                  <a:latin typeface="Comic Sans MS" pitchFamily="66" charset="0"/>
                </a:rPr>
                <a:t>e</a:t>
              </a:r>
              <a:endParaRPr lang="el-GR" altLang="el-GR" smtClean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grpSp>
          <p:nvGrpSpPr>
            <p:cNvPr id="37" name="Group 50"/>
            <p:cNvGrpSpPr>
              <a:grpSpLocks/>
            </p:cNvGrpSpPr>
            <p:nvPr/>
          </p:nvGrpSpPr>
          <p:grpSpPr bwMode="auto">
            <a:xfrm>
              <a:off x="3243" y="1979"/>
              <a:ext cx="318" cy="231"/>
              <a:chOff x="3243" y="1979"/>
              <a:chExt cx="318" cy="231"/>
            </a:xfrm>
          </p:grpSpPr>
          <p:sp>
            <p:nvSpPr>
              <p:cNvPr id="38" name="Text Box 32"/>
              <p:cNvSpPr txBox="1">
                <a:spLocks noChangeArrowheads="1"/>
              </p:cNvSpPr>
              <p:nvPr/>
            </p:nvSpPr>
            <p:spPr bwMode="auto">
              <a:xfrm>
                <a:off x="3334" y="1979"/>
                <a:ext cx="22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l-GR" dirty="0" smtClean="0">
                    <a:solidFill>
                      <a:srgbClr val="0000FF"/>
                    </a:solidFill>
                    <a:latin typeface="Comic Sans MS" pitchFamily="66" charset="0"/>
                  </a:rPr>
                  <a:t>e</a:t>
                </a:r>
                <a:endParaRPr lang="el-GR" altLang="el-GR" dirty="0" smtClean="0">
                  <a:solidFill>
                    <a:srgbClr val="0000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9" name="Line 33"/>
              <p:cNvSpPr>
                <a:spLocks noChangeShapeType="1"/>
              </p:cNvSpPr>
              <p:nvPr/>
            </p:nvSpPr>
            <p:spPr bwMode="auto">
              <a:xfrm>
                <a:off x="3379" y="2024"/>
                <a:ext cx="0" cy="181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Line 35"/>
              <p:cNvSpPr>
                <a:spLocks noChangeShapeType="1"/>
              </p:cNvSpPr>
              <p:nvPr/>
            </p:nvSpPr>
            <p:spPr bwMode="auto">
              <a:xfrm>
                <a:off x="3243" y="2024"/>
                <a:ext cx="0" cy="181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mtClean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2" name="Group 46"/>
          <p:cNvGrpSpPr>
            <a:grpSpLocks/>
          </p:cNvGrpSpPr>
          <p:nvPr/>
        </p:nvGrpSpPr>
        <p:grpSpPr bwMode="auto">
          <a:xfrm>
            <a:off x="1338077" y="3562513"/>
            <a:ext cx="2087562" cy="2301875"/>
            <a:chOff x="567" y="1526"/>
            <a:chExt cx="1315" cy="1450"/>
          </a:xfrm>
        </p:grpSpPr>
        <p:sp>
          <p:nvSpPr>
            <p:cNvPr id="43" name="Rectangle 4"/>
            <p:cNvSpPr>
              <a:spLocks noChangeArrowheads="1"/>
            </p:cNvSpPr>
            <p:nvPr/>
          </p:nvSpPr>
          <p:spPr bwMode="auto">
            <a:xfrm>
              <a:off x="839" y="1979"/>
              <a:ext cx="772" cy="9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 smtClean="0">
                <a:solidFill>
                  <a:srgbClr val="000000"/>
                </a:solidFill>
              </a:endParaRPr>
            </a:p>
          </p:txBody>
        </p:sp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1202" y="1752"/>
              <a:ext cx="45" cy="99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 smtClean="0">
                <a:solidFill>
                  <a:srgbClr val="000000"/>
                </a:solidFill>
              </a:endParaRPr>
            </a:p>
          </p:txBody>
        </p:sp>
        <p:sp>
          <p:nvSpPr>
            <p:cNvPr id="45" name="Oval 7"/>
            <p:cNvSpPr>
              <a:spLocks noChangeArrowheads="1"/>
            </p:cNvSpPr>
            <p:nvPr/>
          </p:nvSpPr>
          <p:spPr bwMode="auto">
            <a:xfrm>
              <a:off x="1112" y="1526"/>
              <a:ext cx="226" cy="22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 smtClean="0">
                <a:solidFill>
                  <a:srgbClr val="000000"/>
                </a:solidFill>
              </a:endParaRPr>
            </a:p>
          </p:txBody>
        </p:sp>
        <p:sp>
          <p:nvSpPr>
            <p:cNvPr id="46" name="Line 8"/>
            <p:cNvSpPr>
              <a:spLocks noChangeShapeType="1"/>
            </p:cNvSpPr>
            <p:nvPr/>
          </p:nvSpPr>
          <p:spPr bwMode="auto">
            <a:xfrm>
              <a:off x="1248" y="2342"/>
              <a:ext cx="0" cy="4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srgbClr val="000000"/>
                </a:solidFill>
              </a:endParaRPr>
            </a:p>
          </p:txBody>
        </p:sp>
        <p:sp>
          <p:nvSpPr>
            <p:cNvPr id="47" name="Rectangle 29"/>
            <p:cNvSpPr>
              <a:spLocks noChangeArrowheads="1"/>
            </p:cNvSpPr>
            <p:nvPr/>
          </p:nvSpPr>
          <p:spPr bwMode="auto">
            <a:xfrm>
              <a:off x="567" y="2931"/>
              <a:ext cx="1315" cy="45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980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29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2276872"/>
            <a:ext cx="64807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Ασκήσεις από το σχολικό βιβλίο</a:t>
            </a:r>
          </a:p>
          <a:p>
            <a:pPr algn="ctr"/>
            <a:r>
              <a:rPr 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από σελ. 51 )</a:t>
            </a:r>
            <a:endParaRPr lang="el-GR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8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3</a:t>
            </a:fld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02172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Επεξήγηση με στρογγυλεμένο παραλληλόγραμμο 4"/>
          <p:cNvSpPr/>
          <p:nvPr/>
        </p:nvSpPr>
        <p:spPr>
          <a:xfrm>
            <a:off x="2195736" y="620688"/>
            <a:ext cx="4896544" cy="2160240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Επεξήγηση με στρογγυλεμένο παραλληλόγραμμο 5"/>
          <p:cNvSpPr/>
          <p:nvPr/>
        </p:nvSpPr>
        <p:spPr>
          <a:xfrm>
            <a:off x="2172035" y="205165"/>
            <a:ext cx="4896544" cy="978032"/>
          </a:xfrm>
          <a:prstGeom prst="wedgeRoundRectCallout">
            <a:avLst>
              <a:gd name="adj1" fmla="val -88829"/>
              <a:gd name="adj2" fmla="val 3686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Όλα τα προηγούμενα φαινόμενα προκαλούνται από το</a:t>
            </a:r>
            <a:endParaRPr lang="en-US" sz="2000" b="1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Επεξήγηση με στρογγυλεμένο παραλληλόγραμμο 6"/>
          <p:cNvSpPr/>
          <p:nvPr/>
        </p:nvSpPr>
        <p:spPr>
          <a:xfrm>
            <a:off x="2195736" y="2085433"/>
            <a:ext cx="4896544" cy="1410215"/>
          </a:xfrm>
          <a:prstGeom prst="wedgeRoundRectCallout">
            <a:avLst>
              <a:gd name="adj1" fmla="val -32728"/>
              <a:gd name="adj2" fmla="val 155903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Ο στατικός ηλεκτρισμός οφείλεται στο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ηλεκτρικό φορτίο </a:t>
            </a:r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που συσσωρεύεται στην επιφάνεια ενός μονωτή.  </a:t>
            </a:r>
            <a:endParaRPr lang="el-GR" sz="20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" name="Επεξήγηση με στρογγυλεμένο παραλληλόγραμμο 9"/>
          <p:cNvSpPr/>
          <p:nvPr/>
        </p:nvSpPr>
        <p:spPr>
          <a:xfrm>
            <a:off x="1266982" y="3739448"/>
            <a:ext cx="6756449" cy="1410215"/>
          </a:xfrm>
          <a:prstGeom prst="wedgeRoundRectCallout">
            <a:avLst>
              <a:gd name="adj1" fmla="val -57157"/>
              <a:gd name="adj2" fmla="val -103462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Το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ηλεκτρικό φορτίο </a:t>
            </a:r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που έχει </a:t>
            </a:r>
            <a:r>
              <a:rPr lang="el-GR" sz="2000" b="1" dirty="0" err="1" smtClean="0">
                <a:solidFill>
                  <a:schemeClr val="tx1"/>
                </a:solidFill>
                <a:latin typeface="Comic Sans MS" pitchFamily="66" charset="0"/>
              </a:rPr>
              <a:t>συσσωρευθεί</a:t>
            </a:r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 δεν μπορεί εύκολα να μετακινηθεί από το μονωτικό υλικό. Γι’ αυτό έχουμε εμφάνιση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Στατικού</a:t>
            </a:r>
            <a:r>
              <a:rPr 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Ηλεκτρισμού.</a:t>
            </a:r>
            <a:r>
              <a:rPr lang="el-GR" sz="2000" b="1" dirty="0" smtClean="0">
                <a:solidFill>
                  <a:srgbClr val="006600"/>
                </a:solidFill>
                <a:latin typeface="Comic Sans MS" pitchFamily="66" charset="0"/>
              </a:rPr>
              <a:t>   </a:t>
            </a:r>
            <a:endParaRPr lang="el-GR" sz="2000" b="1" dirty="0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2387551" y="1095658"/>
            <a:ext cx="4846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ΣΤΑΤΙΚΟ ΗΛΕΚΤΡΙΣΜΟ.</a:t>
            </a:r>
            <a:r>
              <a:rPr lang="el-GR" sz="2800" b="1" dirty="0">
                <a:latin typeface="Comic Sans MS" pitchFamily="66" charset="0"/>
              </a:rPr>
              <a:t> 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7916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30</a:t>
            </a:fld>
            <a:endParaRPr lang="el-GR" dirty="0">
              <a:solidFill>
                <a:prstClr val="black"/>
              </a:solidFill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539552" y="404664"/>
            <a:ext cx="7992888" cy="2677656"/>
            <a:chOff x="539552" y="404664"/>
            <a:chExt cx="7992888" cy="2677656"/>
          </a:xfrm>
        </p:grpSpPr>
        <p:sp>
          <p:nvSpPr>
            <p:cNvPr id="4" name="Ορθογώνιο 3"/>
            <p:cNvSpPr/>
            <p:nvPr/>
          </p:nvSpPr>
          <p:spPr>
            <a:xfrm>
              <a:off x="539552" y="404664"/>
              <a:ext cx="7992888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000" b="1" dirty="0" smtClean="0">
                  <a:latin typeface="Trebuchet MS" panose="020B0603020202020204" pitchFamily="34" charset="0"/>
                </a:rPr>
                <a:t>1.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Να </a:t>
              </a:r>
              <a:r>
                <a:rPr lang="el-GR" sz="2000" dirty="0">
                  <a:latin typeface="Trebuchet MS" panose="020B0603020202020204" pitchFamily="34" charset="0"/>
                </a:rPr>
                <a:t>υπολογίσετε τον αριθμό των ηλεκτρονίων </a:t>
              </a:r>
              <a:r>
                <a:rPr lang="el-GR" sz="2000" dirty="0" smtClean="0">
                  <a:latin typeface="Trebuchet MS" panose="020B0603020202020204" pitchFamily="34" charset="0"/>
                </a:rPr>
                <a:t>που συναποτελούν φορτίο </a:t>
              </a:r>
              <a:r>
                <a:rPr lang="el-GR" sz="2000" dirty="0">
                  <a:latin typeface="Trebuchet MS" panose="020B0603020202020204" pitchFamily="34" charset="0"/>
                </a:rPr>
                <a:t>ίσο με:</a:t>
              </a:r>
            </a:p>
            <a:p>
              <a:pPr algn="just"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</a:rPr>
                <a:t>Α. </a:t>
              </a:r>
              <a:r>
                <a:rPr lang="el-GR" sz="2000" dirty="0">
                  <a:latin typeface="Trebuchet MS" panose="020B0603020202020204" pitchFamily="34" charset="0"/>
                </a:rPr>
                <a:t>-</a:t>
              </a:r>
              <a:r>
                <a:rPr lang="el-GR" sz="2000" dirty="0" smtClean="0">
                  <a:latin typeface="Trebuchet MS" panose="020B0603020202020204" pitchFamily="34" charset="0"/>
                </a:rPr>
                <a:t>1,6C                  </a:t>
              </a:r>
              <a:r>
                <a:rPr lang="en-US" sz="2000" dirty="0" smtClean="0">
                  <a:latin typeface="Trebuchet MS" panose="020B0603020202020204" pitchFamily="34" charset="0"/>
                </a:rPr>
                <a:t>   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Β</a:t>
              </a:r>
              <a:r>
                <a:rPr lang="el-GR" sz="2000" b="1" dirty="0">
                  <a:latin typeface="Trebuchet MS" panose="020B0603020202020204" pitchFamily="34" charset="0"/>
                </a:rPr>
                <a:t>. </a:t>
              </a:r>
              <a:r>
                <a:rPr lang="el-GR" sz="2000" dirty="0">
                  <a:latin typeface="Trebuchet MS" panose="020B0603020202020204" pitchFamily="34" charset="0"/>
                </a:rPr>
                <a:t>-</a:t>
              </a:r>
              <a:r>
                <a:rPr lang="el-GR" sz="2000" dirty="0" smtClean="0">
                  <a:latin typeface="Trebuchet MS" panose="020B0603020202020204" pitchFamily="34" charset="0"/>
                </a:rPr>
                <a:t>1,6mC    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      </a:t>
              </a:r>
              <a:r>
                <a:rPr lang="en-US" sz="2000" b="1" dirty="0" smtClean="0">
                  <a:latin typeface="Trebuchet MS" panose="020B0603020202020204" pitchFamily="34" charset="0"/>
                </a:rPr>
                <a:t>    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 Γ</a:t>
              </a:r>
              <a:r>
                <a:rPr lang="el-GR" sz="2000" b="1" dirty="0">
                  <a:latin typeface="Trebuchet MS" panose="020B0603020202020204" pitchFamily="34" charset="0"/>
                </a:rPr>
                <a:t>. </a:t>
              </a:r>
              <a:r>
                <a:rPr lang="el-GR" sz="2000" dirty="0">
                  <a:latin typeface="Trebuchet MS" panose="020B0603020202020204" pitchFamily="34" charset="0"/>
                </a:rPr>
                <a:t>-1, </a:t>
              </a:r>
              <a:r>
                <a:rPr lang="el-GR" sz="2000" dirty="0" smtClean="0">
                  <a:latin typeface="Trebuchet MS" panose="020B0603020202020204" pitchFamily="34" charset="0"/>
                </a:rPr>
                <a:t>6μC      </a:t>
              </a:r>
            </a:p>
            <a:p>
              <a:pPr algn="just">
                <a:lnSpc>
                  <a:spcPct val="150000"/>
                </a:lnSpc>
              </a:pPr>
              <a:r>
                <a:rPr lang="el-GR" sz="2000" b="1" dirty="0" smtClean="0">
                  <a:latin typeface="Trebuchet MS" panose="020B0603020202020204" pitchFamily="34" charset="0"/>
                </a:rPr>
                <a:t>Δ</a:t>
              </a:r>
              <a:r>
                <a:rPr lang="el-GR" sz="2000" b="1" dirty="0">
                  <a:latin typeface="Trebuchet MS" panose="020B0603020202020204" pitchFamily="34" charset="0"/>
                </a:rPr>
                <a:t>. </a:t>
              </a:r>
              <a:r>
                <a:rPr lang="el-GR" sz="2000" dirty="0">
                  <a:latin typeface="Trebuchet MS" panose="020B0603020202020204" pitchFamily="34" charset="0"/>
                </a:rPr>
                <a:t>-</a:t>
              </a:r>
              <a:r>
                <a:rPr lang="el-GR" sz="2000" dirty="0" smtClean="0">
                  <a:latin typeface="Trebuchet MS" panose="020B0603020202020204" pitchFamily="34" charset="0"/>
                </a:rPr>
                <a:t>1,6nC              </a:t>
              </a:r>
              <a:r>
                <a:rPr lang="en-US" sz="2000" dirty="0" smtClean="0">
                  <a:latin typeface="Trebuchet MS" panose="020B0603020202020204" pitchFamily="34" charset="0"/>
                </a:rPr>
                <a:t>    </a:t>
              </a:r>
              <a:r>
                <a:rPr lang="el-GR" sz="2000" dirty="0" smtClean="0">
                  <a:latin typeface="Trebuchet MS" panose="020B0603020202020204" pitchFamily="34" charset="0"/>
                </a:rPr>
                <a:t> 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Ε</a:t>
              </a:r>
              <a:r>
                <a:rPr lang="el-GR" sz="2000" b="1" dirty="0">
                  <a:latin typeface="Trebuchet MS" panose="020B0603020202020204" pitchFamily="34" charset="0"/>
                </a:rPr>
                <a:t>. </a:t>
              </a:r>
              <a:r>
                <a:rPr lang="el-GR" sz="2000" dirty="0">
                  <a:latin typeface="Trebuchet MS" panose="020B0603020202020204" pitchFamily="34" charset="0"/>
                </a:rPr>
                <a:t>-</a:t>
              </a:r>
              <a:r>
                <a:rPr lang="el-GR" sz="2000" dirty="0" smtClean="0">
                  <a:latin typeface="Trebuchet MS" panose="020B0603020202020204" pitchFamily="34" charset="0"/>
                </a:rPr>
                <a:t>1,6pC.</a:t>
              </a:r>
            </a:p>
            <a:p>
              <a:pPr algn="just"/>
              <a:endParaRPr lang="el-GR" sz="2400" dirty="0">
                <a:latin typeface="Trebuchet MS" panose="020B0603020202020204" pitchFamily="34" charset="0"/>
              </a:endParaRPr>
            </a:p>
            <a:p>
              <a:pPr algn="just"/>
              <a:r>
                <a:rPr lang="el-GR" sz="2400" dirty="0" smtClean="0">
                  <a:latin typeface="Trebuchet MS" panose="020B0603020202020204" pitchFamily="34" charset="0"/>
                </a:rPr>
                <a:t>Δίνεται</a:t>
              </a:r>
              <a:r>
                <a:rPr lang="en-US" sz="2400" dirty="0" smtClean="0">
                  <a:latin typeface="Trebuchet MS" panose="020B0603020202020204" pitchFamily="34" charset="0"/>
                </a:rPr>
                <a:t>: </a:t>
              </a:r>
              <a:endParaRPr lang="el-GR" sz="2400" dirty="0">
                <a:latin typeface="Trebuchet MS" panose="020B0603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835696" y="2564904"/>
                  <a:ext cx="229341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l-GR" sz="2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40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2400" dirty="0" smtClean="0">
                      <a:solidFill>
                        <a:schemeClr val="tx1"/>
                      </a:solidFill>
                      <a:effectLst/>
                    </a:rPr>
                    <a:t> = 1,6.10</a:t>
                  </a:r>
                  <a:r>
                    <a:rPr lang="en-US" sz="2400" baseline="30000" dirty="0" smtClean="0">
                      <a:solidFill>
                        <a:schemeClr val="tx1"/>
                      </a:solidFill>
                      <a:effectLst/>
                    </a:rPr>
                    <a:t>-19</a:t>
                  </a:r>
                  <a:r>
                    <a:rPr lang="en-US" sz="2400" dirty="0" smtClean="0">
                      <a:solidFill>
                        <a:schemeClr val="tx1"/>
                      </a:solidFill>
                      <a:effectLst/>
                    </a:rPr>
                    <a:t>C</a:t>
                  </a:r>
                  <a:endParaRPr lang="el-GR" sz="2400" dirty="0">
                    <a:solidFill>
                      <a:schemeClr val="tx1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5696" y="2564904"/>
                  <a:ext cx="2293413" cy="461665"/>
                </a:xfrm>
                <a:prstGeom prst="rect">
                  <a:avLst/>
                </a:prstGeom>
                <a:blipFill>
                  <a:blip r:embed="rId2"/>
                  <a:stretch>
                    <a:fillRect t="-10667" b="-30667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/>
          <p:cNvSpPr txBox="1"/>
          <p:nvPr/>
        </p:nvSpPr>
        <p:spPr>
          <a:xfrm>
            <a:off x="827584" y="3212976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Trebuchet MS" panose="020B0603020202020204" pitchFamily="34" charset="0"/>
              </a:rPr>
              <a:t>A.  </a:t>
            </a:r>
            <a:r>
              <a:rPr lang="en-US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10</a:t>
            </a:r>
            <a:r>
              <a:rPr lang="en-US" sz="2000" b="1" baseline="30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19</a:t>
            </a:r>
            <a:r>
              <a:rPr lang="en-US" sz="2000" dirty="0" smtClean="0">
                <a:latin typeface="Trebuchet MS" panose="020B0603020202020204" pitchFamily="34" charset="0"/>
              </a:rPr>
              <a:t>.    </a:t>
            </a:r>
            <a:r>
              <a:rPr lang="el-GR" sz="2000" dirty="0" smtClean="0">
                <a:latin typeface="Trebuchet MS" panose="020B0603020202020204" pitchFamily="34" charset="0"/>
              </a:rPr>
              <a:t>                             </a:t>
            </a:r>
            <a:r>
              <a:rPr lang="en-US" sz="2000" b="1" dirty="0" smtClean="0">
                <a:latin typeface="Trebuchet MS" panose="020B0603020202020204" pitchFamily="34" charset="0"/>
              </a:rPr>
              <a:t>B. </a:t>
            </a:r>
            <a:r>
              <a:rPr lang="en-US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10</a:t>
            </a:r>
            <a:r>
              <a:rPr lang="en-US" sz="2000" b="1" baseline="30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16</a:t>
            </a:r>
            <a:r>
              <a:rPr lang="en-US" sz="2000" dirty="0" smtClean="0">
                <a:latin typeface="Trebuchet MS" panose="020B0603020202020204" pitchFamily="34" charset="0"/>
              </a:rPr>
              <a:t>.         </a:t>
            </a:r>
            <a:r>
              <a:rPr lang="el-GR" sz="2000" dirty="0" smtClean="0">
                <a:latin typeface="Trebuchet MS" panose="020B0603020202020204" pitchFamily="34" charset="0"/>
              </a:rPr>
              <a:t>            </a:t>
            </a:r>
            <a:r>
              <a:rPr lang="en-US" sz="2000" dirty="0" smtClean="0">
                <a:latin typeface="Trebuchet MS" panose="020B0603020202020204" pitchFamily="34" charset="0"/>
              </a:rPr>
              <a:t>   </a:t>
            </a:r>
            <a:r>
              <a:rPr lang="el-GR" sz="2000" b="1" dirty="0" smtClean="0">
                <a:latin typeface="Trebuchet MS" panose="020B0603020202020204" pitchFamily="34" charset="0"/>
              </a:rPr>
              <a:t>Γ. </a:t>
            </a:r>
            <a:r>
              <a:rPr lang="en-US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10</a:t>
            </a:r>
            <a:r>
              <a:rPr lang="en-US" sz="2000" b="1" baseline="30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1</a:t>
            </a:r>
            <a:r>
              <a:rPr lang="el-GR" sz="2000" b="1" baseline="30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3</a:t>
            </a:r>
            <a:r>
              <a:rPr lang="en-US" sz="2000" dirty="0" smtClean="0">
                <a:latin typeface="Trebuchet MS" panose="020B0603020202020204" pitchFamily="34" charset="0"/>
              </a:rPr>
              <a:t>.</a:t>
            </a:r>
            <a:r>
              <a:rPr lang="el-GR" sz="2000" dirty="0" smtClean="0">
                <a:latin typeface="Trebuchet MS" panose="020B0603020202020204" pitchFamily="34" charset="0"/>
              </a:rPr>
              <a:t>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Δ. </a:t>
            </a:r>
            <a:r>
              <a:rPr lang="en-US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10</a:t>
            </a:r>
            <a:r>
              <a:rPr lang="en-US" sz="2000" b="1" baseline="30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1</a:t>
            </a:r>
            <a:r>
              <a:rPr lang="el-GR" sz="2000" b="1" baseline="30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0</a:t>
            </a:r>
            <a:r>
              <a:rPr lang="en-US" sz="2000" dirty="0" smtClean="0">
                <a:latin typeface="Trebuchet MS" panose="020B0603020202020204" pitchFamily="34" charset="0"/>
              </a:rPr>
              <a:t>.</a:t>
            </a:r>
            <a:r>
              <a:rPr lang="el-GR" sz="2000" dirty="0" smtClean="0">
                <a:latin typeface="Trebuchet MS" panose="020B0603020202020204" pitchFamily="34" charset="0"/>
              </a:rPr>
              <a:t>                    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 Ε. </a:t>
            </a:r>
            <a:r>
              <a:rPr lang="en-US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10</a:t>
            </a:r>
            <a:r>
              <a:rPr lang="el-GR" sz="2000" b="1" baseline="30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7</a:t>
            </a:r>
            <a:r>
              <a:rPr lang="en-US" sz="2000" dirty="0" smtClean="0">
                <a:latin typeface="Trebuchet MS" panose="020B0603020202020204" pitchFamily="34" charset="0"/>
              </a:rPr>
              <a:t>.</a:t>
            </a:r>
            <a:r>
              <a:rPr lang="el-GR" sz="2000" dirty="0" smtClean="0">
                <a:latin typeface="Trebuchet MS" panose="020B0603020202020204" pitchFamily="34" charset="0"/>
              </a:rPr>
              <a:t>  </a:t>
            </a:r>
            <a:endParaRPr lang="el-GR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24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31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2267276"/>
            <a:ext cx="54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εκτός του σχολικού βιβλίου</a:t>
            </a:r>
          </a:p>
        </p:txBody>
      </p:sp>
    </p:spTree>
    <p:extLst>
      <p:ext uri="{BB962C8B-B14F-4D97-AF65-F5344CB8AC3E}">
        <p14:creationId xmlns:p14="http://schemas.microsoft.com/office/powerpoint/2010/main" val="28072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32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5576" y="331312"/>
            <a:ext cx="748960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l-GR" sz="2000" b="1" dirty="0">
                <a:latin typeface="Trebuchet MS" pitchFamily="34" charset="0"/>
              </a:rPr>
              <a:t>1.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Ότ</a:t>
            </a:r>
            <a:r>
              <a:rPr lang="en-US" altLang="el-GR" sz="2000" dirty="0">
                <a:latin typeface="Trebuchet MS" pitchFamily="34" charset="0"/>
              </a:rPr>
              <a:t>αν χτενίζεστε αποσπάτε από τα μαλλιά σας ηλεκτρόνια που πάνε  στο χτένι. </a:t>
            </a:r>
            <a:r>
              <a:rPr lang="en-US" altLang="el-GR" sz="2000" dirty="0" err="1">
                <a:latin typeface="Trebuchet MS" pitchFamily="34" charset="0"/>
              </a:rPr>
              <a:t>Εξηγήστε</a:t>
            </a:r>
            <a:r>
              <a:rPr lang="en-US" altLang="el-GR" sz="2000" dirty="0">
                <a:latin typeface="Trebuchet MS" pitchFamily="34" charset="0"/>
              </a:rPr>
              <a:t>, </a:t>
            </a:r>
            <a:r>
              <a:rPr lang="en-US" altLang="el-GR" sz="2000" dirty="0" err="1">
                <a:latin typeface="Trebuchet MS" pitchFamily="34" charset="0"/>
              </a:rPr>
              <a:t>με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τι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είδους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φορτίο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φορτίζοντ</a:t>
            </a:r>
            <a:r>
              <a:rPr lang="en-US" altLang="el-GR" sz="2000" dirty="0">
                <a:latin typeface="Trebuchet MS" pitchFamily="34" charset="0"/>
              </a:rPr>
              <a:t>αι τα μαλλιά σας και το χτένι, τότε.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55575" y="1888588"/>
            <a:ext cx="748960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l-GR" sz="2000" b="1" dirty="0">
                <a:latin typeface="Trebuchet MS" pitchFamily="34" charset="0"/>
              </a:rPr>
              <a:t>2. </a:t>
            </a:r>
            <a:r>
              <a:rPr lang="en-US" altLang="el-GR" sz="2000" dirty="0" err="1">
                <a:latin typeface="Trebuchet MS" pitchFamily="34" charset="0"/>
              </a:rPr>
              <a:t>Ότ</a:t>
            </a:r>
            <a:r>
              <a:rPr lang="en-US" altLang="el-GR" sz="2000" dirty="0">
                <a:latin typeface="Trebuchet MS" pitchFamily="34" charset="0"/>
              </a:rPr>
              <a:t>αν ένα φορτισμένο σώμα ακουμπήσει το σφαιρίδιο που υπάρχει στο πάνω μέρος ενός ηλεκτροσκοπίου, παρατηρούμε ότι τα φύλλα του ηλεκτροσκοπίου στο κάτω μέρος του αποκλίνουν. </a:t>
            </a:r>
            <a:r>
              <a:rPr lang="en-US" altLang="el-GR" sz="2000" dirty="0" err="1">
                <a:latin typeface="Trebuchet MS" pitchFamily="34" charset="0"/>
              </a:rPr>
              <a:t>Εξηγήστε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το</a:t>
            </a:r>
            <a:r>
              <a:rPr lang="en-US" altLang="el-GR" sz="2000" dirty="0">
                <a:latin typeface="Trebuchet MS" pitchFamily="34" charset="0"/>
              </a:rPr>
              <a:t>.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755575" y="3935772"/>
            <a:ext cx="74896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3.  </a:t>
            </a:r>
            <a:r>
              <a:rPr lang="el-GR" sz="2000" dirty="0" smtClean="0">
                <a:latin typeface="Trebuchet MS" panose="020B0603020202020204" pitchFamily="34" charset="0"/>
              </a:rPr>
              <a:t>Ποια </a:t>
            </a:r>
            <a:r>
              <a:rPr lang="el-GR" sz="2000" dirty="0">
                <a:latin typeface="Trebuchet MS" panose="020B0603020202020204" pitchFamily="34" charset="0"/>
              </a:rPr>
              <a:t>υποατομικά σωματίδια είναι ηλεκτρικά φορτισμένα;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</a:t>
            </a:r>
            <a:r>
              <a:rPr lang="el-GR" sz="2000" dirty="0">
                <a:latin typeface="Trebuchet MS" panose="020B0603020202020204" pitchFamily="34" charset="0"/>
              </a:rPr>
              <a:t>Ηλεκτρόνια και νετρόνια.      </a:t>
            </a:r>
            <a:r>
              <a:rPr lang="el-GR" sz="2000" dirty="0" smtClean="0">
                <a:latin typeface="Trebuchet MS" panose="020B0603020202020204" pitchFamily="34" charset="0"/>
              </a:rPr>
              <a:t>  </a:t>
            </a:r>
            <a:r>
              <a:rPr lang="el-GR" sz="2000" b="1" dirty="0" smtClean="0">
                <a:latin typeface="Trebuchet MS" panose="020B0603020202020204" pitchFamily="34" charset="0"/>
              </a:rPr>
              <a:t>β</a:t>
            </a:r>
            <a:r>
              <a:rPr lang="el-GR" sz="2000" b="1" dirty="0">
                <a:latin typeface="Trebuchet MS" panose="020B0603020202020204" pitchFamily="34" charset="0"/>
              </a:rPr>
              <a:t>.  </a:t>
            </a:r>
            <a:r>
              <a:rPr lang="el-GR" sz="2000" dirty="0">
                <a:latin typeface="Trebuchet MS" panose="020B0603020202020204" pitchFamily="34" charset="0"/>
              </a:rPr>
              <a:t>Ηλεκτρόνια και πρωτόνια.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 </a:t>
            </a:r>
            <a:r>
              <a:rPr lang="el-GR" sz="2000" dirty="0">
                <a:latin typeface="Trebuchet MS" panose="020B0603020202020204" pitchFamily="34" charset="0"/>
              </a:rPr>
              <a:t>Πρωτόνια και νετρόνια.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δ</a:t>
            </a:r>
            <a:r>
              <a:rPr lang="el-GR" sz="2000" b="1" dirty="0">
                <a:latin typeface="Trebuchet MS" panose="020B0603020202020204" pitchFamily="34" charset="0"/>
              </a:rPr>
              <a:t>.  </a:t>
            </a:r>
            <a:r>
              <a:rPr lang="el-GR" sz="2000" dirty="0">
                <a:latin typeface="Trebuchet MS" panose="020B0603020202020204" pitchFamily="34" charset="0"/>
              </a:rPr>
              <a:t>Μόνο τα νετρόνια.</a:t>
            </a: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4644008" y="4458536"/>
            <a:ext cx="431800" cy="431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17192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33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2115" y="2636912"/>
            <a:ext cx="7200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5. </a:t>
            </a:r>
            <a:r>
              <a:rPr lang="el-GR" sz="2000" dirty="0" smtClean="0">
                <a:latin typeface="Trebuchet MS" panose="020B0603020202020204" pitchFamily="34" charset="0"/>
              </a:rPr>
              <a:t>Ένα μπαλόνι που έχει αρνητικό φορτίο τρίβεται μ’ ένα μάλλινο ύφασμα. Αν το μπαλόνι μπορεί να </a:t>
            </a:r>
            <a:r>
              <a:rPr lang="el-GR" sz="2000" dirty="0" err="1" smtClean="0">
                <a:latin typeface="Trebuchet MS" panose="020B0603020202020204" pitchFamily="34" charset="0"/>
              </a:rPr>
              <a:t>έλξει</a:t>
            </a:r>
            <a:r>
              <a:rPr lang="el-GR" sz="2000" dirty="0" smtClean="0">
                <a:latin typeface="Trebuchet MS" panose="020B0603020202020204" pitchFamily="34" charset="0"/>
              </a:rPr>
              <a:t> μερικά κομματάκια χαρτί, ποιο από τα παρακάτω </a:t>
            </a:r>
            <a:r>
              <a:rPr lang="el-GR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δεν</a:t>
            </a:r>
            <a:r>
              <a:rPr lang="el-GR" sz="2000" dirty="0" smtClean="0">
                <a:latin typeface="Trebuchet MS" panose="020B0603020202020204" pitchFamily="34" charset="0"/>
              </a:rPr>
              <a:t> μπορεί να είναι το φορτίο των κομματιών του χαρτιού</a:t>
            </a:r>
            <a:r>
              <a:rPr lang="en-US" sz="2000" dirty="0" smtClean="0">
                <a:latin typeface="Trebuchet MS" panose="020B060302020202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 </a:t>
            </a:r>
            <a:r>
              <a:rPr lang="el-GR" sz="2000" dirty="0" smtClean="0">
                <a:latin typeface="Trebuchet MS" panose="020B0603020202020204" pitchFamily="34" charset="0"/>
              </a:rPr>
              <a:t>Θετικό.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β.  </a:t>
            </a:r>
            <a:r>
              <a:rPr lang="el-GR" sz="2000" dirty="0" smtClean="0">
                <a:latin typeface="Trebuchet MS" panose="020B0603020202020204" pitchFamily="34" charset="0"/>
              </a:rPr>
              <a:t>Αρνητικό.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γ.  </a:t>
            </a:r>
            <a:r>
              <a:rPr lang="el-GR" sz="2000" dirty="0" smtClean="0">
                <a:latin typeface="Trebuchet MS" panose="020B0603020202020204" pitchFamily="34" charset="0"/>
              </a:rPr>
              <a:t>Ουδέτερο.</a:t>
            </a:r>
            <a:endParaRPr lang="el-GR" sz="2000" b="1" dirty="0">
              <a:latin typeface="Trebuchet MS" panose="020B0603020202020204" pitchFamily="34" charset="0"/>
            </a:endParaRP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3008339" y="4556844"/>
            <a:ext cx="431800" cy="431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992115" y="402962"/>
            <a:ext cx="7200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l-GR" altLang="el-GR" sz="2000" b="1" dirty="0" smtClean="0">
                <a:latin typeface="Trebuchet MS" pitchFamily="34" charset="0"/>
              </a:rPr>
              <a:t>4</a:t>
            </a:r>
            <a:r>
              <a:rPr lang="en-US" altLang="el-GR" sz="2000" b="1" dirty="0" smtClean="0">
                <a:latin typeface="Trebuchet MS" pitchFamily="34" charset="0"/>
              </a:rPr>
              <a:t>.</a:t>
            </a:r>
            <a:r>
              <a:rPr lang="en-US" altLang="el-GR" sz="2000" dirty="0" smtClean="0">
                <a:latin typeface="Trebuchet MS" pitchFamily="34" charset="0"/>
              </a:rPr>
              <a:t>  </a:t>
            </a:r>
            <a:r>
              <a:rPr lang="en-US" altLang="el-GR" sz="2000" dirty="0">
                <a:latin typeface="Trebuchet MS" pitchFamily="34" charset="0"/>
              </a:rPr>
              <a:t>Κα</a:t>
            </a:r>
            <a:r>
              <a:rPr lang="en-US" altLang="el-GR" sz="2000" dirty="0" err="1">
                <a:latin typeface="Trebuchet MS" pitchFamily="34" charset="0"/>
              </a:rPr>
              <a:t>τά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την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ηλέκτριση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με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τρι</a:t>
            </a:r>
            <a:r>
              <a:rPr lang="en-US" altLang="el-GR" sz="2000" dirty="0">
                <a:latin typeface="Trebuchet MS" pitchFamily="34" charset="0"/>
              </a:rPr>
              <a:t>βή μεταφέρονται από το ένα σώμα στο άλλο </a:t>
            </a:r>
          </a:p>
          <a:p>
            <a:pPr algn="just" eaLnBrk="1" hangingPunct="1">
              <a:lnSpc>
                <a:spcPct val="150000"/>
              </a:lnSpc>
            </a:pPr>
            <a:r>
              <a:rPr lang="el-GR" altLang="el-GR" sz="2000" b="1" dirty="0">
                <a:latin typeface="Trebuchet MS" pitchFamily="34" charset="0"/>
              </a:rPr>
              <a:t>α</a:t>
            </a:r>
            <a:r>
              <a:rPr lang="en-US" altLang="el-GR" sz="2000" b="1" dirty="0">
                <a:latin typeface="Trebuchet MS" pitchFamily="34" charset="0"/>
              </a:rPr>
              <a:t>.</a:t>
            </a:r>
            <a:r>
              <a:rPr lang="en-US" altLang="el-GR" sz="2000" dirty="0">
                <a:latin typeface="Trebuchet MS" pitchFamily="34" charset="0"/>
              </a:rPr>
              <a:t> π</a:t>
            </a:r>
            <a:r>
              <a:rPr lang="en-US" altLang="el-GR" sz="2000" dirty="0" err="1">
                <a:latin typeface="Trebuchet MS" pitchFamily="34" charset="0"/>
              </a:rPr>
              <a:t>ρωτόνι</a:t>
            </a:r>
            <a:r>
              <a:rPr lang="en-US" altLang="el-GR" sz="2000" dirty="0">
                <a:latin typeface="Trebuchet MS" pitchFamily="34" charset="0"/>
              </a:rPr>
              <a:t>α.          </a:t>
            </a:r>
            <a:r>
              <a:rPr lang="el-GR" altLang="el-GR" sz="2000" dirty="0">
                <a:latin typeface="Trebuchet MS" pitchFamily="34" charset="0"/>
              </a:rPr>
              <a:t>            </a:t>
            </a:r>
            <a:r>
              <a:rPr lang="el-GR" altLang="el-GR" sz="2000" dirty="0" smtClean="0">
                <a:latin typeface="Trebuchet MS" pitchFamily="34" charset="0"/>
              </a:rPr>
              <a:t>                </a:t>
            </a:r>
            <a:r>
              <a:rPr lang="el-GR" altLang="el-GR" sz="2000" b="1" dirty="0">
                <a:latin typeface="Trebuchet MS" pitchFamily="34" charset="0"/>
              </a:rPr>
              <a:t>β</a:t>
            </a:r>
            <a:r>
              <a:rPr lang="en-US" altLang="el-GR" sz="2000" b="1" dirty="0">
                <a:latin typeface="Trebuchet MS" pitchFamily="34" charset="0"/>
              </a:rPr>
              <a:t>.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ηλεκτρόνι</a:t>
            </a:r>
            <a:r>
              <a:rPr lang="en-US" altLang="el-GR" sz="2000" dirty="0">
                <a:latin typeface="Trebuchet MS" pitchFamily="34" charset="0"/>
              </a:rPr>
              <a:t>α.          </a:t>
            </a:r>
            <a:endParaRPr lang="el-GR" altLang="el-GR" sz="2000" dirty="0">
              <a:latin typeface="Trebuchet MS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l-GR" altLang="el-GR" sz="2000" b="1" dirty="0">
                <a:latin typeface="Trebuchet MS" pitchFamily="34" charset="0"/>
              </a:rPr>
              <a:t>γ</a:t>
            </a:r>
            <a:r>
              <a:rPr lang="en-US" altLang="el-GR" sz="2000" b="1" dirty="0">
                <a:latin typeface="Trebuchet MS" pitchFamily="34" charset="0"/>
              </a:rPr>
              <a:t>.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νετρόνι</a:t>
            </a:r>
            <a:r>
              <a:rPr lang="en-US" altLang="el-GR" sz="2000" dirty="0">
                <a:latin typeface="Trebuchet MS" pitchFamily="34" charset="0"/>
              </a:rPr>
              <a:t>α.          </a:t>
            </a:r>
            <a:r>
              <a:rPr lang="el-GR" altLang="el-GR" sz="2000" dirty="0">
                <a:latin typeface="Trebuchet MS" pitchFamily="34" charset="0"/>
              </a:rPr>
              <a:t>                </a:t>
            </a:r>
            <a:r>
              <a:rPr lang="el-GR" altLang="el-GR" sz="2000" dirty="0" smtClean="0">
                <a:latin typeface="Trebuchet MS" pitchFamily="34" charset="0"/>
              </a:rPr>
              <a:t>              </a:t>
            </a:r>
            <a:r>
              <a:rPr lang="el-GR" altLang="el-GR" sz="2000" b="1" dirty="0" smtClean="0">
                <a:latin typeface="Trebuchet MS" pitchFamily="34" charset="0"/>
              </a:rPr>
              <a:t>δ</a:t>
            </a:r>
            <a:r>
              <a:rPr lang="en-US" altLang="el-GR" sz="2000" b="1" dirty="0">
                <a:latin typeface="Trebuchet MS" pitchFamily="34" charset="0"/>
              </a:rPr>
              <a:t>.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ιόντ</a:t>
            </a:r>
            <a:r>
              <a:rPr lang="en-US" altLang="el-GR" sz="2000" dirty="0">
                <a:latin typeface="Trebuchet MS" pitchFamily="34" charset="0"/>
              </a:rPr>
              <a:t>α.</a:t>
            </a:r>
            <a:r>
              <a:rPr lang="en-US" altLang="el-GR" sz="2000" dirty="0">
                <a:latin typeface="Times New Roman" pitchFamily="18" charset="0"/>
              </a:rPr>
              <a:t>         </a:t>
            </a:r>
            <a:endParaRPr lang="en-US" altLang="el-GR" sz="20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5364088" y="1412776"/>
            <a:ext cx="431800" cy="431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88269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34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3381" y="332656"/>
            <a:ext cx="741701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l-GR" altLang="el-GR" sz="2000" b="1" dirty="0" smtClean="0">
                <a:latin typeface="Trebuchet MS" pitchFamily="34" charset="0"/>
              </a:rPr>
              <a:t>6</a:t>
            </a:r>
            <a:r>
              <a:rPr lang="en-US" altLang="el-GR" sz="2000" b="1" dirty="0" smtClean="0">
                <a:latin typeface="Trebuchet MS" pitchFamily="34" charset="0"/>
              </a:rPr>
              <a:t>.</a:t>
            </a:r>
            <a:r>
              <a:rPr lang="el-GR" altLang="el-GR" sz="2000" b="1" dirty="0" smtClean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Συνήθως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έν</a:t>
            </a:r>
            <a:r>
              <a:rPr lang="en-US" altLang="el-GR" sz="2000" dirty="0">
                <a:latin typeface="Trebuchet MS" pitchFamily="34" charset="0"/>
              </a:rPr>
              <a:t>α θετικά φορτισμένο σώμα </a:t>
            </a:r>
            <a:r>
              <a:rPr lang="en-US" altLang="el-GR" sz="2000" dirty="0" smtClean="0">
                <a:latin typeface="Trebuchet MS" pitchFamily="34" charset="0"/>
              </a:rPr>
              <a:t>παριστάνεται</a:t>
            </a:r>
            <a:r>
              <a:rPr lang="el-GR" altLang="el-GR" sz="2000" dirty="0" smtClean="0">
                <a:latin typeface="Trebuchet MS" pitchFamily="34" charset="0"/>
              </a:rPr>
              <a:t> με το σύμβολο</a:t>
            </a:r>
            <a:r>
              <a:rPr lang="en-US" altLang="el-GR" sz="2000" dirty="0" smtClean="0">
                <a:latin typeface="Trebuchet MS" pitchFamily="34" charset="0"/>
              </a:rPr>
              <a:t> </a:t>
            </a:r>
            <a:r>
              <a:rPr lang="en-US" altLang="el-GR" sz="2000" b="1" dirty="0">
                <a:solidFill>
                  <a:srgbClr val="FF0000"/>
                </a:solidFill>
                <a:latin typeface="Trebuchet MS" pitchFamily="34" charset="0"/>
              </a:rPr>
              <a:t>+</a:t>
            </a:r>
            <a:r>
              <a:rPr lang="el-GR" altLang="el-GR" sz="2000" b="1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el-GR" sz="2000" dirty="0">
                <a:latin typeface="Trebuchet MS" pitchFamily="34" charset="0"/>
              </a:rPr>
              <a:t>. Ο </a:t>
            </a:r>
            <a:r>
              <a:rPr lang="en-US" altLang="el-GR" sz="2000" dirty="0" err="1">
                <a:latin typeface="Trebuchet MS" pitchFamily="34" charset="0"/>
              </a:rPr>
              <a:t>συμ</a:t>
            </a:r>
            <a:r>
              <a:rPr lang="en-US" altLang="el-GR" sz="2000" dirty="0">
                <a:latin typeface="Trebuchet MS" pitchFamily="34" charset="0"/>
              </a:rPr>
              <a:t>βολισμός αυτός σημαίνει ότι το σώμα </a:t>
            </a:r>
          </a:p>
          <a:p>
            <a:pPr algn="just" eaLnBrk="1" hangingPunct="1">
              <a:lnSpc>
                <a:spcPct val="150000"/>
              </a:lnSpc>
            </a:pPr>
            <a:r>
              <a:rPr lang="el-GR" altLang="el-GR" sz="2000" b="1" dirty="0">
                <a:latin typeface="Trebuchet MS" pitchFamily="34" charset="0"/>
              </a:rPr>
              <a:t>α</a:t>
            </a:r>
            <a:r>
              <a:rPr lang="en-US" altLang="el-GR" sz="2000" b="1" dirty="0">
                <a:latin typeface="Trebuchet MS" pitchFamily="34" charset="0"/>
              </a:rPr>
              <a:t>.</a:t>
            </a:r>
            <a:r>
              <a:rPr lang="el-GR" altLang="el-GR" sz="2000" b="1" dirty="0">
                <a:latin typeface="Trebuchet MS" pitchFamily="34" charset="0"/>
              </a:rPr>
              <a:t>  </a:t>
            </a:r>
            <a:r>
              <a:rPr lang="el-GR" altLang="el-GR" sz="2000" dirty="0">
                <a:latin typeface="Trebuchet MS" pitchFamily="34" charset="0"/>
              </a:rPr>
              <a:t>έ</a:t>
            </a:r>
            <a:r>
              <a:rPr lang="en-US" altLang="el-GR" sz="2000" dirty="0" err="1">
                <a:latin typeface="Trebuchet MS" pitchFamily="34" charset="0"/>
              </a:rPr>
              <a:t>χει</a:t>
            </a:r>
            <a:r>
              <a:rPr lang="el-GR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μόνο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θετικά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φορτί</a:t>
            </a:r>
            <a:r>
              <a:rPr lang="en-US" altLang="el-GR" sz="2000" dirty="0">
                <a:latin typeface="Trebuchet MS" pitchFamily="34" charset="0"/>
              </a:rPr>
              <a:t>α.</a:t>
            </a:r>
            <a:endParaRPr lang="el-GR" altLang="el-GR" sz="2000" dirty="0">
              <a:latin typeface="Trebuchet MS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l-GR" altLang="el-GR" sz="2000" b="1" dirty="0">
                <a:latin typeface="Trebuchet MS" pitchFamily="34" charset="0"/>
              </a:rPr>
              <a:t>β</a:t>
            </a:r>
            <a:r>
              <a:rPr lang="en-US" altLang="el-GR" sz="2000" b="1" dirty="0">
                <a:latin typeface="Trebuchet MS" pitchFamily="34" charset="0"/>
              </a:rPr>
              <a:t>.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l-GR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δεν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έχει</a:t>
            </a:r>
            <a:r>
              <a:rPr lang="en-US" altLang="el-GR" sz="2000" dirty="0">
                <a:latin typeface="Trebuchet MS" pitchFamily="34" charset="0"/>
              </a:rPr>
              <a:t> κα</a:t>
            </a:r>
            <a:r>
              <a:rPr lang="en-US" altLang="el-GR" sz="2000" dirty="0" err="1">
                <a:latin typeface="Trebuchet MS" pitchFamily="34" charset="0"/>
              </a:rPr>
              <a:t>θόλου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φορτί</a:t>
            </a:r>
            <a:r>
              <a:rPr lang="en-US" altLang="el-GR" sz="2000" dirty="0">
                <a:latin typeface="Trebuchet MS" pitchFamily="34" charset="0"/>
              </a:rPr>
              <a:t>α.           </a:t>
            </a:r>
          </a:p>
          <a:p>
            <a:pPr algn="just" eaLnBrk="1" hangingPunct="1">
              <a:lnSpc>
                <a:spcPct val="150000"/>
              </a:lnSpc>
            </a:pPr>
            <a:r>
              <a:rPr lang="el-GR" altLang="el-GR" sz="2000" b="1" dirty="0">
                <a:latin typeface="Trebuchet MS" pitchFamily="34" charset="0"/>
              </a:rPr>
              <a:t>γ</a:t>
            </a:r>
            <a:r>
              <a:rPr lang="en-US" altLang="el-GR" sz="2000" b="1" dirty="0">
                <a:latin typeface="Trebuchet MS" pitchFamily="34" charset="0"/>
              </a:rPr>
              <a:t>.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έχει</a:t>
            </a:r>
            <a:r>
              <a:rPr lang="en-US" altLang="el-GR" sz="2000" dirty="0">
                <a:latin typeface="Trebuchet MS" pitchFamily="34" charset="0"/>
              </a:rPr>
              <a:t> π</a:t>
            </a:r>
            <a:r>
              <a:rPr lang="en-US" altLang="el-GR" sz="2000" dirty="0" err="1">
                <a:latin typeface="Trebuchet MS" pitchFamily="34" charset="0"/>
              </a:rPr>
              <a:t>ερισσότερ</a:t>
            </a:r>
            <a:r>
              <a:rPr lang="en-US" altLang="el-GR" sz="2000" dirty="0">
                <a:latin typeface="Trebuchet MS" pitchFamily="34" charset="0"/>
              </a:rPr>
              <a:t>α θετικά παρά αρνητικά φορτία.                  </a:t>
            </a:r>
            <a:endParaRPr lang="en-US" altLang="el-GR" sz="2000" dirty="0" smtClean="0">
              <a:latin typeface="Trebuchet MS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l-GR" altLang="el-GR" sz="2000" b="1" dirty="0" smtClean="0">
                <a:latin typeface="Trebuchet MS" pitchFamily="34" charset="0"/>
              </a:rPr>
              <a:t>δ</a:t>
            </a:r>
            <a:r>
              <a:rPr lang="en-US" altLang="el-GR" sz="2000" b="1" dirty="0">
                <a:latin typeface="Trebuchet MS" pitchFamily="34" charset="0"/>
              </a:rPr>
              <a:t>.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l-GR" altLang="el-GR" sz="2000" dirty="0">
                <a:latin typeface="Trebuchet MS" pitchFamily="34" charset="0"/>
              </a:rPr>
              <a:t> </a:t>
            </a:r>
            <a:r>
              <a:rPr lang="en-US" altLang="el-GR" sz="2000" dirty="0" err="1">
                <a:latin typeface="Trebuchet MS" pitchFamily="34" charset="0"/>
              </a:rPr>
              <a:t>τί</a:t>
            </a:r>
            <a:r>
              <a:rPr lang="en-US" altLang="el-GR" sz="2000" dirty="0">
                <a:latin typeface="Trebuchet MS" pitchFamily="34" charset="0"/>
              </a:rPr>
              <a:t>ποτα από τα παραπάνω.</a:t>
            </a:r>
            <a:endParaRPr lang="en-US" altLang="el-GR" sz="20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11560" y="2276872"/>
            <a:ext cx="431800" cy="431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55576" y="3429000"/>
            <a:ext cx="763284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sz="2000" b="1" dirty="0" smtClean="0">
                <a:latin typeface="Trebuchet MS" pitchFamily="34" charset="0"/>
              </a:rPr>
              <a:t>7. </a:t>
            </a:r>
            <a:r>
              <a:rPr lang="el-GR" sz="2000" dirty="0" smtClean="0">
                <a:latin typeface="Trebuchet MS" pitchFamily="34" charset="0"/>
              </a:rPr>
              <a:t>Πέντε </a:t>
            </a:r>
            <a:r>
              <a:rPr lang="el-GR" sz="2000" dirty="0">
                <a:latin typeface="Trebuchet MS" pitchFamily="34" charset="0"/>
              </a:rPr>
              <a:t>μικρές μεταλλικές σφαίρες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Α</a:t>
            </a:r>
            <a:r>
              <a:rPr lang="el-GR" sz="2000" dirty="0">
                <a:latin typeface="Trebuchet MS" pitchFamily="34" charset="0"/>
              </a:rPr>
              <a:t>, </a:t>
            </a:r>
            <a:r>
              <a:rPr 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Β</a:t>
            </a:r>
            <a:r>
              <a:rPr lang="el-GR" sz="2000" dirty="0">
                <a:latin typeface="Trebuchet MS" pitchFamily="34" charset="0"/>
              </a:rPr>
              <a:t>, </a:t>
            </a:r>
            <a:r>
              <a:rPr lang="el-G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Γ</a:t>
            </a:r>
            <a:r>
              <a:rPr lang="el-GR" sz="2000" dirty="0">
                <a:latin typeface="Trebuchet MS" pitchFamily="34" charset="0"/>
              </a:rPr>
              <a:t>, </a:t>
            </a:r>
            <a:r>
              <a:rPr 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Δ</a:t>
            </a:r>
            <a:r>
              <a:rPr lang="el-GR" sz="2000" dirty="0">
                <a:latin typeface="Trebuchet MS" pitchFamily="34" charset="0"/>
              </a:rPr>
              <a:t>, </a:t>
            </a:r>
            <a:r>
              <a:rPr 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Ε</a:t>
            </a:r>
            <a:r>
              <a:rPr lang="el-GR" sz="2000" dirty="0">
                <a:latin typeface="Trebuchet MS" pitchFamily="34" charset="0"/>
              </a:rPr>
              <a:t> είναι φορτισμένες. Η σφαίρα </a:t>
            </a:r>
            <a:r>
              <a:rPr 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Β</a:t>
            </a:r>
            <a:r>
              <a:rPr lang="el-GR" sz="2000" dirty="0">
                <a:latin typeface="Trebuchet MS" pitchFamily="34" charset="0"/>
              </a:rPr>
              <a:t> έχει θετικό φορτίο. Αν είναι γνωστό ότι η 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Α</a:t>
            </a:r>
            <a:r>
              <a:rPr lang="el-GR" sz="2000" dirty="0">
                <a:latin typeface="Trebuchet MS" pitchFamily="34" charset="0"/>
              </a:rPr>
              <a:t>  έλκει την  </a:t>
            </a:r>
            <a:r>
              <a:rPr 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Ε</a:t>
            </a:r>
            <a:r>
              <a:rPr lang="el-GR" sz="2000" dirty="0">
                <a:latin typeface="Trebuchet MS" pitchFamily="34" charset="0"/>
              </a:rPr>
              <a:t>  και η  </a:t>
            </a:r>
            <a:r>
              <a:rPr 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Ε</a:t>
            </a:r>
            <a:r>
              <a:rPr lang="el-GR" sz="2000" dirty="0">
                <a:latin typeface="Trebuchet MS" pitchFamily="34" charset="0"/>
              </a:rPr>
              <a:t>  απωθεί τη  </a:t>
            </a:r>
            <a:r>
              <a:rPr 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Δ</a:t>
            </a:r>
            <a:r>
              <a:rPr lang="el-GR" sz="2000" dirty="0">
                <a:latin typeface="Trebuchet MS" pitchFamily="34" charset="0"/>
              </a:rPr>
              <a:t>, η  </a:t>
            </a:r>
            <a:r>
              <a:rPr 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Γ</a:t>
            </a:r>
            <a:r>
              <a:rPr lang="el-GR" sz="2000" dirty="0">
                <a:latin typeface="Trebuchet MS" pitchFamily="34" charset="0"/>
              </a:rPr>
              <a:t> έλκει τη  </a:t>
            </a:r>
            <a:r>
              <a:rPr 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Β</a:t>
            </a:r>
            <a:r>
              <a:rPr lang="el-GR" sz="2000" dirty="0">
                <a:latin typeface="Trebuchet MS" pitchFamily="34" charset="0"/>
              </a:rPr>
              <a:t>  και η  </a:t>
            </a:r>
            <a:r>
              <a:rPr 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Δ</a:t>
            </a:r>
            <a:r>
              <a:rPr lang="el-GR" sz="2000" dirty="0">
                <a:latin typeface="Trebuchet MS" pitchFamily="34" charset="0"/>
              </a:rPr>
              <a:t>  απωθεί τη  </a:t>
            </a:r>
            <a:r>
              <a:rPr 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Γ</a:t>
            </a:r>
            <a:r>
              <a:rPr lang="el-GR" sz="2000" dirty="0">
                <a:latin typeface="Trebuchet MS" pitchFamily="34" charset="0"/>
              </a:rPr>
              <a:t>, να βρείτε το είδος των φορτίων των σφαιρών.</a:t>
            </a:r>
            <a:endParaRPr lang="el-GR" sz="2000" b="1" dirty="0">
              <a:latin typeface="Trebuchet MS" pitchFamily="34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043361" y="5417348"/>
            <a:ext cx="5688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Α  + ,          </a:t>
            </a:r>
            <a:r>
              <a:rPr lang="el-G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Β  + ,          </a:t>
            </a:r>
            <a:r>
              <a:rPr lang="el-G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Γ  - ,          </a:t>
            </a:r>
            <a:r>
              <a:rPr lang="el-GR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Δ  - ,          </a:t>
            </a:r>
            <a:r>
              <a:rPr lang="el-GR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Ε  -</a:t>
            </a:r>
            <a:endParaRPr lang="el-G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9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1043359" y="260648"/>
            <a:ext cx="705703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8. </a:t>
            </a:r>
            <a:r>
              <a:rPr lang="el-GR" sz="2000" dirty="0" smtClean="0">
                <a:latin typeface="Trebuchet MS" panose="020B0603020202020204" pitchFamily="34" charset="0"/>
              </a:rPr>
              <a:t>Μια </a:t>
            </a:r>
            <a:r>
              <a:rPr lang="el-GR" sz="2000" dirty="0">
                <a:latin typeface="Trebuchet MS" panose="020B0603020202020204" pitchFamily="34" charset="0"/>
              </a:rPr>
              <a:t>θετικά φορτισμένη ράβδος φέρεται κοντά σε ένα αφόρτιστο μπαλάκι από </a:t>
            </a:r>
            <a:r>
              <a:rPr lang="el-GR" sz="2000" dirty="0" err="1">
                <a:latin typeface="Trebuchet MS" panose="020B0603020202020204" pitchFamily="34" charset="0"/>
              </a:rPr>
              <a:t>φελό</a:t>
            </a:r>
            <a:r>
              <a:rPr lang="el-GR" sz="2000" dirty="0">
                <a:latin typeface="Trebuchet MS" panose="020B0603020202020204" pitchFamily="34" charset="0"/>
              </a:rPr>
              <a:t> που κρέμεται από μια κλωστή. Το μπαλάκι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 </a:t>
            </a:r>
            <a:r>
              <a:rPr lang="el-GR" sz="2000" dirty="0" smtClean="0">
                <a:latin typeface="Trebuchet MS" panose="020B0603020202020204" pitchFamily="34" charset="0"/>
              </a:rPr>
              <a:t>φορτίζεται </a:t>
            </a:r>
            <a:r>
              <a:rPr lang="el-GR" sz="2000" dirty="0">
                <a:latin typeface="Trebuchet MS" panose="020B0603020202020204" pitchFamily="34" charset="0"/>
              </a:rPr>
              <a:t>θετικά.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β.  </a:t>
            </a:r>
            <a:r>
              <a:rPr lang="el-GR" sz="2000" dirty="0" smtClean="0">
                <a:latin typeface="Trebuchet MS" panose="020B0603020202020204" pitchFamily="34" charset="0"/>
              </a:rPr>
              <a:t>εξακολουθεί </a:t>
            </a:r>
            <a:r>
              <a:rPr lang="el-GR" sz="2000" dirty="0">
                <a:latin typeface="Trebuchet MS" panose="020B0603020202020204" pitchFamily="34" charset="0"/>
              </a:rPr>
              <a:t>να κρέμεται από την κλωστή ακίνητο χωρίς να επηρεάζεται από τη ράβδο.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γ.  </a:t>
            </a:r>
            <a:r>
              <a:rPr lang="el-GR" sz="2000" dirty="0" smtClean="0">
                <a:latin typeface="Trebuchet MS" panose="020B0603020202020204" pitchFamily="34" charset="0"/>
              </a:rPr>
              <a:t>απωθείται </a:t>
            </a:r>
            <a:r>
              <a:rPr lang="el-GR" sz="2000" dirty="0">
                <a:latin typeface="Trebuchet MS" panose="020B0603020202020204" pitchFamily="34" charset="0"/>
              </a:rPr>
              <a:t>από τη ράβδο και στη συνέχεια έλκεται από αυτή.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δ.  </a:t>
            </a:r>
            <a:r>
              <a:rPr lang="el-GR" sz="2000" dirty="0" smtClean="0">
                <a:latin typeface="Trebuchet MS" panose="020B0603020202020204" pitchFamily="34" charset="0"/>
              </a:rPr>
              <a:t>έλκεται </a:t>
            </a:r>
            <a:r>
              <a:rPr lang="el-GR" sz="2000" dirty="0">
                <a:latin typeface="Trebuchet MS" panose="020B0603020202020204" pitchFamily="34" charset="0"/>
              </a:rPr>
              <a:t>από τη ράβδο και στη συνέχεια απωθείται από αυτή.</a:t>
            </a: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1032211" y="4005064"/>
            <a:ext cx="431800" cy="431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24566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Ομάδα 9"/>
          <p:cNvGrpSpPr/>
          <p:nvPr/>
        </p:nvGrpSpPr>
        <p:grpSpPr>
          <a:xfrm>
            <a:off x="899592" y="404664"/>
            <a:ext cx="7488832" cy="5368662"/>
            <a:chOff x="899592" y="404664"/>
            <a:chExt cx="7488832" cy="5368662"/>
          </a:xfrm>
        </p:grpSpPr>
        <p:sp>
          <p:nvSpPr>
            <p:cNvPr id="4" name="Ορθογώνιο 3"/>
            <p:cNvSpPr/>
            <p:nvPr/>
          </p:nvSpPr>
          <p:spPr>
            <a:xfrm>
              <a:off x="899592" y="404664"/>
              <a:ext cx="748883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000" b="1" dirty="0" smtClean="0">
                  <a:solidFill>
                    <a:srgbClr val="000000"/>
                  </a:solidFill>
                  <a:latin typeface="Trebuchet MS" panose="020B0603020202020204" pitchFamily="34" charset="0"/>
                </a:rPr>
                <a:t>9.  </a:t>
              </a:r>
              <a:r>
                <a:rPr 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</a:rPr>
                <a:t>Το </a:t>
              </a:r>
              <a:r>
                <a:rPr lang="el-GR" sz="2000" dirty="0">
                  <a:solidFill>
                    <a:srgbClr val="000000"/>
                  </a:solidFill>
                  <a:latin typeface="Trebuchet MS" panose="020B0603020202020204" pitchFamily="34" charset="0"/>
                </a:rPr>
                <a:t>παρακάτω σχέδιο δείχνει ένα ζευγάρι από έντονα φορτισμένους πλαστικούς κύβους που έλκουν ο ένας τον άλλο.</a:t>
              </a:r>
              <a:endParaRPr lang="el-GR" sz="2000" dirty="0">
                <a:latin typeface="Trebuchet MS" panose="020B0603020202020204" pitchFamily="34" charset="0"/>
              </a:endParaRPr>
            </a:p>
          </p:txBody>
        </p:sp>
        <p:pic>
          <p:nvPicPr>
            <p:cNvPr id="6" name="Εικόνα 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62425" y="1420327"/>
              <a:ext cx="409575" cy="800100"/>
            </a:xfrm>
            <a:prstGeom prst="rect">
              <a:avLst/>
            </a:prstGeom>
          </p:spPr>
        </p:pic>
        <p:sp>
          <p:nvSpPr>
            <p:cNvPr id="7" name="Ορθογώνιο 6"/>
            <p:cNvSpPr/>
            <p:nvPr/>
          </p:nvSpPr>
          <p:spPr>
            <a:xfrm>
              <a:off x="899592" y="2220427"/>
              <a:ext cx="7488832" cy="14208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000" dirty="0">
                  <a:latin typeface="Trebuchet MS" panose="020B0603020202020204" pitchFamily="34" charset="0"/>
                </a:rPr>
                <a:t>Ο κύβος 3 είναι ένας αγωγός και δεν είναι φορτισμένος. Ποιο από τα παρακάτω </a:t>
              </a:r>
              <a:r>
                <a:rPr lang="el-GR" sz="2000" dirty="0" smtClean="0">
                  <a:latin typeface="Trebuchet MS" panose="020B0603020202020204" pitchFamily="34" charset="0"/>
                </a:rPr>
                <a:t>σχέδια απεικονίζει </a:t>
              </a:r>
              <a:r>
                <a:rPr lang="el-GR" sz="2000" dirty="0">
                  <a:latin typeface="Trebuchet MS" panose="020B0603020202020204" pitchFamily="34" charset="0"/>
                </a:rPr>
                <a:t>τις δυνάμεις μεταξύ 1 και 3, καθώς και μεταξύ 2 και 3;</a:t>
              </a:r>
            </a:p>
          </p:txBody>
        </p:sp>
        <p:pic>
          <p:nvPicPr>
            <p:cNvPr id="8" name="Εικόνα 7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98427" y="3763245"/>
              <a:ext cx="5875138" cy="1422552"/>
            </a:xfrm>
            <a:prstGeom prst="rect">
              <a:avLst/>
            </a:prstGeom>
          </p:spPr>
        </p:pic>
        <p:sp>
          <p:nvSpPr>
            <p:cNvPr id="9" name="Ορθογώνιο 8"/>
            <p:cNvSpPr/>
            <p:nvPr/>
          </p:nvSpPr>
          <p:spPr>
            <a:xfrm>
              <a:off x="899592" y="5373216"/>
              <a:ext cx="72728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2000" b="1" dirty="0">
                  <a:latin typeface="Trebuchet MS" panose="020B0603020202020204" pitchFamily="34" charset="0"/>
                </a:rPr>
                <a:t>α.  </a:t>
              </a:r>
              <a:r>
                <a:rPr lang="el-GR" sz="2000" dirty="0" smtClean="0">
                  <a:latin typeface="Trebuchet MS" panose="020B0603020202020204" pitchFamily="34" charset="0"/>
                </a:rPr>
                <a:t>Το (Α).        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β.  </a:t>
              </a:r>
              <a:r>
                <a:rPr lang="el-GR" sz="2000" dirty="0">
                  <a:latin typeface="Trebuchet MS" panose="020B0603020202020204" pitchFamily="34" charset="0"/>
                </a:rPr>
                <a:t>Το </a:t>
              </a:r>
              <a:r>
                <a:rPr lang="el-GR" sz="2000" dirty="0" smtClean="0">
                  <a:latin typeface="Trebuchet MS" panose="020B0603020202020204" pitchFamily="34" charset="0"/>
                </a:rPr>
                <a:t>(Β).          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γ</a:t>
              </a:r>
              <a:r>
                <a:rPr lang="el-GR" sz="2000" b="1" dirty="0">
                  <a:latin typeface="Trebuchet MS" panose="020B0603020202020204" pitchFamily="34" charset="0"/>
                </a:rPr>
                <a:t>.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Το (Γ).        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δ.  </a:t>
              </a:r>
              <a:r>
                <a:rPr lang="el-GR" sz="2000" dirty="0">
                  <a:latin typeface="Trebuchet MS" panose="020B0603020202020204" pitchFamily="34" charset="0"/>
                </a:rPr>
                <a:t>Το </a:t>
              </a:r>
              <a:r>
                <a:rPr lang="el-GR" sz="2000" dirty="0" smtClean="0">
                  <a:latin typeface="Trebuchet MS" panose="020B0603020202020204" pitchFamily="34" charset="0"/>
                </a:rPr>
                <a:t>(Δ).</a:t>
              </a:r>
              <a:endParaRPr lang="el-GR" sz="200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4788024" y="5391819"/>
            <a:ext cx="431800" cy="431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68877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43608" y="476672"/>
            <a:ext cx="72008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10.  </a:t>
            </a:r>
            <a:r>
              <a:rPr lang="el-GR" sz="2000" dirty="0" smtClean="0">
                <a:latin typeface="Trebuchet MS" panose="020B0603020202020204" pitchFamily="34" charset="0"/>
              </a:rPr>
              <a:t>Αν </a:t>
            </a:r>
            <a:r>
              <a:rPr lang="el-GR" sz="2000" dirty="0">
                <a:latin typeface="Trebuchet MS" panose="020B0603020202020204" pitchFamily="34" charset="0"/>
              </a:rPr>
              <a:t>το στοιχειώδες ηλεκτρικό φορτίο είναι 1,6.10</a:t>
            </a:r>
            <a:r>
              <a:rPr lang="el-GR" sz="2000" baseline="30000" dirty="0">
                <a:latin typeface="Trebuchet MS" panose="020B0603020202020204" pitchFamily="34" charset="0"/>
              </a:rPr>
              <a:t>-19</a:t>
            </a:r>
            <a:r>
              <a:rPr lang="el-GR" sz="2000" dirty="0">
                <a:latin typeface="Trebuchet MS" panose="020B0603020202020204" pitchFamily="34" charset="0"/>
              </a:rPr>
              <a:t> C, τότε ο αριθμός των ηλεκτρονίων που αντιστοιχεί σε φορτίο -1,6 </a:t>
            </a:r>
            <a:r>
              <a:rPr lang="el-GR" sz="2000" dirty="0" err="1">
                <a:latin typeface="Trebuchet MS" panose="020B0603020202020204" pitchFamily="34" charset="0"/>
              </a:rPr>
              <a:t>mC</a:t>
            </a:r>
            <a:r>
              <a:rPr lang="el-GR" sz="2000" dirty="0">
                <a:latin typeface="Trebuchet MS" panose="020B0603020202020204" pitchFamily="34" charset="0"/>
              </a:rPr>
              <a:t> είναι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 </a:t>
            </a:r>
            <a:r>
              <a:rPr lang="el-GR" sz="2000" dirty="0" smtClean="0">
                <a:latin typeface="Trebuchet MS" panose="020B0603020202020204" pitchFamily="34" charset="0"/>
              </a:rPr>
              <a:t>10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6</a:t>
            </a:r>
            <a:r>
              <a:rPr lang="el-GR" sz="2000" dirty="0" smtClean="0">
                <a:latin typeface="Trebuchet MS" panose="020B0603020202020204" pitchFamily="34" charset="0"/>
              </a:rPr>
              <a:t>.                         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β.  </a:t>
            </a:r>
            <a:r>
              <a:rPr lang="el-GR" sz="2000" dirty="0" smtClean="0">
                <a:latin typeface="Trebuchet MS" panose="020B0603020202020204" pitchFamily="34" charset="0"/>
              </a:rPr>
              <a:t>10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16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γ.  </a:t>
            </a:r>
            <a:r>
              <a:rPr lang="el-GR" sz="2000" dirty="0" smtClean="0">
                <a:latin typeface="Trebuchet MS" panose="020B0603020202020204" pitchFamily="34" charset="0"/>
              </a:rPr>
              <a:t>10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-16</a:t>
            </a:r>
            <a:r>
              <a:rPr lang="el-GR" sz="2000" dirty="0" smtClean="0">
                <a:latin typeface="Trebuchet MS" panose="020B0603020202020204" pitchFamily="34" charset="0"/>
              </a:rPr>
              <a:t>.                       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δ.  </a:t>
            </a:r>
            <a:r>
              <a:rPr lang="el-GR" sz="2000" dirty="0" smtClean="0">
                <a:latin typeface="Trebuchet MS" panose="020B0603020202020204" pitchFamily="34" charset="0"/>
              </a:rPr>
              <a:t>10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22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788024" y="1916832"/>
            <a:ext cx="431800" cy="431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9855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>
                <a:solidFill>
                  <a:schemeClr val="tx1"/>
                </a:solidFill>
              </a:rPr>
              <a:t>Μερκ</a:t>
            </a:r>
            <a:r>
              <a:rPr lang="el-GR" dirty="0">
                <a:solidFill>
                  <a:schemeClr val="tx1"/>
                </a:solidFill>
              </a:rPr>
              <a:t>. Παναγιωτόπουλος-Φυσικός      </a:t>
            </a:r>
            <a:r>
              <a:rPr lang="el-GR" dirty="0" err="1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9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578BE-82BE-4591-87D4-D18FE244668F}" type="slidenum">
              <a:rPr lang="el-GR">
                <a:solidFill>
                  <a:schemeClr val="tx1"/>
                </a:solidFill>
              </a:rPr>
              <a:pPr/>
              <a:t>4</a:t>
            </a:fld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1187624" y="241201"/>
            <a:ext cx="71346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Με τι θα ασχοληθούμε στο Στατικό Ηλεκτρισμό</a:t>
            </a:r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;</a:t>
            </a:r>
            <a:endParaRPr 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686038" y="980728"/>
            <a:ext cx="6624637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itchFamily="66" charset="0"/>
              </a:rPr>
              <a:t>Με τα </a:t>
            </a:r>
            <a:r>
              <a:rPr lang="el-GR" sz="2000" b="1" dirty="0">
                <a:latin typeface="Comic Sans MS" pitchFamily="66" charset="0"/>
              </a:rPr>
              <a:t>η</a:t>
            </a:r>
            <a:r>
              <a:rPr lang="el-GR" sz="2000" b="1" dirty="0" smtClean="0">
                <a:latin typeface="Comic Sans MS" pitchFamily="66" charset="0"/>
              </a:rPr>
              <a:t>λεκτρικά φορτία,</a:t>
            </a:r>
          </a:p>
          <a:p>
            <a:pPr algn="just">
              <a:spcBef>
                <a:spcPct val="50000"/>
              </a:spcBef>
            </a:pPr>
            <a:endParaRPr lang="el-GR" sz="2000" b="1" dirty="0" smtClean="0">
              <a:latin typeface="Comic Sans MS" pitchFamily="66" charset="0"/>
            </a:endParaRPr>
          </a:p>
          <a:p>
            <a:pPr algn="just">
              <a:spcBef>
                <a:spcPct val="50000"/>
              </a:spcBef>
            </a:pPr>
            <a:endParaRPr lang="en-US" sz="1400" b="1" dirty="0" smtClean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itchFamily="66" charset="0"/>
              </a:rPr>
              <a:t>Με την μέτρηση </a:t>
            </a:r>
            <a:r>
              <a:rPr lang="el-GR" sz="2000" b="1" dirty="0">
                <a:latin typeface="Comic Sans MS" pitchFamily="66" charset="0"/>
              </a:rPr>
              <a:t>της δύναμης ανάμεσα σε δύο σημειακά ηλεκτρικά φορτία (νόμος του </a:t>
            </a:r>
            <a:r>
              <a:rPr lang="en-US" sz="2000" b="1" dirty="0">
                <a:latin typeface="Comic Sans MS" pitchFamily="66" charset="0"/>
              </a:rPr>
              <a:t>Coulomb)</a:t>
            </a:r>
            <a:r>
              <a:rPr lang="el-GR" sz="2000" b="1" dirty="0">
                <a:latin typeface="Comic Sans MS" pitchFamily="66" charset="0"/>
              </a:rPr>
              <a:t>,</a:t>
            </a:r>
          </a:p>
          <a:p>
            <a:pPr algn="just">
              <a:spcBef>
                <a:spcPct val="50000"/>
              </a:spcBef>
              <a:buFont typeface="Wingdings" pitchFamily="2" charset="2"/>
              <a:buNone/>
            </a:pPr>
            <a:endParaRPr lang="en-US" sz="14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itchFamily="66" charset="0"/>
              </a:rPr>
              <a:t>Με την </a:t>
            </a:r>
            <a:r>
              <a:rPr lang="el-GR" sz="2000" b="1" dirty="0">
                <a:latin typeface="Comic Sans MS" pitchFamily="66" charset="0"/>
              </a:rPr>
              <a:t>έννοια του ηλεκτρικού πεδίου,  </a:t>
            </a:r>
          </a:p>
          <a:p>
            <a:pPr algn="just">
              <a:spcBef>
                <a:spcPct val="50000"/>
              </a:spcBef>
              <a:buFont typeface="Wingdings" pitchFamily="2" charset="2"/>
              <a:buNone/>
            </a:pPr>
            <a:endParaRPr lang="el-GR" sz="14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None/>
            </a:pPr>
            <a:endParaRPr lang="el-GR" sz="14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itchFamily="66" charset="0"/>
              </a:rPr>
              <a:t>Με τα χαρακτηριστικά </a:t>
            </a:r>
            <a:r>
              <a:rPr lang="el-GR" sz="2000" b="1" dirty="0">
                <a:latin typeface="Comic Sans MS" pitchFamily="66" charset="0"/>
              </a:rPr>
              <a:t>του ηλεκτρικού πεδίου (Ένταση, Δυναμικό, Δυναμικές γραμμές</a:t>
            </a:r>
            <a:r>
              <a:rPr lang="el-GR" sz="2000" b="1" dirty="0" smtClean="0">
                <a:latin typeface="Comic Sans MS" pitchFamily="66" charset="0"/>
              </a:rPr>
              <a:t>),</a:t>
            </a:r>
            <a:endParaRPr lang="el-GR" sz="2000" b="1" dirty="0">
              <a:latin typeface="Comic Sans MS" pitchFamily="66" charset="0"/>
            </a:endParaRPr>
          </a:p>
        </p:txBody>
      </p:sp>
      <p:pic>
        <p:nvPicPr>
          <p:cNvPr id="115718" name="Picture 6" descr="Image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507" y="2214545"/>
            <a:ext cx="933539" cy="1103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597" y="4859551"/>
            <a:ext cx="12192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06" y="3573016"/>
            <a:ext cx="1315735" cy="956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 descr="200px-Hydro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49" y="825299"/>
            <a:ext cx="1252064" cy="112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9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5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57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57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57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5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543991" y="946658"/>
            <a:ext cx="2160092" cy="1205365"/>
          </a:xfrm>
          <a:prstGeom prst="cloudCallout">
            <a:avLst>
              <a:gd name="adj1" fmla="val 58961"/>
              <a:gd name="adj2" fmla="val 5686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l-GR" b="1" dirty="0">
                <a:latin typeface="Comic Sans MS" pitchFamily="66" charset="0"/>
              </a:rPr>
              <a:t>Τι είναι</a:t>
            </a:r>
            <a:r>
              <a:rPr lang="en-US" b="1" dirty="0">
                <a:latin typeface="Comic Sans MS" pitchFamily="66" charset="0"/>
              </a:rPr>
              <a:t> </a:t>
            </a:r>
            <a:r>
              <a:rPr lang="el-GR" b="1" dirty="0">
                <a:latin typeface="Comic Sans MS" pitchFamily="66" charset="0"/>
              </a:rPr>
              <a:t>το ηλεκτρικό φορτίο</a:t>
            </a:r>
            <a:r>
              <a:rPr lang="en-US" b="1" dirty="0">
                <a:latin typeface="Comic Sans MS" pitchFamily="66" charset="0"/>
              </a:rPr>
              <a:t>;</a:t>
            </a:r>
            <a:endParaRPr lang="el-GR" b="1" dirty="0">
              <a:latin typeface="Comic Sans MS" pitchFamily="66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141656" y="328280"/>
            <a:ext cx="50405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 έννοια του ηλεκτρικού </a:t>
            </a:r>
            <a:r>
              <a:rPr 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φορτίου</a:t>
            </a:r>
            <a:endParaRPr 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69" y="3861048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Επεξήγηση με στρογγυλεμένο παραλληλόγραμμο 3"/>
          <p:cNvSpPr/>
          <p:nvPr/>
        </p:nvSpPr>
        <p:spPr>
          <a:xfrm>
            <a:off x="1547664" y="3390090"/>
            <a:ext cx="6372708" cy="1728192"/>
          </a:xfrm>
          <a:prstGeom prst="wedgeRoundRectCallout">
            <a:avLst>
              <a:gd name="adj1" fmla="val -59642"/>
              <a:gd name="adj2" fmla="val 47383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Το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ηλεκτρικό φορτίο </a:t>
            </a:r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είναι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έννοια</a:t>
            </a:r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 που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επινοήθηκε </a:t>
            </a:r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από τους ερευνητές για να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«εξυπηρετήσει» </a:t>
            </a:r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στην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εξήγηση </a:t>
            </a:r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των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ηλεκτρικών φαινομένων</a:t>
            </a:r>
            <a:r>
              <a:rPr lang="el-GR" sz="2000" b="1" dirty="0" smtClean="0">
                <a:solidFill>
                  <a:schemeClr val="tx1"/>
                </a:solidFill>
                <a:latin typeface="Comic Sans MS" pitchFamily="66" charset="0"/>
              </a:rPr>
              <a:t>. </a:t>
            </a:r>
            <a:endParaRPr lang="el-GR" sz="20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186400"/>
            <a:ext cx="720204" cy="10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08" y="1052736"/>
            <a:ext cx="1902768" cy="18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2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6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05085" y="294846"/>
            <a:ext cx="8136904" cy="1872208"/>
          </a:xfrm>
          <a:prstGeom prst="rect">
            <a:avLst/>
          </a:prstGeom>
          <a:effectLst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  <a:defRPr/>
            </a:pPr>
            <a:r>
              <a:rPr lang="el-GR" sz="2000" b="1" dirty="0" smtClean="0">
                <a:latin typeface="Comic Sans MS" pitchFamily="66" charset="0"/>
              </a:rPr>
              <a:t>Συμβολισμός του ηλεκτρικού φορτίου: 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q</a:t>
            </a:r>
            <a:r>
              <a:rPr lang="el-GR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sz="2400" b="1" dirty="0" smtClean="0">
                <a:latin typeface="Comic Sans MS" pitchFamily="66" charset="0"/>
              </a:rPr>
              <a:t>ή</a:t>
            </a:r>
            <a:r>
              <a:rPr lang="el-GR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Q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</a:p>
          <a:p>
            <a:pPr marL="0" indent="0" algn="ctr">
              <a:lnSpc>
                <a:spcPct val="150000"/>
              </a:lnSpc>
              <a:buNone/>
              <a:defRPr/>
            </a:pPr>
            <a:r>
              <a:rPr lang="el-GR" sz="2000" b="1" dirty="0" smtClean="0">
                <a:latin typeface="Comic Sans MS" pitchFamily="66" charset="0"/>
              </a:rPr>
              <a:t>Μονάδα μέτρησης του φορτίου στο </a:t>
            </a:r>
            <a:r>
              <a:rPr lang="en-US" sz="2000" b="1" dirty="0" smtClean="0">
                <a:latin typeface="Comic Sans MS" pitchFamily="66" charset="0"/>
              </a:rPr>
              <a:t>SI:  1C (</a:t>
            </a:r>
            <a:r>
              <a:rPr lang="el-GR" sz="2000" b="1" dirty="0" smtClean="0">
                <a:latin typeface="Comic Sans MS" pitchFamily="66" charset="0"/>
              </a:rPr>
              <a:t>Κουλόμπ)</a:t>
            </a:r>
          </a:p>
          <a:p>
            <a:pPr marL="0" indent="0" algn="ctr">
              <a:buNone/>
              <a:defRPr/>
            </a:pPr>
            <a:endParaRPr lang="el-GR" sz="1200" b="1" dirty="0" smtClean="0">
              <a:latin typeface="Comic Sans MS" pitchFamily="66" charset="0"/>
            </a:endParaRPr>
          </a:p>
          <a:p>
            <a:pPr marL="0" indent="0" algn="ctr">
              <a:buNone/>
              <a:defRPr/>
            </a:pPr>
            <a:r>
              <a:rPr lang="el-GR" sz="2000" b="1" dirty="0" smtClean="0">
                <a:latin typeface="Comic Sans MS" pitchFamily="66" charset="0"/>
              </a:rPr>
              <a:t>Κατά</a:t>
            </a:r>
            <a:r>
              <a:rPr 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σύμβαση</a:t>
            </a:r>
            <a:r>
              <a:rPr 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sz="2000" b="1" dirty="0" smtClean="0">
                <a:latin typeface="Comic Sans MS" pitchFamily="66" charset="0"/>
              </a:rPr>
              <a:t>δεχόμαστε ότι υπάρχουν 2 είδη φορτίου:</a:t>
            </a:r>
          </a:p>
          <a:p>
            <a:pPr marL="0" indent="0" algn="ctr">
              <a:buNone/>
              <a:defRPr/>
            </a:pPr>
            <a:endParaRPr lang="el-GR" sz="24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0" indent="0" algn="just">
              <a:buNone/>
              <a:defRPr/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endParaRPr lang="el-GR" sz="24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0" indent="0" algn="just">
              <a:buNone/>
              <a:defRPr/>
            </a:pPr>
            <a:endParaRPr lang="el-GR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0" indent="0" algn="just">
              <a:buNone/>
              <a:defRPr/>
            </a:pP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923696" y="2552607"/>
            <a:ext cx="44010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Θετικό</a:t>
            </a:r>
            <a:r>
              <a:rPr lang="el-GR" sz="2000" b="1" dirty="0">
                <a:latin typeface="Comic Sans MS" pitchFamily="66" charset="0"/>
              </a:rPr>
              <a:t> είναι αυτό που εμφανίζεται σε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γυάλινη</a:t>
            </a:r>
            <a:r>
              <a:rPr lang="el-GR" sz="2000" b="1" dirty="0">
                <a:latin typeface="Comic Sans MS" pitchFamily="66" charset="0"/>
              </a:rPr>
              <a:t> ράβδο, όταν την τρίψουμε με ύφασμα από μετάξι.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812708" y="4398321"/>
            <a:ext cx="46229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Αρνητικό</a:t>
            </a:r>
            <a:r>
              <a:rPr 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sz="2000" b="1" dirty="0">
                <a:latin typeface="Comic Sans MS" pitchFamily="66" charset="0"/>
              </a:rPr>
              <a:t>είναι αυτό που εμφανίζεται σε ράβδο από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εβονίτη</a:t>
            </a:r>
            <a:r>
              <a:rPr lang="el-GR" sz="2000" b="1" dirty="0">
                <a:latin typeface="Comic Sans MS" pitchFamily="66" charset="0"/>
              </a:rPr>
              <a:t>, όταν την τρίψουμε με μάλλινο ύφασμα.</a:t>
            </a:r>
          </a:p>
        </p:txBody>
      </p:sp>
      <p:pic>
        <p:nvPicPr>
          <p:cNvPr id="3073" name="Picture 1" descr="C:\Users\Merkouris\Desktop\Χωρίς τίτλο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511" y="2724535"/>
            <a:ext cx="2815478" cy="138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erkouris\Desktop\Χωρίς τίτλο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546" y="4509120"/>
            <a:ext cx="2844281" cy="1378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90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7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882684" y="333392"/>
            <a:ext cx="3558343" cy="1295848"/>
          </a:xfrm>
          <a:prstGeom prst="cloudCallout">
            <a:avLst>
              <a:gd name="adj1" fmla="val 55650"/>
              <a:gd name="adj2" fmla="val 4861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el-GR" b="1" dirty="0">
                <a:latin typeface="Comic Sans MS" pitchFamily="66" charset="0"/>
              </a:rPr>
              <a:t>Και… γιατί 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μόνο δύο </a:t>
            </a:r>
            <a:r>
              <a:rPr lang="el-GR" b="1" dirty="0">
                <a:latin typeface="Comic Sans MS" pitchFamily="66" charset="0"/>
              </a:rPr>
              <a:t>είδη </a:t>
            </a:r>
            <a:r>
              <a:rPr lang="el-GR" b="1" dirty="0" smtClean="0">
                <a:latin typeface="Comic Sans MS" pitchFamily="66" charset="0"/>
              </a:rPr>
              <a:t>ηλεκτρικών φορτίων</a:t>
            </a:r>
            <a:r>
              <a:rPr lang="en-US" b="1" dirty="0">
                <a:latin typeface="Comic Sans MS" pitchFamily="66" charset="0"/>
              </a:rPr>
              <a:t>;</a:t>
            </a:r>
            <a:endParaRPr lang="el-GR" b="1" dirty="0">
              <a:latin typeface="Comic Sans MS" pitchFamily="66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48" y="3223821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Επεξήγηση με στρογγυλεμένο παραλληλόγραμμο 3"/>
          <p:cNvSpPr/>
          <p:nvPr/>
        </p:nvSpPr>
        <p:spPr>
          <a:xfrm>
            <a:off x="1403648" y="2724726"/>
            <a:ext cx="6724725" cy="2160240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Τα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δύο είδη </a:t>
            </a:r>
            <a:r>
              <a:rPr lang="el-GR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φορτίων είναι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αρκετά</a:t>
            </a:r>
            <a:r>
              <a:rPr lang="el-GR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για να περιγράψουν τα διάφορα ηλεκτρικά φαινόμενα. </a:t>
            </a:r>
          </a:p>
          <a:p>
            <a:pPr algn="ctr">
              <a:lnSpc>
                <a:spcPct val="150000"/>
              </a:lnSpc>
            </a:pPr>
            <a:r>
              <a:rPr lang="el-GR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Π.χ. μπορούν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να περιγράψουν τις δυνάμεις</a:t>
            </a:r>
            <a:r>
              <a:rPr lang="el-GR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που εμφανίζονται ανάμεσα στα ηλεκτρικά φορτία. </a:t>
            </a:r>
            <a:endParaRPr lang="el-GR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629240"/>
            <a:ext cx="720204" cy="10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98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8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48756" y="327178"/>
            <a:ext cx="5246487" cy="96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l-GR" sz="2000" b="1" dirty="0">
                <a:latin typeface="Comic Sans MS" pitchFamily="66" charset="0"/>
              </a:rPr>
              <a:t>Οι δυνάμεις που αναπτύσσονται ανάμεσα σε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ομώνυμα φορτία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sz="2000" b="1" dirty="0">
                <a:latin typeface="Comic Sans MS" pitchFamily="66" charset="0"/>
              </a:rPr>
              <a:t>είναι </a:t>
            </a:r>
            <a:r>
              <a:rPr lang="el-G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απωστικές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el-GR" sz="2000" b="1" dirty="0">
                <a:latin typeface="Comic Sans MS" pitchFamily="66" charset="0"/>
              </a:rPr>
              <a:t>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19275" y="2921145"/>
            <a:ext cx="630072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l-GR" sz="2000" b="1" dirty="0">
                <a:latin typeface="Comic Sans MS" pitchFamily="66" charset="0"/>
              </a:rPr>
              <a:t>ενώ ανάμεσα σε </a:t>
            </a:r>
            <a:r>
              <a:rPr 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ετερώνυμα φορτία</a:t>
            </a:r>
            <a:r>
              <a:rPr lang="el-GR" sz="2000" b="1" dirty="0">
                <a:latin typeface="Comic Sans MS" pitchFamily="66" charset="0"/>
              </a:rPr>
              <a:t> είναι </a:t>
            </a:r>
            <a:r>
              <a:rPr 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ελκτικές</a:t>
            </a:r>
            <a:r>
              <a:rPr lang="el-GR" sz="2000" b="1" dirty="0">
                <a:latin typeface="Comic Sans MS" pitchFamily="66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3728" y="5405461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atin typeface="Comic Sans MS" panose="030F0702030302020204" pitchFamily="66" charset="0"/>
              </a:rPr>
              <a:t>Δείτε ένα σχετικό </a:t>
            </a:r>
            <a:r>
              <a:rPr lang="en-US" b="1" dirty="0" smtClean="0">
                <a:latin typeface="Comic Sans MS" panose="030F0702030302020204" pitchFamily="66" charset="0"/>
              </a:rPr>
              <a:t>animation  </a:t>
            </a:r>
            <a:r>
              <a:rPr lang="el-GR" b="1" dirty="0" smtClean="0">
                <a:latin typeface="Comic Sans MS" panose="030F0702030302020204" pitchFamily="66" charset="0"/>
                <a:hlinkClick r:id="rId2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.</a:t>
            </a:r>
            <a:endParaRPr lang="el-GR" b="1" dirty="0">
              <a:latin typeface="Comic Sans MS" panose="030F0702030302020204" pitchFamily="66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635739"/>
            <a:ext cx="1826564" cy="140505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38" y="1411630"/>
            <a:ext cx="1686477" cy="1297290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35161"/>
            <a:ext cx="1785887" cy="137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9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9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5056786" y="116632"/>
            <a:ext cx="3292890" cy="1440160"/>
          </a:xfrm>
          <a:prstGeom prst="cloudCallout">
            <a:avLst>
              <a:gd name="adj1" fmla="val 46607"/>
              <a:gd name="adj2" fmla="val 6572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el-GR" b="1" dirty="0" smtClean="0">
                <a:latin typeface="Comic Sans MS" pitchFamily="66" charset="0"/>
              </a:rPr>
              <a:t>Τελικά από που προέρχονται τα ηλεκτρικά φορτία</a:t>
            </a:r>
            <a:r>
              <a:rPr lang="en-US" b="1" dirty="0" smtClean="0">
                <a:latin typeface="Comic Sans MS" pitchFamily="66" charset="0"/>
              </a:rPr>
              <a:t>;</a:t>
            </a:r>
            <a:endParaRPr lang="el-GR" b="1" dirty="0">
              <a:latin typeface="Comic Sans MS" pitchFamily="66" charset="0"/>
            </a:endParaRPr>
          </a:p>
        </p:txBody>
      </p:sp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2884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Επεξήγηση με στρογγυλεμένο παραλληλόγραμμο 31"/>
          <p:cNvSpPr/>
          <p:nvPr/>
        </p:nvSpPr>
        <p:spPr>
          <a:xfrm>
            <a:off x="611560" y="1528298"/>
            <a:ext cx="5027887" cy="2160240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Η εμφάνιση των ηλεκτρικών φορτίων έχει να κάνει με τη δομή της ύλης.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Η ύλη αποτελείται από …………… 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Το κάθε άτομο είναι ηλεκτρικά     </a:t>
            </a:r>
          </a:p>
          <a:p>
            <a:pPr algn="just"/>
            <a:r>
              <a:rPr lang="el-G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………………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…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. </a:t>
            </a:r>
            <a:endParaRPr lang="el-GR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5217577" y="3468133"/>
            <a:ext cx="2196441" cy="2108200"/>
            <a:chOff x="567" y="1924"/>
            <a:chExt cx="1814" cy="1814"/>
          </a:xfrm>
        </p:grpSpPr>
        <p:sp>
          <p:nvSpPr>
            <p:cNvPr id="34" name="Oval 5"/>
            <p:cNvSpPr>
              <a:spLocks noChangeArrowheads="1"/>
            </p:cNvSpPr>
            <p:nvPr/>
          </p:nvSpPr>
          <p:spPr bwMode="auto">
            <a:xfrm>
              <a:off x="567" y="1924"/>
              <a:ext cx="1814" cy="181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5" name="Oval 6"/>
            <p:cNvSpPr>
              <a:spLocks noChangeArrowheads="1"/>
            </p:cNvSpPr>
            <p:nvPr/>
          </p:nvSpPr>
          <p:spPr bwMode="auto">
            <a:xfrm>
              <a:off x="844" y="2213"/>
              <a:ext cx="1247" cy="124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6" name="Oval 7"/>
            <p:cNvSpPr>
              <a:spLocks noChangeArrowheads="1"/>
            </p:cNvSpPr>
            <p:nvPr/>
          </p:nvSpPr>
          <p:spPr bwMode="auto">
            <a:xfrm>
              <a:off x="1245" y="2625"/>
              <a:ext cx="181" cy="181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7" name="Oval 8"/>
            <p:cNvSpPr>
              <a:spLocks noChangeArrowheads="1"/>
            </p:cNvSpPr>
            <p:nvPr/>
          </p:nvSpPr>
          <p:spPr bwMode="auto">
            <a:xfrm>
              <a:off x="1482" y="2648"/>
              <a:ext cx="181" cy="181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solidFill>
                  <a:srgbClr val="00FFFF"/>
                </a:solidFill>
              </a:endParaRPr>
            </a:p>
          </p:txBody>
        </p:sp>
        <p:sp>
          <p:nvSpPr>
            <p:cNvPr id="38" name="Oval 9"/>
            <p:cNvSpPr>
              <a:spLocks noChangeArrowheads="1"/>
            </p:cNvSpPr>
            <p:nvPr/>
          </p:nvSpPr>
          <p:spPr bwMode="auto">
            <a:xfrm>
              <a:off x="1341" y="2880"/>
              <a:ext cx="181" cy="181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grpSp>
          <p:nvGrpSpPr>
            <p:cNvPr id="39" name="Group 10"/>
            <p:cNvGrpSpPr>
              <a:grpSpLocks/>
            </p:cNvGrpSpPr>
            <p:nvPr/>
          </p:nvGrpSpPr>
          <p:grpSpPr bwMode="auto">
            <a:xfrm>
              <a:off x="1143" y="2672"/>
              <a:ext cx="224" cy="278"/>
              <a:chOff x="1143" y="2672"/>
              <a:chExt cx="224" cy="278"/>
            </a:xfrm>
          </p:grpSpPr>
          <p:sp>
            <p:nvSpPr>
              <p:cNvPr id="56" name="Oval 11"/>
              <p:cNvSpPr>
                <a:spLocks noChangeArrowheads="1"/>
              </p:cNvSpPr>
              <p:nvPr/>
            </p:nvSpPr>
            <p:spPr bwMode="auto">
              <a:xfrm>
                <a:off x="1186" y="2760"/>
                <a:ext cx="181" cy="19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57" name="Text Box 12"/>
              <p:cNvSpPr txBox="1">
                <a:spLocks noChangeArrowheads="1"/>
              </p:cNvSpPr>
              <p:nvPr/>
            </p:nvSpPr>
            <p:spPr bwMode="auto">
              <a:xfrm>
                <a:off x="1143" y="2672"/>
                <a:ext cx="2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TW" altLang="el-GR" sz="2000" dirty="0">
                    <a:solidFill>
                      <a:srgbClr val="FFFFCC"/>
                    </a:solidFill>
                    <a:latin typeface="Arial" charset="0"/>
                    <a:ea typeface="新細明體" charset="-120"/>
                  </a:rPr>
                  <a:t>+</a:t>
                </a:r>
                <a:endParaRPr lang="zh-TW" altLang="el-GR" sz="3200" b="0" dirty="0">
                  <a:solidFill>
                    <a:srgbClr val="FFFFCC"/>
                  </a:solidFill>
                  <a:latin typeface="Times New Roman" pitchFamily="18" charset="0"/>
                  <a:ea typeface="新細明體" charset="-120"/>
                </a:endParaRPr>
              </a:p>
            </p:txBody>
          </p:sp>
        </p:grpSp>
        <p:grpSp>
          <p:nvGrpSpPr>
            <p:cNvPr id="40" name="Group 13"/>
            <p:cNvGrpSpPr>
              <a:grpSpLocks/>
            </p:cNvGrpSpPr>
            <p:nvPr/>
          </p:nvGrpSpPr>
          <p:grpSpPr bwMode="auto">
            <a:xfrm>
              <a:off x="1336" y="2483"/>
              <a:ext cx="220" cy="264"/>
              <a:chOff x="4873" y="2317"/>
              <a:chExt cx="220" cy="264"/>
            </a:xfrm>
          </p:grpSpPr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4912" y="2400"/>
                <a:ext cx="181" cy="181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55" name="Text Box 15"/>
              <p:cNvSpPr txBox="1">
                <a:spLocks noChangeArrowheads="1"/>
              </p:cNvSpPr>
              <p:nvPr/>
            </p:nvSpPr>
            <p:spPr bwMode="auto">
              <a:xfrm>
                <a:off x="4873" y="2317"/>
                <a:ext cx="2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zh-TW" altLang="el-GR" sz="2000" dirty="0">
                    <a:solidFill>
                      <a:srgbClr val="FFFFCC"/>
                    </a:solidFill>
                    <a:latin typeface="Arial" charset="0"/>
                    <a:ea typeface="新細明體" charset="-120"/>
                  </a:rPr>
                  <a:t>+</a:t>
                </a:r>
                <a:endParaRPr lang="zh-TW" altLang="el-GR" sz="3200" b="0" dirty="0">
                  <a:solidFill>
                    <a:srgbClr val="FFFFCC"/>
                  </a:solidFill>
                  <a:latin typeface="Times New Roman" pitchFamily="18" charset="0"/>
                  <a:ea typeface="新細明體" charset="-120"/>
                </a:endParaRPr>
              </a:p>
            </p:txBody>
          </p:sp>
        </p:grpSp>
        <p:grpSp>
          <p:nvGrpSpPr>
            <p:cNvPr id="41" name="Group 16"/>
            <p:cNvGrpSpPr>
              <a:grpSpLocks/>
            </p:cNvGrpSpPr>
            <p:nvPr/>
          </p:nvGrpSpPr>
          <p:grpSpPr bwMode="auto">
            <a:xfrm>
              <a:off x="1514" y="2720"/>
              <a:ext cx="229" cy="267"/>
              <a:chOff x="1514" y="2720"/>
              <a:chExt cx="229" cy="267"/>
            </a:xfrm>
          </p:grpSpPr>
          <p:sp>
            <p:nvSpPr>
              <p:cNvPr id="52" name="Oval 17"/>
              <p:cNvSpPr>
                <a:spLocks noChangeArrowheads="1"/>
              </p:cNvSpPr>
              <p:nvPr/>
            </p:nvSpPr>
            <p:spPr bwMode="auto">
              <a:xfrm>
                <a:off x="1514" y="2806"/>
                <a:ext cx="181" cy="18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53" name="Text Box 18"/>
              <p:cNvSpPr txBox="1">
                <a:spLocks noChangeArrowheads="1"/>
              </p:cNvSpPr>
              <p:nvPr/>
            </p:nvSpPr>
            <p:spPr bwMode="auto">
              <a:xfrm>
                <a:off x="1534" y="2720"/>
                <a:ext cx="2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/>
                <a:r>
                  <a:rPr lang="zh-TW" altLang="el-GR" sz="2000" dirty="0">
                    <a:solidFill>
                      <a:srgbClr val="FFFFCC"/>
                    </a:solidFill>
                    <a:latin typeface="Arial" charset="0"/>
                    <a:ea typeface="新細明體" charset="-120"/>
                  </a:rPr>
                  <a:t>+</a:t>
                </a:r>
                <a:endParaRPr lang="zh-TW" altLang="el-GR" sz="3200" b="0" dirty="0">
                  <a:solidFill>
                    <a:srgbClr val="FFFFCC"/>
                  </a:solidFill>
                  <a:latin typeface="Times New Roman" pitchFamily="18" charset="0"/>
                  <a:ea typeface="新細明體" charset="-120"/>
                </a:endParaRPr>
              </a:p>
            </p:txBody>
          </p:sp>
        </p:grp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1353" y="2747"/>
              <a:ext cx="181" cy="181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grpSp>
          <p:nvGrpSpPr>
            <p:cNvPr id="43" name="Group 20"/>
            <p:cNvGrpSpPr>
              <a:grpSpLocks/>
            </p:cNvGrpSpPr>
            <p:nvPr/>
          </p:nvGrpSpPr>
          <p:grpSpPr bwMode="auto">
            <a:xfrm>
              <a:off x="1146" y="2088"/>
              <a:ext cx="221" cy="282"/>
              <a:chOff x="4665" y="2315"/>
              <a:chExt cx="221" cy="282"/>
            </a:xfrm>
          </p:grpSpPr>
          <p:sp>
            <p:nvSpPr>
              <p:cNvPr id="50" name="Oval 21"/>
              <p:cNvSpPr>
                <a:spLocks noChangeArrowheads="1"/>
              </p:cNvSpPr>
              <p:nvPr/>
            </p:nvSpPr>
            <p:spPr bwMode="auto">
              <a:xfrm>
                <a:off x="4665" y="2416"/>
                <a:ext cx="181" cy="181"/>
              </a:xfrm>
              <a:prstGeom prst="ellipse">
                <a:avLst/>
              </a:pr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51" name="Text Box 22"/>
              <p:cNvSpPr txBox="1">
                <a:spLocks noChangeArrowheads="1"/>
              </p:cNvSpPr>
              <p:nvPr/>
            </p:nvSpPr>
            <p:spPr bwMode="auto">
              <a:xfrm>
                <a:off x="4681" y="2315"/>
                <a:ext cx="2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/>
                <a:r>
                  <a:rPr lang="zh-TW" altLang="el-GR" sz="2000" dirty="0">
                    <a:solidFill>
                      <a:srgbClr val="FFFFCC"/>
                    </a:solidFill>
                    <a:latin typeface="Arial" charset="0"/>
                    <a:ea typeface="新細明體" charset="-120"/>
                  </a:rPr>
                  <a:t>–</a:t>
                </a:r>
                <a:endParaRPr lang="zh-TW" altLang="el-GR" sz="3200" b="0" dirty="0">
                  <a:solidFill>
                    <a:srgbClr val="FFFFCC"/>
                  </a:solidFill>
                  <a:latin typeface="Times New Roman" pitchFamily="18" charset="0"/>
                  <a:ea typeface="新細明體" charset="-120"/>
                </a:endParaRPr>
              </a:p>
            </p:txBody>
          </p:sp>
        </p:grpSp>
        <p:grpSp>
          <p:nvGrpSpPr>
            <p:cNvPr id="44" name="Group 23"/>
            <p:cNvGrpSpPr>
              <a:grpSpLocks/>
            </p:cNvGrpSpPr>
            <p:nvPr/>
          </p:nvGrpSpPr>
          <p:grpSpPr bwMode="auto">
            <a:xfrm>
              <a:off x="1556" y="3210"/>
              <a:ext cx="228" cy="286"/>
              <a:chOff x="4618" y="2311"/>
              <a:chExt cx="228" cy="286"/>
            </a:xfrm>
          </p:grpSpPr>
          <p:sp>
            <p:nvSpPr>
              <p:cNvPr id="48" name="Oval 24"/>
              <p:cNvSpPr>
                <a:spLocks noChangeArrowheads="1"/>
              </p:cNvSpPr>
              <p:nvPr/>
            </p:nvSpPr>
            <p:spPr bwMode="auto">
              <a:xfrm>
                <a:off x="4665" y="2416"/>
                <a:ext cx="181" cy="181"/>
              </a:xfrm>
              <a:prstGeom prst="ellipse">
                <a:avLst/>
              </a:pr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49" name="Text Box 25"/>
              <p:cNvSpPr txBox="1">
                <a:spLocks noChangeArrowheads="1"/>
              </p:cNvSpPr>
              <p:nvPr/>
            </p:nvSpPr>
            <p:spPr bwMode="auto">
              <a:xfrm>
                <a:off x="4618" y="2311"/>
                <a:ext cx="2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zh-TW" altLang="el-GR" sz="2000" dirty="0">
                    <a:solidFill>
                      <a:srgbClr val="FFFFCC"/>
                    </a:solidFill>
                    <a:latin typeface="Arial" charset="0"/>
                    <a:ea typeface="新細明體" charset="-120"/>
                  </a:rPr>
                  <a:t>–</a:t>
                </a:r>
                <a:endParaRPr lang="zh-TW" altLang="el-GR" sz="3200" b="0" dirty="0">
                  <a:solidFill>
                    <a:srgbClr val="FFFFCC"/>
                  </a:solidFill>
                  <a:latin typeface="Times New Roman" pitchFamily="18" charset="0"/>
                  <a:ea typeface="新細明體" charset="-120"/>
                </a:endParaRPr>
              </a:p>
            </p:txBody>
          </p:sp>
        </p:grpSp>
        <p:grpSp>
          <p:nvGrpSpPr>
            <p:cNvPr id="45" name="Group 26"/>
            <p:cNvGrpSpPr>
              <a:grpSpLocks/>
            </p:cNvGrpSpPr>
            <p:nvPr/>
          </p:nvGrpSpPr>
          <p:grpSpPr bwMode="auto">
            <a:xfrm>
              <a:off x="620" y="3204"/>
              <a:ext cx="241" cy="298"/>
              <a:chOff x="4605" y="2299"/>
              <a:chExt cx="241" cy="298"/>
            </a:xfrm>
          </p:grpSpPr>
          <p:sp>
            <p:nvSpPr>
              <p:cNvPr id="46" name="Oval 27"/>
              <p:cNvSpPr>
                <a:spLocks noChangeArrowheads="1"/>
              </p:cNvSpPr>
              <p:nvPr/>
            </p:nvSpPr>
            <p:spPr bwMode="auto">
              <a:xfrm>
                <a:off x="4665" y="2416"/>
                <a:ext cx="181" cy="181"/>
              </a:xfrm>
              <a:prstGeom prst="ellipse">
                <a:avLst/>
              </a:pr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47" name="Text Box 28"/>
              <p:cNvSpPr txBox="1">
                <a:spLocks noChangeArrowheads="1"/>
              </p:cNvSpPr>
              <p:nvPr/>
            </p:nvSpPr>
            <p:spPr bwMode="auto">
              <a:xfrm>
                <a:off x="4605" y="2299"/>
                <a:ext cx="2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zh-TW" altLang="el-GR" sz="2000" dirty="0">
                    <a:solidFill>
                      <a:srgbClr val="FFFFCC"/>
                    </a:solidFill>
                    <a:latin typeface="Arial" charset="0"/>
                    <a:ea typeface="新細明體" charset="-120"/>
                  </a:rPr>
                  <a:t>–</a:t>
                </a:r>
                <a:endParaRPr lang="zh-TW" altLang="el-GR" sz="3200" b="0" dirty="0">
                  <a:solidFill>
                    <a:srgbClr val="FFFFCC"/>
                  </a:solidFill>
                  <a:latin typeface="Times New Roman" pitchFamily="18" charset="0"/>
                  <a:ea typeface="新細明體" charset="-120"/>
                </a:endParaRPr>
              </a:p>
            </p:txBody>
          </p:sp>
        </p:grpSp>
      </p:grpSp>
      <p:sp>
        <p:nvSpPr>
          <p:cNvPr id="66" name="TextBox 65"/>
          <p:cNvSpPr txBox="1"/>
          <p:nvPr/>
        </p:nvSpPr>
        <p:spPr>
          <a:xfrm>
            <a:off x="3520455" y="2359672"/>
            <a:ext cx="107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άτομα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763688" y="3200469"/>
            <a:ext cx="1456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ουδέτερο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5" name="Ομάδα 4"/>
          <p:cNvGrpSpPr/>
          <p:nvPr/>
        </p:nvGrpSpPr>
        <p:grpSpPr>
          <a:xfrm>
            <a:off x="3491880" y="3776462"/>
            <a:ext cx="1512168" cy="412113"/>
            <a:chOff x="3491880" y="3776462"/>
            <a:chExt cx="1512168" cy="412113"/>
          </a:xfrm>
        </p:grpSpPr>
        <p:grpSp>
          <p:nvGrpSpPr>
            <p:cNvPr id="59" name="Group 29"/>
            <p:cNvGrpSpPr>
              <a:grpSpLocks/>
            </p:cNvGrpSpPr>
            <p:nvPr/>
          </p:nvGrpSpPr>
          <p:grpSpPr bwMode="auto">
            <a:xfrm>
              <a:off x="3491880" y="3776462"/>
              <a:ext cx="331787" cy="396875"/>
              <a:chOff x="2558" y="2048"/>
              <a:chExt cx="209" cy="250"/>
            </a:xfrm>
          </p:grpSpPr>
          <p:sp>
            <p:nvSpPr>
              <p:cNvPr id="60" name="Oval 30"/>
              <p:cNvSpPr>
                <a:spLocks noChangeArrowheads="1"/>
              </p:cNvSpPr>
              <p:nvPr/>
            </p:nvSpPr>
            <p:spPr bwMode="auto">
              <a:xfrm>
                <a:off x="2576" y="2079"/>
                <a:ext cx="181" cy="1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61" name="Text Box 31"/>
              <p:cNvSpPr txBox="1">
                <a:spLocks noChangeArrowheads="1"/>
              </p:cNvSpPr>
              <p:nvPr/>
            </p:nvSpPr>
            <p:spPr bwMode="auto">
              <a:xfrm>
                <a:off x="2558" y="2048"/>
                <a:ext cx="2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zh-TW" altLang="el-GR" sz="2000" dirty="0">
                    <a:solidFill>
                      <a:srgbClr val="FFFFCC"/>
                    </a:solidFill>
                    <a:latin typeface="Arial" charset="0"/>
                    <a:ea typeface="新細明體" charset="-120"/>
                  </a:rPr>
                  <a:t>+</a:t>
                </a:r>
                <a:endParaRPr lang="zh-TW" altLang="el-GR" sz="3200" b="0" dirty="0">
                  <a:solidFill>
                    <a:srgbClr val="FFFFCC"/>
                  </a:solidFill>
                  <a:latin typeface="Times New Roman" pitchFamily="18" charset="0"/>
                  <a:ea typeface="新細明體" charset="-12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3823667" y="3819243"/>
              <a:ext cx="1180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latin typeface="Comic Sans MS" panose="030F0702030302020204" pitchFamily="66" charset="0"/>
                </a:rPr>
                <a:t>πρωτόνιο</a:t>
              </a:r>
              <a:endParaRPr lang="el-GR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Ομάδα 5"/>
          <p:cNvGrpSpPr/>
          <p:nvPr/>
        </p:nvGrpSpPr>
        <p:grpSpPr>
          <a:xfrm>
            <a:off x="3514104" y="4452871"/>
            <a:ext cx="1542682" cy="369332"/>
            <a:chOff x="3514104" y="4452871"/>
            <a:chExt cx="1542682" cy="369332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3514104" y="4497368"/>
              <a:ext cx="287338" cy="28733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876405" y="4452871"/>
              <a:ext cx="1180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latin typeface="Comic Sans MS" panose="030F0702030302020204" pitchFamily="66" charset="0"/>
                </a:rPr>
                <a:t>νετρόνιο</a:t>
              </a:r>
              <a:endParaRPr lang="el-GR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Ομάδα 6"/>
          <p:cNvGrpSpPr/>
          <p:nvPr/>
        </p:nvGrpSpPr>
        <p:grpSpPr>
          <a:xfrm>
            <a:off x="3501404" y="5097475"/>
            <a:ext cx="1862684" cy="396875"/>
            <a:chOff x="3501404" y="5097475"/>
            <a:chExt cx="1862684" cy="396875"/>
          </a:xfrm>
        </p:grpSpPr>
        <p:grpSp>
          <p:nvGrpSpPr>
            <p:cNvPr id="63" name="Group 33"/>
            <p:cNvGrpSpPr>
              <a:grpSpLocks/>
            </p:cNvGrpSpPr>
            <p:nvPr/>
          </p:nvGrpSpPr>
          <p:grpSpPr bwMode="auto">
            <a:xfrm>
              <a:off x="3501404" y="5097475"/>
              <a:ext cx="325437" cy="396875"/>
              <a:chOff x="4655" y="2360"/>
              <a:chExt cx="205" cy="250"/>
            </a:xfrm>
          </p:grpSpPr>
          <p:sp>
            <p:nvSpPr>
              <p:cNvPr id="64" name="Oval 34"/>
              <p:cNvSpPr>
                <a:spLocks noChangeArrowheads="1"/>
              </p:cNvSpPr>
              <p:nvPr/>
            </p:nvSpPr>
            <p:spPr bwMode="auto">
              <a:xfrm>
                <a:off x="4665" y="2416"/>
                <a:ext cx="181" cy="181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65" name="Text Box 35"/>
              <p:cNvSpPr txBox="1">
                <a:spLocks noChangeArrowheads="1"/>
              </p:cNvSpPr>
              <p:nvPr/>
            </p:nvSpPr>
            <p:spPr bwMode="auto">
              <a:xfrm>
                <a:off x="4655" y="2360"/>
                <a:ext cx="2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zh-TW" altLang="el-GR" sz="2000" dirty="0">
                    <a:solidFill>
                      <a:srgbClr val="FFFFCC"/>
                    </a:solidFill>
                    <a:latin typeface="Arial" charset="0"/>
                    <a:ea typeface="新細明體" charset="-120"/>
                  </a:rPr>
                  <a:t>–</a:t>
                </a:r>
                <a:endParaRPr lang="zh-TW" altLang="el-GR" sz="3200" b="0" dirty="0">
                  <a:solidFill>
                    <a:srgbClr val="FFFFCC"/>
                  </a:solidFill>
                  <a:latin typeface="Times New Roman" pitchFamily="18" charset="0"/>
                  <a:ea typeface="新細明體" charset="-120"/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3963491" y="5125018"/>
              <a:ext cx="1400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latin typeface="Comic Sans MS" panose="030F0702030302020204" pitchFamily="66" charset="0"/>
                </a:rPr>
                <a:t>ηλεκτρόνιο</a:t>
              </a:r>
              <a:endParaRPr lang="el-GR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Ομάδα 10"/>
          <p:cNvGrpSpPr/>
          <p:nvPr/>
        </p:nvGrpSpPr>
        <p:grpSpPr>
          <a:xfrm>
            <a:off x="6641510" y="4142919"/>
            <a:ext cx="2289506" cy="395585"/>
            <a:chOff x="6641510" y="4142919"/>
            <a:chExt cx="2289506" cy="395585"/>
          </a:xfrm>
        </p:grpSpPr>
        <p:cxnSp>
          <p:nvCxnSpPr>
            <p:cNvPr id="9" name="Ευθύγραμμο βέλος σύνδεσης 8"/>
            <p:cNvCxnSpPr>
              <a:stCxn id="53" idx="3"/>
            </p:cNvCxnSpPr>
            <p:nvPr/>
          </p:nvCxnSpPr>
          <p:spPr>
            <a:xfrm flipV="1">
              <a:off x="6641510" y="4353838"/>
              <a:ext cx="1129607" cy="18466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768335" y="4142919"/>
              <a:ext cx="11626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latin typeface="Comic Sans MS" panose="030F0702030302020204" pitchFamily="66" charset="0"/>
                </a:rPr>
                <a:t>πυρήνας</a:t>
              </a:r>
              <a:endParaRPr lang="el-GR" b="1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812" y="1861502"/>
            <a:ext cx="720204" cy="10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43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66" grpId="0"/>
      <p:bldP spid="67" grpId="0"/>
    </p:bldLst>
  </p:timing>
</p:sld>
</file>

<file path=ppt/theme/theme1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1902</Words>
  <Application>Microsoft Office PowerPoint</Application>
  <PresentationFormat>Προβολή στην οθόνη (4:3)</PresentationFormat>
  <Paragraphs>311</Paragraphs>
  <Slides>37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37</vt:i4>
      </vt:variant>
    </vt:vector>
  </HeadingPairs>
  <TitlesOfParts>
    <vt:vector size="47" baseType="lpstr">
      <vt:lpstr>Arial</vt:lpstr>
      <vt:lpstr>Calibri</vt:lpstr>
      <vt:lpstr>Cambria Math</vt:lpstr>
      <vt:lpstr>Comic Sans MS</vt:lpstr>
      <vt:lpstr>新細明體</vt:lpstr>
      <vt:lpstr>Times New Roman</vt:lpstr>
      <vt:lpstr>Trebuchet MS</vt:lpstr>
      <vt:lpstr>Verdana</vt:lpstr>
      <vt:lpstr>Wingdings</vt:lpstr>
      <vt:lpstr>2_Θέμα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Δομή της ύλης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Φόρτιση με τριβή και επαφή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Merkouris</dc:creator>
  <cp:lastModifiedBy>Μερκούριος Παναγιωτόπουλος</cp:lastModifiedBy>
  <cp:revision>116</cp:revision>
  <dcterms:created xsi:type="dcterms:W3CDTF">2017-09-30T07:13:01Z</dcterms:created>
  <dcterms:modified xsi:type="dcterms:W3CDTF">2019-09-29T08:06:50Z</dcterms:modified>
</cp:coreProperties>
</file>