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257" r:id="rId3"/>
    <p:sldId id="260" r:id="rId4"/>
    <p:sldId id="261" r:id="rId5"/>
    <p:sldId id="263" r:id="rId6"/>
    <p:sldId id="265" r:id="rId7"/>
    <p:sldId id="262" r:id="rId8"/>
    <p:sldId id="266" r:id="rId9"/>
    <p:sldId id="296" r:id="rId10"/>
    <p:sldId id="267" r:id="rId11"/>
    <p:sldId id="259" r:id="rId12"/>
    <p:sldId id="268" r:id="rId13"/>
    <p:sldId id="270" r:id="rId14"/>
    <p:sldId id="269" r:id="rId15"/>
    <p:sldId id="272" r:id="rId16"/>
    <p:sldId id="287" r:id="rId17"/>
    <p:sldId id="271" r:id="rId18"/>
    <p:sldId id="274" r:id="rId19"/>
    <p:sldId id="275" r:id="rId20"/>
    <p:sldId id="276" r:id="rId21"/>
    <p:sldId id="277" r:id="rId22"/>
    <p:sldId id="312" r:id="rId23"/>
    <p:sldId id="278" r:id="rId24"/>
    <p:sldId id="282" r:id="rId25"/>
    <p:sldId id="283" r:id="rId26"/>
    <p:sldId id="290" r:id="rId27"/>
    <p:sldId id="291" r:id="rId28"/>
    <p:sldId id="332" r:id="rId29"/>
    <p:sldId id="292" r:id="rId30"/>
    <p:sldId id="331" r:id="rId31"/>
    <p:sldId id="329" r:id="rId32"/>
    <p:sldId id="330" r:id="rId33"/>
    <p:sldId id="328" r:id="rId34"/>
    <p:sldId id="293" r:id="rId35"/>
    <p:sldId id="295" r:id="rId36"/>
    <p:sldId id="289" r:id="rId37"/>
    <p:sldId id="333" r:id="rId38"/>
    <p:sldId id="280" r:id="rId39"/>
    <p:sldId id="281" r:id="rId40"/>
    <p:sldId id="284" r:id="rId41"/>
    <p:sldId id="285" r:id="rId42"/>
    <p:sldId id="286" r:id="rId43"/>
    <p:sldId id="297" r:id="rId44"/>
    <p:sldId id="298" r:id="rId45"/>
    <p:sldId id="299" r:id="rId46"/>
    <p:sldId id="300" r:id="rId47"/>
    <p:sldId id="301" r:id="rId48"/>
    <p:sldId id="302" r:id="rId49"/>
    <p:sldId id="303" r:id="rId50"/>
    <p:sldId id="313" r:id="rId51"/>
    <p:sldId id="304" r:id="rId52"/>
    <p:sldId id="305" r:id="rId53"/>
    <p:sldId id="316" r:id="rId54"/>
    <p:sldId id="317" r:id="rId55"/>
    <p:sldId id="314" r:id="rId56"/>
    <p:sldId id="320" r:id="rId57"/>
    <p:sldId id="306" r:id="rId58"/>
    <p:sldId id="322" r:id="rId59"/>
    <p:sldId id="323" r:id="rId60"/>
    <p:sldId id="308" r:id="rId61"/>
    <p:sldId id="309" r:id="rId62"/>
    <p:sldId id="310" r:id="rId63"/>
    <p:sldId id="307" r:id="rId64"/>
    <p:sldId id="315" r:id="rId65"/>
    <p:sldId id="311" r:id="rId66"/>
    <p:sldId id="324" r:id="rId67"/>
    <p:sldId id="325" r:id="rId68"/>
    <p:sldId id="326" r:id="rId6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0033CC"/>
    <a:srgbClr val="006600"/>
    <a:srgbClr val="00FFFF"/>
    <a:srgbClr val="FFFF99"/>
    <a:srgbClr val="0066FF"/>
    <a:srgbClr val="D1D1D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snapToGrid="0">
      <p:cViewPr varScale="1">
        <p:scale>
          <a:sx n="63" d="100"/>
          <a:sy n="63" d="100"/>
        </p:scale>
        <p:origin x="90"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AF17052-DFB9-4437-BFCF-65825BA46AFF}" type="datetime1">
              <a:rPr lang="el-GR" smtClean="0">
                <a:solidFill>
                  <a:prstClr val="black">
                    <a:tint val="75000"/>
                  </a:prstClr>
                </a:solidFill>
              </a:rPr>
              <a:pPr/>
              <a:t>28/10/2019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149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41EDCF2-1144-4937-83C2-F49D91E32BE3}" type="datetime1">
              <a:rPr lang="el-GR" smtClean="0">
                <a:solidFill>
                  <a:prstClr val="black">
                    <a:tint val="75000"/>
                  </a:prstClr>
                </a:solidFill>
              </a:rPr>
              <a:pPr/>
              <a:t>28/10/2019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908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3F866F-1133-4EF4-9F75-4634FDB84A68}" type="datetime1">
              <a:rPr lang="el-GR" smtClean="0">
                <a:solidFill>
                  <a:prstClr val="black">
                    <a:tint val="75000"/>
                  </a:prstClr>
                </a:solidFill>
              </a:rPr>
              <a:pPr/>
              <a:t>28/10/2019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1834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317B10-D7DD-4871-88AB-D5A412DB24AC}" type="datetime1">
              <a:rPr lang="el-GR" smtClean="0">
                <a:solidFill>
                  <a:prstClr val="black">
                    <a:tint val="75000"/>
                  </a:prstClr>
                </a:solidFill>
              </a:rPr>
              <a:pPr>
                <a:defRPr/>
              </a:pPr>
              <a:t>28/10/2019</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704441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60695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56371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endParaRPr lang="el-GR" altLang="el-G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a:t>Μερκ. Παναγιωτόπουλος - Φυσικός              www.merkopanas.blogspot.gr</a:t>
            </a: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pPr>
                <a:defRPr/>
              </a:pPr>
              <a:t>‹#›</a:t>
            </a:fld>
            <a:endParaRPr lang="el-GR" altLang="el-GR"/>
          </a:p>
        </p:txBody>
      </p:sp>
    </p:spTree>
    <p:extLst>
      <p:ext uri="{BB962C8B-B14F-4D97-AF65-F5344CB8AC3E}">
        <p14:creationId xmlns:p14="http://schemas.microsoft.com/office/powerpoint/2010/main" val="346295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4C83AF-E3BE-446E-8B14-919C2B645E47}" type="datetime1">
              <a:rPr lang="el-GR" smtClean="0">
                <a:solidFill>
                  <a:prstClr val="black">
                    <a:tint val="75000"/>
                  </a:prstClr>
                </a:solidFill>
              </a:rPr>
              <a:pPr/>
              <a:t>28/10/2019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692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820A82-EB76-4D53-AD7A-6A2D93050206}" type="datetime1">
              <a:rPr lang="el-GR" smtClean="0">
                <a:solidFill>
                  <a:prstClr val="black">
                    <a:tint val="75000"/>
                  </a:prstClr>
                </a:solidFill>
              </a:rPr>
              <a:pPr/>
              <a:t>28/10/2019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9856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BA67B4-CF59-45D5-917D-39388F37AC30}" type="datetime1">
              <a:rPr lang="el-GR" smtClean="0">
                <a:solidFill>
                  <a:prstClr val="black">
                    <a:tint val="75000"/>
                  </a:prstClr>
                </a:solidFill>
              </a:rPr>
              <a:pPr/>
              <a:t>28/10/2019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8740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77F98CB-410D-4372-99C5-4365E2EB5040}" type="datetime1">
              <a:rPr lang="el-GR" smtClean="0">
                <a:solidFill>
                  <a:prstClr val="black">
                    <a:tint val="75000"/>
                  </a:prstClr>
                </a:solidFill>
              </a:rPr>
              <a:pPr/>
              <a:t>28/10/2019</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782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8019A3-BD70-4630-9ADD-476CAE059448}" type="datetime1">
              <a:rPr lang="el-GR" smtClean="0">
                <a:solidFill>
                  <a:prstClr val="black">
                    <a:tint val="75000"/>
                  </a:prstClr>
                </a:solidFill>
              </a:rPr>
              <a:pPr/>
              <a:t>28/10/2019</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8884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062A8-7621-43E8-97DF-D9B749FC38E0}" type="datetime1">
              <a:rPr lang="el-GR" smtClean="0">
                <a:solidFill>
                  <a:prstClr val="black">
                    <a:tint val="75000"/>
                  </a:prstClr>
                </a:solidFill>
              </a:rPr>
              <a:pPr/>
              <a:t>28/10/2019</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5585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5A6C2D-1E4E-4388-A4A8-AE3F19F06E97}" type="datetime1">
              <a:rPr lang="el-GR" smtClean="0">
                <a:solidFill>
                  <a:prstClr val="black">
                    <a:tint val="75000"/>
                  </a:prstClr>
                </a:solidFill>
              </a:rPr>
              <a:pPr/>
              <a:t>28/10/2019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0218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BCCD15-8BCB-4972-8876-E3110E1BA737}" type="datetime1">
              <a:rPr lang="el-GR" smtClean="0">
                <a:solidFill>
                  <a:prstClr val="black">
                    <a:tint val="75000"/>
                  </a:prstClr>
                </a:solidFill>
              </a:rPr>
              <a:pPr/>
              <a:t>28/10/2019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5261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28/10/2019</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37327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ki/%CE%93%CE%BF%CF%85%CE%AF%CE%BB%CE%B9%CE%B1%CE%BC_%CE%93%CE%BA%CE%BB%CE%AC%CE%BD%CF%84%CF%83%CF%84%CE%BF%CE%BF%CF%85%CE%BD"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merkopanas.blogspot.com/2018/12/1797-joseph-henry.htm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s://merkopanas.blogspot.com/2019/09/1791-michael-faraday.html"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hyperlink" Target="https://www.rigb.org/visit-us/faraday-museum"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www.youtube.com/watch?v=cYgErmGQwlQ" TargetMode="External"/><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youtube.com/watch?v=cYgErmGQwlQ"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hyperlink" Target="https://merkopanas.blogspot.com/2018/02/1865-emil-lenz.html"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hyperlink" Target="https://en.wikipedia.org/wiki/Franz_Ernst_Neumann" TargetMode="Externa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hyperlink" Target="https://80be5b9a-a-62cb3a1a-s-sites.googlegroups.com/site/ylikonet2016/archeia/%CE%9F%CE%B9%20%CE%B1%CE%BB%CE%B3%CE%B5%CE%B2%CF%81%CE%B9%CE%BA%CE%AD%CF%82%20%CF%84%CE%B9%CE%BC%CE%AD%CF%82%20%CE%BA%CE%B1%CE%B9%20%CE%B7%20%CE%B5%CF%80%CE%B1%CE%B3%CF%89%CE%B3%CE%AE.pdf?attachauth=ANoY7crBItbesSapX9qdGPAMyulrb_dE6Mf6dkZ2ryWLisaQN0kd7vaRscBuUP9Y8AjHSyHFZSigWlmTYiKcRT_D0lhrTVlcX7IR_KS6nCmxZzAEkCvf6tw0UcgoQdmmC4OYLI8_wT3q1Kpzw56AcyD46G1Xr5umwdzhz07JJDMGaPP88z0G2TyAb2b_0Q6Q1zQ8vmy2faN8JbKzN5UDhNC7Y-NOoKhTU7Wrb8CtZQkWNk3gzPT-WvK4rbFcN-rPlp0szKpA0p-MtmxzolryJ77rzarqCM7TbefTGyJ7mkksgyS2-RaZhjAxGUnG4iLw2QpPfWWf4B6yWexGTZFSVFRKXKTDest_fH0zgzUroJtHS9ssU1hNm2P9DtIC0wJvs9vTzvbXwUNU_G5AOPu0NVF-QuMHQsE4iKeUXAwCkVbSe_ce9r6-DUcNMk_QaCwB5AMLWFBBWjLM&amp;attredirects=0&amp;d=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txmKr69jGBk" TargetMode="Externa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s://www.youtube.com/watch?v=1gMMM62NC-4"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merkopanas.blogspot.com/2019/10/15.html"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physiclessons.blogspot.com/2013/01/blog-post_29.html" TargetMode="External"/><Relationship Id="rId13" Type="http://schemas.openxmlformats.org/officeDocument/2006/relationships/hyperlink" Target="https://nationalmaglab.org/education/magnet-academy/watch-play/interactive/electromagnetic-induction" TargetMode="External"/><Relationship Id="rId3" Type="http://schemas.openxmlformats.org/officeDocument/2006/relationships/hyperlink" Target="https://www.youtube.com/channel/UCr6APXdFM29VxS_Fav5wqFA" TargetMode="External"/><Relationship Id="rId7" Type="http://schemas.openxmlformats.org/officeDocument/2006/relationships/hyperlink" Target="http://physiclessons.blogspot.com/" TargetMode="External"/><Relationship Id="rId12" Type="http://schemas.openxmlformats.org/officeDocument/2006/relationships/hyperlink" Target="http://ekfe.mag.sch.gr/FE_hlektromagnitismos.pdf" TargetMode="External"/><Relationship Id="rId2" Type="http://schemas.openxmlformats.org/officeDocument/2006/relationships/hyperlink" Target="http://users.sch.gr/kassetas/zzzzzzzElectromINDUCTION.htm" TargetMode="External"/><Relationship Id="rId16" Type="http://schemas.openxmlformats.org/officeDocument/2006/relationships/hyperlink" Target="https://ylikonet.gr/%ce%b5%cf%80%ce%b1%ce%b3%cf%89%ce%b3%ce%ae/" TargetMode="External"/><Relationship Id="rId1" Type="http://schemas.openxmlformats.org/officeDocument/2006/relationships/slideLayout" Target="../slideLayouts/slideLayout7.xml"/><Relationship Id="rId6" Type="http://schemas.openxmlformats.org/officeDocument/2006/relationships/hyperlink" Target="https://www.youtube.com/watch?v=LYMDEThf6ys" TargetMode="External"/><Relationship Id="rId11" Type="http://schemas.openxmlformats.org/officeDocument/2006/relationships/hyperlink" Target="https://www.dropbox.com/s/mtpmhor2ucaiym8/%CE%A6%CF%8D%CE%BB%CE%BB%CE%BF%20%CE%95%CF%81%CE%B3%CE%B1%CF%83%CE%AF%CE%B1%CF%82%20%CF%83%CF%84%CE%BF%20%CF%86%CE%B1%CE%B9%CE%BD%CF%8C%CE%BC%CE%B5%CE%BD%CE%BF%20%CE%95%CE%A0%CE%91%CE%93%CE%A9%CE%93%CE%97.doc?dl=0" TargetMode="External"/><Relationship Id="rId5" Type="http://schemas.openxmlformats.org/officeDocument/2006/relationships/hyperlink" Target="https://www.youtube.com/playlist?list=PLqPcaOV33BP6-ziXAGwls86CL-ZOkR2Ej" TargetMode="External"/><Relationship Id="rId15" Type="http://schemas.openxmlformats.org/officeDocument/2006/relationships/hyperlink" Target="https://ylikonet100.blogspot.com/2011/10/6.html" TargetMode="External"/><Relationship Id="rId10" Type="http://schemas.openxmlformats.org/officeDocument/2006/relationships/hyperlink" Target="https://phet.colorado.edu/el/simulation/legacy/faraday" TargetMode="External"/><Relationship Id="rId4" Type="http://schemas.openxmlformats.org/officeDocument/2006/relationships/hyperlink" Target="https://www.youtube.com/watch?v=rOEwphpJlds" TargetMode="External"/><Relationship Id="rId9" Type="http://schemas.openxmlformats.org/officeDocument/2006/relationships/hyperlink" Target="http://photodentro.edu.gr/video/r/8522/409" TargetMode="External"/><Relationship Id="rId14" Type="http://schemas.openxmlformats.org/officeDocument/2006/relationships/hyperlink" Target="http://www.seilias.gr/index.php?option=com_content&amp;task=view&amp;id=435&amp;Itemid=32&amp;catid=20"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hyperlink" Target="https://www.youtube.com/watch?v=8yube35pjY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erkopanas.blogspot.com/2015/10/1804-wilhelm-eduard-weber.html"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58" y="1645235"/>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37278" y="1318373"/>
            <a:ext cx="9118402" cy="3785652"/>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Όταν ο </a:t>
            </a:r>
            <a:r>
              <a:rPr lang="en-US" sz="2000" b="1" dirty="0" err="1" smtClean="0">
                <a:latin typeface="Comic Sans MS" panose="030F0702030302020204" pitchFamily="66" charset="0"/>
              </a:rPr>
              <a:t>Mickael</a:t>
            </a:r>
            <a:r>
              <a:rPr lang="en-US" sz="2000" b="1" dirty="0" smtClean="0">
                <a:latin typeface="Comic Sans MS" panose="030F0702030302020204" pitchFamily="66" charset="0"/>
              </a:rPr>
              <a:t> Faraday </a:t>
            </a:r>
            <a:r>
              <a:rPr lang="el-GR" sz="2000" b="1" dirty="0" smtClean="0">
                <a:latin typeface="Comic Sans MS" panose="030F0702030302020204" pitchFamily="66" charset="0"/>
              </a:rPr>
              <a:t>παρουσίασε δημόσια την γεννήτρια που είχε κατασκευάσει, ο </a:t>
            </a:r>
            <a:r>
              <a:rPr lang="el-GR" sz="2000" b="1" dirty="0">
                <a:latin typeface="Comic Sans MS" panose="030F0702030302020204" pitchFamily="66" charset="0"/>
                <a:hlinkClick r:id="rId3"/>
              </a:rPr>
              <a:t>William </a:t>
            </a:r>
            <a:r>
              <a:rPr lang="el-GR" sz="2000" b="1" dirty="0" err="1" smtClean="0">
                <a:latin typeface="Comic Sans MS" panose="030F0702030302020204" pitchFamily="66" charset="0"/>
                <a:hlinkClick r:id="rId3"/>
              </a:rPr>
              <a:t>Gladstone</a:t>
            </a:r>
            <a:r>
              <a:rPr lang="el-GR" sz="2000" b="1" dirty="0" smtClean="0">
                <a:latin typeface="Comic Sans MS" panose="030F0702030302020204" pitchFamily="66" charset="0"/>
              </a:rPr>
              <a:t>, τότε υπουργός Θησαυροφυλακίου της Μ. Βρετανίας, ρώτησε τον </a:t>
            </a:r>
            <a:r>
              <a:rPr lang="en-US" sz="2000" b="1" dirty="0" smtClean="0">
                <a:latin typeface="Comic Sans MS" panose="030F0702030302020204" pitchFamily="66" charset="0"/>
              </a:rPr>
              <a:t>Faraday </a:t>
            </a:r>
            <a:r>
              <a:rPr lang="el-GR" sz="2000" b="1" dirty="0" smtClean="0">
                <a:latin typeface="Comic Sans MS" panose="030F0702030302020204" pitchFamily="66" charset="0"/>
              </a:rPr>
              <a:t>που θα μπορούσε να χρησιμεύσει αυτή η ανακάλυψή του. Εκείνος του απάντησε</a:t>
            </a:r>
            <a:r>
              <a:rPr lang="en-US" sz="2000" b="1" dirty="0" smtClean="0">
                <a:latin typeface="Comic Sans MS" panose="030F0702030302020204" pitchFamily="66" charset="0"/>
              </a:rPr>
              <a:t>: “</a:t>
            </a:r>
            <a:r>
              <a:rPr lang="el-GR" sz="2000" b="1" dirty="0" smtClean="0">
                <a:latin typeface="Comic Sans MS" panose="030F0702030302020204" pitchFamily="66" charset="0"/>
              </a:rPr>
              <a:t>Αυτή τη στιγμή δεν το γνωρίζω, αλλά κάποια μέρα θα μπορέσετε να το φορολογήσετε». </a:t>
            </a:r>
          </a:p>
          <a:p>
            <a:pPr algn="just">
              <a:lnSpc>
                <a:spcPct val="150000"/>
              </a:lnSpc>
            </a:pPr>
            <a:r>
              <a:rPr lang="el-GR" sz="2000" b="1" dirty="0" smtClean="0">
                <a:latin typeface="Comic Sans MS" panose="030F0702030302020204" pitchFamily="66" charset="0"/>
              </a:rPr>
              <a:t>Σε μια άλλη περίπτωση, όταν ρωτήθηκε ο </a:t>
            </a:r>
            <a:r>
              <a:rPr lang="en-US" sz="2000" b="1" dirty="0" smtClean="0">
                <a:latin typeface="Comic Sans MS" panose="030F0702030302020204" pitchFamily="66" charset="0"/>
              </a:rPr>
              <a:t>Faraday </a:t>
            </a:r>
            <a:r>
              <a:rPr lang="el-GR" sz="2000" b="1" dirty="0" smtClean="0">
                <a:latin typeface="Comic Sans MS" panose="030F0702030302020204" pitchFamily="66" charset="0"/>
              </a:rPr>
              <a:t>τι καλό θα προσέφερε η ανακάλυψη του φαινομένου της Ηλεκτρομαγνητικής Επαγωγής, είπε</a:t>
            </a:r>
            <a:r>
              <a:rPr lang="en-US" sz="2000" b="1" dirty="0" smtClean="0">
                <a:latin typeface="Comic Sans MS" panose="030F0702030302020204" pitchFamily="66" charset="0"/>
              </a:rPr>
              <a:t>:</a:t>
            </a:r>
          </a:p>
          <a:p>
            <a:pPr algn="just">
              <a:lnSpc>
                <a:spcPct val="150000"/>
              </a:lnSpc>
            </a:pPr>
            <a:r>
              <a:rPr lang="en-US" sz="2000" b="1" dirty="0" smtClean="0">
                <a:latin typeface="Comic Sans MS" panose="030F0702030302020204" pitchFamily="66" charset="0"/>
              </a:rPr>
              <a:t>“and what good is a baby?” (“</a:t>
            </a:r>
            <a:r>
              <a:rPr lang="el-GR" sz="2000" b="1" dirty="0" smtClean="0">
                <a:latin typeface="Comic Sans MS" panose="030F0702030302020204" pitchFamily="66" charset="0"/>
              </a:rPr>
              <a:t>και τι καλό έχει ένα μωρό</a:t>
            </a:r>
            <a:r>
              <a:rPr lang="en-US" sz="2000" b="1" dirty="0" smtClean="0">
                <a:latin typeface="Comic Sans MS" panose="030F0702030302020204" pitchFamily="66" charset="0"/>
              </a:rPr>
              <a:t>;”)</a:t>
            </a:r>
            <a:r>
              <a:rPr lang="el-GR" sz="2000" b="1" dirty="0">
                <a:latin typeface="Comic Sans MS" panose="030F0702030302020204" pitchFamily="66" charset="0"/>
              </a:rPr>
              <a:t>.</a:t>
            </a:r>
          </a:p>
        </p:txBody>
      </p:sp>
      <p:sp>
        <p:nvSpPr>
          <p:cNvPr id="9" name="Text Box 4"/>
          <p:cNvSpPr txBox="1">
            <a:spLocks noChangeArrowheads="1"/>
          </p:cNvSpPr>
          <p:nvPr/>
        </p:nvSpPr>
        <p:spPr bwMode="auto">
          <a:xfrm>
            <a:off x="2842260" y="474518"/>
            <a:ext cx="6507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l-GR" sz="3200" b="1" dirty="0" smtClean="0">
                <a:solidFill>
                  <a:srgbClr val="FF0000"/>
                </a:solidFill>
                <a:effectLst>
                  <a:outerShdw blurRad="38100" dist="38100" dir="2700000" algn="tl">
                    <a:srgbClr val="000000"/>
                  </a:outerShdw>
                </a:effectLst>
                <a:latin typeface="Comic Sans MS" panose="030F0702030302020204" pitchFamily="66" charset="0"/>
              </a:rPr>
              <a:t>“</a:t>
            </a:r>
            <a:r>
              <a:rPr lang="el-GR" altLang="el-GR" sz="3200" b="1" dirty="0" smtClean="0">
                <a:solidFill>
                  <a:srgbClr val="FF0000"/>
                </a:solidFill>
                <a:effectLst>
                  <a:outerShdw blurRad="38100" dist="38100" dir="2700000" algn="tl">
                    <a:srgbClr val="000000"/>
                  </a:outerShdw>
                </a:effectLst>
                <a:latin typeface="Comic Sans MS" panose="030F0702030302020204" pitchFamily="66" charset="0"/>
              </a:rPr>
              <a:t>Και τι καλό έχει ένα μωρό</a:t>
            </a:r>
            <a:r>
              <a:rPr lang="en-US" altLang="el-GR" sz="3200" b="1" dirty="0" smtClean="0">
                <a:solidFill>
                  <a:srgbClr val="FF0000"/>
                </a:solidFill>
                <a:effectLst>
                  <a:outerShdw blurRad="38100" dist="38100" dir="2700000" algn="tl">
                    <a:srgbClr val="000000"/>
                  </a:outerShdw>
                </a:effectLst>
                <a:latin typeface="Comic Sans MS" panose="030F0702030302020204" pitchFamily="66" charset="0"/>
              </a:rPr>
              <a:t>;”</a:t>
            </a:r>
            <a:endParaRPr lang="el-GR" altLang="el-GR" sz="3200" b="1" dirty="0">
              <a:solidFill>
                <a:srgbClr val="FF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4383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ppt_x</p:attrName>
                                        </p:attrNameLst>
                                      </p:cBhvr>
                                      <p:tavLst>
                                        <p:tav tm="0">
                                          <p:val>
                                            <p:strVal val="#ppt_x-.2"/>
                                          </p:val>
                                        </p:tav>
                                        <p:tav tm="100000">
                                          <p:val>
                                            <p:strVal val="#ppt_x"/>
                                          </p:val>
                                        </p:tav>
                                      </p:tavLst>
                                    </p:anim>
                                    <p:anim calcmode="lin" valueType="num">
                                      <p:cBhvr>
                                        <p:cTn id="8" dur="1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10</a:t>
            </a:fld>
            <a:endParaRPr lang="el-GR">
              <a:solidFill>
                <a:prstClr val="black">
                  <a:tint val="75000"/>
                </a:prst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629" y="2270930"/>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7223760" y="774803"/>
            <a:ext cx="3072146" cy="1336297"/>
          </a:xfrm>
          <a:prstGeom prst="cloudCallout">
            <a:avLst>
              <a:gd name="adj1" fmla="val 56807"/>
              <a:gd name="adj2" fmla="val 64881"/>
            </a:avLst>
          </a:prstGeom>
          <a:noFill/>
          <a:ln w="9525">
            <a:solidFill>
              <a:schemeClr val="tx1"/>
            </a:solidFill>
            <a:round/>
            <a:headEnd/>
            <a:tailEnd/>
          </a:ln>
          <a:effectLst/>
        </p:spPr>
        <p:txBody>
          <a:bodyPr/>
          <a:lstStyle/>
          <a:p>
            <a:pPr algn="ctr">
              <a:lnSpc>
                <a:spcPct val="150000"/>
              </a:lnSpc>
            </a:pPr>
            <a:r>
              <a:rPr lang="el-GR" altLang="el-GR" b="1" dirty="0" smtClean="0">
                <a:latin typeface="Comic Sans MS" panose="030F0702030302020204" pitchFamily="66" charset="0"/>
              </a:rPr>
              <a:t>Σε τι μας βοηθά η μαγνητική ροή</a:t>
            </a:r>
            <a:r>
              <a:rPr lang="en-US" altLang="el-GR" b="1" dirty="0" smtClean="0">
                <a:latin typeface="Comic Sans MS" panose="030F0702030302020204" pitchFamily="66" charset="0"/>
              </a:rPr>
              <a:t>;</a:t>
            </a:r>
            <a:endParaRPr lang="el-GR" b="1" dirty="0">
              <a:latin typeface="Comic Sans MS" pitchFamily="66"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57" y="3183140"/>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57351" y="2810770"/>
            <a:ext cx="6468489" cy="2400657"/>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Με την βοήθεια της μαγνητικής ροής μπορούμε να περιγράψουμε ένα πολύ σημαντικό φαινόμενο που ανακάλυψαν το 1831, εργαζόμενοι ανεξάρτητα ο ένας από τον άλλο, ο </a:t>
            </a:r>
            <a:r>
              <a:rPr lang="en-US" sz="2000" b="1" dirty="0" smtClean="0">
                <a:latin typeface="Comic Sans MS" panose="030F0702030302020204" pitchFamily="66" charset="0"/>
              </a:rPr>
              <a:t>Michael Faraday </a:t>
            </a:r>
            <a:r>
              <a:rPr lang="el-GR" sz="2000" b="1" dirty="0" smtClean="0">
                <a:latin typeface="Comic Sans MS" panose="030F0702030302020204" pitchFamily="66" charset="0"/>
              </a:rPr>
              <a:t>στην Αγγλία και ο </a:t>
            </a:r>
            <a:r>
              <a:rPr lang="en-US" sz="2000" b="1" dirty="0" smtClean="0">
                <a:latin typeface="Comic Sans MS" panose="030F0702030302020204" pitchFamily="66" charset="0"/>
              </a:rPr>
              <a:t>Joseph Henry </a:t>
            </a:r>
            <a:r>
              <a:rPr lang="el-GR" sz="2000" b="1" dirty="0" smtClean="0">
                <a:latin typeface="Comic Sans MS" panose="030F0702030302020204" pitchFamily="66" charset="0"/>
              </a:rPr>
              <a:t>στις ΗΠΑ, την ………</a:t>
            </a:r>
            <a:endParaRPr lang="el-GR" sz="2000" b="1" dirty="0">
              <a:latin typeface="Comic Sans MS" panose="030F0702030302020204" pitchFamily="66" charset="0"/>
            </a:endParaRPr>
          </a:p>
        </p:txBody>
      </p:sp>
      <p:grpSp>
        <p:nvGrpSpPr>
          <p:cNvPr id="13" name="Ομάδα 12"/>
          <p:cNvGrpSpPr/>
          <p:nvPr/>
        </p:nvGrpSpPr>
        <p:grpSpPr>
          <a:xfrm>
            <a:off x="1583004" y="237263"/>
            <a:ext cx="2250011" cy="2467305"/>
            <a:chOff x="813229" y="237263"/>
            <a:chExt cx="2250011" cy="2467305"/>
          </a:xfrm>
        </p:grpSpPr>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29" y="237263"/>
              <a:ext cx="2250011" cy="1873837"/>
            </a:xfrm>
            <a:prstGeom prst="rect">
              <a:avLst/>
            </a:prstGeom>
          </p:spPr>
        </p:pic>
        <p:sp>
          <p:nvSpPr>
            <p:cNvPr id="12" name="TextBox 11"/>
            <p:cNvSpPr txBox="1"/>
            <p:nvPr/>
          </p:nvSpPr>
          <p:spPr>
            <a:xfrm>
              <a:off x="1000974" y="2119793"/>
              <a:ext cx="1874520" cy="584775"/>
            </a:xfrm>
            <a:prstGeom prst="rect">
              <a:avLst/>
            </a:prstGeom>
            <a:noFill/>
          </p:spPr>
          <p:txBody>
            <a:bodyPr wrap="square" rtlCol="0">
              <a:spAutoFit/>
            </a:bodyPr>
            <a:lstStyle/>
            <a:p>
              <a:pPr algn="ctr"/>
              <a:r>
                <a:rPr lang="en-US" sz="1600" b="1" dirty="0" smtClean="0">
                  <a:latin typeface="Comic Sans MS" panose="030F0702030302020204" pitchFamily="66" charset="0"/>
                  <a:hlinkClick r:id="rId5"/>
                </a:rPr>
                <a:t>Michael Faraday</a:t>
              </a:r>
              <a:endParaRPr lang="en-US" sz="1600" b="1" dirty="0" smtClean="0">
                <a:latin typeface="Comic Sans MS" panose="030F0702030302020204" pitchFamily="66" charset="0"/>
              </a:endParaRPr>
            </a:p>
            <a:p>
              <a:pPr algn="ctr"/>
              <a:r>
                <a:rPr lang="en-US" sz="1600" b="1" dirty="0" smtClean="0">
                  <a:latin typeface="Comic Sans MS" panose="030F0702030302020204" pitchFamily="66" charset="0"/>
                </a:rPr>
                <a:t>(1791 – 1867)</a:t>
              </a:r>
              <a:endParaRPr lang="el-GR" sz="1600" b="1" dirty="0">
                <a:latin typeface="Comic Sans MS" panose="030F0702030302020204" pitchFamily="66" charset="0"/>
              </a:endParaRPr>
            </a:p>
          </p:txBody>
        </p:sp>
      </p:grpSp>
      <p:grpSp>
        <p:nvGrpSpPr>
          <p:cNvPr id="16" name="Ομάδα 15"/>
          <p:cNvGrpSpPr/>
          <p:nvPr/>
        </p:nvGrpSpPr>
        <p:grpSpPr>
          <a:xfrm>
            <a:off x="4116208" y="237263"/>
            <a:ext cx="1908672" cy="2446298"/>
            <a:chOff x="4116208" y="237263"/>
            <a:chExt cx="1908672" cy="2446298"/>
          </a:xfrm>
        </p:grpSpPr>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6208" y="237263"/>
              <a:ext cx="1874520" cy="1873837"/>
            </a:xfrm>
            <a:prstGeom prst="rect">
              <a:avLst/>
            </a:prstGeom>
          </p:spPr>
        </p:pic>
        <p:sp>
          <p:nvSpPr>
            <p:cNvPr id="14" name="TextBox 13"/>
            <p:cNvSpPr txBox="1"/>
            <p:nvPr/>
          </p:nvSpPr>
          <p:spPr>
            <a:xfrm>
              <a:off x="4165600" y="2098786"/>
              <a:ext cx="1859280" cy="584775"/>
            </a:xfrm>
            <a:prstGeom prst="rect">
              <a:avLst/>
            </a:prstGeom>
            <a:noFill/>
          </p:spPr>
          <p:txBody>
            <a:bodyPr wrap="square" rtlCol="0">
              <a:spAutoFit/>
            </a:bodyPr>
            <a:lstStyle/>
            <a:p>
              <a:pPr algn="ctr"/>
              <a:r>
                <a:rPr lang="en-US" sz="1600" b="1" dirty="0" smtClean="0">
                  <a:latin typeface="Comic Sans MS" panose="030F0702030302020204" pitchFamily="66" charset="0"/>
                  <a:hlinkClick r:id="rId7"/>
                </a:rPr>
                <a:t>Joseph Henry</a:t>
              </a:r>
              <a:endParaRPr lang="en-US" sz="1600" b="1" dirty="0" smtClean="0">
                <a:latin typeface="Comic Sans MS" panose="030F0702030302020204" pitchFamily="66" charset="0"/>
              </a:endParaRPr>
            </a:p>
            <a:p>
              <a:pPr algn="ctr"/>
              <a:r>
                <a:rPr lang="en-US" sz="1600" b="1" dirty="0" smtClean="0">
                  <a:latin typeface="Comic Sans MS" panose="030F0702030302020204" pitchFamily="66" charset="0"/>
                </a:rPr>
                <a:t>(1797 – 1878)</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77770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250"/>
                                        <p:tgtEl>
                                          <p:spTgt spid="8"/>
                                        </p:tgtEl>
                                      </p:cBhvr>
                                    </p:animEffect>
                                  </p:childTnLst>
                                </p:cTn>
                              </p:par>
                            </p:childTnLst>
                          </p:cTn>
                        </p:par>
                        <p:par>
                          <p:cTn id="21" fill="hold">
                            <p:stCondLst>
                              <p:cond delay="2000"/>
                            </p:stCondLst>
                            <p:childTnLst>
                              <p:par>
                                <p:cTn id="22" presetID="10" presetClass="entr" presetSubtype="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11</a:t>
            </a:fld>
            <a:endParaRPr lang="el-GR">
              <a:solidFill>
                <a:prstClr val="black">
                  <a:tint val="75000"/>
                </a:prstClr>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 Box 4"/>
          <p:cNvSpPr txBox="1">
            <a:spLocks noChangeArrowheads="1"/>
          </p:cNvSpPr>
          <p:nvPr/>
        </p:nvSpPr>
        <p:spPr bwMode="auto">
          <a:xfrm>
            <a:off x="2529443" y="352598"/>
            <a:ext cx="67570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smtClean="0">
                <a:solidFill>
                  <a:srgbClr val="FFFF00"/>
                </a:solidFill>
                <a:effectLst>
                  <a:outerShdw blurRad="38100" dist="38100" dir="2700000" algn="tl">
                    <a:srgbClr val="000000"/>
                  </a:outerShdw>
                </a:effectLst>
                <a:latin typeface="Comic Sans MS" pitchFamily="66" charset="0"/>
              </a:rPr>
              <a:t>Ηλεκτρομαγνητική</a:t>
            </a:r>
            <a:r>
              <a:rPr lang="el-GR" altLang="el-GR" sz="3600" b="1" dirty="0" smtClean="0">
                <a:solidFill>
                  <a:srgbClr val="FF0000"/>
                </a:solidFill>
                <a:effectLst>
                  <a:outerShdw blurRad="38100" dist="38100" dir="2700000" algn="tl">
                    <a:srgbClr val="000000"/>
                  </a:outerShdw>
                </a:effectLst>
                <a:latin typeface="Comic Sans MS" pitchFamily="66" charset="0"/>
              </a:rPr>
              <a:t> </a:t>
            </a:r>
            <a:r>
              <a:rPr lang="el-GR" altLang="el-GR" sz="3600" b="1" dirty="0" smtClean="0">
                <a:solidFill>
                  <a:srgbClr val="FFFF00"/>
                </a:solidFill>
                <a:effectLst>
                  <a:outerShdw blurRad="38100" dist="38100" dir="2700000" algn="tl">
                    <a:srgbClr val="000000"/>
                  </a:outerShdw>
                </a:effectLst>
                <a:latin typeface="Comic Sans MS" pitchFamily="66" charset="0"/>
              </a:rPr>
              <a:t>Επαγωγή</a:t>
            </a:r>
            <a:endParaRPr lang="el-GR" altLang="el-GR" sz="3600" b="1" dirty="0">
              <a:solidFill>
                <a:srgbClr val="FFFF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6697683" y="5593277"/>
            <a:ext cx="4987636" cy="707886"/>
          </a:xfrm>
          <a:prstGeom prst="rect">
            <a:avLst/>
          </a:prstGeom>
          <a:noFill/>
        </p:spPr>
        <p:txBody>
          <a:bodyPr wrap="square" rtlCol="0">
            <a:spAutoFit/>
          </a:bodyPr>
          <a:lstStyle/>
          <a:p>
            <a:r>
              <a:rPr lang="el-GR" sz="1600" dirty="0" smtClean="0">
                <a:solidFill>
                  <a:schemeClr val="bg1"/>
                </a:solidFill>
                <a:latin typeface="Comic Sans MS" panose="030F0702030302020204" pitchFamily="66" charset="0"/>
              </a:rPr>
              <a:t>Με αυτό το πηνίο έκανε τα πειράματά του ο </a:t>
            </a:r>
            <a:r>
              <a:rPr lang="en-US" sz="1600" dirty="0" smtClean="0">
                <a:solidFill>
                  <a:schemeClr val="bg1"/>
                </a:solidFill>
                <a:latin typeface="Comic Sans MS" panose="030F0702030302020204" pitchFamily="66" charset="0"/>
              </a:rPr>
              <a:t>Faraday.</a:t>
            </a:r>
          </a:p>
          <a:p>
            <a:pPr algn="r">
              <a:lnSpc>
                <a:spcPct val="150000"/>
              </a:lnSpc>
            </a:pPr>
            <a:r>
              <a:rPr lang="el-GR" sz="1600" dirty="0" smtClean="0">
                <a:solidFill>
                  <a:schemeClr val="bg1"/>
                </a:solidFill>
                <a:latin typeface="Comic Sans MS" panose="030F0702030302020204" pitchFamily="66" charset="0"/>
                <a:hlinkClick r:id="rId3"/>
              </a:rPr>
              <a:t>Μουσείο </a:t>
            </a:r>
            <a:r>
              <a:rPr lang="en-US" sz="1600" dirty="0" smtClean="0">
                <a:solidFill>
                  <a:schemeClr val="bg1"/>
                </a:solidFill>
                <a:latin typeface="Comic Sans MS" panose="030F0702030302020204" pitchFamily="66" charset="0"/>
                <a:hlinkClick r:id="rId3"/>
              </a:rPr>
              <a:t>Faraday</a:t>
            </a:r>
            <a:endParaRPr lang="el-GR"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419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ppt_x</p:attrName>
                                        </p:attrNameLst>
                                      </p:cBhvr>
                                      <p:tavLst>
                                        <p:tav tm="0">
                                          <p:val>
                                            <p:strVal val="#ppt_x-.2"/>
                                          </p:val>
                                        </p:tav>
                                        <p:tav tm="100000">
                                          <p:val>
                                            <p:strVal val="#ppt_x"/>
                                          </p:val>
                                        </p:tav>
                                      </p:tavLst>
                                    </p:anim>
                                    <p:anim calcmode="lin" valueType="num">
                                      <p:cBhvr>
                                        <p:cTn id="11"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2" dur="2000"/>
                                        <p:tgtEl>
                                          <p:spTgt spid="6"/>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12</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57" y="1019060"/>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4600" y="487680"/>
            <a:ext cx="7284720" cy="1107996"/>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Αρχικά, θα προσπαθήσουμε να προσεγγίσουμε το φαινόμενο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ΗΛΕΚΤΡΟΜΑΓΝΗΤΙΚΗ ΕΠΑΓΩΓΗ, </a:t>
            </a:r>
            <a:r>
              <a:rPr lang="el-GR" sz="2000" b="1" dirty="0" smtClean="0">
                <a:latin typeface="Comic Sans MS" panose="030F0702030302020204" pitchFamily="66" charset="0"/>
                <a:hlinkClick r:id="rId3"/>
              </a:rPr>
              <a:t>πειραματικά</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7" name="TextBox 6"/>
          <p:cNvSpPr txBox="1"/>
          <p:nvPr/>
        </p:nvSpPr>
        <p:spPr>
          <a:xfrm>
            <a:off x="1844040" y="1691640"/>
            <a:ext cx="7955280" cy="2708434"/>
          </a:xfrm>
          <a:prstGeom prst="rect">
            <a:avLst/>
          </a:prstGeom>
          <a:noFill/>
        </p:spPr>
        <p:txBody>
          <a:bodyPr wrap="square" rtlCol="0">
            <a:spAutoFit/>
          </a:bodyPr>
          <a:lstStyle/>
          <a:p>
            <a:r>
              <a:rPr lang="el-GR" sz="2000" b="1" dirty="0" smtClean="0">
                <a:latin typeface="Comic Sans MS" panose="030F0702030302020204" pitchFamily="66" charset="0"/>
              </a:rPr>
              <a:t>Γι’ αυτό το σκοπό θα χρειαστούμε</a:t>
            </a:r>
            <a:r>
              <a:rPr lang="en-US" sz="2000" b="1" dirty="0" smtClean="0">
                <a:latin typeface="Comic Sans MS" panose="030F0702030302020204" pitchFamily="66" charset="0"/>
              </a:rPr>
              <a:t>:</a:t>
            </a:r>
            <a:endParaRPr lang="el-GR" sz="2000" b="1" dirty="0" smtClean="0">
              <a:latin typeface="Comic Sans MS" panose="030F0702030302020204" pitchFamily="66" charset="0"/>
            </a:endParaRPr>
          </a:p>
          <a:p>
            <a:pPr>
              <a:lnSpc>
                <a:spcPct val="150000"/>
              </a:lnSpc>
            </a:pPr>
            <a:r>
              <a:rPr lang="el-GR" sz="2000" b="1" dirty="0" smtClean="0">
                <a:latin typeface="Comic Sans MS" panose="030F0702030302020204" pitchFamily="66" charset="0"/>
              </a:rPr>
              <a:t>1 γαλβανόμετρο (όργανο με το οποίο διαπιστώνεται ή και μετριέται, η ένταση ηλεκτρικού ρεύματος σε ηλεκτρικό κύκλωμα)</a:t>
            </a:r>
            <a:r>
              <a:rPr lang="en-US" sz="2000" b="1" dirty="0" smtClean="0">
                <a:latin typeface="Comic Sans MS" panose="030F0702030302020204" pitchFamily="66" charset="0"/>
              </a:rPr>
              <a:t>,</a:t>
            </a:r>
          </a:p>
          <a:p>
            <a:pPr>
              <a:lnSpc>
                <a:spcPct val="150000"/>
              </a:lnSpc>
            </a:pPr>
            <a:r>
              <a:rPr lang="en-US" sz="2000" b="1" dirty="0" smtClean="0">
                <a:latin typeface="Comic Sans MS" panose="030F0702030302020204" pitchFamily="66" charset="0"/>
              </a:rPr>
              <a:t>1 </a:t>
            </a:r>
            <a:r>
              <a:rPr lang="el-GR" sz="2000" b="1" dirty="0" smtClean="0">
                <a:latin typeface="Comic Sans MS" panose="030F0702030302020204" pitchFamily="66" charset="0"/>
              </a:rPr>
              <a:t>πηνίο 300 σπειρών,</a:t>
            </a:r>
          </a:p>
          <a:p>
            <a:pPr>
              <a:lnSpc>
                <a:spcPct val="150000"/>
              </a:lnSpc>
            </a:pPr>
            <a:r>
              <a:rPr lang="el-GR" sz="2000" b="1" dirty="0" smtClean="0">
                <a:latin typeface="Comic Sans MS" panose="030F0702030302020204" pitchFamily="66" charset="0"/>
              </a:rPr>
              <a:t>1 </a:t>
            </a:r>
            <a:r>
              <a:rPr lang="el-GR" sz="2000" b="1" dirty="0" err="1" smtClean="0">
                <a:latin typeface="Comic Sans MS" panose="030F0702030302020204" pitchFamily="66" charset="0"/>
              </a:rPr>
              <a:t>ραβδόμορφο</a:t>
            </a:r>
            <a:r>
              <a:rPr lang="el-GR" sz="2000" b="1" dirty="0" smtClean="0">
                <a:latin typeface="Comic Sans MS" panose="030F0702030302020204" pitchFamily="66" charset="0"/>
              </a:rPr>
              <a:t> μαγνήτη και </a:t>
            </a:r>
          </a:p>
          <a:p>
            <a:pPr>
              <a:lnSpc>
                <a:spcPct val="150000"/>
              </a:lnSpc>
            </a:pPr>
            <a:r>
              <a:rPr lang="el-GR" sz="2000" b="1" dirty="0" smtClean="0">
                <a:latin typeface="Comic Sans MS" panose="030F0702030302020204" pitchFamily="66" charset="0"/>
              </a:rPr>
              <a:t>2 καλώδια.</a:t>
            </a:r>
            <a:endParaRPr lang="el-GR" sz="2000" b="1" dirty="0">
              <a:latin typeface="Comic Sans MS" panose="030F0702030302020204" pitchFamily="66" charset="0"/>
            </a:endParaRPr>
          </a:p>
        </p:txBody>
      </p:sp>
      <p:grpSp>
        <p:nvGrpSpPr>
          <p:cNvPr id="10" name="Ομάδα 9"/>
          <p:cNvGrpSpPr/>
          <p:nvPr/>
        </p:nvGrpSpPr>
        <p:grpSpPr>
          <a:xfrm>
            <a:off x="9986521" y="194468"/>
            <a:ext cx="1828800" cy="2306698"/>
            <a:chOff x="9799320" y="969991"/>
            <a:chExt cx="1828800" cy="2306698"/>
          </a:xfrm>
        </p:grpSpPr>
        <p:pic>
          <p:nvPicPr>
            <p:cNvPr id="8" name="Εικόνα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99320" y="969991"/>
              <a:ext cx="1828800" cy="1828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0058400" y="2753469"/>
              <a:ext cx="1310640" cy="523220"/>
            </a:xfrm>
            <a:prstGeom prst="rect">
              <a:avLst/>
            </a:prstGeom>
            <a:noFill/>
          </p:spPr>
          <p:txBody>
            <a:bodyPr wrap="square" rtlCol="0">
              <a:spAutoFit/>
            </a:bodyPr>
            <a:lstStyle/>
            <a:p>
              <a:pPr algn="ctr"/>
              <a:r>
                <a:rPr lang="el-GR" sz="1400" b="1" dirty="0" smtClean="0">
                  <a:latin typeface="Comic Sans MS" panose="030F0702030302020204" pitchFamily="66" charset="0"/>
                </a:rPr>
                <a:t>Γαλβανόμετρο μηδενός</a:t>
              </a:r>
              <a:endParaRPr lang="el-GR" sz="1400" b="1" dirty="0">
                <a:latin typeface="Comic Sans MS" panose="030F0702030302020204" pitchFamily="66" charset="0"/>
              </a:endParaRPr>
            </a:p>
          </p:txBody>
        </p:sp>
      </p:grpSp>
      <p:grpSp>
        <p:nvGrpSpPr>
          <p:cNvPr id="15" name="Ομάδα 14"/>
          <p:cNvGrpSpPr/>
          <p:nvPr/>
        </p:nvGrpSpPr>
        <p:grpSpPr>
          <a:xfrm>
            <a:off x="9926856" y="2463157"/>
            <a:ext cx="1948130" cy="1821487"/>
            <a:chOff x="4868306" y="3830697"/>
            <a:chExt cx="1948130" cy="1821487"/>
          </a:xfrm>
        </p:grpSpPr>
        <p:pic>
          <p:nvPicPr>
            <p:cNvPr id="13" name="Εικόνα 12"/>
            <p:cNvPicPr>
              <a:picLocks noChangeAspect="1"/>
            </p:cNvPicPr>
            <p:nvPr/>
          </p:nvPicPr>
          <p:blipFill>
            <a:blip r:embed="rId5">
              <a:clrChange>
                <a:clrFrom>
                  <a:srgbClr val="96E6FD"/>
                </a:clrFrom>
                <a:clrTo>
                  <a:srgbClr val="96E6FD">
                    <a:alpha val="0"/>
                  </a:srgbClr>
                </a:clrTo>
              </a:clrChang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868306" y="3830697"/>
              <a:ext cx="1948130" cy="1467534"/>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621678" y="5344407"/>
              <a:ext cx="702243" cy="307777"/>
            </a:xfrm>
            <a:prstGeom prst="rect">
              <a:avLst/>
            </a:prstGeom>
            <a:noFill/>
          </p:spPr>
          <p:txBody>
            <a:bodyPr wrap="square" rtlCol="0">
              <a:spAutoFit/>
            </a:bodyPr>
            <a:lstStyle/>
            <a:p>
              <a:pPr algn="ctr"/>
              <a:r>
                <a:rPr lang="el-GR" sz="1400" b="1" dirty="0" smtClean="0">
                  <a:latin typeface="Comic Sans MS" panose="030F0702030302020204" pitchFamily="66" charset="0"/>
                </a:rPr>
                <a:t>Πηνίο</a:t>
              </a:r>
              <a:endParaRPr lang="el-GR" sz="1400" b="1" dirty="0">
                <a:latin typeface="Comic Sans MS" panose="030F0702030302020204" pitchFamily="66" charset="0"/>
              </a:endParaRPr>
            </a:p>
          </p:txBody>
        </p:sp>
      </p:grpSp>
      <p:grpSp>
        <p:nvGrpSpPr>
          <p:cNvPr id="18" name="Ομάδα 17"/>
          <p:cNvGrpSpPr/>
          <p:nvPr/>
        </p:nvGrpSpPr>
        <p:grpSpPr>
          <a:xfrm>
            <a:off x="10099192" y="3990366"/>
            <a:ext cx="1775794" cy="1330131"/>
            <a:chOff x="6857568" y="3968700"/>
            <a:chExt cx="1775794" cy="1330131"/>
          </a:xfrm>
        </p:grpSpPr>
        <p:pic>
          <p:nvPicPr>
            <p:cNvPr id="16" name="Εικόνα 1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7568" y="3968700"/>
              <a:ext cx="1775794" cy="1330131"/>
            </a:xfrm>
            <a:prstGeom prst="rect">
              <a:avLst/>
            </a:prstGeom>
          </p:spPr>
        </p:pic>
        <p:sp>
          <p:nvSpPr>
            <p:cNvPr id="17" name="TextBox 16"/>
            <p:cNvSpPr txBox="1"/>
            <p:nvPr/>
          </p:nvSpPr>
          <p:spPr>
            <a:xfrm>
              <a:off x="7230138" y="4890422"/>
              <a:ext cx="1030654" cy="307777"/>
            </a:xfrm>
            <a:prstGeom prst="rect">
              <a:avLst/>
            </a:prstGeom>
            <a:noFill/>
          </p:spPr>
          <p:txBody>
            <a:bodyPr wrap="square" rtlCol="0">
              <a:spAutoFit/>
            </a:bodyPr>
            <a:lstStyle/>
            <a:p>
              <a:pPr algn="ctr"/>
              <a:r>
                <a:rPr lang="el-GR" sz="1400" b="1" dirty="0" smtClean="0">
                  <a:latin typeface="Comic Sans MS" panose="030F0702030302020204" pitchFamily="66" charset="0"/>
                </a:rPr>
                <a:t>Μαγνήτης</a:t>
              </a:r>
              <a:endParaRPr lang="el-GR" sz="1400" b="1" dirty="0">
                <a:latin typeface="Comic Sans MS" panose="030F0702030302020204" pitchFamily="66" charset="0"/>
              </a:endParaRPr>
            </a:p>
          </p:txBody>
        </p:sp>
      </p:grpSp>
      <p:grpSp>
        <p:nvGrpSpPr>
          <p:cNvPr id="21" name="Ομάδα 20"/>
          <p:cNvGrpSpPr/>
          <p:nvPr/>
        </p:nvGrpSpPr>
        <p:grpSpPr>
          <a:xfrm>
            <a:off x="9533795" y="4934581"/>
            <a:ext cx="1352612" cy="1356646"/>
            <a:chOff x="3255015" y="4701906"/>
            <a:chExt cx="1352612" cy="1356646"/>
          </a:xfrm>
        </p:grpSpPr>
        <p:pic>
          <p:nvPicPr>
            <p:cNvPr id="19" name="Εικόνα 18"/>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55015" y="4701906"/>
              <a:ext cx="1352612" cy="1352612"/>
            </a:xfrm>
            <a:prstGeom prst="rect">
              <a:avLst/>
            </a:prstGeom>
          </p:spPr>
        </p:pic>
        <p:sp>
          <p:nvSpPr>
            <p:cNvPr id="20" name="TextBox 19"/>
            <p:cNvSpPr txBox="1"/>
            <p:nvPr/>
          </p:nvSpPr>
          <p:spPr>
            <a:xfrm>
              <a:off x="3415994" y="5750775"/>
              <a:ext cx="1030654" cy="307777"/>
            </a:xfrm>
            <a:prstGeom prst="rect">
              <a:avLst/>
            </a:prstGeom>
            <a:noFill/>
          </p:spPr>
          <p:txBody>
            <a:bodyPr wrap="square" rtlCol="0">
              <a:spAutoFit/>
            </a:bodyPr>
            <a:lstStyle/>
            <a:p>
              <a:pPr algn="ctr"/>
              <a:r>
                <a:rPr lang="el-GR" sz="1400" b="1" dirty="0" smtClean="0">
                  <a:latin typeface="Comic Sans MS" panose="030F0702030302020204" pitchFamily="66" charset="0"/>
                </a:rPr>
                <a:t>Καλώδια</a:t>
              </a:r>
              <a:endParaRPr lang="el-GR" sz="1400" b="1" dirty="0">
                <a:latin typeface="Comic Sans MS" panose="030F0702030302020204" pitchFamily="66" charset="0"/>
              </a:endParaRPr>
            </a:p>
          </p:txBody>
        </p:sp>
      </p:grpSp>
    </p:spTree>
    <p:extLst>
      <p:ext uri="{BB962C8B-B14F-4D97-AF65-F5344CB8AC3E}">
        <p14:creationId xmlns:p14="http://schemas.microsoft.com/office/powerpoint/2010/main" val="1291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1250"/>
                                        <p:tgtEl>
                                          <p:spTgt spid="7">
                                            <p:txEl>
                                              <p:pRg st="1" end="1"/>
                                            </p:txEl>
                                          </p:spTgt>
                                        </p:tgtEl>
                                      </p:cBhvr>
                                    </p:animEffect>
                                  </p:childTnLst>
                                </p:cTn>
                              </p:par>
                            </p:childTnLst>
                          </p:cTn>
                        </p:par>
                        <p:par>
                          <p:cTn id="22" fill="hold">
                            <p:stCondLst>
                              <p:cond delay="1250"/>
                            </p:stCondLst>
                            <p:childTnLst>
                              <p:par>
                                <p:cTn id="23" presetID="10"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left)">
                                      <p:cBhvr>
                                        <p:cTn id="30" dur="1000"/>
                                        <p:tgtEl>
                                          <p:spTgt spid="7">
                                            <p:txEl>
                                              <p:pRg st="2" end="2"/>
                                            </p:txEl>
                                          </p:spTgt>
                                        </p:tgtEl>
                                      </p:cBhvr>
                                    </p:animEffect>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left)">
                                      <p:cBhvr>
                                        <p:cTn id="39" dur="1000"/>
                                        <p:tgtEl>
                                          <p:spTgt spid="7">
                                            <p:txEl>
                                              <p:pRg st="3" end="3"/>
                                            </p:txEl>
                                          </p:spTgt>
                                        </p:tgtEl>
                                      </p:cBhvr>
                                    </p:animEffect>
                                  </p:childTnLst>
                                </p:cTn>
                              </p:par>
                            </p:childTnLst>
                          </p:cTn>
                        </p:par>
                        <p:par>
                          <p:cTn id="40" fill="hold">
                            <p:stCondLst>
                              <p:cond delay="1000"/>
                            </p:stCondLst>
                            <p:childTnLst>
                              <p:par>
                                <p:cTn id="41" presetID="10" presetClass="entr" presetSubtype="0" fill="hold"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left)">
                                      <p:cBhvr>
                                        <p:cTn id="48" dur="1000"/>
                                        <p:tgtEl>
                                          <p:spTgt spid="7">
                                            <p:txEl>
                                              <p:pRg st="4" end="4"/>
                                            </p:txEl>
                                          </p:spTgt>
                                        </p:tgtEl>
                                      </p:cBhvr>
                                    </p:animEffect>
                                  </p:childTnLst>
                                </p:cTn>
                              </p:par>
                            </p:childTnLst>
                          </p:cTn>
                        </p:par>
                        <p:par>
                          <p:cTn id="49" fill="hold">
                            <p:stCondLst>
                              <p:cond delay="1000"/>
                            </p:stCondLst>
                            <p:childTnLst>
                              <p:par>
                                <p:cTn id="50" presetID="10" presetClass="entr" presetSubtype="0" fill="hold" nodeType="afterEffect">
                                  <p:stCondLst>
                                    <p:cond delay="5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13</a:t>
            </a:fld>
            <a:endParaRPr lang="el-GR">
              <a:solidFill>
                <a:prstClr val="black">
                  <a:tint val="75000"/>
                </a:prstClr>
              </a:solidFill>
            </a:endParaRPr>
          </a:p>
        </p:txBody>
      </p:sp>
      <p:sp>
        <p:nvSpPr>
          <p:cNvPr id="5" name="Rectangle 2"/>
          <p:cNvSpPr>
            <a:spLocks noChangeArrowheads="1"/>
          </p:cNvSpPr>
          <p:nvPr/>
        </p:nvSpPr>
        <p:spPr bwMode="auto">
          <a:xfrm>
            <a:off x="2625566" y="203518"/>
            <a:ext cx="66055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3600" b="1" dirty="0">
                <a:solidFill>
                  <a:srgbClr val="800000"/>
                </a:solidFill>
                <a:effectLst>
                  <a:outerShdw blurRad="38100" dist="38100" dir="2700000" algn="tl">
                    <a:srgbClr val="000000"/>
                  </a:outerShdw>
                </a:effectLst>
                <a:latin typeface="Comic Sans MS" panose="030F0702030302020204" pitchFamily="66" charset="0"/>
              </a:rPr>
              <a:t>Τρόποι δημιουργίας Επαγωγικού φαινομένου</a:t>
            </a:r>
          </a:p>
        </p:txBody>
      </p:sp>
      <p:pic>
        <p:nvPicPr>
          <p:cNvPr id="9" name="Εικόνα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7261" y="2005964"/>
            <a:ext cx="5000626" cy="3160396"/>
          </a:xfrm>
          <a:prstGeom prst="rect">
            <a:avLst/>
          </a:prstGeom>
        </p:spPr>
      </p:pic>
    </p:spTree>
    <p:extLst>
      <p:ext uri="{BB962C8B-B14F-4D97-AF65-F5344CB8AC3E}">
        <p14:creationId xmlns:p14="http://schemas.microsoft.com/office/powerpoint/2010/main" val="423523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par>
                          <p:cTn id="10" fill="hold">
                            <p:stCondLst>
                              <p:cond delay="1750"/>
                            </p:stCondLst>
                            <p:childTnLst>
                              <p:par>
                                <p:cTn id="11" presetID="10" presetClass="entr" presetSubtype="0"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14</a:t>
            </a:fld>
            <a:endParaRPr lang="el-GR">
              <a:solidFill>
                <a:prstClr val="black">
                  <a:tint val="75000"/>
                </a:prstClr>
              </a:solidFill>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14" y="1737688"/>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38310" y="1029731"/>
            <a:ext cx="5070012" cy="517064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Ο μαγνήτης πλησιάζει στο ακίνητο πηνίο ή απομακρύνεται από αυτό.</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Η απόκλιση της βελόνας του γαλβανόμετρου δείχνει ροή ρεύματος στο κύκλωμα.</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Όταν ο μαγνήτης πλησιάζει το πηνίο, η βελόνα στρέφεται δεξιά, ενώ όταν</a:t>
            </a:r>
            <a:r>
              <a:rPr lang="el-GR" sz="2000" b="1" dirty="0">
                <a:latin typeface="Comic Sans MS" panose="030F0702030302020204" pitchFamily="66" charset="0"/>
              </a:rPr>
              <a:t> </a:t>
            </a:r>
            <a:r>
              <a:rPr lang="el-GR" sz="2000" b="1" dirty="0" smtClean="0">
                <a:latin typeface="Comic Sans MS" panose="030F0702030302020204" pitchFamily="66" charset="0"/>
              </a:rPr>
              <a:t>απομακρύνεται από </a:t>
            </a:r>
            <a:r>
              <a:rPr lang="el-GR" sz="2000" b="1" dirty="0">
                <a:latin typeface="Comic Sans MS" panose="030F0702030302020204" pitchFamily="66" charset="0"/>
              </a:rPr>
              <a:t>το πηνίο, η βελόνα στρέφεται </a:t>
            </a:r>
            <a:r>
              <a:rPr lang="el-GR" sz="2000" b="1" dirty="0" smtClean="0">
                <a:latin typeface="Comic Sans MS" panose="030F0702030302020204" pitchFamily="66" charset="0"/>
              </a:rPr>
              <a:t>αντίθετα.</a:t>
            </a:r>
            <a:endParaRPr lang="en-US" sz="2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Αντιστροφή πολικότητας μαγνήτη. Επαναλαμβάνουμε τις κινήσεις.</a:t>
            </a:r>
            <a:endParaRPr lang="el-GR" sz="2000" b="1" dirty="0">
              <a:latin typeface="Comic Sans MS" panose="030F0702030302020204" pitchFamily="66" charset="0"/>
            </a:endParaRPr>
          </a:p>
        </p:txBody>
      </p:sp>
      <p:pic>
        <p:nvPicPr>
          <p:cNvPr id="11" name="Εικόνα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8127" y="1737688"/>
            <a:ext cx="3707345" cy="3382952"/>
          </a:xfrm>
          <a:prstGeom prst="rect">
            <a:avLst/>
          </a:prstGeom>
        </p:spPr>
      </p:pic>
      <p:sp>
        <p:nvSpPr>
          <p:cNvPr id="12" name="Rectangle 2"/>
          <p:cNvSpPr>
            <a:spLocks noChangeArrowheads="1"/>
          </p:cNvSpPr>
          <p:nvPr/>
        </p:nvSpPr>
        <p:spPr bwMode="auto">
          <a:xfrm>
            <a:off x="2334260" y="288982"/>
            <a:ext cx="7523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buFont typeface="Arial" panose="020B0604020202020204" pitchFamily="34" charset="0"/>
              <a:buChar char="•"/>
            </a:pPr>
            <a:r>
              <a:rPr lang="el-GR" alt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Κίνηση μαγνήτη ως προς ακίνητο πηνίο</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17623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ppt_x</p:attrName>
                                        </p:attrNameLst>
                                      </p:cBhvr>
                                      <p:tavLst>
                                        <p:tav tm="0">
                                          <p:val>
                                            <p:strVal val="#ppt_x-.2"/>
                                          </p:val>
                                        </p:tav>
                                        <p:tav tm="100000">
                                          <p:val>
                                            <p:strVal val="#ppt_x"/>
                                          </p:val>
                                        </p:tav>
                                      </p:tavLst>
                                    </p:anim>
                                    <p:anim calcmode="lin" valueType="num">
                                      <p:cBhvr>
                                        <p:cTn id="8" dur="1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500"/>
                                        <p:tgtEl>
                                          <p:spTgt spid="12"/>
                                        </p:tgtEl>
                                      </p:cBhvr>
                                    </p:animEffect>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22" presetClass="entr" presetSubtype="8" fill="hold" nodeType="afterEffect">
                                  <p:stCondLst>
                                    <p:cond delay="50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left)">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left)">
                                      <p:cBhvr>
                                        <p:cTn id="37"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15</a:t>
            </a:fld>
            <a:endParaRPr lang="el-GR">
              <a:solidFill>
                <a:prstClr val="black">
                  <a:tint val="75000"/>
                </a:prstClr>
              </a:solidFill>
            </a:endParaRPr>
          </a:p>
        </p:txBody>
      </p:sp>
      <p:sp>
        <p:nvSpPr>
          <p:cNvPr id="7" name="Rectangle 2"/>
          <p:cNvSpPr>
            <a:spLocks noChangeArrowheads="1"/>
          </p:cNvSpPr>
          <p:nvPr/>
        </p:nvSpPr>
        <p:spPr bwMode="auto">
          <a:xfrm>
            <a:off x="2212340" y="463066"/>
            <a:ext cx="7523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buFont typeface="Arial" panose="020B0604020202020204" pitchFamily="34" charset="0"/>
              <a:buChar char="•"/>
            </a:pPr>
            <a:r>
              <a:rPr lang="el-GR" alt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Κίνηση </a:t>
            </a:r>
            <a:r>
              <a:rPr lang="el-GR" alt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πηνίου ως </a:t>
            </a:r>
            <a:r>
              <a:rPr lang="el-GR" alt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προς ακίνητο </a:t>
            </a:r>
            <a:r>
              <a:rPr lang="el-GR" alt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μαγνήτη</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966" y="4338499"/>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65712" y="3830667"/>
            <a:ext cx="7820353" cy="10156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Επαναλαμβάνουμε την προηγούμενη διαδικασία μετακινώντας αυτή τη φορά το πηνίο ως προς τον ακίνητο μαγνήτη.</a:t>
            </a:r>
            <a:endParaRPr lang="el-GR" sz="2000" b="1" dirty="0">
              <a:latin typeface="Comic Sans MS" panose="030F0702030302020204" pitchFamily="66"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00" y="1269452"/>
            <a:ext cx="3606800" cy="2117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ppt_x</p:attrName>
                                        </p:attrNameLst>
                                      </p:cBhvr>
                                      <p:tavLst>
                                        <p:tav tm="0">
                                          <p:val>
                                            <p:strVal val="#ppt_x-.2"/>
                                          </p:val>
                                        </p:tav>
                                        <p:tav tm="100000">
                                          <p:val>
                                            <p:strVal val="#ppt_x"/>
                                          </p:val>
                                        </p:tav>
                                      </p:tavLst>
                                    </p:anim>
                                    <p:anim calcmode="lin" valueType="num">
                                      <p:cBhvr>
                                        <p:cTn id="8" dur="1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500"/>
                                        <p:tgtEl>
                                          <p:spTgt spid="7"/>
                                        </p:tgtEl>
                                      </p:cBhvr>
                                    </p:animEffect>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22" presetClass="entr" presetSubtype="8" fill="hold" grpId="0"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16</a:t>
            </a:fld>
            <a:endParaRPr lang="el-GR">
              <a:solidFill>
                <a:prstClr val="black">
                  <a:tint val="75000"/>
                </a:prstClr>
              </a:solidFill>
            </a:endParaRPr>
          </a:p>
        </p:txBody>
      </p:sp>
      <p:sp>
        <p:nvSpPr>
          <p:cNvPr id="6" name="Rectangle 2"/>
          <p:cNvSpPr>
            <a:spLocks noChangeArrowheads="1"/>
          </p:cNvSpPr>
          <p:nvPr/>
        </p:nvSpPr>
        <p:spPr bwMode="auto">
          <a:xfrm>
            <a:off x="3743960" y="432118"/>
            <a:ext cx="47040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buFont typeface="Arial" panose="020B0604020202020204" pitchFamily="34" charset="0"/>
              <a:buChar char="•"/>
            </a:pPr>
            <a:r>
              <a:rPr lang="el-GR" alt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Αμοιβαία επαγωγή</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50" y="3535065"/>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7063" y="3066828"/>
            <a:ext cx="8501795" cy="2031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Μεταβάλλουμε την ένταση του ρεύματος που διαρρέει ένα πηνίο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πρωτεύον</a:t>
            </a:r>
            <a:r>
              <a:rPr lang="el-GR" sz="2000" b="1" dirty="0" smtClean="0">
                <a:latin typeface="Comic Sans MS" panose="030F0702030302020204" pitchFamily="66" charset="0"/>
              </a:rPr>
              <a:t>) με αποτέλεσμα να εμφανιστεί απόκλιση της βελόνας του γαλβανόμετρου </a:t>
            </a:r>
            <a:r>
              <a:rPr lang="el-GR" sz="2000" b="1" dirty="0">
                <a:latin typeface="Comic Sans MS" panose="030F0702030302020204" pitchFamily="66" charset="0"/>
              </a:rPr>
              <a:t>που συνδέεται </a:t>
            </a:r>
            <a:r>
              <a:rPr lang="el-GR" sz="2000" b="1" dirty="0" smtClean="0">
                <a:latin typeface="Comic Sans MS" panose="030F0702030302020204" pitchFamily="66" charset="0"/>
              </a:rPr>
              <a:t>με γειτονικό πηνίο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δευτερεύον</a:t>
            </a:r>
            <a:r>
              <a:rPr lang="el-GR" sz="2000" b="1" dirty="0" smtClean="0">
                <a:latin typeface="Comic Sans MS" panose="030F0702030302020204" pitchFamily="66" charset="0"/>
              </a:rPr>
              <a:t>). </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Λέμε ότι τα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δύο πηνία είναι σε επαγωγική σύζευξη.</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9" name="Εικόνα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0536" y="910629"/>
            <a:ext cx="5430927" cy="2156199"/>
          </a:xfrm>
          <a:prstGeom prst="rect">
            <a:avLst/>
          </a:prstGeom>
        </p:spPr>
      </p:pic>
      <p:sp>
        <p:nvSpPr>
          <p:cNvPr id="4" name="TextBox 3"/>
          <p:cNvSpPr txBox="1"/>
          <p:nvPr/>
        </p:nvSpPr>
        <p:spPr>
          <a:xfrm>
            <a:off x="6537961" y="2577694"/>
            <a:ext cx="1158240" cy="338554"/>
          </a:xfrm>
          <a:prstGeom prst="rect">
            <a:avLst/>
          </a:prstGeom>
          <a:noFill/>
        </p:spPr>
        <p:txBody>
          <a:bodyPr wrap="square" rtlCol="0">
            <a:spAutoFit/>
          </a:bodyPr>
          <a:lstStyle/>
          <a:p>
            <a:r>
              <a:rPr lang="el-GR" sz="1600" b="1" dirty="0" smtClean="0">
                <a:solidFill>
                  <a:srgbClr val="0033CC"/>
                </a:solidFill>
                <a:effectLst>
                  <a:outerShdw blurRad="38100" dist="38100" dir="2700000" algn="tl">
                    <a:srgbClr val="000000">
                      <a:alpha val="43137"/>
                    </a:srgbClr>
                  </a:outerShdw>
                </a:effectLst>
                <a:latin typeface="Comic Sans MS" panose="030F0702030302020204" pitchFamily="66" charset="0"/>
              </a:rPr>
              <a:t>πρωτεύον</a:t>
            </a:r>
            <a:endParaRPr lang="el-GR" sz="1600" b="1" dirty="0">
              <a:solidFill>
                <a:srgbClr val="0033CC"/>
              </a:solidFill>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4477713" y="2577694"/>
            <a:ext cx="1323647" cy="338554"/>
          </a:xfrm>
          <a:prstGeom prst="rect">
            <a:avLst/>
          </a:prstGeom>
          <a:noFill/>
        </p:spPr>
        <p:txBody>
          <a:bodyPr wrap="square" rtlCol="0">
            <a:spAutoFit/>
          </a:bodyPr>
          <a:lstStyle/>
          <a:p>
            <a:r>
              <a:rPr lang="el-GR" sz="1600" b="1" dirty="0" smtClean="0">
                <a:solidFill>
                  <a:srgbClr val="0033CC"/>
                </a:solidFill>
                <a:effectLst>
                  <a:outerShdw blurRad="38100" dist="38100" dir="2700000" algn="tl">
                    <a:srgbClr val="000000">
                      <a:alpha val="43137"/>
                    </a:srgbClr>
                  </a:outerShdw>
                </a:effectLst>
                <a:latin typeface="Comic Sans MS" panose="030F0702030302020204" pitchFamily="66" charset="0"/>
              </a:rPr>
              <a:t>δευτερεύον</a:t>
            </a:r>
            <a:endParaRPr lang="el-GR" sz="1600" b="1" dirty="0">
              <a:solidFill>
                <a:srgbClr val="0033CC"/>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7661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500"/>
                            </p:stCondLst>
                            <p:childTnLst>
                              <p:par>
                                <p:cTn id="15" presetID="42" presetClass="entr" presetSubtype="0"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22" presetClass="entr" presetSubtype="8" fill="hold" nodeType="afterEffect">
                                  <p:stCondLst>
                                    <p:cond delay="25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125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wipe(left)">
                                      <p:cBhvr>
                                        <p:cTn id="39"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17</a:t>
            </a:fld>
            <a:endParaRPr lang="el-GR">
              <a:solidFill>
                <a:prstClr val="black">
                  <a:tint val="75000"/>
                </a:prstClr>
              </a:solidFill>
            </a:endParaRPr>
          </a:p>
        </p:txBody>
      </p:sp>
      <p:sp>
        <p:nvSpPr>
          <p:cNvPr id="5" name="Rectangle 2"/>
          <p:cNvSpPr>
            <a:spLocks noChangeArrowheads="1"/>
          </p:cNvSpPr>
          <p:nvPr/>
        </p:nvSpPr>
        <p:spPr bwMode="auto">
          <a:xfrm>
            <a:off x="3743960" y="432118"/>
            <a:ext cx="47040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buFont typeface="Arial" panose="020B0604020202020204" pitchFamily="34" charset="0"/>
              <a:buChar char="•"/>
            </a:pPr>
            <a:r>
              <a:rPr lang="el-GR" alt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Αυτεπαγωγή</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pic>
        <p:nvPicPr>
          <p:cNvPr id="7" name="Εικόνα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43960" y="1193482"/>
            <a:ext cx="5316078" cy="2507584"/>
          </a:xfrm>
          <a:prstGeom prst="rect">
            <a:avLst/>
          </a:prstGeom>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993" y="3701066"/>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618681" y="3405253"/>
            <a:ext cx="6954638"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Σε κατάλληλο κύκλωμα μεταβάλλουμε την ένταση του ρεύματος που διαρρέει ένα πηνίο</a:t>
            </a:r>
            <a:r>
              <a:rPr lang="en-US" sz="2000" b="1" dirty="0" smtClean="0">
                <a:latin typeface="Comic Sans MS" panose="030F0702030302020204" pitchFamily="66" charset="0"/>
              </a:rPr>
              <a:t> </a:t>
            </a:r>
            <a:r>
              <a:rPr lang="el-GR" sz="2000" b="1" dirty="0" smtClean="0">
                <a:latin typeface="Comic Sans MS" panose="030F0702030302020204" pitchFamily="66" charset="0"/>
              </a:rPr>
              <a:t>με αποτέλεσμα να εμφανιστεί παρόμοιο φαινόμενο με τις προηγούμενες περιπτώσεις. </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570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22" presetClass="entr" presetSubtype="8" fill="hold" nodeType="afterEffect">
                                  <p:stCondLst>
                                    <p:cond delay="2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1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63" y="3141755"/>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796" y="2431492"/>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3521893" y="295033"/>
            <a:ext cx="4413266" cy="1828799"/>
          </a:xfrm>
          <a:prstGeom prst="cloudCallout">
            <a:avLst>
              <a:gd name="adj1" fmla="val 86132"/>
              <a:gd name="adj2" fmla="val 67110"/>
            </a:avLst>
          </a:prstGeom>
          <a:noFill/>
          <a:ln w="9525">
            <a:solidFill>
              <a:schemeClr val="tx1"/>
            </a:solidFill>
            <a:round/>
            <a:headEnd/>
            <a:tailEnd/>
          </a:ln>
          <a:effectLst/>
        </p:spPr>
        <p:txBody>
          <a:bodyPr/>
          <a:lstStyle/>
          <a:p>
            <a:pPr algn="ctr">
              <a:lnSpc>
                <a:spcPct val="150000"/>
              </a:lnSpc>
            </a:pPr>
            <a:r>
              <a:rPr lang="el-GR" altLang="el-GR" b="1" dirty="0" smtClean="0">
                <a:latin typeface="Comic Sans MS" panose="030F0702030302020204" pitchFamily="66" charset="0"/>
              </a:rPr>
              <a:t>Παρατηρώ ότι </a:t>
            </a:r>
            <a:r>
              <a:rPr lang="el-GR" altLang="el-GR" b="1" dirty="0">
                <a:latin typeface="Comic Sans MS" panose="030F0702030302020204" pitchFamily="66" charset="0"/>
              </a:rPr>
              <a:t>σ</a:t>
            </a:r>
            <a:r>
              <a:rPr lang="el-GR" altLang="el-GR" b="1" dirty="0" smtClean="0">
                <a:latin typeface="Comic Sans MS" panose="030F0702030302020204" pitchFamily="66" charset="0"/>
              </a:rPr>
              <a:t>’ όλες τις περιπτώσεις έχουμε το ίδιο αποτέλεσμα.</a:t>
            </a:r>
            <a:endParaRPr lang="el-GR" b="1" dirty="0">
              <a:latin typeface="Comic Sans MS" pitchFamily="66" charset="0"/>
            </a:endParaRPr>
          </a:p>
        </p:txBody>
      </p:sp>
      <p:sp>
        <p:nvSpPr>
          <p:cNvPr id="8" name="TextBox 7"/>
          <p:cNvSpPr txBox="1"/>
          <p:nvPr/>
        </p:nvSpPr>
        <p:spPr>
          <a:xfrm>
            <a:off x="1842457" y="2570708"/>
            <a:ext cx="3352800" cy="1477328"/>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Μπράβο, έτσι είναι. Διακρίνεις ποιο είναι αυτό το κοινό αποτέλεσμα</a:t>
            </a:r>
            <a:r>
              <a:rPr lang="en-US"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10" name="AutoShape 6"/>
          <p:cNvSpPr>
            <a:spLocks noChangeArrowheads="1"/>
          </p:cNvSpPr>
          <p:nvPr/>
        </p:nvSpPr>
        <p:spPr bwMode="auto">
          <a:xfrm>
            <a:off x="8026400" y="380088"/>
            <a:ext cx="3670795" cy="1365585"/>
          </a:xfrm>
          <a:prstGeom prst="cloudCallout">
            <a:avLst>
              <a:gd name="adj1" fmla="val -2012"/>
              <a:gd name="adj2" fmla="val 101355"/>
            </a:avLst>
          </a:prstGeom>
          <a:noFill/>
          <a:ln w="9525">
            <a:solidFill>
              <a:schemeClr val="tx1"/>
            </a:solidFill>
            <a:round/>
            <a:headEnd/>
            <a:tailEnd/>
          </a:ln>
          <a:effectLst/>
        </p:spPr>
        <p:txBody>
          <a:bodyPr/>
          <a:lstStyle/>
          <a:p>
            <a:pPr algn="ctr">
              <a:lnSpc>
                <a:spcPct val="150000"/>
              </a:lnSpc>
            </a:pPr>
            <a:r>
              <a:rPr lang="el-GR" altLang="el-GR" b="1" dirty="0" smtClean="0">
                <a:latin typeface="Comic Sans MS" panose="030F0702030302020204" pitchFamily="66" charset="0"/>
              </a:rPr>
              <a:t>Βέβαια.</a:t>
            </a:r>
            <a:r>
              <a:rPr lang="en-US" altLang="el-GR" b="1" dirty="0" smtClean="0">
                <a:latin typeface="Comic Sans MS" panose="030F0702030302020204" pitchFamily="66" charset="0"/>
              </a:rPr>
              <a:t> </a:t>
            </a:r>
            <a:r>
              <a:rPr lang="el-GR" altLang="el-GR" b="1" dirty="0" smtClean="0">
                <a:latin typeface="Comic Sans MS" panose="030F0702030302020204" pitchFamily="66" charset="0"/>
              </a:rPr>
              <a:t>Το πηνίο λειτουργεί σαν πηγή.</a:t>
            </a:r>
            <a:endParaRPr lang="el-GR" b="1" dirty="0">
              <a:latin typeface="Comic Sans MS" pitchFamily="66" charset="0"/>
            </a:endParaRPr>
          </a:p>
        </p:txBody>
      </p:sp>
      <p:sp>
        <p:nvSpPr>
          <p:cNvPr id="11" name="TextBox 10"/>
          <p:cNvSpPr txBox="1"/>
          <p:nvPr/>
        </p:nvSpPr>
        <p:spPr>
          <a:xfrm>
            <a:off x="2115656" y="3959605"/>
            <a:ext cx="2377440" cy="553998"/>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Πολύ σωστά.</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20382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19</a:t>
            </a:fld>
            <a:endParaRPr lang="el-GR">
              <a:solidFill>
                <a:prstClr val="black">
                  <a:tint val="75000"/>
                </a:prst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6036" y="4512856"/>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4282440" y="117102"/>
            <a:ext cx="6360819" cy="3631938"/>
          </a:xfrm>
          <a:prstGeom prst="cloudCallout">
            <a:avLst>
              <a:gd name="adj1" fmla="val 59224"/>
              <a:gd name="adj2" fmla="val 63214"/>
            </a:avLst>
          </a:prstGeom>
          <a:noFill/>
          <a:ln w="9525">
            <a:solidFill>
              <a:schemeClr val="tx1"/>
            </a:solidFill>
            <a:round/>
            <a:headEnd/>
            <a:tailEnd/>
          </a:ln>
          <a:effectLst/>
        </p:spPr>
        <p:txBody>
          <a:bodyPr/>
          <a:lstStyle/>
          <a:p>
            <a:pPr algn="ctr">
              <a:lnSpc>
                <a:spcPct val="150000"/>
              </a:lnSpc>
            </a:pPr>
            <a:r>
              <a:rPr lang="el-GR" altLang="el-GR" b="1" dirty="0" smtClean="0">
                <a:latin typeface="Comic Sans MS" panose="030F0702030302020204" pitchFamily="66" charset="0"/>
              </a:rPr>
              <a:t>Όμως, έχουμε διαφορετικές αιτίες.</a:t>
            </a:r>
          </a:p>
          <a:p>
            <a:pPr algn="ctr">
              <a:lnSpc>
                <a:spcPct val="150000"/>
              </a:lnSpc>
            </a:pPr>
            <a:r>
              <a:rPr lang="el-GR" b="1" dirty="0" smtClean="0">
                <a:latin typeface="Comic Sans MS" panose="030F0702030302020204" pitchFamily="66" charset="0"/>
              </a:rPr>
              <a:t>Μετακίνηση μαγνήτη, μετακίνηση πηνίου, αλλαγή ρεύματος. Ειδικά η  περίπτωση που αλλάζει το ρεύμα στο πρωτεύον κι εμφανίζεται ρεύμα στο δευτερεύον είναι πολύ εντυπωσιακή!</a:t>
            </a:r>
            <a:endParaRPr lang="el-GR" b="1" dirty="0">
              <a:latin typeface="Comic Sans MS" pitchFamily="66"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51" y="4883019"/>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64245" y="3749040"/>
            <a:ext cx="5241355" cy="1938992"/>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Πραγματικά. Όμως, μπορούμε να πούμε ότι τελικά και η αιτία είναι ίδια σε όλες τις περιπτώσεις. Εδώ, έρχεται να μας βοηθήσει η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ΜΑΓΝΗΤΙΚΗ ΡΟΗ</a:t>
            </a:r>
            <a:r>
              <a:rPr lang="el-GR" sz="2000" b="1" dirty="0" smtClean="0">
                <a:solidFill>
                  <a:srgbClr val="FF0000"/>
                </a:solidFill>
                <a:latin typeface="Comic Sans MS" panose="030F0702030302020204" pitchFamily="66" charset="0"/>
              </a:rPr>
              <a:t>.</a:t>
            </a:r>
            <a:endParaRPr lang="el-GR"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6283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t>Μερκ. Παναγιωτόπουλος - Φυσικός        </a:t>
            </a: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www.merkopanas.blogspot.gr</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Θέση αριθμού διαφάνειας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53439-851E-44AD-84B1-B6BFC3D0C743}"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918" y="578435"/>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2219665" y="118258"/>
            <a:ext cx="2554216"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Comic Sans MS" pitchFamily="66" charset="0"/>
                <a:ea typeface="+mn-ea"/>
                <a:cs typeface="+mn-cs"/>
              </a:rPr>
              <a:t>Ας θυμηθούμε…</a:t>
            </a:r>
            <a:endParaRPr kumimoji="0" lang="en-U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6" name="Ορθογώνιο 5"/>
          <p:cNvSpPr/>
          <p:nvPr/>
        </p:nvSpPr>
        <p:spPr>
          <a:xfrm>
            <a:off x="2600696" y="833185"/>
            <a:ext cx="7683996" cy="1292854"/>
          </a:xfrm>
          <a:prstGeom prst="rect">
            <a:avLst/>
          </a:prstGeom>
        </p:spPr>
        <p:txBody>
          <a:bodyPr wrap="square">
            <a:spAutoFit/>
          </a:bodyPr>
          <a:lstStyle/>
          <a:p>
            <a:pPr algn="just">
              <a:lnSpc>
                <a:spcPct val="150000"/>
              </a:lnSpc>
            </a:pPr>
            <a:r>
              <a:rPr lang="el-GR" altLang="el-GR" b="1" dirty="0" smtClean="0">
                <a:latin typeface="Comic Sans MS" panose="030F0702030302020204" pitchFamily="66" charset="0"/>
              </a:rPr>
              <a:t>Το </a:t>
            </a:r>
            <a:r>
              <a:rPr lang="el-GR" altLang="el-GR" b="1" dirty="0">
                <a:latin typeface="Comic Sans MS" panose="030F0702030302020204" pitchFamily="66" charset="0"/>
              </a:rPr>
              <a:t>μαγνητικό πεδίο μπορεί ν’ ασκεί </a:t>
            </a:r>
            <a:r>
              <a:rPr lang="en-US" altLang="el-GR" b="1" dirty="0" smtClean="0">
                <a:latin typeface="Comic Sans MS" panose="030F0702030302020204" pitchFamily="66" charset="0"/>
              </a:rPr>
              <a:t>……………… </a:t>
            </a:r>
            <a:r>
              <a:rPr lang="el-GR" altLang="el-GR" b="1" dirty="0" smtClean="0">
                <a:latin typeface="Comic Sans MS" panose="030F0702030302020204" pitchFamily="66" charset="0"/>
              </a:rPr>
              <a:t>σε </a:t>
            </a:r>
            <a:r>
              <a:rPr lang="el-GR" altLang="el-GR" b="1" dirty="0">
                <a:latin typeface="Comic Sans MS" panose="030F0702030302020204" pitchFamily="66" charset="0"/>
              </a:rPr>
              <a:t>ηλεκτρικά φορτία που κινούνται </a:t>
            </a:r>
            <a:r>
              <a:rPr lang="el-GR" altLang="el-GR" b="1" dirty="0" smtClean="0">
                <a:latin typeface="Comic Sans MS" panose="030F0702030302020204" pitchFamily="66" charset="0"/>
              </a:rPr>
              <a:t>μέσα σ’ αυτό (δύναμη </a:t>
            </a:r>
            <a:r>
              <a:rPr lang="en-US" altLang="el-GR" b="1" dirty="0" smtClean="0">
                <a:latin typeface="Comic Sans MS" panose="030F0702030302020204" pitchFamily="66" charset="0"/>
              </a:rPr>
              <a:t>Lorentz</a:t>
            </a:r>
            <a:r>
              <a:rPr lang="el-GR" altLang="el-GR" b="1" dirty="0" smtClean="0">
                <a:latin typeface="Comic Sans MS" panose="030F0702030302020204" pitchFamily="66" charset="0"/>
              </a:rPr>
              <a:t>), αλλά και σε ………………………… αγωγό </a:t>
            </a:r>
            <a:r>
              <a:rPr lang="el-GR" altLang="el-GR" b="1" dirty="0">
                <a:latin typeface="Comic Sans MS" panose="030F0702030302020204" pitchFamily="66" charset="0"/>
              </a:rPr>
              <a:t>που βρίσκεται μέσα στο πεδίο (δύναμη ………………</a:t>
            </a:r>
            <a:r>
              <a:rPr lang="en-US" altLang="el-GR" b="1" dirty="0">
                <a:latin typeface="Comic Sans MS" panose="030F0702030302020204" pitchFamily="66" charset="0"/>
              </a:rPr>
              <a:t>…)</a:t>
            </a:r>
            <a:r>
              <a:rPr lang="el-GR" altLang="el-GR" b="1" dirty="0" smtClean="0">
                <a:latin typeface="Comic Sans MS" panose="030F0702030302020204" pitchFamily="66" charset="0"/>
              </a:rPr>
              <a:t>.</a:t>
            </a:r>
            <a:endParaRPr lang="el-GR" altLang="el-GR" b="1" dirty="0">
              <a:latin typeface="Comic Sans MS" panose="030F0702030302020204" pitchFamily="66" charset="0"/>
            </a:endParaRPr>
          </a:p>
        </p:txBody>
      </p:sp>
      <p:sp>
        <p:nvSpPr>
          <p:cNvPr id="12" name="Ορθογώνιο 11"/>
          <p:cNvSpPr/>
          <p:nvPr/>
        </p:nvSpPr>
        <p:spPr>
          <a:xfrm>
            <a:off x="6541515" y="833185"/>
            <a:ext cx="987771" cy="400110"/>
          </a:xfrm>
          <a:prstGeom prst="rect">
            <a:avLst/>
          </a:prstGeom>
        </p:spPr>
        <p:txBody>
          <a:bodyPr wrap="none">
            <a:spAutoFit/>
          </a:bodyPr>
          <a:lstStyle/>
          <a:p>
            <a:r>
              <a:rPr lang="el-GR" alt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δύναμη</a:t>
            </a:r>
            <a:endParaRPr lang="el-GR" sz="2000" dirty="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a:off x="8615444" y="1253617"/>
            <a:ext cx="1749631"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ρευματοφόρο</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5" name="TextBox 14"/>
          <p:cNvSpPr txBox="1"/>
          <p:nvPr/>
        </p:nvSpPr>
        <p:spPr>
          <a:xfrm>
            <a:off x="7586024" y="1669367"/>
            <a:ext cx="1181595"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Laplace</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6" name="TextBox 15"/>
          <p:cNvSpPr txBox="1"/>
          <p:nvPr/>
        </p:nvSpPr>
        <p:spPr>
          <a:xfrm>
            <a:off x="1270121" y="2325751"/>
            <a:ext cx="9651757" cy="461665"/>
          </a:xfrm>
          <a:prstGeom prst="rect">
            <a:avLst/>
          </a:prstGeom>
          <a:noFill/>
        </p:spPr>
        <p:txBody>
          <a:bodyPr wrap="square" rtlCol="0">
            <a:spAutoFit/>
          </a:bodyPr>
          <a:lstStyle/>
          <a:p>
            <a:r>
              <a:rPr lang="el-GR" b="1" dirty="0" smtClean="0">
                <a:latin typeface="Comic Sans MS" panose="030F0702030302020204" pitchFamily="66" charset="0"/>
              </a:rPr>
              <a:t>Μαθηματική σχέση του νόμου του </a:t>
            </a:r>
            <a:r>
              <a:rPr lang="en-US" b="1" dirty="0" smtClean="0">
                <a:latin typeface="Comic Sans MS" panose="030F0702030302020204" pitchFamily="66" charset="0"/>
              </a:rPr>
              <a:t>Ohm</a:t>
            </a:r>
            <a:r>
              <a:rPr lang="el-GR" b="1" dirty="0" smtClean="0">
                <a:latin typeface="Comic Sans MS" panose="030F0702030302020204" pitchFamily="66" charset="0"/>
              </a:rPr>
              <a:t> (για τμήμα ηλεκτρικού κυκλώματος)</a:t>
            </a:r>
            <a:r>
              <a:rPr lang="en-US" b="1" dirty="0" smtClean="0">
                <a:latin typeface="Comic Sans MS" panose="030F0702030302020204" pitchFamily="66" charset="0"/>
              </a:rPr>
              <a:t>: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I</a:t>
            </a:r>
            <a:r>
              <a:rPr lang="en-US" sz="2000" b="1" dirty="0" smtClean="0">
                <a:latin typeface="Comic Sans MS" panose="030F0702030302020204" pitchFamily="66" charset="0"/>
              </a:rPr>
              <a:t> </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000" b="1" dirty="0" smtClean="0">
                <a:latin typeface="Comic Sans MS" panose="030F0702030302020204" pitchFamily="66" charset="0"/>
              </a:rPr>
              <a:t> ……</a:t>
            </a:r>
            <a:r>
              <a:rPr lang="el-GR" sz="2000" b="1" dirty="0" smtClean="0">
                <a:latin typeface="Comic Sans MS" panose="030F0702030302020204" pitchFamily="66" charset="0"/>
              </a:rPr>
              <a:t>.</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10120640" y="2217741"/>
                <a:ext cx="141866"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num>
                        <m:den>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𝑹</m:t>
                          </m:r>
                        </m:den>
                      </m:f>
                    </m:oMath>
                  </m:oMathPara>
                </a14:m>
                <a:endParaRPr lang="el-GR"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10120640" y="2217741"/>
                <a:ext cx="141866" cy="689035"/>
              </a:xfrm>
              <a:prstGeom prst="rect">
                <a:avLst/>
              </a:prstGeom>
              <a:blipFill>
                <a:blip r:embed="rId3"/>
                <a:stretch>
                  <a:fillRect l="-8696" r="-95652" b="-6195"/>
                </a:stretch>
              </a:blipFill>
            </p:spPr>
            <p:txBody>
              <a:bodyPr/>
              <a:lstStyle/>
              <a:p>
                <a:r>
                  <a:rPr lang="el-GR">
                    <a:noFill/>
                  </a:rPr>
                  <a:t> </a:t>
                </a:r>
              </a:p>
            </p:txBody>
          </p:sp>
        </mc:Fallback>
      </mc:AlternateContent>
      <p:sp>
        <p:nvSpPr>
          <p:cNvPr id="18" name="TextBox 17"/>
          <p:cNvSpPr txBox="1"/>
          <p:nvPr/>
        </p:nvSpPr>
        <p:spPr>
          <a:xfrm>
            <a:off x="1530817" y="3173892"/>
            <a:ext cx="10414660" cy="461665"/>
          </a:xfrm>
          <a:prstGeom prst="rect">
            <a:avLst/>
          </a:prstGeom>
          <a:noFill/>
        </p:spPr>
        <p:txBody>
          <a:bodyPr wrap="square" rtlCol="0">
            <a:spAutoFit/>
          </a:bodyPr>
          <a:lstStyle/>
          <a:p>
            <a:r>
              <a:rPr lang="el-GR" b="1" dirty="0" smtClean="0">
                <a:latin typeface="Comic Sans MS" panose="030F0702030302020204" pitchFamily="66" charset="0"/>
              </a:rPr>
              <a:t>Υπολογισμός ηλεκτρικής ενέργειας ειδικά για αντιστάτη</a:t>
            </a:r>
            <a:r>
              <a:rPr lang="en-US" b="1" dirty="0" smtClean="0">
                <a:latin typeface="Comic Sans MS" panose="030F0702030302020204" pitchFamily="66" charset="0"/>
              </a:rPr>
              <a:t>: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r>
              <a:rPr lang="el-GR" b="1" dirty="0" smtClean="0">
                <a:latin typeface="Comic Sans MS" panose="030F0702030302020204" pitchFamily="66" charset="0"/>
              </a:rPr>
              <a:t>=</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19" name="Rectangle 22"/>
          <p:cNvSpPr>
            <a:spLocks noChangeArrowheads="1"/>
          </p:cNvSpPr>
          <p:nvPr/>
        </p:nvSpPr>
        <p:spPr bwMode="auto">
          <a:xfrm>
            <a:off x="8315977" y="3096187"/>
            <a:ext cx="1085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400" b="1" i="1" dirty="0" smtClean="0">
                <a:solidFill>
                  <a:srgbClr val="FF0000"/>
                </a:solidFill>
                <a:effectLst>
                  <a:outerShdw blurRad="38100" dist="38100" dir="2700000" algn="tl">
                    <a:srgbClr val="000000"/>
                  </a:outerShdw>
                </a:effectLst>
                <a:latin typeface="Comic Sans MS" panose="030F0702030302020204" pitchFamily="66" charset="0"/>
              </a:rPr>
              <a:t>I</a:t>
            </a:r>
            <a:r>
              <a:rPr lang="en-US" altLang="el-GR" sz="2400" b="1" baseline="30000" dirty="0" smtClean="0">
                <a:solidFill>
                  <a:srgbClr val="FF0000"/>
                </a:solidFill>
                <a:effectLst>
                  <a:outerShdw blurRad="38100" dist="38100" dir="2700000" algn="tl">
                    <a:srgbClr val="000000"/>
                  </a:outerShdw>
                </a:effectLst>
                <a:latin typeface="Comic Sans MS" panose="030F0702030302020204" pitchFamily="66" charset="0"/>
              </a:rPr>
              <a:t>2</a:t>
            </a:r>
            <a:r>
              <a:rPr lang="en-US" altLang="el-GR" sz="2400" b="1" dirty="0" smtClean="0">
                <a:solidFill>
                  <a:srgbClr val="FF0000"/>
                </a:solidFill>
                <a:effectLst>
                  <a:outerShdw blurRad="38100" dist="38100" dir="2700000" algn="tl">
                    <a:srgbClr val="000000"/>
                  </a:outerShdw>
                </a:effectLst>
                <a:latin typeface="Comic Sans MS" panose="030F0702030302020204" pitchFamily="66" charset="0"/>
              </a:rPr>
              <a:t>.</a:t>
            </a:r>
            <a:r>
              <a:rPr lang="en-US" altLang="el-GR" sz="2400" b="1" i="1" dirty="0" smtClean="0">
                <a:solidFill>
                  <a:srgbClr val="FF0000"/>
                </a:solidFill>
                <a:effectLst>
                  <a:outerShdw blurRad="38100" dist="38100" dir="2700000" algn="tl">
                    <a:srgbClr val="000000"/>
                  </a:outerShdw>
                </a:effectLst>
                <a:latin typeface="Comic Sans MS" panose="030F0702030302020204" pitchFamily="66" charset="0"/>
              </a:rPr>
              <a:t>R</a:t>
            </a:r>
            <a:r>
              <a:rPr lang="en-US" altLang="el-GR" sz="2400" b="1" dirty="0" smtClean="0">
                <a:solidFill>
                  <a:srgbClr val="FF0000"/>
                </a:solidFill>
                <a:effectLst>
                  <a:outerShdw blurRad="38100" dist="38100" dir="2700000" algn="tl">
                    <a:srgbClr val="000000"/>
                  </a:outerShdw>
                </a:effectLst>
                <a:latin typeface="Comic Sans MS" panose="030F0702030302020204" pitchFamily="66" charset="0"/>
              </a:rPr>
              <a:t>.</a:t>
            </a:r>
            <a:r>
              <a:rPr lang="en-US" altLang="el-GR" sz="2400" b="1" i="1" dirty="0" smtClean="0">
                <a:solidFill>
                  <a:srgbClr val="FF0000"/>
                </a:solidFill>
                <a:effectLst>
                  <a:outerShdw blurRad="38100" dist="38100" dir="2700000" algn="tl">
                    <a:srgbClr val="000000"/>
                  </a:outerShdw>
                </a:effectLst>
                <a:latin typeface="Comic Sans MS" panose="030F0702030302020204" pitchFamily="66" charset="0"/>
              </a:rPr>
              <a:t>t</a:t>
            </a:r>
            <a:endParaRPr lang="el-GR" altLang="el-GR" sz="2400" b="1" i="1" dirty="0">
              <a:solidFill>
                <a:srgbClr val="FF0000"/>
              </a:solidFill>
              <a:effectLst>
                <a:outerShdw blurRad="38100" dist="38100" dir="2700000" algn="tl">
                  <a:srgbClr val="000000"/>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Rectangle 23"/>
              <p:cNvSpPr>
                <a:spLocks noChangeArrowheads="1"/>
              </p:cNvSpPr>
              <p:nvPr/>
            </p:nvSpPr>
            <p:spPr bwMode="auto">
              <a:xfrm>
                <a:off x="9739260" y="2942941"/>
                <a:ext cx="960456" cy="8404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ctrlPr>
                        </m:fPr>
                        <m:num>
                          <m:sSup>
                            <m:sSupPr>
                              <m:ctrlP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ctrlPr>
                            </m:sSupPr>
                            <m:e>
                              <m: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t>𝑽</m:t>
                              </m:r>
                            </m:e>
                            <m:sup>
                              <m: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t>𝟐</m:t>
                              </m:r>
                            </m:sup>
                          </m:sSup>
                        </m:num>
                        <m:den>
                          <m: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t>𝑹</m:t>
                          </m:r>
                        </m:den>
                      </m:f>
                      <m: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t>.</m:t>
                      </m:r>
                      <m:r>
                        <a:rPr lang="en-US" altLang="el-GR" sz="2400" b="1" i="1" smtClean="0">
                          <a:solidFill>
                            <a:srgbClr val="FF0000"/>
                          </a:solidFill>
                          <a:effectLst>
                            <a:outerShdw blurRad="38100" dist="38100" dir="2700000" algn="tl">
                              <a:srgbClr val="000000"/>
                            </a:outerShdw>
                          </a:effectLst>
                          <a:latin typeface="Cambria Math" panose="02040503050406030204" pitchFamily="18" charset="0"/>
                        </a:rPr>
                        <m:t>𝒕</m:t>
                      </m:r>
                    </m:oMath>
                  </m:oMathPara>
                </a14:m>
                <a:endParaRPr lang="el-GR" altLang="el-GR" sz="2400" b="1" dirty="0">
                  <a:solidFill>
                    <a:srgbClr val="FF0000"/>
                  </a:solidFill>
                  <a:effectLst>
                    <a:outerShdw blurRad="38100" dist="38100" dir="2700000" algn="tl">
                      <a:srgbClr val="000000"/>
                    </a:outerShdw>
                  </a:effectLst>
                  <a:latin typeface="Comic Sans MS" panose="030F0702030302020204" pitchFamily="66" charset="0"/>
                </a:endParaRPr>
              </a:p>
            </p:txBody>
          </p:sp>
        </mc:Choice>
        <mc:Fallback xmlns="">
          <p:sp>
            <p:nvSpPr>
              <p:cNvPr id="20" name="Rectangle 23"/>
              <p:cNvSpPr>
                <a:spLocks noRot="1" noChangeAspect="1" noMove="1" noResize="1" noEditPoints="1" noAdjustHandles="1" noChangeArrowheads="1" noChangeShapeType="1" noTextEdit="1"/>
              </p:cNvSpPr>
              <p:nvPr/>
            </p:nvSpPr>
            <p:spPr bwMode="auto">
              <a:xfrm>
                <a:off x="9739260" y="2942941"/>
                <a:ext cx="960456" cy="840486"/>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1" name="TextBox 20"/>
          <p:cNvSpPr txBox="1"/>
          <p:nvPr/>
        </p:nvSpPr>
        <p:spPr>
          <a:xfrm>
            <a:off x="1513828" y="4024561"/>
            <a:ext cx="9098082" cy="923330"/>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Η </a:t>
            </a:r>
            <a:r>
              <a:rPr lang="en-US" b="1" dirty="0" smtClean="0">
                <a:latin typeface="Comic Sans MS" panose="030F0702030302020204" pitchFamily="66" charset="0"/>
              </a:rPr>
              <a:t>……………………………… ……………………… </a:t>
            </a:r>
            <a:r>
              <a:rPr lang="el-GR" b="1" dirty="0" smtClean="0">
                <a:latin typeface="Comic Sans MS" panose="030F0702030302020204" pitchFamily="66" charset="0"/>
              </a:rPr>
              <a:t>μιας πηγής εκφράζει την ενέργεια ανά μονάδα ηλεκτρικού φορτίου που προσφέρει η πηγή στο κύκλωμα.</a:t>
            </a:r>
            <a:r>
              <a:rPr lang="el-GR" dirty="0" smtClean="0">
                <a:latin typeface="Comic Sans MS" panose="030F0702030302020204" pitchFamily="66" charset="0"/>
              </a:rPr>
              <a:t> </a:t>
            </a:r>
            <a:endParaRPr lang="el-GR" dirty="0">
              <a:latin typeface="Comic Sans MS" panose="030F0702030302020204" pitchFamily="66" charset="0"/>
            </a:endParaRPr>
          </a:p>
        </p:txBody>
      </p:sp>
      <p:sp>
        <p:nvSpPr>
          <p:cNvPr id="22" name="Ορθογώνιο 21"/>
          <p:cNvSpPr/>
          <p:nvPr/>
        </p:nvSpPr>
        <p:spPr>
          <a:xfrm>
            <a:off x="1863973" y="4038212"/>
            <a:ext cx="3482043"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Ηλεκτρεγερτική </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Δύναμη</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az-Cyrl-AZ"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Є</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2000" dirty="0">
              <a:solidFill>
                <a:srgbClr val="FF0000"/>
              </a:solidFill>
              <a:effectLst>
                <a:outerShdw blurRad="38100" dist="38100" dir="2700000" algn="tl">
                  <a:srgbClr val="000000">
                    <a:alpha val="43137"/>
                  </a:srgbClr>
                </a:outerShdw>
              </a:effectLst>
            </a:endParaRPr>
          </a:p>
        </p:txBody>
      </p:sp>
      <p:sp>
        <p:nvSpPr>
          <p:cNvPr id="23" name="TextBox 22"/>
          <p:cNvSpPr txBox="1"/>
          <p:nvPr/>
        </p:nvSpPr>
        <p:spPr>
          <a:xfrm>
            <a:off x="1513828" y="5155722"/>
            <a:ext cx="9566498" cy="461665"/>
          </a:xfrm>
          <a:prstGeom prst="rect">
            <a:avLst/>
          </a:prstGeom>
          <a:noFill/>
        </p:spPr>
        <p:txBody>
          <a:bodyPr wrap="square" rtlCol="0">
            <a:spAutoFit/>
          </a:bodyPr>
          <a:lstStyle/>
          <a:p>
            <a:r>
              <a:rPr lang="el-GR" b="1" dirty="0" smtClean="0">
                <a:latin typeface="Comic Sans MS" panose="030F0702030302020204" pitchFamily="66" charset="0"/>
              </a:rPr>
              <a:t>Μαθηματική σχέση του νόμου του </a:t>
            </a:r>
            <a:r>
              <a:rPr lang="en-US" b="1" dirty="0" smtClean="0">
                <a:latin typeface="Comic Sans MS" panose="030F0702030302020204" pitchFamily="66" charset="0"/>
              </a:rPr>
              <a:t>Ohm </a:t>
            </a:r>
            <a:r>
              <a:rPr lang="el-GR" b="1" dirty="0" smtClean="0">
                <a:latin typeface="Comic Sans MS" panose="030F0702030302020204" pitchFamily="66" charset="0"/>
              </a:rPr>
              <a:t>(για κλειστό ηλεκτρικό κύκλωμα)</a:t>
            </a:r>
            <a:r>
              <a:rPr lang="en-US" b="1" dirty="0" smtClean="0">
                <a:latin typeface="Comic Sans MS" panose="030F0702030302020204" pitchFamily="66" charset="0"/>
              </a:rPr>
              <a:t>: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I</a:t>
            </a:r>
            <a:r>
              <a:rPr lang="en-US" sz="2000" b="1" dirty="0" smtClean="0">
                <a:latin typeface="Comic Sans MS" panose="030F0702030302020204" pitchFamily="66" charset="0"/>
              </a:rPr>
              <a:t> </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000" b="1" dirty="0" smtClean="0">
                <a:latin typeface="Comic Sans MS" panose="030F0702030302020204" pitchFamily="66" charset="0"/>
              </a:rPr>
              <a:t> ……</a:t>
            </a:r>
            <a:r>
              <a:rPr lang="el-GR" sz="2000" b="1" dirty="0" smtClean="0">
                <a:latin typeface="Comic Sans MS" panose="030F0702030302020204" pitchFamily="66" charset="0"/>
              </a:rPr>
              <a:t>….</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Ορθογώνιο 23"/>
              <p:cNvSpPr/>
              <p:nvPr/>
            </p:nvSpPr>
            <p:spPr>
              <a:xfrm>
                <a:off x="9974434" y="5023406"/>
                <a:ext cx="739241" cy="8699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m:rPr>
                              <m:nor/>
                            </m:rPr>
                            <a:rPr lang="az-Cyrl-AZ" sz="2400" b="1" i="1" dirty="0">
                              <a:solidFill>
                                <a:srgbClr val="FF0000"/>
                              </a:solidFill>
                              <a:effectLst>
                                <a:outerShdw blurRad="38100" dist="38100" dir="2700000" algn="tl">
                                  <a:srgbClr val="000000">
                                    <a:alpha val="43137"/>
                                  </a:srgbClr>
                                </a:outerShdw>
                              </a:effectLst>
                              <a:latin typeface="Comic Sans MS" panose="030F0702030302020204" pitchFamily="66" charset="0"/>
                            </a:rPr>
                            <m:t>Є</m:t>
                          </m:r>
                        </m:num>
                        <m:den>
                          <m:sSub>
                            <m:sSub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𝑹</m:t>
                              </m:r>
                            </m:e>
                            <m:sub>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𝛐𝛌</m:t>
                              </m:r>
                            </m:sub>
                          </m:sSub>
                        </m:den>
                      </m:f>
                    </m:oMath>
                  </m:oMathPara>
                </a14:m>
                <a:endParaRPr lang="el-GR" sz="2400"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9974434" y="5023406"/>
                <a:ext cx="739241" cy="869918"/>
              </a:xfrm>
              <a:prstGeom prst="rect">
                <a:avLst/>
              </a:prstGeom>
              <a:blipFill>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8834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5" grpId="0"/>
      <p:bldP spid="16" grpId="0"/>
      <p:bldP spid="17" grpId="0"/>
      <p:bldP spid="18" grpId="0"/>
      <p:bldP spid="19" grpId="0"/>
      <p:bldP spid="20"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20</a:t>
            </a:fld>
            <a:endParaRPr lang="el-GR">
              <a:solidFill>
                <a:prstClr val="black">
                  <a:tint val="75000"/>
                </a:prstClr>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46" y="619777"/>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327564" y="117392"/>
                <a:ext cx="7956467" cy="3598229"/>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Σ’ όλες τις περιπτώσεις</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πλησίασμα του μαγνήτη στο πηνίο ή ανάποδα,</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απομάκρυνση του μαγνήτη από το πηνίο ή ανάποδα,</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αλλαγή έντασης ρεύματος, </a:t>
                </a:r>
              </a:p>
              <a:p>
                <a:pPr algn="just">
                  <a:lnSpc>
                    <a:spcPct val="150000"/>
                  </a:lnSpc>
                </a:pPr>
                <a:r>
                  <a:rPr lang="el-GR" sz="2000" b="1" dirty="0" smtClean="0">
                    <a:latin typeface="Comic Sans MS" panose="030F0702030302020204" pitchFamily="66" charset="0"/>
                  </a:rPr>
                  <a:t>έχουν ως κοινό χαρακτηριστικό ότι ο αριθμός των δυναμικών γραμμών που «τρυπούν» την επιφάνεια κάθε σπείρας του πηνίου μεταβάλλεται ( </a:t>
                </a:r>
                <a14:m>
                  <m:oMath xmlns:m="http://schemas.openxmlformats.org/officeDocument/2006/math">
                    <m:groupChr>
                      <m:groupChrPr>
                        <m:chr m:val="→"/>
                        <m:vertJc m:val="bot"/>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groupChrPr>
                      <m:e>
                        <m:r>
                          <m:rPr>
                            <m:nor/>
                          </m:rP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m:t>πλησίασμα</m:t>
                        </m:r>
                      </m:e>
                    </m:groupChr>
                  </m:oMath>
                </a14:m>
                <a:r>
                  <a:rPr lang="el-GR" sz="2000" b="1" dirty="0" smtClean="0">
                    <a:latin typeface="Comic Sans MS" panose="030F0702030302020204" pitchFamily="66"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αύξηση</a:t>
                </a:r>
                <a:r>
                  <a:rPr lang="el-GR" sz="2000" b="1" dirty="0" smtClean="0">
                    <a:latin typeface="Comic Sans MS" panose="030F0702030302020204" pitchFamily="66" charset="0"/>
                  </a:rPr>
                  <a:t>, </a:t>
                </a:r>
                <a14:m>
                  <m:oMath xmlns:m="http://schemas.openxmlformats.org/officeDocument/2006/math">
                    <m:groupChr>
                      <m:groupChrPr>
                        <m:chr m:val="→"/>
                        <m:vertJc m:val="bot"/>
                        <m:ctrlPr>
                          <a:rPr lang="el-GR" sz="2000" b="1" i="1" smtClean="0">
                            <a:effectLst>
                              <a:outerShdw blurRad="38100" dist="38100" dir="2700000" algn="tl">
                                <a:srgbClr val="000000">
                                  <a:alpha val="43137"/>
                                </a:srgbClr>
                              </a:outerShdw>
                            </a:effectLst>
                            <a:latin typeface="Cambria Math" panose="02040503050406030204" pitchFamily="18" charset="0"/>
                          </a:rPr>
                        </m:ctrlPr>
                      </m:groupChrPr>
                      <m:e>
                        <m:r>
                          <m:rPr>
                            <m:nor/>
                          </m:rPr>
                          <a:rPr lang="el-GR" sz="2000" b="1" i="0" dirty="0" smtClean="0">
                            <a:solidFill>
                              <a:srgbClr val="0000FF"/>
                            </a:solidFill>
                            <a:effectLst>
                              <a:outerShdw blurRad="38100" dist="38100" dir="2700000" algn="tl">
                                <a:srgbClr val="000000">
                                  <a:alpha val="43137"/>
                                </a:srgbClr>
                              </a:outerShdw>
                            </a:effectLst>
                            <a:latin typeface="Comic Sans MS" panose="030F0702030302020204" pitchFamily="66" charset="0"/>
                          </a:rPr>
                          <m:t>απομάκρυνση</m:t>
                        </m:r>
                      </m:e>
                    </m:groupChr>
                  </m:oMath>
                </a14:m>
                <a:r>
                  <a:rPr lang="el-GR" sz="2000" b="1" dirty="0" smtClean="0">
                    <a:latin typeface="Comic Sans MS" panose="030F0702030302020204" pitchFamily="66"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ελάττωση</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27564" y="117392"/>
                <a:ext cx="7956467" cy="3598229"/>
              </a:xfrm>
              <a:prstGeom prst="rect">
                <a:avLst/>
              </a:prstGeom>
              <a:blipFill>
                <a:blip r:embed="rId3"/>
                <a:stretch>
                  <a:fillRect l="-843" r="-766"/>
                </a:stretch>
              </a:blipFill>
            </p:spPr>
            <p:txBody>
              <a:bodyPr/>
              <a:lstStyle/>
              <a:p>
                <a:r>
                  <a:rPr lang="el-GR">
                    <a:noFill/>
                  </a:rPr>
                  <a:t> </a:t>
                </a:r>
              </a:p>
            </p:txBody>
          </p:sp>
        </mc:Fallback>
      </mc:AlternateContent>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353" y="3715621"/>
            <a:ext cx="3107047" cy="2330286"/>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031" y="3632989"/>
            <a:ext cx="2947075" cy="24129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1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250"/>
                            </p:stCondLst>
                            <p:childTnLst>
                              <p:par>
                                <p:cTn id="13" presetID="22" presetClass="entr" presetSubtype="8" fill="hold" nodeType="afterEffect">
                                  <p:stCondLst>
                                    <p:cond delay="25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1000"/>
                                        <p:tgtEl>
                                          <p:spTgt spid="5">
                                            <p:txEl>
                                              <p:pRg st="1" end="1"/>
                                            </p:txEl>
                                          </p:spTgt>
                                        </p:tgtEl>
                                      </p:cBhvr>
                                    </p:animEffect>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1000"/>
                                        <p:tgtEl>
                                          <p:spTgt spid="5">
                                            <p:txEl>
                                              <p:pRg st="2" end="2"/>
                                            </p:txEl>
                                          </p:spTgt>
                                        </p:tgtEl>
                                      </p:cBhvr>
                                    </p:animEffect>
                                  </p:childTnLst>
                                </p:cTn>
                              </p:par>
                            </p:childTnLst>
                          </p:cTn>
                        </p:par>
                        <p:par>
                          <p:cTn id="20" fill="hold">
                            <p:stCondLst>
                              <p:cond delay="3750"/>
                            </p:stCondLst>
                            <p:childTnLst>
                              <p:par>
                                <p:cTn id="21" presetID="22" presetClass="entr" presetSubtype="8" fill="hold" nodeType="afterEffect">
                                  <p:stCondLst>
                                    <p:cond delay="25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1000"/>
                                        <p:tgtEl>
                                          <p:spTgt spid="5">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750"/>
                                        <p:tgtEl>
                                          <p:spTgt spid="5">
                                            <p:txEl>
                                              <p:pRg st="4" end="4"/>
                                            </p:txEl>
                                          </p:spTgt>
                                        </p:tgtEl>
                                      </p:cBhvr>
                                    </p:animEffect>
                                  </p:childTnLst>
                                </p:cTn>
                              </p:par>
                            </p:childTnLst>
                          </p:cTn>
                        </p:par>
                        <p:par>
                          <p:cTn id="28" fill="hold">
                            <p:stCondLst>
                              <p:cond delay="6250"/>
                            </p:stCondLst>
                            <p:childTnLst>
                              <p:par>
                                <p:cTn id="29" presetID="10" presetClass="entr" presetSubtype="0"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7250"/>
                            </p:stCondLst>
                            <p:childTnLst>
                              <p:par>
                                <p:cTn id="33" presetID="10" presetClass="entr" presetSubtype="0" fill="hold"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21</a:t>
            </a:fld>
            <a:endParaRPr lang="el-GR">
              <a:solidFill>
                <a:prstClr val="black">
                  <a:tint val="75000"/>
                </a:prstClr>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20" y="893967"/>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77192" y="287229"/>
            <a:ext cx="8373094" cy="4801314"/>
          </a:xfrm>
          <a:prstGeom prst="rect">
            <a:avLst/>
          </a:prstGeom>
          <a:noFill/>
        </p:spPr>
        <p:txBody>
          <a:bodyPr wrap="square" rtlCol="0">
            <a:spAutoFit/>
          </a:bodyPr>
          <a:lstStyle/>
          <a:p>
            <a:pPr algn="just">
              <a:lnSpc>
                <a:spcPct val="150000"/>
              </a:lnSpc>
            </a:pP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 μεταβολή </a:t>
            </a:r>
            <a:r>
              <a:rPr lang="el-GR" sz="2000" b="1" dirty="0" smtClean="0">
                <a:latin typeface="Comic Sans MS" panose="030F0702030302020204" pitchFamily="66" charset="0"/>
              </a:rPr>
              <a:t>(αύξηση ή μείωση)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του αριθμού των δυναμικών γραμμών</a:t>
            </a:r>
            <a:r>
              <a:rPr lang="el-GR" sz="2000" b="1" dirty="0" smtClean="0">
                <a:latin typeface="Comic Sans MS" panose="030F0702030302020204" pitchFamily="66" charset="0"/>
              </a:rPr>
              <a:t> που διέρχονται από την επιφάνεια μιας σπείρας του πηνίου,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δημιουργεί μεταβολή στη μαγνητική ροή </a:t>
            </a:r>
            <a:r>
              <a:rPr lang="el-GR" sz="2000" b="1" dirty="0" smtClean="0">
                <a:latin typeface="Comic Sans MS" panose="030F0702030302020204" pitchFamily="66" charset="0"/>
              </a:rPr>
              <a:t>που διέρχεται από αυτή την σπείρα.</a:t>
            </a:r>
          </a:p>
          <a:p>
            <a:pPr algn="just">
              <a:lnSpc>
                <a:spcPct val="150000"/>
              </a:lnSpc>
            </a:pPr>
            <a:endParaRPr lang="el-GR" sz="2000" b="1" dirty="0">
              <a:latin typeface="Comic Sans MS" panose="030F0702030302020204" pitchFamily="66" charset="0"/>
            </a:endParaRPr>
          </a:p>
          <a:p>
            <a:pPr algn="just">
              <a:lnSpc>
                <a:spcPct val="150000"/>
              </a:lnSpc>
            </a:pPr>
            <a:r>
              <a:rPr lang="el-GR" sz="2000" b="1" dirty="0">
                <a:latin typeface="Comic Sans MS" panose="030F0702030302020204" pitchFamily="66" charset="0"/>
              </a:rPr>
              <a:t>Έτσι, μπορούμε να θεωρήσουμε την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μεταβολή της μαγνητικής ροής </a:t>
            </a:r>
            <a:r>
              <a:rPr lang="el-GR" sz="2000" b="1" dirty="0">
                <a:latin typeface="Comic Sans MS" panose="030F0702030302020204" pitchFamily="66" charset="0"/>
              </a:rPr>
              <a:t>στις σπείρες του πηνίου ως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αιτία</a:t>
            </a:r>
            <a:r>
              <a:rPr lang="el-GR" sz="2000" b="1" dirty="0">
                <a:latin typeface="Comic Sans MS" panose="030F0702030302020204" pitchFamily="66" charset="0"/>
              </a:rPr>
              <a:t> δημιουργίας διαφοράς δυναμικού στα άκρα του πηνίου, δηλαδή να έχουμε ως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αποτέλεσμα,</a:t>
            </a:r>
            <a:r>
              <a:rPr lang="el-GR" sz="2400" b="1" dirty="0">
                <a:latin typeface="Comic Sans MS" panose="030F0702030302020204" pitchFamily="66" charset="0"/>
              </a:rPr>
              <a:t> </a:t>
            </a:r>
            <a:r>
              <a:rPr lang="el-GR" sz="2000" b="1" dirty="0">
                <a:latin typeface="Comic Sans MS" panose="030F0702030302020204" pitchFamily="66" charset="0"/>
              </a:rPr>
              <a:t>το</a:t>
            </a:r>
            <a:r>
              <a:rPr lang="el-GR" sz="2400" b="1" dirty="0">
                <a:latin typeface="Comic Sans MS" panose="030F0702030302020204" pitchFamily="66" charset="0"/>
              </a:rPr>
              <a:t>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πηνίο </a:t>
            </a:r>
            <a:r>
              <a:rPr lang="el-GR" sz="2000" b="1" dirty="0">
                <a:latin typeface="Comic Sans MS" panose="030F0702030302020204" pitchFamily="66" charset="0"/>
              </a:rPr>
              <a:t>να</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 λειτουργεί </a:t>
            </a: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σαν ηλεκτρική πηγή</a:t>
            </a:r>
            <a:r>
              <a:rPr lang="el-GR" sz="2400" b="1" dirty="0" smtClean="0">
                <a:latin typeface="Comic Sans MS" panose="030F0702030302020204" pitchFamily="66" charset="0"/>
              </a:rPr>
              <a:t>.</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21519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2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1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sp>
        <p:nvSpPr>
          <p:cNvPr id="4" name="Ορθογώνιο 3"/>
          <p:cNvSpPr/>
          <p:nvPr/>
        </p:nvSpPr>
        <p:spPr>
          <a:xfrm>
            <a:off x="1930400" y="473278"/>
            <a:ext cx="8484260" cy="2308324"/>
          </a:xfrm>
          <a:prstGeom prst="rect">
            <a:avLst/>
          </a:prstGeom>
        </p:spPr>
        <p:txBody>
          <a:bodyPr wrap="square">
            <a:spAutoFit/>
          </a:bodyPr>
          <a:lstStyle/>
          <a:p>
            <a:pPr algn="just">
              <a:lnSpc>
                <a:spcPct val="150000"/>
              </a:lnSpc>
            </a:pP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Ηλεκτρομαγνητική επαγωγή </a:t>
            </a:r>
            <a:r>
              <a:rPr lang="el-GR" sz="2000" b="1" dirty="0" smtClean="0">
                <a:solidFill>
                  <a:srgbClr val="000000"/>
                </a:solidFill>
                <a:latin typeface="Comic Sans MS" panose="030F0702030302020204" pitchFamily="66" charset="0"/>
              </a:rPr>
              <a:t>ονομάζουμε </a:t>
            </a:r>
            <a:r>
              <a:rPr lang="el-GR" sz="2000" b="1" dirty="0">
                <a:solidFill>
                  <a:srgbClr val="000000"/>
                </a:solidFill>
                <a:latin typeface="Comic Sans MS" panose="030F0702030302020204" pitchFamily="66" charset="0"/>
              </a:rPr>
              <a:t>το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φαινόμενο</a:t>
            </a:r>
            <a:r>
              <a:rPr lang="el-GR" sz="2000" b="1" dirty="0">
                <a:solidFill>
                  <a:srgbClr val="000000"/>
                </a:solidFill>
                <a:latin typeface="Comic Sans MS" panose="030F0702030302020204" pitchFamily="66" charset="0"/>
              </a:rPr>
              <a:t> το οποίο έχει ως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αιτία</a:t>
            </a:r>
            <a:r>
              <a:rPr lang="el-GR" sz="2000" b="1" dirty="0" smtClean="0">
                <a:solidFill>
                  <a:srgbClr val="000000"/>
                </a:solidFill>
                <a:latin typeface="Comic Sans MS" panose="030F0702030302020204" pitchFamily="66" charset="0"/>
              </a:rPr>
              <a:t> την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μεταβολή της μαγνητικής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ροής, </a:t>
            </a:r>
            <a:r>
              <a:rPr lang="el-GR" sz="2000" b="1" dirty="0">
                <a:solidFill>
                  <a:srgbClr val="000000"/>
                </a:solidFill>
                <a:latin typeface="Comic Sans MS" panose="030F0702030302020204" pitchFamily="66" charset="0"/>
              </a:rPr>
              <a:t>η οποία περνά από την επιφάνεια </a:t>
            </a:r>
            <a:r>
              <a:rPr lang="el-GR" sz="2000" b="1" dirty="0" smtClean="0">
                <a:solidFill>
                  <a:srgbClr val="000000"/>
                </a:solidFill>
                <a:latin typeface="Comic Sans MS" panose="030F0702030302020204" pitchFamily="66" charset="0"/>
              </a:rPr>
              <a:t>μεταλλικής </a:t>
            </a:r>
            <a:r>
              <a:rPr lang="el-GR" sz="2000" b="1" dirty="0">
                <a:solidFill>
                  <a:srgbClr val="000000"/>
                </a:solidFill>
                <a:latin typeface="Comic Sans MS" panose="030F0702030302020204" pitchFamily="66" charset="0"/>
              </a:rPr>
              <a:t>σπείρας </a:t>
            </a:r>
            <a:r>
              <a:rPr lang="el-GR" sz="2000" b="1" dirty="0" smtClean="0">
                <a:solidFill>
                  <a:srgbClr val="000000"/>
                </a:solidFill>
                <a:latin typeface="Comic Sans MS" panose="030F0702030302020204" pitchFamily="66" charset="0"/>
              </a:rPr>
              <a:t>και </a:t>
            </a:r>
            <a:r>
              <a:rPr lang="el-GR" sz="2000" b="1" dirty="0">
                <a:solidFill>
                  <a:srgbClr val="000000"/>
                </a:solidFill>
                <a:latin typeface="Comic Sans MS" panose="030F0702030302020204" pitchFamily="66" charset="0"/>
              </a:rPr>
              <a:t>ως </a:t>
            </a:r>
            <a:r>
              <a:rPr lang="el-GR" sz="2400" b="1" dirty="0" smtClean="0">
                <a:solidFill>
                  <a:srgbClr val="0033CC"/>
                </a:solidFill>
                <a:effectLst>
                  <a:outerShdw blurRad="38100" dist="38100" dir="2700000" algn="tl">
                    <a:srgbClr val="000000">
                      <a:alpha val="43137"/>
                    </a:srgbClr>
                  </a:outerShdw>
                </a:effectLst>
                <a:latin typeface="Comic Sans MS" panose="030F0702030302020204" pitchFamily="66" charset="0"/>
              </a:rPr>
              <a:t>αποτέλεσμα</a:t>
            </a:r>
            <a:r>
              <a:rPr lang="el-GR" sz="2000" b="1" dirty="0" smtClean="0">
                <a:solidFill>
                  <a:srgbClr val="000000"/>
                </a:solidFill>
                <a:latin typeface="Comic Sans MS" panose="030F0702030302020204" pitchFamily="66" charset="0"/>
              </a:rPr>
              <a:t> τη </a:t>
            </a:r>
            <a:r>
              <a:rPr lang="el-GR" sz="2400" b="1" dirty="0" smtClean="0">
                <a:solidFill>
                  <a:srgbClr val="0033CC"/>
                </a:solidFill>
                <a:effectLst>
                  <a:outerShdw blurRad="38100" dist="38100" dir="2700000" algn="tl">
                    <a:srgbClr val="000000">
                      <a:alpha val="43137"/>
                    </a:srgbClr>
                  </a:outerShdw>
                </a:effectLst>
                <a:latin typeface="Comic Sans MS" panose="030F0702030302020204" pitchFamily="66" charset="0"/>
              </a:rPr>
              <a:t>δημιουργία διαφοράς δυναμικού </a:t>
            </a:r>
            <a:r>
              <a:rPr lang="el-GR" sz="2000" b="1" dirty="0" smtClean="0">
                <a:solidFill>
                  <a:srgbClr val="000000"/>
                </a:solidFill>
                <a:latin typeface="Comic Sans MS" panose="030F0702030302020204" pitchFamily="66" charset="0"/>
              </a:rPr>
              <a:t>στα άκρα της σπείρας.</a:t>
            </a:r>
            <a:r>
              <a:rPr lang="el-GR" sz="2000" b="1" dirty="0">
                <a:solidFill>
                  <a:srgbClr val="000000"/>
                </a:solidFill>
                <a:latin typeface="Comic Sans MS" panose="030F0702030302020204" pitchFamily="66" charset="0"/>
              </a:rPr>
              <a:t> </a:t>
            </a:r>
            <a:endParaRPr lang="el-GR" sz="2000" b="1" dirty="0"/>
          </a:p>
        </p:txBody>
      </p:sp>
      <p:sp>
        <p:nvSpPr>
          <p:cNvPr id="6" name="Ορθογώνιο 5"/>
          <p:cNvSpPr/>
          <p:nvPr/>
        </p:nvSpPr>
        <p:spPr>
          <a:xfrm>
            <a:off x="1675740" y="3282101"/>
            <a:ext cx="8519820" cy="1569660"/>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Η διαφορά δυναμικού στα άκρα </a:t>
            </a:r>
            <a:r>
              <a:rPr lang="el-GR" sz="2000" b="1" dirty="0" smtClean="0">
                <a:latin typeface="Comic Sans MS" panose="030F0702030302020204" pitchFamily="66" charset="0"/>
              </a:rPr>
              <a:t>της σπείρας (ή του πηνίου) </a:t>
            </a:r>
            <a:r>
              <a:rPr lang="el-GR" sz="2000" b="1" dirty="0">
                <a:latin typeface="Comic Sans MS" panose="030F0702030302020204" pitchFamily="66" charset="0"/>
              </a:rPr>
              <a:t>ονομάζεται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Ηλεκτρεγερτική Δύναμη (ΗΕΔ) από επαγωγή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az-Cyrl-AZ"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Є</a:t>
            </a:r>
            <a:r>
              <a:rPr lang="el-GR" sz="24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επ</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(Επαγωγική Τάση</a:t>
            </a:r>
            <a:r>
              <a:rPr lang="el-GR" sz="2000" b="1" dirty="0" smtClean="0">
                <a:latin typeface="Comic Sans MS" panose="030F0702030302020204" pitchFamily="66" charset="0"/>
              </a:rPr>
              <a:t>) και έχει ως μονάδα μέτρησης στο </a:t>
            </a:r>
            <a:r>
              <a:rPr lang="en-US" sz="2000" b="1" dirty="0" smtClean="0">
                <a:latin typeface="Comic Sans MS" panose="030F0702030302020204" pitchFamily="66" charset="0"/>
              </a:rPr>
              <a:t>SI </a:t>
            </a:r>
            <a:r>
              <a:rPr lang="el-GR" sz="2000" b="1" dirty="0" smtClean="0">
                <a:latin typeface="Comic Sans MS" panose="030F0702030302020204" pitchFamily="66" charset="0"/>
              </a:rPr>
              <a:t>το 1</a:t>
            </a:r>
            <a:r>
              <a:rPr lang="en-US" sz="2000" b="1" dirty="0" smtClean="0">
                <a:latin typeface="Comic Sans MS" panose="030F0702030302020204" pitchFamily="66" charset="0"/>
              </a:rPr>
              <a:t>Volt</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20" y="893967"/>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8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sp>
        <p:nvSpPr>
          <p:cNvPr id="5" name="Rectangle 2"/>
          <p:cNvSpPr>
            <a:spLocks noChangeArrowheads="1"/>
          </p:cNvSpPr>
          <p:nvPr/>
        </p:nvSpPr>
        <p:spPr bwMode="auto">
          <a:xfrm>
            <a:off x="4775200" y="310198"/>
            <a:ext cx="264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600" b="1" dirty="0">
                <a:solidFill>
                  <a:srgbClr val="800000"/>
                </a:solidFill>
                <a:effectLst>
                  <a:outerShdw blurRad="38100" dist="38100" dir="2700000" algn="tl">
                    <a:srgbClr val="FFFFFF"/>
                  </a:outerShdw>
                </a:effectLst>
                <a:latin typeface="Comic Sans MS" panose="030F0702030302020204" pitchFamily="66" charset="0"/>
              </a:rPr>
              <a:t>Α Ι Τ Ι Ο</a:t>
            </a:r>
          </a:p>
        </p:txBody>
      </p:sp>
      <p:sp>
        <p:nvSpPr>
          <p:cNvPr id="6" name="Text Box 4"/>
          <p:cNvSpPr txBox="1">
            <a:spLocks noChangeArrowheads="1"/>
          </p:cNvSpPr>
          <p:nvPr/>
        </p:nvSpPr>
        <p:spPr bwMode="auto">
          <a:xfrm>
            <a:off x="1104583" y="1017763"/>
            <a:ext cx="208915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spAutoFit/>
          </a:bodyPr>
          <a:lstStyle/>
          <a:p>
            <a:pPr algn="ctr">
              <a:lnSpc>
                <a:spcPct val="150000"/>
              </a:lnSpc>
              <a:spcBef>
                <a:spcPct val="50000"/>
              </a:spcBef>
            </a:pPr>
            <a:r>
              <a:rPr lang="el-GR" altLang="el-GR" sz="2400" b="1" dirty="0">
                <a:latin typeface="Comic Sans MS" panose="030F0702030302020204" pitchFamily="66" charset="0"/>
              </a:rPr>
              <a:t>Πλησίασμα ή απομάκρυνση </a:t>
            </a:r>
            <a:r>
              <a:rPr lang="el-GR" altLang="el-GR" sz="2400" b="1" dirty="0" smtClean="0">
                <a:latin typeface="Comic Sans MS" panose="030F0702030302020204" pitchFamily="66" charset="0"/>
              </a:rPr>
              <a:t>του μαγνήτη </a:t>
            </a:r>
            <a:endParaRPr lang="el-GR" altLang="el-GR" sz="2400" b="1" dirty="0">
              <a:latin typeface="Comic Sans MS" panose="030F0702030302020204" pitchFamily="66" charset="0"/>
            </a:endParaRPr>
          </a:p>
        </p:txBody>
      </p:sp>
      <p:sp>
        <p:nvSpPr>
          <p:cNvPr id="7" name="Text Box 5"/>
          <p:cNvSpPr txBox="1">
            <a:spLocks noChangeArrowheads="1"/>
          </p:cNvSpPr>
          <p:nvPr/>
        </p:nvSpPr>
        <p:spPr bwMode="auto">
          <a:xfrm>
            <a:off x="3904931" y="956529"/>
            <a:ext cx="4121469"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pPr algn="ctr">
              <a:lnSpc>
                <a:spcPct val="150000"/>
              </a:lnSpc>
              <a:spcBef>
                <a:spcPct val="50000"/>
              </a:spcBef>
            </a:pPr>
            <a:r>
              <a:rPr lang="el-GR" altLang="el-GR" sz="2400" b="1" dirty="0">
                <a:solidFill>
                  <a:schemeClr val="hlink"/>
                </a:solidFill>
                <a:effectLst>
                  <a:outerShdw blurRad="38100" dist="38100" dir="2700000" algn="tl">
                    <a:srgbClr val="000000"/>
                  </a:outerShdw>
                </a:effectLst>
                <a:latin typeface="Comic Sans MS" panose="030F0702030302020204" pitchFamily="66" charset="0"/>
              </a:rPr>
              <a:t>Αύξηση ή ελάττωση </a:t>
            </a:r>
            <a:r>
              <a:rPr lang="el-GR" altLang="el-GR" sz="2400" b="1" dirty="0" smtClean="0">
                <a:solidFill>
                  <a:schemeClr val="hlink"/>
                </a:solidFill>
                <a:effectLst>
                  <a:outerShdw blurRad="38100" dist="38100" dir="2700000" algn="tl">
                    <a:srgbClr val="000000"/>
                  </a:outerShdw>
                </a:effectLst>
                <a:latin typeface="Comic Sans MS" panose="030F0702030302020204" pitchFamily="66" charset="0"/>
              </a:rPr>
              <a:t>αριθμού </a:t>
            </a:r>
            <a:r>
              <a:rPr lang="el-GR" altLang="el-GR" sz="2400" b="1" dirty="0">
                <a:solidFill>
                  <a:schemeClr val="hlink"/>
                </a:solidFill>
                <a:effectLst>
                  <a:outerShdw blurRad="38100" dist="38100" dir="2700000" algn="tl">
                    <a:srgbClr val="000000"/>
                  </a:outerShdw>
                </a:effectLst>
                <a:latin typeface="Comic Sans MS" panose="030F0702030302020204" pitchFamily="66" charset="0"/>
              </a:rPr>
              <a:t>δυναμικών γραμμών μέσα από το πηνίο</a:t>
            </a:r>
            <a:r>
              <a:rPr lang="el-GR" altLang="el-GR" sz="2400" b="1" dirty="0">
                <a:latin typeface="Comic Sans MS" panose="030F0702030302020204" pitchFamily="66" charset="0"/>
              </a:rPr>
              <a:t> </a:t>
            </a:r>
          </a:p>
        </p:txBody>
      </p:sp>
      <p:sp>
        <p:nvSpPr>
          <p:cNvPr id="8" name="Text Box 6"/>
          <p:cNvSpPr txBox="1">
            <a:spLocks noChangeArrowheads="1"/>
          </p:cNvSpPr>
          <p:nvPr/>
        </p:nvSpPr>
        <p:spPr bwMode="auto">
          <a:xfrm>
            <a:off x="8684259" y="956529"/>
            <a:ext cx="2951482" cy="1754326"/>
          </a:xfrm>
          <a:prstGeom prst="rect">
            <a:avLst/>
          </a:prstGeom>
          <a:noFill/>
          <a:ln w="9525">
            <a:solidFill>
              <a:schemeClr val="tx1"/>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square">
            <a:spAutoFit/>
          </a:bodyPr>
          <a:lstStyle/>
          <a:p>
            <a:pPr algn="ctr">
              <a:lnSpc>
                <a:spcPct val="150000"/>
              </a:lnSpc>
              <a:spcBef>
                <a:spcPct val="50000"/>
              </a:spcBef>
            </a:pP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Αύξηση ή ελάττωση μαγνητικής ροής στο πηνίο</a:t>
            </a:r>
          </a:p>
        </p:txBody>
      </p:sp>
      <p:sp>
        <p:nvSpPr>
          <p:cNvPr id="9" name="AutoShape 7"/>
          <p:cNvSpPr>
            <a:spLocks noChangeArrowheads="1"/>
          </p:cNvSpPr>
          <p:nvPr/>
        </p:nvSpPr>
        <p:spPr bwMode="auto">
          <a:xfrm>
            <a:off x="3369150" y="1604228"/>
            <a:ext cx="431800" cy="287337"/>
          </a:xfrm>
          <a:prstGeom prst="rightArrow">
            <a:avLst>
              <a:gd name="adj1" fmla="val 50000"/>
              <a:gd name="adj2" fmla="val 37569"/>
            </a:avLst>
          </a:prstGeom>
          <a:solidFill>
            <a:srgbClr val="800000"/>
          </a:solidFill>
          <a:ln w="9525">
            <a:solidFill>
              <a:srgbClr val="800000"/>
            </a:solidFill>
            <a:miter lim="800000"/>
            <a:headEnd/>
            <a:tailEnd/>
          </a:ln>
          <a:effectLst>
            <a:outerShdw dist="35921" dir="2700000" algn="ctr" rotWithShape="0">
              <a:schemeClr val="bg2"/>
            </a:outerShdw>
          </a:effectLst>
        </p:spPr>
        <p:txBody>
          <a:bodyPr wrap="none" anchor="ctr"/>
          <a:lstStyle/>
          <a:p>
            <a:endParaRPr lang="el-GR">
              <a:solidFill>
                <a:srgbClr val="800000"/>
              </a:solidFill>
            </a:endParaRPr>
          </a:p>
        </p:txBody>
      </p:sp>
      <p:sp>
        <p:nvSpPr>
          <p:cNvPr id="10" name="AutoShape 8"/>
          <p:cNvSpPr>
            <a:spLocks noChangeArrowheads="1"/>
          </p:cNvSpPr>
          <p:nvPr/>
        </p:nvSpPr>
        <p:spPr bwMode="auto">
          <a:xfrm>
            <a:off x="8135459" y="1618585"/>
            <a:ext cx="431800" cy="287337"/>
          </a:xfrm>
          <a:prstGeom prst="rightArrow">
            <a:avLst>
              <a:gd name="adj1" fmla="val 50000"/>
              <a:gd name="adj2" fmla="val 37569"/>
            </a:avLst>
          </a:prstGeom>
          <a:solidFill>
            <a:srgbClr val="800000"/>
          </a:solidFill>
          <a:ln w="9525">
            <a:solidFill>
              <a:srgbClr val="800000"/>
            </a:solidFill>
            <a:miter lim="800000"/>
            <a:headEnd/>
            <a:tailEnd/>
          </a:ln>
          <a:effectLst>
            <a:outerShdw dist="35921" dir="2700000" algn="ctr" rotWithShape="0">
              <a:schemeClr val="bg2"/>
            </a:outerShdw>
          </a:effectLst>
        </p:spPr>
        <p:txBody>
          <a:bodyPr wrap="none" anchor="ctr"/>
          <a:lstStyle/>
          <a:p>
            <a:endParaRPr lang="el-GR"/>
          </a:p>
        </p:txBody>
      </p:sp>
      <p:sp>
        <p:nvSpPr>
          <p:cNvPr id="11" name="Rectangle 2"/>
          <p:cNvSpPr>
            <a:spLocks noChangeArrowheads="1"/>
          </p:cNvSpPr>
          <p:nvPr/>
        </p:nvSpPr>
        <p:spPr bwMode="auto">
          <a:xfrm>
            <a:off x="2931716" y="3034020"/>
            <a:ext cx="6098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600" b="1" dirty="0" smtClean="0">
                <a:solidFill>
                  <a:srgbClr val="800000"/>
                </a:solidFill>
                <a:effectLst>
                  <a:outerShdw blurRad="38100" dist="38100" dir="2700000" algn="tl">
                    <a:srgbClr val="FFFFFF"/>
                  </a:outerShdw>
                </a:effectLst>
                <a:latin typeface="Comic Sans MS" panose="030F0702030302020204" pitchFamily="66" charset="0"/>
              </a:rPr>
              <a:t>Α Π Ο Τ Ε Λ Ε Σ Μ Α</a:t>
            </a:r>
            <a:endParaRPr lang="el-GR" altLang="el-GR" sz="3600" b="1" dirty="0">
              <a:solidFill>
                <a:srgbClr val="800000"/>
              </a:solidFill>
              <a:effectLst>
                <a:outerShdw blurRad="38100" dist="38100" dir="2700000" algn="tl">
                  <a:srgbClr val="FFFFFF"/>
                </a:outerShdw>
              </a:effectLst>
              <a:latin typeface="Comic Sans MS" panose="030F0702030302020204" pitchFamily="66" charset="0"/>
            </a:endParaRPr>
          </a:p>
        </p:txBody>
      </p:sp>
      <p:sp>
        <p:nvSpPr>
          <p:cNvPr id="13" name="Text Box 12"/>
          <p:cNvSpPr txBox="1">
            <a:spLocks noChangeArrowheads="1"/>
          </p:cNvSpPr>
          <p:nvPr/>
        </p:nvSpPr>
        <p:spPr bwMode="auto">
          <a:xfrm>
            <a:off x="6659084" y="4023015"/>
            <a:ext cx="3816350"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spAutoFit/>
          </a:bodyPr>
          <a:lstStyle/>
          <a:p>
            <a:pPr algn="ctr">
              <a:spcBef>
                <a:spcPct val="50000"/>
              </a:spcBef>
            </a:pPr>
            <a:r>
              <a:rPr lang="el-GR" altLang="el-GR" sz="3200" b="1" i="1" dirty="0" err="1">
                <a:solidFill>
                  <a:srgbClr val="008000"/>
                </a:solidFill>
                <a:effectLst>
                  <a:outerShdw blurRad="38100" dist="38100" dir="2700000" algn="tl">
                    <a:srgbClr val="000000"/>
                  </a:outerShdw>
                </a:effectLst>
                <a:latin typeface="Comic Sans MS" panose="030F0702030302020204" pitchFamily="66" charset="0"/>
              </a:rPr>
              <a:t>Ι</a:t>
            </a:r>
            <a:r>
              <a:rPr lang="el-GR" altLang="el-GR" sz="3200" b="1" baseline="-25000" dirty="0" err="1">
                <a:solidFill>
                  <a:srgbClr val="008000"/>
                </a:solidFill>
                <a:effectLst>
                  <a:outerShdw blurRad="38100" dist="38100" dir="2700000" algn="tl">
                    <a:srgbClr val="000000"/>
                  </a:outerShdw>
                </a:effectLst>
                <a:latin typeface="Comic Sans MS" panose="030F0702030302020204" pitchFamily="66" charset="0"/>
              </a:rPr>
              <a:t>επ</a:t>
            </a:r>
            <a:endParaRPr lang="el-GR" altLang="el-GR" sz="3200" b="1" baseline="-25000" dirty="0">
              <a:solidFill>
                <a:srgbClr val="008000"/>
              </a:solidFill>
              <a:effectLst>
                <a:outerShdw blurRad="38100" dist="38100" dir="2700000" algn="tl">
                  <a:srgbClr val="000000"/>
                </a:outerShdw>
              </a:effectLst>
              <a:latin typeface="Comic Sans MS" panose="030F0702030302020204" pitchFamily="66" charset="0"/>
            </a:endParaRPr>
          </a:p>
          <a:p>
            <a:pPr algn="ctr">
              <a:spcBef>
                <a:spcPct val="50000"/>
              </a:spcBef>
            </a:pPr>
            <a:r>
              <a:rPr lang="el-GR" altLang="el-GR" sz="3200" b="1" dirty="0">
                <a:solidFill>
                  <a:srgbClr val="008000"/>
                </a:solidFill>
                <a:effectLst>
                  <a:outerShdw blurRad="38100" dist="38100" dir="2700000" algn="tl">
                    <a:srgbClr val="000000"/>
                  </a:outerShdw>
                </a:effectLst>
                <a:latin typeface="Comic Sans MS" panose="030F0702030302020204" pitchFamily="66" charset="0"/>
              </a:rPr>
              <a:t>Επαγωγικό ρεύμα</a:t>
            </a:r>
          </a:p>
        </p:txBody>
      </p:sp>
      <p:grpSp>
        <p:nvGrpSpPr>
          <p:cNvPr id="14" name="Group 13"/>
          <p:cNvGrpSpPr>
            <a:grpSpLocks/>
          </p:cNvGrpSpPr>
          <p:nvPr/>
        </p:nvGrpSpPr>
        <p:grpSpPr bwMode="auto">
          <a:xfrm>
            <a:off x="4244814" y="4173774"/>
            <a:ext cx="2232025" cy="649288"/>
            <a:chOff x="1791" y="2704"/>
            <a:chExt cx="1406" cy="409"/>
          </a:xfrm>
        </p:grpSpPr>
        <p:sp>
          <p:nvSpPr>
            <p:cNvPr id="15" name="AutoShape 14"/>
            <p:cNvSpPr>
              <a:spLocks noChangeArrowheads="1"/>
            </p:cNvSpPr>
            <p:nvPr/>
          </p:nvSpPr>
          <p:spPr bwMode="auto">
            <a:xfrm>
              <a:off x="1791" y="2976"/>
              <a:ext cx="1406" cy="137"/>
            </a:xfrm>
            <a:prstGeom prst="rightArrow">
              <a:avLst>
                <a:gd name="adj1" fmla="val 50000"/>
                <a:gd name="adj2" fmla="val 256569"/>
              </a:avLst>
            </a:prstGeom>
            <a:solidFill>
              <a:srgbClr val="800000"/>
            </a:solidFill>
            <a:ln w="9525">
              <a:solidFill>
                <a:srgbClr val="800000"/>
              </a:solidFill>
              <a:miter lim="800000"/>
              <a:headEnd/>
              <a:tailEnd/>
            </a:ln>
            <a:effectLst>
              <a:outerShdw dist="35921" dir="2700000" algn="ctr" rotWithShape="0">
                <a:schemeClr val="bg2"/>
              </a:outerShdw>
            </a:effectLst>
          </p:spPr>
          <p:txBody>
            <a:bodyPr wrap="none" anchor="ctr"/>
            <a:lstStyle/>
            <a:p>
              <a:endParaRPr lang="el-GR"/>
            </a:p>
          </p:txBody>
        </p:sp>
        <p:sp>
          <p:nvSpPr>
            <p:cNvPr id="16" name="Text Box 15"/>
            <p:cNvSpPr txBox="1">
              <a:spLocks noChangeArrowheads="1"/>
            </p:cNvSpPr>
            <p:nvPr/>
          </p:nvSpPr>
          <p:spPr bwMode="auto">
            <a:xfrm>
              <a:off x="1791" y="2704"/>
              <a:ext cx="13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latin typeface="Comic Sans MS" panose="030F0702030302020204" pitchFamily="66" charset="0"/>
                </a:rPr>
                <a:t>Κλειστό κύκλωμα</a:t>
              </a:r>
            </a:p>
          </p:txBody>
        </p:sp>
      </p:grpSp>
      <p:sp>
        <p:nvSpPr>
          <p:cNvPr id="18" name="Text Box 4"/>
          <p:cNvSpPr txBox="1">
            <a:spLocks noChangeArrowheads="1"/>
          </p:cNvSpPr>
          <p:nvPr/>
        </p:nvSpPr>
        <p:spPr bwMode="auto">
          <a:xfrm>
            <a:off x="1246980" y="3730199"/>
            <a:ext cx="2906712" cy="2185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pPr algn="ctr">
              <a:lnSpc>
                <a:spcPct val="150000"/>
              </a:lnSpc>
              <a:spcBef>
                <a:spcPct val="50000"/>
              </a:spcBef>
            </a:pPr>
            <a:r>
              <a:rPr lang="el-GR" altLang="el-GR" sz="3200" b="1" dirty="0">
                <a:solidFill>
                  <a:srgbClr val="FF0000"/>
                </a:solidFill>
                <a:effectLst>
                  <a:outerShdw blurRad="38100" dist="38100" dir="2700000" algn="tl">
                    <a:srgbClr val="000000"/>
                  </a:outerShdw>
                </a:effectLst>
                <a:latin typeface="Comic Sans MS" panose="030F0702030302020204" pitchFamily="66" charset="0"/>
              </a:rPr>
              <a:t>ΗΕΔ από επαγωγή (</a:t>
            </a:r>
            <a:r>
              <a:rPr lang="az-Cyrl-AZ" altLang="el-GR" sz="3200" b="1" dirty="0">
                <a:solidFill>
                  <a:srgbClr val="FF0000"/>
                </a:solidFill>
                <a:effectLst>
                  <a:outerShdw blurRad="38100" dist="38100" dir="2700000" algn="tl">
                    <a:srgbClr val="000000"/>
                  </a:outerShdw>
                </a:effectLst>
                <a:latin typeface="Comic Sans MS" panose="030F0702030302020204" pitchFamily="66" charset="0"/>
              </a:rPr>
              <a:t>Є</a:t>
            </a:r>
            <a:r>
              <a:rPr lang="el-GR" altLang="el-GR" sz="3200" b="1" baseline="-25000" dirty="0" err="1">
                <a:solidFill>
                  <a:srgbClr val="FF0000"/>
                </a:solidFill>
                <a:effectLst>
                  <a:outerShdw blurRad="38100" dist="38100" dir="2700000" algn="tl">
                    <a:srgbClr val="000000"/>
                  </a:outerShdw>
                </a:effectLst>
                <a:latin typeface="Comic Sans MS" panose="030F0702030302020204" pitchFamily="66" charset="0"/>
              </a:rPr>
              <a:t>επ</a:t>
            </a:r>
            <a:r>
              <a:rPr lang="el-GR" altLang="el-GR" sz="3200" b="1" dirty="0">
                <a:solidFill>
                  <a:srgbClr val="FF0000"/>
                </a:solidFill>
                <a:effectLst>
                  <a:outerShdw blurRad="38100" dist="38100" dir="2700000" algn="tl">
                    <a:srgbClr val="000000"/>
                  </a:outerShdw>
                </a:effectLst>
                <a:latin typeface="Comic Sans MS" panose="030F0702030302020204" pitchFamily="66" charset="0"/>
              </a:rPr>
              <a:t>)</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 </a:t>
            </a:r>
          </a:p>
          <a:p>
            <a:pPr algn="ctr">
              <a:lnSpc>
                <a:spcPct val="150000"/>
              </a:lnSpc>
              <a:spcBef>
                <a:spcPct val="50000"/>
              </a:spcBef>
            </a:pPr>
            <a:r>
              <a:rPr lang="el-GR" altLang="el-GR" sz="2000" b="1" dirty="0">
                <a:solidFill>
                  <a:srgbClr val="FF0000"/>
                </a:solidFill>
                <a:effectLst>
                  <a:outerShdw blurRad="38100" dist="38100" dir="2700000" algn="tl">
                    <a:srgbClr val="000000"/>
                  </a:outerShdw>
                </a:effectLst>
                <a:latin typeface="Comic Sans MS" panose="030F0702030302020204" pitchFamily="66" charset="0"/>
              </a:rPr>
              <a:t>(στα άκρα του πηνίου)</a:t>
            </a:r>
          </a:p>
        </p:txBody>
      </p:sp>
    </p:spTree>
    <p:extLst>
      <p:ext uri="{BB962C8B-B14F-4D97-AF65-F5344CB8AC3E}">
        <p14:creationId xmlns:p14="http://schemas.microsoft.com/office/powerpoint/2010/main" val="33974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ppt_x</p:attrName>
                                        </p:attrNameLst>
                                      </p:cBhvr>
                                      <p:tavLst>
                                        <p:tav tm="0">
                                          <p:val>
                                            <p:strVal val="#ppt_x-.2"/>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0"/>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500" fill="hold"/>
                                        <p:tgtEl>
                                          <p:spTgt spid="11"/>
                                        </p:tgtEl>
                                        <p:attrNameLst>
                                          <p:attrName>ppt_x</p:attrName>
                                        </p:attrNameLst>
                                      </p:cBhvr>
                                      <p:tavLst>
                                        <p:tav tm="0">
                                          <p:val>
                                            <p:strVal val="#ppt_x-.2"/>
                                          </p:val>
                                        </p:tav>
                                        <p:tav tm="100000">
                                          <p:val>
                                            <p:strVal val="#ppt_x"/>
                                          </p:val>
                                        </p:tav>
                                      </p:tavLst>
                                    </p:anim>
                                    <p:anim calcmode="lin" valueType="num">
                                      <p:cBhvr>
                                        <p:cTn id="46" dur="1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7" dur="1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ppt_x</p:attrName>
                                        </p:attrNameLst>
                                      </p:cBhvr>
                                      <p:tavLst>
                                        <p:tav tm="0">
                                          <p:val>
                                            <p:strVal val="#ppt_x-.2"/>
                                          </p:val>
                                        </p:tav>
                                        <p:tav tm="100000">
                                          <p:val>
                                            <p:strVal val="#ppt_x"/>
                                          </p:val>
                                        </p:tav>
                                      </p:tavLst>
                                    </p:anim>
                                    <p:anim calcmode="lin" valueType="num">
                                      <p:cBhvr>
                                        <p:cTn id="5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ppt_x</p:attrName>
                                        </p:attrNameLst>
                                      </p:cBhvr>
                                      <p:tavLst>
                                        <p:tav tm="0">
                                          <p:val>
                                            <p:strVal val="#ppt_x-.2"/>
                                          </p:val>
                                        </p:tav>
                                        <p:tav tm="100000">
                                          <p:val>
                                            <p:strVal val="#ppt_x"/>
                                          </p:val>
                                        </p:tav>
                                      </p:tavLst>
                                    </p:anim>
                                    <p:anim calcmode="lin" valueType="num">
                                      <p:cBhvr>
                                        <p:cTn id="6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4"/>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ppt_x</p:attrName>
                                        </p:attrNameLst>
                                      </p:cBhvr>
                                      <p:tavLst>
                                        <p:tav tm="0">
                                          <p:val>
                                            <p:strVal val="#ppt_x-.2"/>
                                          </p:val>
                                        </p:tav>
                                        <p:tav tm="100000">
                                          <p:val>
                                            <p:strVal val="#ppt_x"/>
                                          </p:val>
                                        </p:tav>
                                      </p:tavLst>
                                    </p:anim>
                                    <p:anim calcmode="lin" valueType="num">
                                      <p:cBhvr>
                                        <p:cTn id="6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1" grpId="0"/>
      <p:bldP spid="13"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24</a:t>
            </a:fld>
            <a:endParaRPr lang="el-GR">
              <a:solidFill>
                <a:prstClr val="black">
                  <a:tint val="75000"/>
                </a:prst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2196" y="2078414"/>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6902862" y="344384"/>
            <a:ext cx="3669475" cy="1531917"/>
          </a:xfrm>
          <a:prstGeom prst="cloudCallout">
            <a:avLst>
              <a:gd name="adj1" fmla="val 59224"/>
              <a:gd name="adj2" fmla="val 63214"/>
            </a:avLst>
          </a:prstGeom>
          <a:noFill/>
          <a:ln w="9525">
            <a:solidFill>
              <a:schemeClr val="tx1"/>
            </a:solidFill>
            <a:round/>
            <a:headEnd/>
            <a:tailEnd/>
          </a:ln>
          <a:effectLst/>
        </p:spPr>
        <p:txBody>
          <a:bodyPr/>
          <a:lstStyle/>
          <a:p>
            <a:pPr algn="ctr">
              <a:lnSpc>
                <a:spcPct val="150000"/>
              </a:lnSpc>
            </a:pPr>
            <a:r>
              <a:rPr lang="el-GR" b="1" dirty="0" smtClean="0">
                <a:latin typeface="Comic Sans MS" pitchFamily="66" charset="0"/>
              </a:rPr>
              <a:t>Από τι εξαρτάται η ΗΕΔ από επαγωγή</a:t>
            </a:r>
            <a:r>
              <a:rPr lang="en-US" b="1" dirty="0" smtClean="0">
                <a:latin typeface="Comic Sans MS" pitchFamily="66" charset="0"/>
              </a:rPr>
              <a:t>;</a:t>
            </a:r>
            <a:endParaRPr lang="el-GR" b="1" dirty="0">
              <a:latin typeface="Comic Sans MS" pitchFamily="66"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487" y="2370844"/>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2078181" y="1942199"/>
                <a:ext cx="6425739" cy="3917932"/>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Σύμφωνα με το </a:t>
                </a:r>
                <a:r>
                  <a:rPr lang="el-GR" sz="2000" b="1" dirty="0" smtClean="0">
                    <a:latin typeface="Comic Sans MS" panose="030F0702030302020204" pitchFamily="66" charset="0"/>
                    <a:hlinkClick r:id="rId4"/>
                  </a:rPr>
                  <a:t>πείραμα</a:t>
                </a:r>
                <a:r>
                  <a:rPr lang="el-GR" sz="2000" b="1" dirty="0" smtClean="0">
                    <a:latin typeface="Comic Sans MS" panose="030F0702030302020204" pitchFamily="66" charset="0"/>
                  </a:rPr>
                  <a:t>, η ΗΕΔ από επαγωγή εξαρτάται από </a:t>
                </a:r>
              </a:p>
              <a:p>
                <a:pPr marL="342900" indent="-342900">
                  <a:lnSpc>
                    <a:spcPct val="150000"/>
                  </a:lnSpc>
                  <a:buFont typeface="Arial" panose="020B0604020202020204" pitchFamily="34" charset="0"/>
                  <a:buChar char="•"/>
                </a:pPr>
                <a:r>
                  <a:rPr lang="el-GR" altLang="el-GR" sz="2400" b="1" dirty="0">
                    <a:solidFill>
                      <a:srgbClr val="FF0000"/>
                    </a:solidFill>
                    <a:effectLst>
                      <a:outerShdw blurRad="38100" dist="38100" dir="2700000" algn="tl">
                        <a:srgbClr val="000000"/>
                      </a:outerShdw>
                    </a:effectLst>
                    <a:latin typeface="Comic Sans MS" panose="030F0702030302020204" pitchFamily="66" charset="0"/>
                  </a:rPr>
                  <a:t>τον αριθμό </a:t>
                </a:r>
                <a:r>
                  <a:rPr lang="el-GR" altLang="el-GR" sz="2400" b="1" i="1" dirty="0" smtClean="0">
                    <a:solidFill>
                      <a:srgbClr val="FF0000"/>
                    </a:solidFill>
                    <a:effectLst>
                      <a:outerShdw blurRad="38100" dist="38100" dir="2700000" algn="tl">
                        <a:srgbClr val="000000"/>
                      </a:outerShdw>
                    </a:effectLst>
                    <a:latin typeface="Comic Sans MS" panose="030F0702030302020204" pitchFamily="66" charset="0"/>
                  </a:rPr>
                  <a:t>Ν</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 των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σπειρών του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πηνίου</a:t>
                </a:r>
              </a:p>
              <a:p>
                <a:pPr algn="ctr">
                  <a:lnSpc>
                    <a:spcPct val="150000"/>
                  </a:lnSpc>
                </a:pPr>
                <a:r>
                  <a:rPr lang="el-GR" sz="1600" b="1" dirty="0" smtClean="0">
                    <a:latin typeface="Comic Sans MS" panose="030F0702030302020204" pitchFamily="66" charset="0"/>
                  </a:rPr>
                  <a:t>και</a:t>
                </a:r>
              </a:p>
              <a:p>
                <a:pPr marL="342900" indent="-342900" algn="just">
                  <a:lnSpc>
                    <a:spcPct val="150000"/>
                  </a:lnSpc>
                  <a:buFont typeface="Arial" panose="020B0604020202020204" pitchFamily="34" charset="0"/>
                  <a:buChar char="•"/>
                </a:pPr>
                <a:r>
                  <a:rPr lang="el-GR" altLang="el-GR" sz="2400" b="1" dirty="0">
                    <a:solidFill>
                      <a:srgbClr val="006600"/>
                    </a:solidFill>
                    <a:effectLst>
                      <a:outerShdw blurRad="38100" dist="38100" dir="2700000" algn="tl">
                        <a:srgbClr val="000000"/>
                      </a:outerShdw>
                    </a:effectLst>
                    <a:latin typeface="Comic Sans MS" panose="030F0702030302020204" pitchFamily="66" charset="0"/>
                  </a:rPr>
                  <a:t>τον ρυθμό (την ταχύτητα) μεταβολής της μαγνητικής </a:t>
                </a:r>
                <a:r>
                  <a:rPr lang="el-GR" altLang="el-GR" sz="2400" b="1" dirty="0" smtClean="0">
                    <a:solidFill>
                      <a:srgbClr val="006600"/>
                    </a:solidFill>
                    <a:effectLst>
                      <a:outerShdw blurRad="38100" dist="38100" dir="2700000" algn="tl">
                        <a:srgbClr val="000000"/>
                      </a:outerShdw>
                    </a:effectLst>
                    <a:latin typeface="Comic Sans MS" panose="030F0702030302020204" pitchFamily="66" charset="0"/>
                  </a:rPr>
                  <a:t>ροής (</a:t>
                </a:r>
                <a14:m>
                  <m:oMath xmlns:m="http://schemas.openxmlformats.org/officeDocument/2006/math">
                    <m:f>
                      <m:fPr>
                        <m:ctrlPr>
                          <a:rPr lang="el-GR" altLang="el-GR" sz="2800" b="1" i="1" smtClean="0">
                            <a:solidFill>
                              <a:srgbClr val="006600"/>
                            </a:solidFill>
                            <a:effectLst>
                              <a:outerShdw blurRad="38100" dist="38100" dir="2700000" algn="tl">
                                <a:srgbClr val="000000"/>
                              </a:outerShdw>
                            </a:effectLst>
                            <a:latin typeface="Cambria Math" panose="02040503050406030204" pitchFamily="18" charset="0"/>
                          </a:rPr>
                        </m:ctrlPr>
                      </m:fPr>
                      <m:num>
                        <m:r>
                          <a:rPr lang="el-GR" altLang="el-GR" sz="2800" b="1" i="0" smtClean="0">
                            <a:solidFill>
                              <a:srgbClr val="006600"/>
                            </a:solidFill>
                            <a:effectLst>
                              <a:outerShdw blurRad="38100" dist="38100" dir="2700000" algn="tl">
                                <a:srgbClr val="000000"/>
                              </a:outerShdw>
                            </a:effectLst>
                            <a:latin typeface="Cambria Math" panose="02040503050406030204" pitchFamily="18" charset="0"/>
                          </a:rPr>
                          <m:t>𝚫</m:t>
                        </m:r>
                        <m:r>
                          <a:rPr lang="el-GR" altLang="el-GR" sz="2800" b="1" i="1" smtClean="0">
                            <a:solidFill>
                              <a:srgbClr val="006600"/>
                            </a:solidFill>
                            <a:effectLst>
                              <a:outerShdw blurRad="38100" dist="38100" dir="2700000" algn="tl">
                                <a:srgbClr val="000000"/>
                              </a:outerShdw>
                            </a:effectLst>
                            <a:latin typeface="Cambria Math" panose="02040503050406030204" pitchFamily="18" charset="0"/>
                          </a:rPr>
                          <m:t>𝜱</m:t>
                        </m:r>
                      </m:num>
                      <m:den>
                        <m:r>
                          <a:rPr lang="el-GR" altLang="el-GR" sz="2800" b="1" i="0" smtClean="0">
                            <a:solidFill>
                              <a:srgbClr val="006600"/>
                            </a:solidFill>
                            <a:effectLst>
                              <a:outerShdw blurRad="38100" dist="38100" dir="2700000" algn="tl">
                                <a:srgbClr val="000000"/>
                              </a:outerShdw>
                            </a:effectLst>
                            <a:latin typeface="Cambria Math" panose="02040503050406030204" pitchFamily="18" charset="0"/>
                          </a:rPr>
                          <m:t>𝚫</m:t>
                        </m:r>
                        <m:r>
                          <a:rPr lang="en-US" altLang="el-GR" sz="2800" b="1" i="1" smtClean="0">
                            <a:solidFill>
                              <a:srgbClr val="006600"/>
                            </a:solidFill>
                            <a:effectLst>
                              <a:outerShdw blurRad="38100" dist="38100" dir="2700000" algn="tl">
                                <a:srgbClr val="000000"/>
                              </a:outerShdw>
                            </a:effectLst>
                            <a:latin typeface="Cambria Math" panose="02040503050406030204" pitchFamily="18" charset="0"/>
                          </a:rPr>
                          <m:t>𝒕</m:t>
                        </m:r>
                      </m:den>
                    </m:f>
                  </m:oMath>
                </a14:m>
                <a:r>
                  <a:rPr lang="el-GR" altLang="el-GR" sz="2400" b="1" dirty="0" smtClean="0">
                    <a:solidFill>
                      <a:srgbClr val="006600"/>
                    </a:solidFill>
                    <a:effectLst>
                      <a:outerShdw blurRad="38100" dist="38100" dir="2700000" algn="tl">
                        <a:srgbClr val="000000"/>
                      </a:outerShdw>
                    </a:effectLst>
                    <a:latin typeface="Comic Sans MS" panose="030F0702030302020204" pitchFamily="66" charset="0"/>
                  </a:rPr>
                  <a:t>) που διέρχεται από τις σπείρες του πηνίου.</a:t>
                </a:r>
                <a:endParaRPr lang="el-GR" altLang="el-GR" sz="2400" b="1" dirty="0">
                  <a:solidFill>
                    <a:srgbClr val="006600"/>
                  </a:solidFill>
                  <a:effectLst>
                    <a:outerShdw blurRad="38100" dist="38100" dir="2700000" algn="tl">
                      <a:srgbClr val="000000"/>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78181" y="1942199"/>
                <a:ext cx="6425739" cy="3917932"/>
              </a:xfrm>
              <a:prstGeom prst="rect">
                <a:avLst/>
              </a:prstGeom>
              <a:blipFill>
                <a:blip r:embed="rId5"/>
                <a:stretch>
                  <a:fillRect l="-1328" r="-2087" b="-3583"/>
                </a:stretch>
              </a:blipFill>
            </p:spPr>
            <p:txBody>
              <a:bodyPr/>
              <a:lstStyle/>
              <a:p>
                <a:r>
                  <a:rPr lang="el-GR">
                    <a:noFill/>
                  </a:rPr>
                  <a:t> </a:t>
                </a:r>
              </a:p>
            </p:txBody>
          </p:sp>
        </mc:Fallback>
      </mc:AlternateContent>
    </p:spTree>
    <p:extLst>
      <p:ext uri="{BB962C8B-B14F-4D97-AF65-F5344CB8AC3E}">
        <p14:creationId xmlns:p14="http://schemas.microsoft.com/office/powerpoint/2010/main" val="23037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par>
                          <p:cTn id="21" fill="hold">
                            <p:stCondLst>
                              <p:cond delay="1250"/>
                            </p:stCondLst>
                            <p:childTnLst>
                              <p:par>
                                <p:cTn id="22" presetID="10" presetClass="entr" presetSubtype="0" fill="hold" nodeType="afterEffect">
                                  <p:stCondLst>
                                    <p:cond delay="25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par>
                          <p:cTn id="25" fill="hold">
                            <p:stCondLst>
                              <p:cond delay="2000"/>
                            </p:stCondLst>
                            <p:childTnLst>
                              <p:par>
                                <p:cTn id="26" presetID="10" presetClass="entr" presetSubtype="0" fill="hold" nodeType="afterEffect">
                                  <p:stCondLst>
                                    <p:cond delay="25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par>
                          <p:cTn id="29" fill="hold">
                            <p:stCondLst>
                              <p:cond delay="2750"/>
                            </p:stCondLst>
                            <p:childTnLst>
                              <p:par>
                                <p:cTn id="30" presetID="10" presetClass="entr" presetSubtype="0" fill="hold" nodeType="afterEffect">
                                  <p:stCondLst>
                                    <p:cond delay="25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25</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6" name="TextBox 5"/>
              <p:cNvSpPr txBox="1"/>
              <p:nvPr/>
            </p:nvSpPr>
            <p:spPr>
              <a:xfrm>
                <a:off x="4434840" y="891439"/>
                <a:ext cx="3322320" cy="887807"/>
              </a:xfrm>
              <a:prstGeom prst="rect">
                <a:avLst/>
              </a:prstGeom>
              <a:noFill/>
            </p:spPr>
            <p:txBody>
              <a:bodyPr wrap="square" lIns="0" tIns="0" rIns="0" bIns="0" rtlCol="0">
                <a:spAutoFit/>
              </a:bodyPr>
              <a:lstStyle/>
              <a:p>
                <a14:m>
                  <m:oMath xmlns:m="http://schemas.openxmlformats.org/officeDocument/2006/math">
                    <m:r>
                      <m:rPr>
                        <m:nor/>
                      </m:rPr>
                      <a:rPr lang="az-Cyrl-AZ" altLang="el-GR" sz="4000" b="1" dirty="0" smtClean="0">
                        <a:solidFill>
                          <a:srgbClr val="FF0000"/>
                        </a:solidFill>
                        <a:effectLst/>
                        <a:latin typeface="Comic Sans MS" panose="030F0702030302020204" pitchFamily="66" charset="0"/>
                      </a:rPr>
                      <m:t>Є</m:t>
                    </m:r>
                    <m:r>
                      <a:rPr lang="el-GR" sz="4000" b="1" i="0" baseline="-25000" smtClean="0">
                        <a:solidFill>
                          <a:srgbClr val="FF0000"/>
                        </a:solidFill>
                        <a:effectLst/>
                        <a:latin typeface="Cambria Math" panose="02040503050406030204" pitchFamily="18" charset="0"/>
                      </a:rPr>
                      <m:t>𝛆𝛑</m:t>
                    </m:r>
                  </m:oMath>
                </a14:m>
                <a:r>
                  <a:rPr lang="el-GR" sz="4000" b="1" i="1" baseline="-25000" dirty="0" smtClean="0">
                    <a:solidFill>
                      <a:srgbClr val="FF0000"/>
                    </a:solidFill>
                    <a:effectLst/>
                    <a:latin typeface="Comic Sans MS" panose="030F0702030302020204" pitchFamily="66" charset="0"/>
                  </a:rPr>
                  <a:t> </a:t>
                </a:r>
                <a:r>
                  <a:rPr lang="el-GR" sz="4000" b="1" dirty="0" smtClean="0">
                    <a:solidFill>
                      <a:srgbClr val="FF0000"/>
                    </a:solidFill>
                    <a:effectLst/>
                    <a:latin typeface="Cambria Math" panose="02040503050406030204" pitchFamily="18" charset="0"/>
                    <a:ea typeface="Cambria Math" panose="02040503050406030204" pitchFamily="18" charset="0"/>
                  </a:rPr>
                  <a:t>= - </a:t>
                </a:r>
                <a:r>
                  <a:rPr lang="el-GR" sz="4000" b="1" i="1" dirty="0" smtClean="0">
                    <a:solidFill>
                      <a:srgbClr val="FF0000"/>
                    </a:solidFill>
                    <a:effectLst/>
                    <a:latin typeface="Cambria Math" panose="02040503050406030204" pitchFamily="18" charset="0"/>
                    <a:ea typeface="Cambria Math" panose="02040503050406030204" pitchFamily="18" charset="0"/>
                  </a:rPr>
                  <a:t>Ν</a:t>
                </a:r>
                <a14:m>
                  <m:oMath xmlns:m="http://schemas.openxmlformats.org/officeDocument/2006/math">
                    <m:r>
                      <a:rPr lang="el-GR" sz="4000" b="1" i="1" smtClean="0">
                        <a:solidFill>
                          <a:srgbClr val="FF0000"/>
                        </a:solidFill>
                        <a:effectLst/>
                        <a:latin typeface="Cambria Math" panose="02040503050406030204" pitchFamily="18" charset="0"/>
                        <a:ea typeface="Cambria Math" panose="02040503050406030204" pitchFamily="18" charset="0"/>
                      </a:rPr>
                      <m:t>  </m:t>
                    </m:r>
                    <m:f>
                      <m:fPr>
                        <m:ctrlPr>
                          <a:rPr lang="el-GR" sz="4000" b="1" i="1" smtClean="0">
                            <a:solidFill>
                              <a:srgbClr val="FF0000"/>
                            </a:solidFill>
                            <a:effectLst/>
                            <a:latin typeface="Cambria Math" panose="02040503050406030204" pitchFamily="18" charset="0"/>
                            <a:ea typeface="Cambria Math" panose="02040503050406030204" pitchFamily="18" charset="0"/>
                          </a:rPr>
                        </m:ctrlPr>
                      </m:fPr>
                      <m:num>
                        <m:r>
                          <a:rPr lang="el-GR" sz="4000" b="1" i="0" smtClean="0">
                            <a:solidFill>
                              <a:srgbClr val="FF0000"/>
                            </a:solidFill>
                            <a:effectLst/>
                            <a:latin typeface="Cambria Math" panose="02040503050406030204" pitchFamily="18" charset="0"/>
                            <a:ea typeface="Cambria Math" panose="02040503050406030204" pitchFamily="18" charset="0"/>
                          </a:rPr>
                          <m:t>𝚫</m:t>
                        </m:r>
                        <m:r>
                          <a:rPr lang="el-GR" sz="4000" b="1" i="1" smtClean="0">
                            <a:solidFill>
                              <a:srgbClr val="FF0000"/>
                            </a:solidFill>
                            <a:effectLst/>
                            <a:latin typeface="Cambria Math" panose="02040503050406030204" pitchFamily="18" charset="0"/>
                            <a:ea typeface="Cambria Math" panose="02040503050406030204" pitchFamily="18" charset="0"/>
                          </a:rPr>
                          <m:t>𝜱</m:t>
                        </m:r>
                      </m:num>
                      <m:den>
                        <m:r>
                          <a:rPr lang="el-GR" sz="4000" b="1" i="0" smtClean="0">
                            <a:solidFill>
                              <a:srgbClr val="FF0000"/>
                            </a:solidFill>
                            <a:effectLst/>
                            <a:latin typeface="Cambria Math" panose="02040503050406030204" pitchFamily="18" charset="0"/>
                            <a:ea typeface="Cambria Math" panose="02040503050406030204" pitchFamily="18" charset="0"/>
                          </a:rPr>
                          <m:t>𝚫</m:t>
                        </m:r>
                        <m:r>
                          <a:rPr lang="en-US" sz="4000" b="1" i="1" smtClean="0">
                            <a:solidFill>
                              <a:srgbClr val="FF0000"/>
                            </a:solidFill>
                            <a:effectLst/>
                            <a:latin typeface="Cambria Math" panose="02040503050406030204" pitchFamily="18" charset="0"/>
                            <a:ea typeface="Cambria Math" panose="02040503050406030204" pitchFamily="18" charset="0"/>
                          </a:rPr>
                          <m:t>𝒕</m:t>
                        </m:r>
                      </m:den>
                    </m:f>
                  </m:oMath>
                </a14:m>
                <a:endParaRPr lang="el-GR" sz="4000" b="1" i="1" baseline="-25000"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34840" y="891439"/>
                <a:ext cx="3322320" cy="887807"/>
              </a:xfrm>
              <a:prstGeom prst="rect">
                <a:avLst/>
              </a:prstGeom>
              <a:blipFill>
                <a:blip r:embed="rId2"/>
                <a:stretch>
                  <a:fillRect t="-2740" b="-17808"/>
                </a:stretch>
              </a:blipFill>
            </p:spPr>
            <p:txBody>
              <a:bodyPr/>
              <a:lstStyle/>
              <a:p>
                <a:r>
                  <a:rPr lang="el-GR">
                    <a:noFill/>
                  </a:rPr>
                  <a:t> </a:t>
                </a:r>
              </a:p>
            </p:txBody>
          </p:sp>
        </mc:Fallback>
      </mc:AlternateContent>
      <p:sp>
        <p:nvSpPr>
          <p:cNvPr id="10" name="Rectangle 2"/>
          <p:cNvSpPr>
            <a:spLocks noChangeArrowheads="1"/>
          </p:cNvSpPr>
          <p:nvPr/>
        </p:nvSpPr>
        <p:spPr bwMode="auto">
          <a:xfrm>
            <a:off x="2265680" y="2040752"/>
            <a:ext cx="7894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2800" b="1" dirty="0">
                <a:solidFill>
                  <a:srgbClr val="800000"/>
                </a:solidFill>
                <a:effectLst>
                  <a:outerShdw blurRad="38100" dist="38100" dir="2700000" algn="tl">
                    <a:srgbClr val="000000"/>
                  </a:outerShdw>
                </a:effectLst>
                <a:latin typeface="Comic Sans MS" panose="030F0702030302020204" pitchFamily="66" charset="0"/>
              </a:rPr>
              <a:t>Η επαγωγική τάση μπορεί να μεταβληθεί με</a:t>
            </a:r>
            <a:endParaRPr lang="el-GR" altLang="el-GR" sz="2800" b="1" dirty="0">
              <a:solidFill>
                <a:srgbClr val="800000"/>
              </a:solidFill>
              <a:latin typeface="Comic Sans MS" panose="030F0702030302020204" pitchFamily="66" charset="0"/>
            </a:endParaRPr>
          </a:p>
        </p:txBody>
      </p:sp>
      <p:sp>
        <p:nvSpPr>
          <p:cNvPr id="11" name="Rectangle 2"/>
          <p:cNvSpPr>
            <a:spLocks noChangeArrowheads="1"/>
          </p:cNvSpPr>
          <p:nvPr/>
        </p:nvSpPr>
        <p:spPr bwMode="auto">
          <a:xfrm>
            <a:off x="1706880" y="245108"/>
            <a:ext cx="9098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200" b="1" dirty="0" smtClean="0">
                <a:solidFill>
                  <a:srgbClr val="800000"/>
                </a:solidFill>
                <a:effectLst>
                  <a:outerShdw blurRad="38100" dist="38100" dir="2700000" algn="tl">
                    <a:srgbClr val="000000"/>
                  </a:outerShdw>
                </a:effectLst>
                <a:latin typeface="Comic Sans MS" panose="030F0702030302020204" pitchFamily="66" charset="0"/>
              </a:rPr>
              <a:t>Νόμος της Επαγωγής (Νόμος </a:t>
            </a:r>
            <a:r>
              <a:rPr lang="en-US" altLang="el-GR" sz="3200" b="1" dirty="0" smtClean="0">
                <a:solidFill>
                  <a:srgbClr val="800000"/>
                </a:solidFill>
                <a:effectLst>
                  <a:outerShdw blurRad="38100" dist="38100" dir="2700000" algn="tl">
                    <a:srgbClr val="000000"/>
                  </a:outerShdw>
                </a:effectLst>
                <a:latin typeface="Comic Sans MS" panose="030F0702030302020204" pitchFamily="66" charset="0"/>
              </a:rPr>
              <a:t>Faraday)</a:t>
            </a:r>
            <a:endParaRPr lang="el-GR" altLang="el-GR" sz="3200" b="1" dirty="0">
              <a:solidFill>
                <a:srgbClr val="800000"/>
              </a:solidFill>
              <a:latin typeface="Comic Sans MS" panose="030F0702030302020204" pitchFamily="66" charset="0"/>
            </a:endParaRPr>
          </a:p>
        </p:txBody>
      </p:sp>
      <p:sp>
        <p:nvSpPr>
          <p:cNvPr id="12" name="Ορθογώνιο 11"/>
          <p:cNvSpPr/>
          <p:nvPr/>
        </p:nvSpPr>
        <p:spPr>
          <a:xfrm>
            <a:off x="956310" y="2709303"/>
            <a:ext cx="10279380" cy="3323987"/>
          </a:xfrm>
          <a:prstGeom prst="rect">
            <a:avLst/>
          </a:prstGeom>
          <a:effectLst/>
        </p:spPr>
        <p:txBody>
          <a:bodyPr wrap="square">
            <a:spAutoFit/>
          </a:bodyPr>
          <a:lstStyle/>
          <a:p>
            <a:pPr marL="342900" indent="-342900" algn="just">
              <a:lnSpc>
                <a:spcPct val="150000"/>
              </a:lnSpc>
              <a:buFont typeface="Arial" panose="020B0604020202020204" pitchFamily="34" charset="0"/>
              <a:buChar char="•"/>
            </a:pPr>
            <a:r>
              <a:rPr lang="el-GR" altLang="el-GR" sz="2000" b="1" dirty="0" smtClean="0">
                <a:latin typeface="Comic Sans MS" panose="030F0702030302020204" pitchFamily="66" charset="0"/>
              </a:rPr>
              <a:t>μεταβολή </a:t>
            </a:r>
            <a:r>
              <a:rPr lang="el-GR" altLang="el-GR" sz="2000" b="1" dirty="0">
                <a:latin typeface="Comic Sans MS" panose="030F0702030302020204" pitchFamily="66" charset="0"/>
              </a:rPr>
              <a:t>του αριθμού των σπειρών του πηνίου</a:t>
            </a:r>
            <a:r>
              <a:rPr lang="en-US" altLang="el-GR" sz="2000" b="1" dirty="0" smtClean="0">
                <a:latin typeface="Comic Sans MS" panose="030F0702030302020204" pitchFamily="66" charset="0"/>
              </a:rPr>
              <a:t>,</a:t>
            </a:r>
            <a:endParaRPr lang="el-GR" altLang="el-GR" sz="2000" b="1" dirty="0">
              <a:effectLst>
                <a:outerShdw blurRad="38100" dist="38100" dir="2700000" algn="tl">
                  <a:srgbClr val="FFFFFF"/>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altLang="el-GR" sz="2000" b="1" dirty="0" smtClean="0">
                <a:solidFill>
                  <a:srgbClr val="FF0000"/>
                </a:solidFill>
                <a:effectLst>
                  <a:outerShdw blurRad="38100" dist="38100" dir="2700000" algn="tl">
                    <a:srgbClr val="000000"/>
                  </a:outerShdw>
                </a:effectLst>
                <a:latin typeface="Comic Sans MS" panose="030F0702030302020204" pitchFamily="66" charset="0"/>
              </a:rPr>
              <a:t>μεταβολή</a:t>
            </a:r>
            <a:r>
              <a:rPr lang="el-GR" altLang="el-GR" sz="2000" dirty="0" smtClean="0">
                <a:solidFill>
                  <a:srgbClr val="FF0000"/>
                </a:solidFill>
                <a:effectLst>
                  <a:outerShdw blurRad="38100" dist="38100" dir="2700000" algn="tl">
                    <a:srgbClr val="000000"/>
                  </a:outerShdw>
                </a:effectLst>
                <a:latin typeface="Comic Sans MS" panose="030F0702030302020204" pitchFamily="66" charset="0"/>
              </a:rPr>
              <a:t> </a:t>
            </a:r>
            <a:r>
              <a:rPr lang="el-GR" altLang="el-GR" sz="2000" b="1" dirty="0">
                <a:solidFill>
                  <a:srgbClr val="FF0000"/>
                </a:solidFill>
                <a:effectLst>
                  <a:outerShdw blurRad="38100" dist="38100" dir="2700000" algn="tl">
                    <a:srgbClr val="000000"/>
                  </a:outerShdw>
                </a:effectLst>
                <a:latin typeface="Comic Sans MS" panose="030F0702030302020204" pitchFamily="66" charset="0"/>
              </a:rPr>
              <a:t>της έντασης του μαγνητικού πεδίου</a:t>
            </a:r>
            <a:r>
              <a:rPr lang="en-US" altLang="el-GR" sz="2000" b="1" dirty="0" smtClean="0">
                <a:solidFill>
                  <a:srgbClr val="FF0000"/>
                </a:solidFill>
                <a:effectLst>
                  <a:outerShdw blurRad="38100" dist="38100" dir="2700000" algn="tl">
                    <a:srgbClr val="000000"/>
                  </a:outerShdw>
                </a:effectLst>
                <a:latin typeface="Comic Sans MS" panose="030F0702030302020204" pitchFamily="66" charset="0"/>
              </a:rPr>
              <a:t>,</a:t>
            </a:r>
            <a:endParaRPr lang="el-GR" altLang="el-GR" sz="2000" b="1" dirty="0">
              <a:solidFill>
                <a:srgbClr val="FF0000"/>
              </a:solidFill>
              <a:effectLst>
                <a:outerShdw blurRad="38100" dist="38100" dir="2700000" algn="tl">
                  <a:srgbClr val="000000"/>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altLang="el-GR" sz="2000" b="1" dirty="0" smtClean="0">
                <a:solidFill>
                  <a:schemeClr val="hlink"/>
                </a:solidFill>
                <a:effectLst>
                  <a:outerShdw blurRad="38100" dist="38100" dir="2700000" algn="tl">
                    <a:srgbClr val="000000"/>
                  </a:outerShdw>
                </a:effectLst>
                <a:latin typeface="Comic Sans MS" panose="030F0702030302020204" pitchFamily="66" charset="0"/>
              </a:rPr>
              <a:t>στροφή </a:t>
            </a:r>
            <a:r>
              <a:rPr lang="el-GR" altLang="el-GR" sz="2000" b="1" dirty="0">
                <a:solidFill>
                  <a:schemeClr val="hlink"/>
                </a:solidFill>
                <a:effectLst>
                  <a:outerShdw blurRad="38100" dist="38100" dir="2700000" algn="tl">
                    <a:srgbClr val="000000"/>
                  </a:outerShdw>
                </a:effectLst>
                <a:latin typeface="Comic Sans MS" panose="030F0702030302020204" pitchFamily="66" charset="0"/>
              </a:rPr>
              <a:t>του μαγνήτη ως προς το πηνίο ή στροφή του πηνίου ως προς το μαγνήτη</a:t>
            </a:r>
            <a:r>
              <a:rPr lang="en-US" altLang="el-GR" sz="2000" b="1" dirty="0" smtClean="0">
                <a:solidFill>
                  <a:schemeClr val="hlink"/>
                </a:solidFill>
                <a:effectLst>
                  <a:outerShdw blurRad="38100" dist="38100" dir="2700000" algn="tl">
                    <a:srgbClr val="000000"/>
                  </a:outerShdw>
                </a:effectLst>
                <a:latin typeface="Comic Sans MS" panose="030F0702030302020204" pitchFamily="66" charset="0"/>
              </a:rPr>
              <a:t>,</a:t>
            </a:r>
            <a:endParaRPr lang="el-GR" altLang="el-GR" sz="2000" b="1" dirty="0">
              <a:solidFill>
                <a:schemeClr val="hlink"/>
              </a:solidFill>
              <a:effectLst>
                <a:outerShdw blurRad="38100" dist="38100" dir="2700000" algn="tl">
                  <a:srgbClr val="000000"/>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altLang="el-GR" sz="2000" b="1" dirty="0" smtClean="0">
                <a:solidFill>
                  <a:srgbClr val="006600"/>
                </a:solidFill>
                <a:effectLst>
                  <a:outerShdw blurRad="38100" dist="38100" dir="2700000" algn="tl">
                    <a:srgbClr val="000000"/>
                  </a:outerShdw>
                </a:effectLst>
                <a:latin typeface="Comic Sans MS" panose="030F0702030302020204" pitchFamily="66" charset="0"/>
              </a:rPr>
              <a:t>πιο </a:t>
            </a:r>
            <a:r>
              <a:rPr lang="el-GR" altLang="el-GR" sz="2000" b="1" dirty="0">
                <a:solidFill>
                  <a:srgbClr val="006600"/>
                </a:solidFill>
                <a:effectLst>
                  <a:outerShdw blurRad="38100" dist="38100" dir="2700000" algn="tl">
                    <a:srgbClr val="000000"/>
                  </a:outerShdw>
                </a:effectLst>
                <a:latin typeface="Comic Sans MS" panose="030F0702030302020204" pitchFamily="66" charset="0"/>
              </a:rPr>
              <a:t>γρήγορη ή πιο αργή κίνηση του μαγνήτη ως προς το πηνίο ή του πηνίου ως προς το μαγνήτη</a:t>
            </a:r>
            <a:r>
              <a:rPr lang="en-US" altLang="el-GR" sz="2000" b="1" dirty="0" smtClean="0">
                <a:solidFill>
                  <a:srgbClr val="006600"/>
                </a:solidFill>
                <a:effectLst>
                  <a:outerShdw blurRad="38100" dist="38100" dir="2700000" algn="tl">
                    <a:srgbClr val="000000"/>
                  </a:outerShdw>
                </a:effectLst>
                <a:latin typeface="Comic Sans MS" panose="030F0702030302020204" pitchFamily="66" charset="0"/>
              </a:rPr>
              <a:t>,    </a:t>
            </a:r>
            <a:endParaRPr lang="el-GR" altLang="el-GR" sz="2000" b="1" dirty="0" smtClean="0">
              <a:solidFill>
                <a:srgbClr val="006600"/>
              </a:solidFill>
              <a:effectLst>
                <a:outerShdw blurRad="38100" dist="38100" dir="2700000" algn="tl">
                  <a:srgbClr val="000000"/>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altLang="el-GR" sz="2000" b="1" dirty="0" smtClean="0">
                <a:latin typeface="Comic Sans MS" panose="030F0702030302020204" pitchFamily="66" charset="0"/>
              </a:rPr>
              <a:t>συνδυασμός </a:t>
            </a:r>
            <a:r>
              <a:rPr lang="el-GR" altLang="el-GR" sz="2000" b="1" dirty="0">
                <a:latin typeface="Comic Sans MS" panose="030F0702030302020204" pitchFamily="66" charset="0"/>
              </a:rPr>
              <a:t>των </a:t>
            </a:r>
            <a:r>
              <a:rPr lang="el-GR" altLang="el-GR" sz="2000" b="1" dirty="0" smtClean="0">
                <a:latin typeface="Comic Sans MS" panose="030F0702030302020204" pitchFamily="66" charset="0"/>
              </a:rPr>
              <a:t>παραπάνω</a:t>
            </a:r>
            <a:r>
              <a:rPr lang="el-GR" altLang="el-GR" sz="2000" b="1" dirty="0">
                <a:latin typeface="Comic Sans MS" panose="030F0702030302020204" pitchFamily="66" charset="0"/>
              </a:rPr>
              <a:t>,</a:t>
            </a:r>
            <a:endParaRPr lang="en-US" altLang="el-GR" sz="2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altLang="el-GR" sz="2000" b="1" dirty="0" smtClean="0">
                <a:latin typeface="Comic Sans MS" panose="030F0702030302020204" pitchFamily="66" charset="0"/>
              </a:rPr>
              <a:t>μεταβολή </a:t>
            </a:r>
            <a:r>
              <a:rPr lang="el-GR" altLang="el-GR" sz="2000" b="1" dirty="0">
                <a:latin typeface="Comic Sans MS" panose="030F0702030302020204" pitchFamily="66" charset="0"/>
              </a:rPr>
              <a:t>της έντασης του ρεύματος που περνά από </a:t>
            </a:r>
            <a:r>
              <a:rPr lang="el-GR" altLang="el-GR" sz="2000" b="1" dirty="0" smtClean="0">
                <a:latin typeface="Comic Sans MS" panose="030F0702030302020204" pitchFamily="66" charset="0"/>
              </a:rPr>
              <a:t>ένα </a:t>
            </a:r>
            <a:r>
              <a:rPr lang="el-GR" altLang="el-GR" sz="2000" b="1" dirty="0">
                <a:latin typeface="Comic Sans MS" panose="030F0702030302020204" pitchFamily="66" charset="0"/>
              </a:rPr>
              <a:t>πηνίο. </a:t>
            </a:r>
          </a:p>
        </p:txBody>
      </p:sp>
    </p:spTree>
    <p:extLst>
      <p:ext uri="{BB962C8B-B14F-4D97-AF65-F5344CB8AC3E}">
        <p14:creationId xmlns:p14="http://schemas.microsoft.com/office/powerpoint/2010/main" val="31303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2"/>
                                          </p:val>
                                        </p:tav>
                                        <p:tav tm="100000">
                                          <p:val>
                                            <p:strVal val="#ppt_x"/>
                                          </p:val>
                                        </p:tav>
                                      </p:tavLst>
                                    </p:anim>
                                    <p:anim calcmode="lin" valueType="num">
                                      <p:cBhvr>
                                        <p:cTn id="8" dur="1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500"/>
                                        <p:tgtEl>
                                          <p:spTgt spid="11"/>
                                        </p:tgtEl>
                                      </p:cBhvr>
                                    </p:animEffect>
                                  </p:childTnLst>
                                </p:cTn>
                              </p:par>
                            </p:childTnLst>
                          </p:cTn>
                        </p:par>
                        <p:par>
                          <p:cTn id="10" fill="hold">
                            <p:stCondLst>
                              <p:cond delay="1500"/>
                            </p:stCondLst>
                            <p:childTnLst>
                              <p:par>
                                <p:cTn id="11" presetID="47" presetClass="entr" presetSubtype="0" fill="hold" nodeType="afterEffect">
                                  <p:stCondLst>
                                    <p:cond delay="25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0" fill="hold"/>
                                        <p:tgtEl>
                                          <p:spTgt spid="10"/>
                                        </p:tgtEl>
                                        <p:attrNameLst>
                                          <p:attrName>ppt_x</p:attrName>
                                        </p:attrNameLst>
                                      </p:cBhvr>
                                      <p:tavLst>
                                        <p:tav tm="0">
                                          <p:val>
                                            <p:strVal val="#ppt_x-.2"/>
                                          </p:val>
                                        </p:tav>
                                        <p:tav tm="100000">
                                          <p:val>
                                            <p:strVal val="#ppt_x"/>
                                          </p:val>
                                        </p:tav>
                                      </p:tavLst>
                                    </p:anim>
                                    <p:anim calcmode="lin" valueType="num">
                                      <p:cBhvr>
                                        <p:cTn id="21" dur="1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10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10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wipe(left)">
                                      <p:cBhvr>
                                        <p:cTn id="37" dur="10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wipe(left)">
                                      <p:cBhvr>
                                        <p:cTn id="42" dur="1000"/>
                                        <p:tgtEl>
                                          <p:spTgt spid="1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wipe(left)">
                                      <p:cBhvr>
                                        <p:cTn id="47" dur="1000"/>
                                        <p:tgtEl>
                                          <p:spTgt spid="1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5" end="5"/>
                                            </p:txEl>
                                          </p:spTgt>
                                        </p:tgtEl>
                                        <p:attrNameLst>
                                          <p:attrName>style.visibility</p:attrName>
                                        </p:attrNameLst>
                                      </p:cBhvr>
                                      <p:to>
                                        <p:strVal val="visible"/>
                                      </p:to>
                                    </p:set>
                                    <p:animEffect transition="in" filter="wipe(left)">
                                      <p:cBhvr>
                                        <p:cTn id="52"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26</a:t>
            </a:fld>
            <a:endParaRPr lang="el-GR">
              <a:solidFill>
                <a:prstClr val="black">
                  <a:tint val="75000"/>
                </a:prst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32" y="1762518"/>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6902862" y="201880"/>
            <a:ext cx="3669475" cy="1734030"/>
          </a:xfrm>
          <a:prstGeom prst="cloudCallout">
            <a:avLst>
              <a:gd name="adj1" fmla="val 63377"/>
              <a:gd name="adj2" fmla="val 49152"/>
            </a:avLst>
          </a:prstGeom>
          <a:noFill/>
          <a:ln w="9525">
            <a:solidFill>
              <a:schemeClr val="tx1"/>
            </a:solidFill>
            <a:round/>
            <a:headEnd/>
            <a:tailEnd/>
          </a:ln>
          <a:effectLst/>
        </p:spPr>
        <p:txBody>
          <a:bodyPr/>
          <a:lstStyle/>
          <a:p>
            <a:pPr algn="ctr">
              <a:lnSpc>
                <a:spcPct val="150000"/>
              </a:lnSpc>
            </a:pPr>
            <a:r>
              <a:rPr lang="el-GR" b="1" dirty="0" smtClean="0">
                <a:latin typeface="Comic Sans MS" pitchFamily="66" charset="0"/>
              </a:rPr>
              <a:t>Το (-) στη σχέση έχει μπει για να μας μπερδεύει</a:t>
            </a:r>
            <a:r>
              <a:rPr lang="en-US" b="1" dirty="0" smtClean="0">
                <a:latin typeface="Comic Sans MS" pitchFamily="66" charset="0"/>
              </a:rPr>
              <a:t>;</a:t>
            </a:r>
            <a:endParaRPr lang="el-GR" b="1" dirty="0">
              <a:latin typeface="Comic Sans MS"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2974175" y="344384"/>
                <a:ext cx="3322320" cy="887807"/>
              </a:xfrm>
              <a:prstGeom prst="rect">
                <a:avLst/>
              </a:prstGeom>
              <a:noFill/>
            </p:spPr>
            <p:txBody>
              <a:bodyPr wrap="square" lIns="0" tIns="0" rIns="0" bIns="0" rtlCol="0">
                <a:spAutoFit/>
              </a:bodyPr>
              <a:lstStyle/>
              <a:p>
                <a14:m>
                  <m:oMath xmlns:m="http://schemas.openxmlformats.org/officeDocument/2006/math">
                    <m:r>
                      <m:rPr>
                        <m:nor/>
                      </m:rPr>
                      <a:rPr lang="az-Cyrl-AZ" altLang="el-GR" sz="4000" b="1" dirty="0" smtClean="0">
                        <a:solidFill>
                          <a:srgbClr val="FF0000"/>
                        </a:solidFill>
                        <a:effectLst/>
                        <a:latin typeface="Comic Sans MS" panose="030F0702030302020204" pitchFamily="66" charset="0"/>
                      </a:rPr>
                      <m:t>Є</m:t>
                    </m:r>
                    <m:r>
                      <a:rPr lang="el-GR" sz="4000" b="1" i="0" baseline="-25000" smtClean="0">
                        <a:solidFill>
                          <a:srgbClr val="FF0000"/>
                        </a:solidFill>
                        <a:effectLst/>
                        <a:latin typeface="Cambria Math" panose="02040503050406030204" pitchFamily="18" charset="0"/>
                      </a:rPr>
                      <m:t>𝛆𝛑</m:t>
                    </m:r>
                  </m:oMath>
                </a14:m>
                <a:r>
                  <a:rPr lang="el-GR" sz="4000" b="1" i="1" baseline="-25000" dirty="0" smtClean="0">
                    <a:solidFill>
                      <a:srgbClr val="FF0000"/>
                    </a:solidFill>
                    <a:effectLst/>
                    <a:latin typeface="Comic Sans MS" panose="030F0702030302020204" pitchFamily="66" charset="0"/>
                  </a:rPr>
                  <a:t> </a:t>
                </a:r>
                <a:r>
                  <a:rPr lang="el-GR" sz="4000" b="1" dirty="0" smtClean="0">
                    <a:solidFill>
                      <a:srgbClr val="FF0000"/>
                    </a:solidFill>
                    <a:effectLst/>
                    <a:latin typeface="Cambria Math" panose="02040503050406030204" pitchFamily="18" charset="0"/>
                    <a:ea typeface="Cambria Math" panose="02040503050406030204" pitchFamily="18" charset="0"/>
                  </a:rPr>
                  <a:t>= - </a:t>
                </a:r>
                <a:r>
                  <a:rPr lang="el-GR" sz="4000" b="1" i="1" dirty="0" smtClean="0">
                    <a:solidFill>
                      <a:srgbClr val="FF0000"/>
                    </a:solidFill>
                    <a:effectLst/>
                    <a:latin typeface="Cambria Math" panose="02040503050406030204" pitchFamily="18" charset="0"/>
                    <a:ea typeface="Cambria Math" panose="02040503050406030204" pitchFamily="18" charset="0"/>
                  </a:rPr>
                  <a:t>Ν</a:t>
                </a:r>
                <a14:m>
                  <m:oMath xmlns:m="http://schemas.openxmlformats.org/officeDocument/2006/math">
                    <m:r>
                      <a:rPr lang="el-GR" sz="4000" b="1" i="1" smtClean="0">
                        <a:solidFill>
                          <a:srgbClr val="FF0000"/>
                        </a:solidFill>
                        <a:effectLst/>
                        <a:latin typeface="Cambria Math" panose="02040503050406030204" pitchFamily="18" charset="0"/>
                        <a:ea typeface="Cambria Math" panose="02040503050406030204" pitchFamily="18" charset="0"/>
                      </a:rPr>
                      <m:t>  </m:t>
                    </m:r>
                    <m:f>
                      <m:fPr>
                        <m:ctrlPr>
                          <a:rPr lang="el-GR" sz="4000" b="1" i="1" smtClean="0">
                            <a:solidFill>
                              <a:srgbClr val="FF0000"/>
                            </a:solidFill>
                            <a:effectLst/>
                            <a:latin typeface="Cambria Math" panose="02040503050406030204" pitchFamily="18" charset="0"/>
                            <a:ea typeface="Cambria Math" panose="02040503050406030204" pitchFamily="18" charset="0"/>
                          </a:rPr>
                        </m:ctrlPr>
                      </m:fPr>
                      <m:num>
                        <m:r>
                          <a:rPr lang="el-GR" sz="4000" b="1" i="0" smtClean="0">
                            <a:solidFill>
                              <a:srgbClr val="FF0000"/>
                            </a:solidFill>
                            <a:effectLst/>
                            <a:latin typeface="Cambria Math" panose="02040503050406030204" pitchFamily="18" charset="0"/>
                            <a:ea typeface="Cambria Math" panose="02040503050406030204" pitchFamily="18" charset="0"/>
                          </a:rPr>
                          <m:t>𝚫</m:t>
                        </m:r>
                        <m:r>
                          <a:rPr lang="el-GR" sz="4000" b="1" i="1" smtClean="0">
                            <a:solidFill>
                              <a:srgbClr val="FF0000"/>
                            </a:solidFill>
                            <a:effectLst/>
                            <a:latin typeface="Cambria Math" panose="02040503050406030204" pitchFamily="18" charset="0"/>
                            <a:ea typeface="Cambria Math" panose="02040503050406030204" pitchFamily="18" charset="0"/>
                          </a:rPr>
                          <m:t>𝜱</m:t>
                        </m:r>
                      </m:num>
                      <m:den>
                        <m:r>
                          <a:rPr lang="el-GR" sz="4000" b="1" i="0" smtClean="0">
                            <a:solidFill>
                              <a:srgbClr val="FF0000"/>
                            </a:solidFill>
                            <a:effectLst/>
                            <a:latin typeface="Cambria Math" panose="02040503050406030204" pitchFamily="18" charset="0"/>
                            <a:ea typeface="Cambria Math" panose="02040503050406030204" pitchFamily="18" charset="0"/>
                          </a:rPr>
                          <m:t>𝚫</m:t>
                        </m:r>
                        <m:r>
                          <a:rPr lang="en-US" sz="4000" b="1" i="1" smtClean="0">
                            <a:solidFill>
                              <a:srgbClr val="FF0000"/>
                            </a:solidFill>
                            <a:effectLst/>
                            <a:latin typeface="Cambria Math" panose="02040503050406030204" pitchFamily="18" charset="0"/>
                            <a:ea typeface="Cambria Math" panose="02040503050406030204" pitchFamily="18" charset="0"/>
                          </a:rPr>
                          <m:t>𝒕</m:t>
                        </m:r>
                      </m:den>
                    </m:f>
                  </m:oMath>
                </a14:m>
                <a:endParaRPr lang="el-GR" sz="4000" b="1" i="1" baseline="-25000"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74175" y="344384"/>
                <a:ext cx="3322320" cy="887807"/>
              </a:xfrm>
              <a:prstGeom prst="rect">
                <a:avLst/>
              </a:prstGeom>
              <a:blipFill>
                <a:blip r:embed="rId3"/>
                <a:stretch>
                  <a:fillRect t="-2740" b="-17808"/>
                </a:stretch>
              </a:blipFill>
            </p:spPr>
            <p:txBody>
              <a:bodyPr/>
              <a:lstStyle/>
              <a:p>
                <a:r>
                  <a:rPr lang="el-GR">
                    <a:noFill/>
                  </a:rPr>
                  <a:t> </a:t>
                </a:r>
              </a:p>
            </p:txBody>
          </p:sp>
        </mc:Fallback>
      </mc:AlternateContent>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861" y="1714537"/>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46514" y="1372082"/>
            <a:ext cx="4049486" cy="1477328"/>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Μπορεί να φαίνεται έτσι, όμως αυτό το (-) έχει να κάνει με την φορά του επαγωγικού ρεύματος.</a:t>
            </a:r>
            <a:endParaRPr lang="el-GR" sz="2000" b="1" dirty="0">
              <a:latin typeface="Comic Sans MS" panose="030F0702030302020204" pitchFamily="66" charset="0"/>
            </a:endParaRPr>
          </a:p>
        </p:txBody>
      </p:sp>
      <p:sp>
        <p:nvSpPr>
          <p:cNvPr id="9" name="TextBox 8"/>
          <p:cNvSpPr txBox="1"/>
          <p:nvPr/>
        </p:nvSpPr>
        <p:spPr>
          <a:xfrm>
            <a:off x="2974175" y="3047706"/>
            <a:ext cx="8100952" cy="1938992"/>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Την απάντηση για την φορά του επαγωγικού ρεύματος μας βοηθά να την βρούμε ο τρίτος «αρχάγγελος» της Ηλεκτρομαγνητικής Επαγωγής, ο </a:t>
            </a:r>
            <a:r>
              <a:rPr lang="en-US" sz="2000" b="1" dirty="0" smtClean="0">
                <a:latin typeface="Comic Sans MS" panose="030F0702030302020204" pitchFamily="66" charset="0"/>
                <a:hlinkClick r:id="rId5"/>
              </a:rPr>
              <a:t>Heinrich Lenz</a:t>
            </a:r>
            <a:r>
              <a:rPr lang="el-GR" sz="2000" b="1" dirty="0" smtClean="0">
                <a:latin typeface="Comic Sans MS" panose="030F0702030302020204" pitchFamily="66" charset="0"/>
              </a:rPr>
              <a:t> (Χάινριχ </a:t>
            </a:r>
            <a:r>
              <a:rPr lang="el-GR" sz="2000" b="1" dirty="0" err="1" smtClean="0">
                <a:latin typeface="Comic Sans MS" panose="030F0702030302020204" pitchFamily="66" charset="0"/>
              </a:rPr>
              <a:t>Λεντς</a:t>
            </a:r>
            <a:r>
              <a:rPr lang="el-GR" sz="2000" b="1" dirty="0" smtClean="0">
                <a:latin typeface="Comic Sans MS" panose="030F0702030302020204" pitchFamily="66" charset="0"/>
              </a:rPr>
              <a:t>), με τον ομώνυμο κανόνα που διατύπωσε</a:t>
            </a:r>
            <a:r>
              <a:rPr lang="en-US" sz="2000" b="1" dirty="0" smtClean="0">
                <a:latin typeface="Comic Sans MS" panose="030F0702030302020204" pitchFamily="66" charset="0"/>
              </a:rPr>
              <a:t> </a:t>
            </a:r>
            <a:r>
              <a:rPr lang="el-GR" sz="2000" b="1" dirty="0" smtClean="0">
                <a:latin typeface="Comic Sans MS" panose="030F0702030302020204" pitchFamily="66" charset="0"/>
              </a:rPr>
              <a:t>το</a:t>
            </a:r>
            <a:r>
              <a:rPr lang="en-US" sz="2000" b="1" dirty="0" smtClean="0">
                <a:latin typeface="Comic Sans MS" panose="030F0702030302020204" pitchFamily="66" charset="0"/>
              </a:rPr>
              <a:t> 1834</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12" name="Ομάδα 11"/>
          <p:cNvGrpSpPr/>
          <p:nvPr/>
        </p:nvGrpSpPr>
        <p:grpSpPr>
          <a:xfrm>
            <a:off x="851555" y="2989301"/>
            <a:ext cx="2122620" cy="2780468"/>
            <a:chOff x="707563" y="3341954"/>
            <a:chExt cx="2122620" cy="2780468"/>
          </a:xfrm>
        </p:grpSpPr>
        <p:pic>
          <p:nvPicPr>
            <p:cNvPr id="10" name="Εικόνα 9"/>
            <p:cNvPicPr>
              <a:picLocks noChangeAspect="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07563" y="3341954"/>
              <a:ext cx="2028825" cy="2247900"/>
            </a:xfrm>
            <a:prstGeom prst="rect">
              <a:avLst/>
            </a:prstGeom>
          </p:spPr>
        </p:pic>
        <p:sp>
          <p:nvSpPr>
            <p:cNvPr id="11" name="Ορθογώνιο 10"/>
            <p:cNvSpPr/>
            <p:nvPr/>
          </p:nvSpPr>
          <p:spPr>
            <a:xfrm>
              <a:off x="798858" y="5537647"/>
              <a:ext cx="2031325" cy="584775"/>
            </a:xfrm>
            <a:prstGeom prst="rect">
              <a:avLst/>
            </a:prstGeom>
          </p:spPr>
          <p:txBody>
            <a:bodyPr wrap="none">
              <a:spAutoFit/>
            </a:bodyPr>
            <a:lstStyle/>
            <a:p>
              <a:pPr algn="ctr"/>
              <a:r>
                <a:rPr lang="en-US" sz="1600" b="1" dirty="0">
                  <a:latin typeface="Comic Sans MS" panose="030F0702030302020204" pitchFamily="66" charset="0"/>
                </a:rPr>
                <a:t>Heinrich </a:t>
              </a:r>
              <a:r>
                <a:rPr lang="en-US" sz="1600" b="1" dirty="0" smtClean="0">
                  <a:latin typeface="Comic Sans MS" panose="030F0702030302020204" pitchFamily="66" charset="0"/>
                </a:rPr>
                <a:t>Emil Lenz</a:t>
              </a:r>
              <a:endParaRPr lang="el-GR" sz="1600" b="1" dirty="0" smtClean="0">
                <a:latin typeface="Comic Sans MS" panose="030F0702030302020204" pitchFamily="66" charset="0"/>
              </a:endParaRPr>
            </a:p>
            <a:p>
              <a:pPr algn="ctr"/>
              <a:r>
                <a:rPr lang="el-GR" sz="1600" b="1" dirty="0" smtClean="0">
                  <a:latin typeface="Comic Sans MS" panose="030F0702030302020204" pitchFamily="66" charset="0"/>
                </a:rPr>
                <a:t>(1804 – 1865)</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6224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sp>
        <p:nvSpPr>
          <p:cNvPr id="4" name="Rectangle 2"/>
          <p:cNvSpPr>
            <a:spLocks noChangeArrowheads="1"/>
          </p:cNvSpPr>
          <p:nvPr/>
        </p:nvSpPr>
        <p:spPr bwMode="auto">
          <a:xfrm>
            <a:off x="3325091" y="328235"/>
            <a:ext cx="49876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200" b="1" dirty="0" smtClean="0">
                <a:solidFill>
                  <a:srgbClr val="800000"/>
                </a:solidFill>
                <a:effectLst>
                  <a:outerShdw blurRad="38100" dist="38100" dir="2700000" algn="tl">
                    <a:srgbClr val="000000"/>
                  </a:outerShdw>
                </a:effectLst>
                <a:latin typeface="Comic Sans MS" panose="030F0702030302020204" pitchFamily="66" charset="0"/>
              </a:rPr>
              <a:t>Κανόνας του </a:t>
            </a:r>
            <a:r>
              <a:rPr lang="en-US" altLang="el-GR" sz="3200" b="1" dirty="0" smtClean="0">
                <a:solidFill>
                  <a:srgbClr val="800000"/>
                </a:solidFill>
                <a:effectLst>
                  <a:outerShdw blurRad="38100" dist="38100" dir="2700000" algn="tl">
                    <a:srgbClr val="000000"/>
                  </a:outerShdw>
                </a:effectLst>
                <a:latin typeface="Comic Sans MS" panose="030F0702030302020204" pitchFamily="66" charset="0"/>
              </a:rPr>
              <a:t>Lenz</a:t>
            </a:r>
            <a:endParaRPr lang="el-GR" altLang="el-GR" sz="3200" b="1" dirty="0">
              <a:solidFill>
                <a:srgbClr val="800000"/>
              </a:solidFill>
              <a:latin typeface="Comic Sans MS" panose="030F0702030302020204" pitchFamily="66" charset="0"/>
            </a:endParaRPr>
          </a:p>
        </p:txBody>
      </p:sp>
      <p:sp>
        <p:nvSpPr>
          <p:cNvPr id="5" name="TextBox 4"/>
          <p:cNvSpPr txBox="1"/>
          <p:nvPr/>
        </p:nvSpPr>
        <p:spPr>
          <a:xfrm>
            <a:off x="1803070" y="988401"/>
            <a:ext cx="8585860" cy="1139094"/>
          </a:xfrm>
          <a:prstGeom prst="rect">
            <a:avLst/>
          </a:prstGeom>
          <a:noFill/>
        </p:spPr>
        <p:txBody>
          <a:bodyPr wrap="square" rtlCol="0">
            <a:spAutoFit/>
          </a:bodyPr>
          <a:lstStyle/>
          <a:p>
            <a:pPr algn="ctr">
              <a:lnSpc>
                <a:spcPct val="150000"/>
              </a:lnSpc>
            </a:pP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Το επαγωγικό ρεύμα έχει τέτοια φορά, ώστε το μαγνητικό του πεδίο να αντιστέκεται στο αίτιο που το προκάλεσε.</a:t>
            </a:r>
            <a:endPar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6" name="Ορθογώνιο 5"/>
          <p:cNvSpPr/>
          <p:nvPr/>
        </p:nvSpPr>
        <p:spPr>
          <a:xfrm>
            <a:off x="2505693" y="2411144"/>
            <a:ext cx="7766067" cy="1477328"/>
          </a:xfrm>
          <a:prstGeom prst="rect">
            <a:avLst/>
          </a:prstGeom>
        </p:spPr>
        <p:txBody>
          <a:bodyPr wrap="square">
            <a:spAutoFit/>
          </a:bodyPr>
          <a:lstStyle/>
          <a:p>
            <a:pPr algn="just">
              <a:lnSpc>
                <a:spcPct val="150000"/>
              </a:lnSpc>
              <a:spcAft>
                <a:spcPts val="0"/>
              </a:spcAft>
            </a:pPr>
            <a:r>
              <a:rPr lang="el-GR" sz="2000" b="1" dirty="0">
                <a:solidFill>
                  <a:srgbClr val="000000"/>
                </a:solidFill>
                <a:latin typeface="Comic Sans MS" panose="030F0702030302020204" pitchFamily="66" charset="0"/>
              </a:rPr>
              <a:t>Το </a:t>
            </a:r>
            <a:r>
              <a:rPr lang="el-GR" sz="2000" b="1" dirty="0" smtClean="0">
                <a:solidFill>
                  <a:srgbClr val="000000"/>
                </a:solidFill>
                <a:latin typeface="Comic Sans MS" panose="030F0702030302020204" pitchFamily="66" charset="0"/>
              </a:rPr>
              <a:t>επαγόμενο </a:t>
            </a:r>
            <a:r>
              <a:rPr lang="el-GR" sz="2000" b="1" dirty="0">
                <a:solidFill>
                  <a:srgbClr val="000000"/>
                </a:solidFill>
                <a:latin typeface="Comic Sans MS" panose="030F0702030302020204" pitchFamily="66" charset="0"/>
              </a:rPr>
              <a:t>από ηλεκτρομαγνητικές </a:t>
            </a:r>
            <a:r>
              <a:rPr lang="el-GR" sz="2000" b="1" dirty="0" smtClean="0">
                <a:solidFill>
                  <a:srgbClr val="000000"/>
                </a:solidFill>
                <a:latin typeface="Comic Sans MS" panose="030F0702030302020204" pitchFamily="66" charset="0"/>
              </a:rPr>
              <a:t>δυνάμεις</a:t>
            </a:r>
            <a:r>
              <a:rPr lang="el-GR" sz="2000" b="1" dirty="0">
                <a:solidFill>
                  <a:srgbClr val="000000"/>
                </a:solidFill>
                <a:latin typeface="Comic Sans MS" panose="030F0702030302020204" pitchFamily="66" charset="0"/>
              </a:rPr>
              <a:t> </a:t>
            </a:r>
            <a:r>
              <a:rPr lang="el-GR" sz="2000" b="1" dirty="0" smtClean="0">
                <a:solidFill>
                  <a:srgbClr val="000000"/>
                </a:solidFill>
                <a:latin typeface="Comic Sans MS" panose="030F0702030302020204" pitchFamily="66" charset="0"/>
              </a:rPr>
              <a:t>ρεύμα</a:t>
            </a:r>
            <a:r>
              <a:rPr lang="en-US" sz="2000" b="1" dirty="0" smtClean="0">
                <a:solidFill>
                  <a:srgbClr val="000000"/>
                </a:solidFill>
                <a:latin typeface="Comic Sans MS" panose="030F0702030302020204" pitchFamily="66" charset="0"/>
              </a:rPr>
              <a:t>,</a:t>
            </a:r>
            <a:r>
              <a:rPr lang="el-GR" sz="2000" b="1" dirty="0" smtClean="0">
                <a:solidFill>
                  <a:srgbClr val="000000"/>
                </a:solidFill>
                <a:latin typeface="Comic Sans MS" panose="030F0702030302020204" pitchFamily="66" charset="0"/>
              </a:rPr>
              <a:t> προκαλεί </a:t>
            </a:r>
            <a:r>
              <a:rPr lang="el-GR" sz="2000" b="1" dirty="0">
                <a:solidFill>
                  <a:srgbClr val="000000"/>
                </a:solidFill>
                <a:latin typeface="Comic Sans MS" panose="030F0702030302020204" pitchFamily="66" charset="0"/>
              </a:rPr>
              <a:t>σε κάθε </a:t>
            </a:r>
            <a:r>
              <a:rPr lang="el-GR" sz="2000" b="1" dirty="0" smtClean="0">
                <a:solidFill>
                  <a:srgbClr val="000000"/>
                </a:solidFill>
                <a:latin typeface="Comic Sans MS" panose="030F0702030302020204" pitchFamily="66" charset="0"/>
              </a:rPr>
              <a:t>περίπτωση, αποτελέσματα </a:t>
            </a:r>
            <a:r>
              <a:rPr lang="el-GR" sz="2000" b="1" dirty="0">
                <a:solidFill>
                  <a:srgbClr val="000000"/>
                </a:solidFill>
                <a:latin typeface="Comic Sans MS" panose="030F0702030302020204" pitchFamily="66" charset="0"/>
              </a:rPr>
              <a:t>τα οποία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αντιδρούν</a:t>
            </a:r>
            <a:r>
              <a:rPr lang="el-GR" sz="2000" b="1" dirty="0" smtClean="0">
                <a:solidFill>
                  <a:srgbClr val="000000"/>
                </a:solidFill>
                <a:latin typeface="Comic Sans MS" panose="030F0702030302020204" pitchFamily="66" charset="0"/>
              </a:rPr>
              <a:t> </a:t>
            </a:r>
            <a:r>
              <a:rPr lang="el-GR" sz="2000" b="1" dirty="0">
                <a:solidFill>
                  <a:srgbClr val="000000"/>
                </a:solidFill>
                <a:latin typeface="Comic Sans MS" panose="030F0702030302020204" pitchFamily="66" charset="0"/>
              </a:rPr>
              <a:t>στις δυνάμεις αυτές. </a:t>
            </a:r>
            <a:endParaRPr lang="el-GR" sz="2000" b="1" dirty="0" smtClean="0">
              <a:solidFill>
                <a:srgbClr val="000000"/>
              </a:solidFill>
              <a:latin typeface="Comic Sans MS" panose="030F0702030302020204" pitchFamily="66" charset="0"/>
            </a:endParaRP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999" y="2621234"/>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30580" y="4059045"/>
            <a:ext cx="10530840" cy="646331"/>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Ο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κανόνας </a:t>
            </a:r>
            <a:r>
              <a:rPr lang="el-GR" sz="2000" b="1" dirty="0" smtClean="0">
                <a:latin typeface="Comic Sans MS" panose="030F0702030302020204" pitchFamily="66" charset="0"/>
              </a:rPr>
              <a:t>του</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Lenz </a:t>
            </a:r>
            <a:r>
              <a:rPr lang="el-GR" sz="2000" b="1" dirty="0" smtClean="0">
                <a:latin typeface="Comic Sans MS" panose="030F0702030302020204" pitchFamily="66" charset="0"/>
              </a:rPr>
              <a:t>είναι αποτέλεσμα της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αρχής διατήρησης της ενέργειας. </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07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p:sp>
        <p:nvSpPr>
          <p:cNvPr id="4" name="Rectangle 2"/>
          <p:cNvSpPr>
            <a:spLocks noChangeArrowheads="1"/>
          </p:cNvSpPr>
          <p:nvPr/>
        </p:nvSpPr>
        <p:spPr bwMode="auto">
          <a:xfrm>
            <a:off x="1811355" y="387797"/>
            <a:ext cx="89112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Ένα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(διπλό) παράδειγμα </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θα μας βοηθήσει ν’ αντιληφθούμε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πώς </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δουλεύουμε πρακτικά για να βρούμε την φορά του επαγωγικού ρεύματος.</a:t>
            </a: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6177" y="1950043"/>
            <a:ext cx="5635333" cy="3233140"/>
          </a:xfrm>
          <a:prstGeom prst="rect">
            <a:avLst/>
          </a:prstGeom>
        </p:spPr>
      </p:pic>
    </p:spTree>
    <p:extLst>
      <p:ext uri="{BB962C8B-B14F-4D97-AF65-F5344CB8AC3E}">
        <p14:creationId xmlns:p14="http://schemas.microsoft.com/office/powerpoint/2010/main" val="230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29</a:t>
            </a:fld>
            <a:endParaRPr lang="el-GR">
              <a:solidFill>
                <a:prstClr val="black">
                  <a:tint val="75000"/>
                </a:prstClr>
              </a:solidFill>
            </a:endParaRPr>
          </a:p>
        </p:txBody>
      </p:sp>
      <p:sp>
        <p:nvSpPr>
          <p:cNvPr id="5" name="TextBox 4"/>
          <p:cNvSpPr txBox="1"/>
          <p:nvPr/>
        </p:nvSpPr>
        <p:spPr>
          <a:xfrm>
            <a:off x="1251304" y="526820"/>
            <a:ext cx="6127666" cy="498598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Πλησιάζουμε τον μαγνήτη στην επιφάνεια του μεταλλικού δακτυλίου, με τον βόρειο πόλο προς αυτόν.</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Μεταβάλλεται (αυξάνεται) η μαγνητική ροή που διέρχεται από τον δακτύλιο.</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Δημιουργείται </a:t>
            </a:r>
            <a:r>
              <a:rPr lang="el-GR" sz="1600" b="1" dirty="0">
                <a:latin typeface="Comic Sans MS" panose="030F0702030302020204" pitchFamily="66" charset="0"/>
              </a:rPr>
              <a:t>στο δακτύλιο φαινόμενο </a:t>
            </a:r>
            <a:r>
              <a:rPr lang="el-GR" sz="1600" b="1" dirty="0" smtClean="0">
                <a:latin typeface="Comic Sans MS" panose="030F0702030302020204" pitchFamily="66" charset="0"/>
              </a:rPr>
              <a:t>ηλεκτρομαγνητικής επαγωγής.</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Ο δακτύλιος είναι κλειστός, επομένως διαρρέεται από επαγωγικό ρεύμα.</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Το επαγωγικό ρεύμα δημιουργεί μαγνητικό πεδίο με τον βόρειο πόλο του προς την μεριά του βόρειου πόλου του μαγνήτη, προσπαθώντας ν’ αντισταθεί στο πλησίασμά του.</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Σύμφωνα με τον κανόνα του δεξιού χεριού βρίσκουμε την φορά του επαγωγικού ρεύματος. </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grpSp>
        <p:nvGrpSpPr>
          <p:cNvPr id="21" name="Ομάδα 20"/>
          <p:cNvGrpSpPr/>
          <p:nvPr/>
        </p:nvGrpSpPr>
        <p:grpSpPr>
          <a:xfrm>
            <a:off x="7909087" y="504456"/>
            <a:ext cx="2658549" cy="1023451"/>
            <a:chOff x="7948949" y="1304565"/>
            <a:chExt cx="2658549" cy="1023451"/>
          </a:xfrm>
        </p:grpSpPr>
        <p:grpSp>
          <p:nvGrpSpPr>
            <p:cNvPr id="10" name="Ομάδα 9"/>
            <p:cNvGrpSpPr/>
            <p:nvPr/>
          </p:nvGrpSpPr>
          <p:grpSpPr>
            <a:xfrm rot="5400000">
              <a:off x="8399005" y="1223229"/>
              <a:ext cx="396875" cy="1296988"/>
              <a:chOff x="5562759" y="3722507"/>
              <a:chExt cx="396875" cy="1296988"/>
            </a:xfrm>
          </p:grpSpPr>
          <p:sp>
            <p:nvSpPr>
              <p:cNvPr id="6" name="Rectangle 7"/>
              <p:cNvSpPr>
                <a:spLocks noChangeArrowheads="1"/>
              </p:cNvSpPr>
              <p:nvPr/>
            </p:nvSpPr>
            <p:spPr bwMode="auto">
              <a:xfrm rot="16200000">
                <a:off x="5436553" y="393840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Rectangle 8"/>
              <p:cNvSpPr>
                <a:spLocks noChangeArrowheads="1"/>
              </p:cNvSpPr>
              <p:nvPr/>
            </p:nvSpPr>
            <p:spPr bwMode="auto">
              <a:xfrm rot="16200000">
                <a:off x="5436553" y="458769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Text Box 9"/>
              <p:cNvSpPr txBox="1">
                <a:spLocks noChangeArrowheads="1"/>
              </p:cNvSpPr>
              <p:nvPr/>
            </p:nvSpPr>
            <p:spPr bwMode="auto">
              <a:xfrm rot="15994123">
                <a:off x="5581015" y="372250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9" name="Text Box 10"/>
              <p:cNvSpPr txBox="1">
                <a:spLocks noChangeArrowheads="1"/>
              </p:cNvSpPr>
              <p:nvPr/>
            </p:nvSpPr>
            <p:spPr bwMode="auto">
              <a:xfrm rot="16200000">
                <a:off x="5581015" y="458769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14" name="Oval 16"/>
            <p:cNvSpPr>
              <a:spLocks noChangeArrowheads="1"/>
            </p:cNvSpPr>
            <p:nvPr/>
          </p:nvSpPr>
          <p:spPr bwMode="auto">
            <a:xfrm rot="16200000">
              <a:off x="9736203" y="1456722"/>
              <a:ext cx="1023451"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 name="Δεξί βέλος 14"/>
            <p:cNvSpPr/>
            <p:nvPr/>
          </p:nvSpPr>
          <p:spPr>
            <a:xfrm>
              <a:off x="8362493" y="1472540"/>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9" name="Ομάδα 48"/>
          <p:cNvGrpSpPr/>
          <p:nvPr/>
        </p:nvGrpSpPr>
        <p:grpSpPr>
          <a:xfrm>
            <a:off x="8231704" y="1905565"/>
            <a:ext cx="2383966" cy="1045194"/>
            <a:chOff x="8233810" y="2497270"/>
            <a:chExt cx="2383966" cy="1045194"/>
          </a:xfrm>
        </p:grpSpPr>
        <p:grpSp>
          <p:nvGrpSpPr>
            <p:cNvPr id="23" name="Ομάδα 22"/>
            <p:cNvGrpSpPr/>
            <p:nvPr/>
          </p:nvGrpSpPr>
          <p:grpSpPr>
            <a:xfrm>
              <a:off x="8233810" y="2497270"/>
              <a:ext cx="2383966" cy="1045080"/>
              <a:chOff x="8272799" y="1313499"/>
              <a:chExt cx="2383966" cy="1045080"/>
            </a:xfrm>
          </p:grpSpPr>
          <p:sp>
            <p:nvSpPr>
              <p:cNvPr id="25" name="Oval 16"/>
              <p:cNvSpPr>
                <a:spLocks noChangeArrowheads="1"/>
              </p:cNvSpPr>
              <p:nvPr/>
            </p:nvSpPr>
            <p:spPr bwMode="auto">
              <a:xfrm rot="16200000">
                <a:off x="9774656" y="1476470"/>
                <a:ext cx="1045080"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24" name="Ομάδα 23"/>
              <p:cNvGrpSpPr/>
              <p:nvPr/>
            </p:nvGrpSpPr>
            <p:grpSpPr>
              <a:xfrm rot="5400000">
                <a:off x="8722855" y="1258384"/>
                <a:ext cx="396876" cy="1296988"/>
                <a:chOff x="5597913" y="3398657"/>
                <a:chExt cx="396876" cy="1296988"/>
              </a:xfrm>
            </p:grpSpPr>
            <p:sp>
              <p:nvSpPr>
                <p:cNvPr id="27" name="Rectangle 7"/>
                <p:cNvSpPr>
                  <a:spLocks noChangeArrowheads="1"/>
                </p:cNvSpPr>
                <p:nvPr/>
              </p:nvSpPr>
              <p:spPr bwMode="auto">
                <a:xfrm rot="16200000">
                  <a:off x="5471707" y="361455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Rectangle 8"/>
                <p:cNvSpPr>
                  <a:spLocks noChangeArrowheads="1"/>
                </p:cNvSpPr>
                <p:nvPr/>
              </p:nvSpPr>
              <p:spPr bwMode="auto">
                <a:xfrm rot="16200000">
                  <a:off x="5471707" y="426384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Text Box 9"/>
                <p:cNvSpPr txBox="1">
                  <a:spLocks noChangeArrowheads="1"/>
                </p:cNvSpPr>
                <p:nvPr/>
              </p:nvSpPr>
              <p:spPr bwMode="auto">
                <a:xfrm rot="15994123">
                  <a:off x="5616170" y="339865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30" name="Text Box 10"/>
                <p:cNvSpPr txBox="1">
                  <a:spLocks noChangeArrowheads="1"/>
                </p:cNvSpPr>
                <p:nvPr/>
              </p:nvSpPr>
              <p:spPr bwMode="auto">
                <a:xfrm rot="16200000">
                  <a:off x="5616169" y="426384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26" name="Δεξί βέλος 25"/>
              <p:cNvSpPr/>
              <p:nvPr/>
            </p:nvSpPr>
            <p:spPr>
              <a:xfrm>
                <a:off x="8707455" y="1485344"/>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550805" y="2610095"/>
              <a:ext cx="980636" cy="932369"/>
            </a:xfrm>
            <a:prstGeom prst="rect">
              <a:avLst/>
            </a:prstGeom>
          </p:spPr>
        </p:pic>
      </p:grpSp>
      <p:grpSp>
        <p:nvGrpSpPr>
          <p:cNvPr id="50" name="Ομάδα 49"/>
          <p:cNvGrpSpPr/>
          <p:nvPr/>
        </p:nvGrpSpPr>
        <p:grpSpPr>
          <a:xfrm>
            <a:off x="8260718" y="3524398"/>
            <a:ext cx="2437715" cy="1047828"/>
            <a:chOff x="8233810" y="3868556"/>
            <a:chExt cx="2437715" cy="1047828"/>
          </a:xfrm>
        </p:grpSpPr>
        <p:grpSp>
          <p:nvGrpSpPr>
            <p:cNvPr id="31" name="Ομάδα 30"/>
            <p:cNvGrpSpPr/>
            <p:nvPr/>
          </p:nvGrpSpPr>
          <p:grpSpPr>
            <a:xfrm>
              <a:off x="8233810" y="3868556"/>
              <a:ext cx="2437715" cy="1047828"/>
              <a:chOff x="8272799" y="1293235"/>
              <a:chExt cx="2437715" cy="1047828"/>
            </a:xfrm>
          </p:grpSpPr>
          <p:grpSp>
            <p:nvGrpSpPr>
              <p:cNvPr id="32" name="Ομάδα 31"/>
              <p:cNvGrpSpPr/>
              <p:nvPr/>
            </p:nvGrpSpPr>
            <p:grpSpPr>
              <a:xfrm rot="5400000">
                <a:off x="8722855" y="1199843"/>
                <a:ext cx="396875" cy="1296988"/>
                <a:chOff x="5539373" y="3398657"/>
                <a:chExt cx="396875" cy="1296988"/>
              </a:xfrm>
            </p:grpSpPr>
            <p:sp>
              <p:nvSpPr>
                <p:cNvPr id="35" name="Rectangle 7"/>
                <p:cNvSpPr>
                  <a:spLocks noChangeArrowheads="1"/>
                </p:cNvSpPr>
                <p:nvPr/>
              </p:nvSpPr>
              <p:spPr bwMode="auto">
                <a:xfrm rot="16200000">
                  <a:off x="5413167" y="361455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Rectangle 8"/>
                <p:cNvSpPr>
                  <a:spLocks noChangeArrowheads="1"/>
                </p:cNvSpPr>
                <p:nvPr/>
              </p:nvSpPr>
              <p:spPr bwMode="auto">
                <a:xfrm rot="16200000">
                  <a:off x="5413167" y="426384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Text Box 9"/>
                <p:cNvSpPr txBox="1">
                  <a:spLocks noChangeArrowheads="1"/>
                </p:cNvSpPr>
                <p:nvPr/>
              </p:nvSpPr>
              <p:spPr bwMode="auto">
                <a:xfrm rot="15994123">
                  <a:off x="5557629" y="339865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38" name="Text Box 10"/>
                <p:cNvSpPr txBox="1">
                  <a:spLocks noChangeArrowheads="1"/>
                </p:cNvSpPr>
                <p:nvPr/>
              </p:nvSpPr>
              <p:spPr bwMode="auto">
                <a:xfrm rot="16200000">
                  <a:off x="5557629" y="426384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33" name="Oval 16"/>
              <p:cNvSpPr>
                <a:spLocks noChangeArrowheads="1"/>
              </p:cNvSpPr>
              <p:nvPr/>
            </p:nvSpPr>
            <p:spPr bwMode="auto">
              <a:xfrm rot="16200000">
                <a:off x="9823157" y="1453706"/>
                <a:ext cx="1047828" cy="726886"/>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Δεξί βέλος 33"/>
              <p:cNvSpPr/>
              <p:nvPr/>
            </p:nvSpPr>
            <p:spPr>
              <a:xfrm>
                <a:off x="8686343" y="1449153"/>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 name="Ομάδα 19"/>
            <p:cNvGrpSpPr/>
            <p:nvPr/>
          </p:nvGrpSpPr>
          <p:grpSpPr>
            <a:xfrm>
              <a:off x="9694279" y="4053813"/>
              <a:ext cx="587199" cy="345159"/>
              <a:chOff x="9275621" y="3995036"/>
              <a:chExt cx="587199" cy="345159"/>
            </a:xfrm>
          </p:grpSpPr>
          <p:cxnSp>
            <p:nvCxnSpPr>
              <p:cNvPr id="18" name="Ευθύγραμμο βέλος σύνδεσης 17"/>
              <p:cNvCxnSpPr/>
              <p:nvPr/>
            </p:nvCxnSpPr>
            <p:spPr>
              <a:xfrm>
                <a:off x="9302735" y="4340195"/>
                <a:ext cx="560085"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9275621" y="3995036"/>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latin typeface="Cambria Math" panose="02040503050406030204" pitchFamily="18" charset="0"/>
                                </a:rPr>
                              </m:ctrlPr>
                            </m:accPr>
                            <m:e>
                              <m:r>
                                <a:rPr lang="el-GR" sz="2000" b="1" i="1" smtClean="0">
                                  <a:latin typeface="Cambria Math" panose="02040503050406030204" pitchFamily="18" charset="0"/>
                                </a:rPr>
                                <m:t>𝜝</m:t>
                              </m:r>
                            </m:e>
                          </m:acc>
                        </m:oMath>
                      </m:oMathPara>
                    </a14:m>
                    <a:endParaRPr lang="el-GR" sz="2000" b="1"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9275621" y="3995036"/>
                    <a:ext cx="243656" cy="345159"/>
                  </a:xfrm>
                  <a:prstGeom prst="rect">
                    <a:avLst/>
                  </a:prstGeom>
                  <a:blipFill>
                    <a:blip r:embed="rId4"/>
                    <a:stretch>
                      <a:fillRect l="-22500" r="-25000" b="-3509"/>
                    </a:stretch>
                  </a:blipFill>
                </p:spPr>
                <p:txBody>
                  <a:bodyPr/>
                  <a:lstStyle/>
                  <a:p>
                    <a:r>
                      <a:rPr lang="el-GR">
                        <a:noFill/>
                      </a:rPr>
                      <a:t> </a:t>
                    </a:r>
                  </a:p>
                </p:txBody>
              </p:sp>
            </mc:Fallback>
          </mc:AlternateContent>
        </p:grpSp>
      </p:grpSp>
      <p:grpSp>
        <p:nvGrpSpPr>
          <p:cNvPr id="70" name="Ομάδα 69"/>
          <p:cNvGrpSpPr/>
          <p:nvPr/>
        </p:nvGrpSpPr>
        <p:grpSpPr>
          <a:xfrm>
            <a:off x="8284885" y="4914581"/>
            <a:ext cx="2982570" cy="1073218"/>
            <a:chOff x="8253818" y="5283133"/>
            <a:chExt cx="2982570" cy="1073218"/>
          </a:xfrm>
        </p:grpSpPr>
        <p:grpSp>
          <p:nvGrpSpPr>
            <p:cNvPr id="51" name="Ομάδα 50"/>
            <p:cNvGrpSpPr/>
            <p:nvPr/>
          </p:nvGrpSpPr>
          <p:grpSpPr>
            <a:xfrm>
              <a:off x="8253818" y="5283133"/>
              <a:ext cx="2982570" cy="1073218"/>
              <a:chOff x="8253818" y="5283133"/>
              <a:chExt cx="2982570" cy="1073218"/>
            </a:xfrm>
          </p:grpSpPr>
          <p:grpSp>
            <p:nvGrpSpPr>
              <p:cNvPr id="39" name="Ομάδα 38"/>
              <p:cNvGrpSpPr/>
              <p:nvPr/>
            </p:nvGrpSpPr>
            <p:grpSpPr>
              <a:xfrm>
                <a:off x="8253818" y="5285739"/>
                <a:ext cx="2466756" cy="1070612"/>
                <a:chOff x="8292807" y="1284737"/>
                <a:chExt cx="2466756" cy="1070612"/>
              </a:xfrm>
            </p:grpSpPr>
            <p:grpSp>
              <p:nvGrpSpPr>
                <p:cNvPr id="40" name="Ομάδα 39"/>
                <p:cNvGrpSpPr/>
                <p:nvPr/>
              </p:nvGrpSpPr>
              <p:grpSpPr>
                <a:xfrm rot="5400000">
                  <a:off x="8742863" y="1185995"/>
                  <a:ext cx="396876" cy="1296988"/>
                  <a:chOff x="5525523" y="3378650"/>
                  <a:chExt cx="396876" cy="1296988"/>
                </a:xfrm>
              </p:grpSpPr>
              <p:sp>
                <p:nvSpPr>
                  <p:cNvPr id="43" name="Rectangle 7"/>
                  <p:cNvSpPr>
                    <a:spLocks noChangeArrowheads="1"/>
                  </p:cNvSpPr>
                  <p:nvPr/>
                </p:nvSpPr>
                <p:spPr bwMode="auto">
                  <a:xfrm rot="16200000">
                    <a:off x="5399318" y="3594550"/>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Rectangle 8"/>
                  <p:cNvSpPr>
                    <a:spLocks noChangeArrowheads="1"/>
                  </p:cNvSpPr>
                  <p:nvPr/>
                </p:nvSpPr>
                <p:spPr bwMode="auto">
                  <a:xfrm rot="16200000">
                    <a:off x="5399317" y="4243838"/>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Text Box 9"/>
                  <p:cNvSpPr txBox="1">
                    <a:spLocks noChangeArrowheads="1"/>
                  </p:cNvSpPr>
                  <p:nvPr/>
                </p:nvSpPr>
                <p:spPr bwMode="auto">
                  <a:xfrm rot="15994123">
                    <a:off x="5543779" y="337865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46" name="Text Box 10"/>
                  <p:cNvSpPr txBox="1">
                    <a:spLocks noChangeArrowheads="1"/>
                  </p:cNvSpPr>
                  <p:nvPr/>
                </p:nvSpPr>
                <p:spPr bwMode="auto">
                  <a:xfrm rot="16200000">
                    <a:off x="5543780" y="4243838"/>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41" name="Oval 16"/>
                <p:cNvSpPr>
                  <a:spLocks noChangeArrowheads="1"/>
                </p:cNvSpPr>
                <p:nvPr/>
              </p:nvSpPr>
              <p:spPr bwMode="auto">
                <a:xfrm rot="16200000">
                  <a:off x="9864688" y="1460474"/>
                  <a:ext cx="1070612"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Δεξί βέλος 41"/>
                <p:cNvSpPr/>
                <p:nvPr/>
              </p:nvSpPr>
              <p:spPr>
                <a:xfrm>
                  <a:off x="8706350" y="1435304"/>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8" name="Ομάδα 47"/>
              <p:cNvGrpSpPr/>
              <p:nvPr/>
            </p:nvGrpSpPr>
            <p:grpSpPr>
              <a:xfrm>
                <a:off x="10007407" y="5283133"/>
                <a:ext cx="1228981" cy="1073101"/>
                <a:chOff x="10014106" y="5282045"/>
                <a:chExt cx="1228981" cy="1073101"/>
              </a:xfrm>
            </p:grpSpPr>
            <p:grpSp>
              <p:nvGrpSpPr>
                <p:cNvPr id="11" name="Group 13"/>
                <p:cNvGrpSpPr>
                  <a:grpSpLocks/>
                </p:cNvGrpSpPr>
                <p:nvPr/>
              </p:nvGrpSpPr>
              <p:grpSpPr bwMode="auto">
                <a:xfrm rot="16200000" flipV="1">
                  <a:off x="9837125" y="5459026"/>
                  <a:ext cx="1073101" cy="719139"/>
                  <a:chOff x="2341" y="3150"/>
                  <a:chExt cx="994" cy="454"/>
                </a:xfrm>
              </p:grpSpPr>
              <p:sp>
                <p:nvSpPr>
                  <p:cNvPr id="12" name="Oval 6"/>
                  <p:cNvSpPr>
                    <a:spLocks noChangeArrowheads="1"/>
                  </p:cNvSpPr>
                  <p:nvPr/>
                </p:nvSpPr>
                <p:spPr bwMode="auto">
                  <a:xfrm rot="16200000">
                    <a:off x="2611" y="2880"/>
                    <a:ext cx="454" cy="994"/>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 name="Arc 12"/>
                  <p:cNvSpPr>
                    <a:spLocks/>
                  </p:cNvSpPr>
                  <p:nvPr/>
                </p:nvSpPr>
                <p:spPr bwMode="auto">
                  <a:xfrm rot="16200000" flipH="1">
                    <a:off x="2717" y="3230"/>
                    <a:ext cx="228" cy="84"/>
                  </a:xfrm>
                  <a:custGeom>
                    <a:avLst/>
                    <a:gdLst>
                      <a:gd name="G0" fmla="+- 21600 0 0"/>
                      <a:gd name="G1" fmla="+- 80 0 0"/>
                      <a:gd name="G2" fmla="+- 21600 0 0"/>
                      <a:gd name="T0" fmla="*/ 244 w 21600"/>
                      <a:gd name="T1" fmla="*/ 3318 h 3318"/>
                      <a:gd name="T2" fmla="*/ 0 w 21600"/>
                      <a:gd name="T3" fmla="*/ 0 h 3318"/>
                      <a:gd name="T4" fmla="*/ 21600 w 21600"/>
                      <a:gd name="T5" fmla="*/ 80 h 3318"/>
                    </a:gdLst>
                    <a:ahLst/>
                    <a:cxnLst>
                      <a:cxn ang="0">
                        <a:pos x="T0" y="T1"/>
                      </a:cxn>
                      <a:cxn ang="0">
                        <a:pos x="T2" y="T3"/>
                      </a:cxn>
                      <a:cxn ang="0">
                        <a:pos x="T4" y="T5"/>
                      </a:cxn>
                    </a:cxnLst>
                    <a:rect l="0" t="0" r="r" b="b"/>
                    <a:pathLst>
                      <a:path w="21600" h="3318" fill="none" extrusionOk="0">
                        <a:moveTo>
                          <a:pt x="244" y="3317"/>
                        </a:moveTo>
                        <a:cubicBezTo>
                          <a:pt x="81" y="2246"/>
                          <a:pt x="0" y="1163"/>
                          <a:pt x="0" y="80"/>
                        </a:cubicBezTo>
                        <a:cubicBezTo>
                          <a:pt x="0" y="53"/>
                          <a:pt x="0" y="26"/>
                          <a:pt x="0" y="0"/>
                        </a:cubicBezTo>
                      </a:path>
                      <a:path w="21600" h="3318" stroke="0" extrusionOk="0">
                        <a:moveTo>
                          <a:pt x="244" y="3317"/>
                        </a:moveTo>
                        <a:cubicBezTo>
                          <a:pt x="81" y="2246"/>
                          <a:pt x="0" y="1163"/>
                          <a:pt x="0" y="80"/>
                        </a:cubicBezTo>
                        <a:cubicBezTo>
                          <a:pt x="0" y="53"/>
                          <a:pt x="0" y="26"/>
                          <a:pt x="0" y="0"/>
                        </a:cubicBezTo>
                        <a:lnTo>
                          <a:pt x="21600" y="80"/>
                        </a:lnTo>
                        <a:close/>
                      </a:path>
                    </a:pathLst>
                  </a:custGeom>
                  <a:noFill/>
                  <a:ln w="571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47" name="TextBox 46"/>
                <p:cNvSpPr txBox="1"/>
                <p:nvPr/>
              </p:nvSpPr>
              <p:spPr>
                <a:xfrm>
                  <a:off x="10720573" y="5581560"/>
                  <a:ext cx="522514" cy="338554"/>
                </a:xfrm>
                <a:prstGeom prst="rect">
                  <a:avLst/>
                </a:prstGeom>
                <a:noFill/>
              </p:spPr>
              <p:txBody>
                <a:bodyPr wrap="square" rtlCol="0">
                  <a:spAutoFit/>
                </a:bodyPr>
                <a:lstStyle/>
                <a:p>
                  <a:r>
                    <a:rPr lang="el-GR" sz="16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Ι</a:t>
                  </a:r>
                  <a:r>
                    <a:rPr lang="el-GR" sz="16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επ</a:t>
                  </a:r>
                  <a:endParaRPr lang="el-GR" sz="1600" b="1" baseline="-25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grpSp>
          <p:nvGrpSpPr>
            <p:cNvPr id="69" name="Ομάδα 68"/>
            <p:cNvGrpSpPr/>
            <p:nvPr/>
          </p:nvGrpSpPr>
          <p:grpSpPr>
            <a:xfrm>
              <a:off x="10732517" y="5401190"/>
              <a:ext cx="181222" cy="181400"/>
              <a:chOff x="615356" y="5637054"/>
              <a:chExt cx="405138" cy="408954"/>
            </a:xfrm>
          </p:grpSpPr>
          <p:grpSp>
            <p:nvGrpSpPr>
              <p:cNvPr id="63" name="Ομάδα 62"/>
              <p:cNvGrpSpPr/>
              <p:nvPr/>
            </p:nvGrpSpPr>
            <p:grpSpPr>
              <a:xfrm>
                <a:off x="674687" y="5669776"/>
                <a:ext cx="286476" cy="316342"/>
                <a:chOff x="223718" y="5741886"/>
                <a:chExt cx="286476" cy="316342"/>
              </a:xfrm>
            </p:grpSpPr>
            <p:cxnSp>
              <p:nvCxnSpPr>
                <p:cNvPr id="17" name="Ευθεία γραμμή σύνδεσης 16"/>
                <p:cNvCxnSpPr>
                  <a:endCxn id="64" idx="5"/>
                </p:cNvCxnSpPr>
                <p:nvPr/>
              </p:nvCxnSpPr>
              <p:spPr>
                <a:xfrm>
                  <a:off x="258812" y="5775073"/>
                  <a:ext cx="251382" cy="283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p:cNvCxnSpPr>
                  <a:endCxn id="64" idx="3"/>
                </p:cNvCxnSpPr>
                <p:nvPr/>
              </p:nvCxnSpPr>
              <p:spPr>
                <a:xfrm flipH="1">
                  <a:off x="223718" y="5741886"/>
                  <a:ext cx="197838" cy="316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Οβάλ 63"/>
              <p:cNvSpPr/>
              <p:nvPr/>
            </p:nvSpPr>
            <p:spPr>
              <a:xfrm>
                <a:off x="615356" y="5637054"/>
                <a:ext cx="405138" cy="4089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Tree>
    <p:extLst>
      <p:ext uri="{BB962C8B-B14F-4D97-AF65-F5344CB8AC3E}">
        <p14:creationId xmlns:p14="http://schemas.microsoft.com/office/powerpoint/2010/main" val="6066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1000"/>
                                        <p:tgtEl>
                                          <p:spTgt spid="5">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1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1000"/>
                                        <p:tgtEl>
                                          <p:spTgt spid="5">
                                            <p:txEl>
                                              <p:pRg st="4" end="4"/>
                                            </p:txEl>
                                          </p:spTgt>
                                        </p:tgtEl>
                                      </p:cBhvr>
                                    </p:animEffect>
                                  </p:childTnLst>
                                </p:cTn>
                              </p:par>
                            </p:childTnLst>
                          </p:cTn>
                        </p:par>
                        <p:par>
                          <p:cTn id="36" fill="hold">
                            <p:stCondLst>
                              <p:cond delay="1000"/>
                            </p:stCondLst>
                            <p:childTnLst>
                              <p:par>
                                <p:cTn id="37" presetID="10" presetClass="entr" presetSubtype="0" fill="hold" nodeType="afterEffect">
                                  <p:stCondLst>
                                    <p:cond delay="50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wipe(left)">
                                      <p:cBhvr>
                                        <p:cTn id="44" dur="1000"/>
                                        <p:tgtEl>
                                          <p:spTgt spid="5">
                                            <p:txEl>
                                              <p:pRg st="5" end="5"/>
                                            </p:txEl>
                                          </p:spTgt>
                                        </p:tgtEl>
                                      </p:cBhvr>
                                    </p:animEffect>
                                  </p:childTnLst>
                                </p:cTn>
                              </p:par>
                            </p:childTnLst>
                          </p:cTn>
                        </p:par>
                        <p:par>
                          <p:cTn id="45" fill="hold">
                            <p:stCondLst>
                              <p:cond delay="1000"/>
                            </p:stCondLst>
                            <p:childTnLst>
                              <p:par>
                                <p:cTn id="46" presetID="10" presetClass="entr" presetSubtype="0" fill="hold" nodeType="afterEffect">
                                  <p:stCondLst>
                                    <p:cond delay="50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a:t>
            </a:fld>
            <a:endParaRPr lang="el-GR">
              <a:solidFill>
                <a:prstClr val="black">
                  <a:tint val="75000"/>
                </a:prstClr>
              </a:solidFill>
            </a:endParaRPr>
          </a:p>
        </p:txBody>
      </p:sp>
      <p:sp>
        <p:nvSpPr>
          <p:cNvPr id="4" name="Text Box 4"/>
          <p:cNvSpPr txBox="1">
            <a:spLocks noChangeArrowheads="1"/>
          </p:cNvSpPr>
          <p:nvPr/>
        </p:nvSpPr>
        <p:spPr bwMode="auto">
          <a:xfrm>
            <a:off x="3695068" y="352598"/>
            <a:ext cx="43313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anose="030F0702030302020204" pitchFamily="66" charset="0"/>
              </a:rPr>
              <a:t>Μαγνητική ροή</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307" y="1094305"/>
            <a:ext cx="4331332" cy="4754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10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30</a:t>
            </a:fld>
            <a:endParaRPr lang="el-GR">
              <a:solidFill>
                <a:prstClr val="black">
                  <a:tint val="75000"/>
                </a:prstClr>
              </a:solidFill>
            </a:endParaRPr>
          </a:p>
        </p:txBody>
      </p:sp>
      <p:sp>
        <p:nvSpPr>
          <p:cNvPr id="5" name="TextBox 4"/>
          <p:cNvSpPr txBox="1"/>
          <p:nvPr/>
        </p:nvSpPr>
        <p:spPr>
          <a:xfrm>
            <a:off x="1169768" y="803500"/>
            <a:ext cx="6353441" cy="498598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Απομακρύνουμε τον μαγνήτη από την επιφάνεια του μεταλλικού δακτυλίου, με τον βόρειο πόλο προς αυτόν.</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Μεταβάλλεται (μειώνεται) η μαγνητική ροή που διέρχεται από τον δακτύλιο.</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Δημιουργείται στο δακτύλιο φαινόμενο ηλεκτρομαγνητικής επαγωγής.</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Ο δακτύλιος είναι κλειστός, επομένως διαρρέεται από επαγωγικό ρεύμα.</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Το επαγωγικό ρεύμα δημιουργεί μαγνητικό πεδίο με τον νότιο πόλο του προς την μεριά του βόρειου πόλου του μαγνήτη, προσπαθώντας ν’ αντισταθεί στην απομάκρυνσή του.</a:t>
            </a:r>
          </a:p>
          <a:p>
            <a:pPr marL="342900" indent="-342900" algn="just">
              <a:lnSpc>
                <a:spcPct val="150000"/>
              </a:lnSpc>
              <a:buFont typeface="Arial" panose="020B0604020202020204" pitchFamily="34" charset="0"/>
              <a:buChar char="•"/>
            </a:pPr>
            <a:r>
              <a:rPr lang="el-GR" sz="1600" b="1" dirty="0" smtClean="0">
                <a:latin typeface="Comic Sans MS" panose="030F0702030302020204" pitchFamily="66" charset="0"/>
              </a:rPr>
              <a:t>Σύμφωνα με τον κανόνα του δεξιού χεριού βρίσκουμε την φορά του επαγωγικού ρεύματος. </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grpSp>
        <p:nvGrpSpPr>
          <p:cNvPr id="49" name="Ομάδα 48"/>
          <p:cNvGrpSpPr/>
          <p:nvPr/>
        </p:nvGrpSpPr>
        <p:grpSpPr>
          <a:xfrm>
            <a:off x="7832364" y="2047210"/>
            <a:ext cx="3131453" cy="1068416"/>
            <a:chOff x="8233810" y="2474048"/>
            <a:chExt cx="3131453" cy="1068416"/>
          </a:xfrm>
        </p:grpSpPr>
        <p:grpSp>
          <p:nvGrpSpPr>
            <p:cNvPr id="23" name="Ομάδα 22"/>
            <p:cNvGrpSpPr/>
            <p:nvPr/>
          </p:nvGrpSpPr>
          <p:grpSpPr>
            <a:xfrm>
              <a:off x="8233810" y="2474048"/>
              <a:ext cx="3131453" cy="1045080"/>
              <a:chOff x="8272799" y="1290277"/>
              <a:chExt cx="3131453" cy="1045080"/>
            </a:xfrm>
          </p:grpSpPr>
          <p:sp>
            <p:nvSpPr>
              <p:cNvPr id="25" name="Oval 16"/>
              <p:cNvSpPr>
                <a:spLocks noChangeArrowheads="1"/>
              </p:cNvSpPr>
              <p:nvPr/>
            </p:nvSpPr>
            <p:spPr bwMode="auto">
              <a:xfrm rot="16200000">
                <a:off x="10522143" y="1453248"/>
                <a:ext cx="1045080"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24" name="Ομάδα 23"/>
              <p:cNvGrpSpPr/>
              <p:nvPr/>
            </p:nvGrpSpPr>
            <p:grpSpPr>
              <a:xfrm rot="5400000">
                <a:off x="8722855" y="1258384"/>
                <a:ext cx="396876" cy="1296988"/>
                <a:chOff x="5597913" y="3398657"/>
                <a:chExt cx="396876" cy="1296988"/>
              </a:xfrm>
            </p:grpSpPr>
            <p:sp>
              <p:nvSpPr>
                <p:cNvPr id="27" name="Rectangle 7"/>
                <p:cNvSpPr>
                  <a:spLocks noChangeArrowheads="1"/>
                </p:cNvSpPr>
                <p:nvPr/>
              </p:nvSpPr>
              <p:spPr bwMode="auto">
                <a:xfrm rot="16200000">
                  <a:off x="5471707" y="361455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Rectangle 8"/>
                <p:cNvSpPr>
                  <a:spLocks noChangeArrowheads="1"/>
                </p:cNvSpPr>
                <p:nvPr/>
              </p:nvSpPr>
              <p:spPr bwMode="auto">
                <a:xfrm rot="16200000">
                  <a:off x="5471707" y="426384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Text Box 9"/>
                <p:cNvSpPr txBox="1">
                  <a:spLocks noChangeArrowheads="1"/>
                </p:cNvSpPr>
                <p:nvPr/>
              </p:nvSpPr>
              <p:spPr bwMode="auto">
                <a:xfrm rot="15994123">
                  <a:off x="5616170" y="339865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30" name="Text Box 10"/>
                <p:cNvSpPr txBox="1">
                  <a:spLocks noChangeArrowheads="1"/>
                </p:cNvSpPr>
                <p:nvPr/>
              </p:nvSpPr>
              <p:spPr bwMode="auto">
                <a:xfrm rot="16200000">
                  <a:off x="5616169" y="426384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26" name="Δεξί βέλος 25"/>
              <p:cNvSpPr/>
              <p:nvPr/>
            </p:nvSpPr>
            <p:spPr>
              <a:xfrm rot="10800000">
                <a:off x="8707455" y="1485344"/>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550805" y="2610095"/>
              <a:ext cx="980636" cy="932369"/>
            </a:xfrm>
            <a:prstGeom prst="rect">
              <a:avLst/>
            </a:prstGeom>
          </p:spPr>
        </p:pic>
      </p:grpSp>
      <p:grpSp>
        <p:nvGrpSpPr>
          <p:cNvPr id="50" name="Ομάδα 49"/>
          <p:cNvGrpSpPr/>
          <p:nvPr/>
        </p:nvGrpSpPr>
        <p:grpSpPr>
          <a:xfrm>
            <a:off x="7832364" y="3542269"/>
            <a:ext cx="3491397" cy="1047828"/>
            <a:chOff x="7863646" y="3836953"/>
            <a:chExt cx="3491397" cy="1047828"/>
          </a:xfrm>
        </p:grpSpPr>
        <p:grpSp>
          <p:nvGrpSpPr>
            <p:cNvPr id="31" name="Ομάδα 30"/>
            <p:cNvGrpSpPr/>
            <p:nvPr/>
          </p:nvGrpSpPr>
          <p:grpSpPr>
            <a:xfrm>
              <a:off x="7863646" y="3836953"/>
              <a:ext cx="3111611" cy="1047828"/>
              <a:chOff x="7902635" y="1261632"/>
              <a:chExt cx="3111611" cy="1047828"/>
            </a:xfrm>
          </p:grpSpPr>
          <p:grpSp>
            <p:nvGrpSpPr>
              <p:cNvPr id="32" name="Ομάδα 31"/>
              <p:cNvGrpSpPr/>
              <p:nvPr/>
            </p:nvGrpSpPr>
            <p:grpSpPr>
              <a:xfrm rot="5400000">
                <a:off x="8352691" y="1152973"/>
                <a:ext cx="396875" cy="1296988"/>
                <a:chOff x="5492502" y="3768822"/>
                <a:chExt cx="396875" cy="1296988"/>
              </a:xfrm>
            </p:grpSpPr>
            <p:sp>
              <p:nvSpPr>
                <p:cNvPr id="35" name="Rectangle 7"/>
                <p:cNvSpPr>
                  <a:spLocks noChangeArrowheads="1"/>
                </p:cNvSpPr>
                <p:nvPr/>
              </p:nvSpPr>
              <p:spPr bwMode="auto">
                <a:xfrm rot="16200000">
                  <a:off x="5366296" y="3984722"/>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Rectangle 8"/>
                <p:cNvSpPr>
                  <a:spLocks noChangeArrowheads="1"/>
                </p:cNvSpPr>
                <p:nvPr/>
              </p:nvSpPr>
              <p:spPr bwMode="auto">
                <a:xfrm rot="16200000">
                  <a:off x="5366295" y="4634010"/>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Text Box 9"/>
                <p:cNvSpPr txBox="1">
                  <a:spLocks noChangeArrowheads="1"/>
                </p:cNvSpPr>
                <p:nvPr/>
              </p:nvSpPr>
              <p:spPr bwMode="auto">
                <a:xfrm rot="15994123">
                  <a:off x="5510758" y="3768822"/>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38" name="Text Box 10"/>
                <p:cNvSpPr txBox="1">
                  <a:spLocks noChangeArrowheads="1"/>
                </p:cNvSpPr>
                <p:nvPr/>
              </p:nvSpPr>
              <p:spPr bwMode="auto">
                <a:xfrm rot="16200000">
                  <a:off x="5510758" y="463401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33" name="Oval 16"/>
              <p:cNvSpPr>
                <a:spLocks noChangeArrowheads="1"/>
              </p:cNvSpPr>
              <p:nvPr/>
            </p:nvSpPr>
            <p:spPr bwMode="auto">
              <a:xfrm rot="16200000">
                <a:off x="10126889" y="1422103"/>
                <a:ext cx="1047828" cy="726886"/>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Δεξί βέλος 33"/>
              <p:cNvSpPr/>
              <p:nvPr/>
            </p:nvSpPr>
            <p:spPr>
              <a:xfrm rot="10800000">
                <a:off x="8316178" y="1402281"/>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 name="Ομάδα 19"/>
            <p:cNvGrpSpPr/>
            <p:nvPr/>
          </p:nvGrpSpPr>
          <p:grpSpPr>
            <a:xfrm>
              <a:off x="10664738" y="3944154"/>
              <a:ext cx="690305" cy="389290"/>
              <a:chOff x="10246080" y="3885377"/>
              <a:chExt cx="690305" cy="389290"/>
            </a:xfrm>
          </p:grpSpPr>
          <p:cxnSp>
            <p:nvCxnSpPr>
              <p:cNvPr id="18" name="Ευθύγραμμο βέλος σύνδεσης 17"/>
              <p:cNvCxnSpPr/>
              <p:nvPr/>
            </p:nvCxnSpPr>
            <p:spPr>
              <a:xfrm flipH="1" flipV="1">
                <a:off x="10246080" y="4264808"/>
                <a:ext cx="614125" cy="985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0692729" y="3885377"/>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latin typeface="Cambria Math" panose="02040503050406030204" pitchFamily="18" charset="0"/>
                                </a:rPr>
                              </m:ctrlPr>
                            </m:accPr>
                            <m:e>
                              <m:r>
                                <a:rPr lang="el-GR" sz="2000" b="1" i="1" smtClean="0">
                                  <a:latin typeface="Cambria Math" panose="02040503050406030204" pitchFamily="18" charset="0"/>
                                </a:rPr>
                                <m:t>𝜝</m:t>
                              </m:r>
                            </m:e>
                          </m:acc>
                        </m:oMath>
                      </m:oMathPara>
                    </a14:m>
                    <a:endParaRPr lang="el-GR" sz="2000" b="1"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10692729" y="3885377"/>
                    <a:ext cx="243656" cy="345159"/>
                  </a:xfrm>
                  <a:prstGeom prst="rect">
                    <a:avLst/>
                  </a:prstGeom>
                  <a:blipFill>
                    <a:blip r:embed="rId4"/>
                    <a:stretch>
                      <a:fillRect l="-25000" r="-22500" b="-5357"/>
                    </a:stretch>
                  </a:blipFill>
                </p:spPr>
                <p:txBody>
                  <a:bodyPr/>
                  <a:lstStyle/>
                  <a:p>
                    <a:r>
                      <a:rPr lang="el-GR">
                        <a:noFill/>
                      </a:rPr>
                      <a:t> </a:t>
                    </a:r>
                  </a:p>
                </p:txBody>
              </p:sp>
            </mc:Fallback>
          </mc:AlternateContent>
        </p:grpSp>
      </p:grpSp>
      <p:grpSp>
        <p:nvGrpSpPr>
          <p:cNvPr id="4" name="Ομάδα 3"/>
          <p:cNvGrpSpPr/>
          <p:nvPr/>
        </p:nvGrpSpPr>
        <p:grpSpPr>
          <a:xfrm>
            <a:off x="8329434" y="578891"/>
            <a:ext cx="2634384" cy="1026054"/>
            <a:chOff x="8491337" y="1148542"/>
            <a:chExt cx="2634384" cy="1026054"/>
          </a:xfrm>
        </p:grpSpPr>
        <p:grpSp>
          <p:nvGrpSpPr>
            <p:cNvPr id="21" name="Ομάδα 20"/>
            <p:cNvGrpSpPr/>
            <p:nvPr/>
          </p:nvGrpSpPr>
          <p:grpSpPr>
            <a:xfrm>
              <a:off x="8491337" y="1148542"/>
              <a:ext cx="2634384" cy="1023451"/>
              <a:chOff x="7973114" y="1304565"/>
              <a:chExt cx="2634384" cy="1023451"/>
            </a:xfrm>
          </p:grpSpPr>
          <p:grpSp>
            <p:nvGrpSpPr>
              <p:cNvPr id="10" name="Ομάδα 9"/>
              <p:cNvGrpSpPr/>
              <p:nvPr/>
            </p:nvGrpSpPr>
            <p:grpSpPr>
              <a:xfrm rot="5400000">
                <a:off x="8423170" y="1219568"/>
                <a:ext cx="396876" cy="1296988"/>
                <a:chOff x="5559097" y="3698342"/>
                <a:chExt cx="396876" cy="1296988"/>
              </a:xfrm>
            </p:grpSpPr>
            <p:sp>
              <p:nvSpPr>
                <p:cNvPr id="6" name="Rectangle 7"/>
                <p:cNvSpPr>
                  <a:spLocks noChangeArrowheads="1"/>
                </p:cNvSpPr>
                <p:nvPr/>
              </p:nvSpPr>
              <p:spPr bwMode="auto">
                <a:xfrm rot="16200000">
                  <a:off x="5432892" y="3914242"/>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Rectangle 8"/>
                <p:cNvSpPr>
                  <a:spLocks noChangeArrowheads="1"/>
                </p:cNvSpPr>
                <p:nvPr/>
              </p:nvSpPr>
              <p:spPr bwMode="auto">
                <a:xfrm rot="16200000">
                  <a:off x="5432892" y="4563530"/>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Text Box 9"/>
                <p:cNvSpPr txBox="1">
                  <a:spLocks noChangeArrowheads="1"/>
                </p:cNvSpPr>
                <p:nvPr/>
              </p:nvSpPr>
              <p:spPr bwMode="auto">
                <a:xfrm rot="15994123">
                  <a:off x="5577354" y="3698342"/>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9" name="Text Box 10"/>
                <p:cNvSpPr txBox="1">
                  <a:spLocks noChangeArrowheads="1"/>
                </p:cNvSpPr>
                <p:nvPr/>
              </p:nvSpPr>
              <p:spPr bwMode="auto">
                <a:xfrm rot="16200000">
                  <a:off x="5577353" y="456353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14" name="Oval 16"/>
              <p:cNvSpPr>
                <a:spLocks noChangeArrowheads="1"/>
              </p:cNvSpPr>
              <p:nvPr/>
            </p:nvSpPr>
            <p:spPr bwMode="auto">
              <a:xfrm rot="16200000">
                <a:off x="9736203" y="1456722"/>
                <a:ext cx="1023451"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 name="Δεξί βέλος 14"/>
              <p:cNvSpPr/>
              <p:nvPr/>
            </p:nvSpPr>
            <p:spPr>
              <a:xfrm rot="10800000">
                <a:off x="8386658" y="1468878"/>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52" name="Εικόνα 5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813131" y="1242227"/>
              <a:ext cx="980636" cy="932369"/>
            </a:xfrm>
            <a:prstGeom prst="rect">
              <a:avLst/>
            </a:prstGeom>
          </p:spPr>
        </p:pic>
      </p:grpSp>
      <p:grpSp>
        <p:nvGrpSpPr>
          <p:cNvPr id="62" name="Ομάδα 61"/>
          <p:cNvGrpSpPr/>
          <p:nvPr/>
        </p:nvGrpSpPr>
        <p:grpSpPr>
          <a:xfrm>
            <a:off x="7856925" y="4997085"/>
            <a:ext cx="3223180" cy="1073100"/>
            <a:chOff x="7885314" y="5302888"/>
            <a:chExt cx="3223180" cy="1073100"/>
          </a:xfrm>
        </p:grpSpPr>
        <p:grpSp>
          <p:nvGrpSpPr>
            <p:cNvPr id="39" name="Ομάδα 38"/>
            <p:cNvGrpSpPr/>
            <p:nvPr/>
          </p:nvGrpSpPr>
          <p:grpSpPr>
            <a:xfrm>
              <a:off x="7885314" y="5304132"/>
              <a:ext cx="3223179" cy="1070612"/>
              <a:chOff x="7919747" y="1302476"/>
              <a:chExt cx="3223179" cy="1070612"/>
            </a:xfrm>
          </p:grpSpPr>
          <p:grpSp>
            <p:nvGrpSpPr>
              <p:cNvPr id="40" name="Ομάδα 39"/>
              <p:cNvGrpSpPr/>
              <p:nvPr/>
            </p:nvGrpSpPr>
            <p:grpSpPr>
              <a:xfrm rot="5400000">
                <a:off x="8369803" y="1186772"/>
                <a:ext cx="396875" cy="1296988"/>
                <a:chOff x="5526300" y="3751711"/>
                <a:chExt cx="396875" cy="1296988"/>
              </a:xfrm>
            </p:grpSpPr>
            <p:sp>
              <p:nvSpPr>
                <p:cNvPr id="43" name="Rectangle 7"/>
                <p:cNvSpPr>
                  <a:spLocks noChangeArrowheads="1"/>
                </p:cNvSpPr>
                <p:nvPr/>
              </p:nvSpPr>
              <p:spPr bwMode="auto">
                <a:xfrm rot="16200000">
                  <a:off x="5400095" y="3967611"/>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Rectangle 8"/>
                <p:cNvSpPr>
                  <a:spLocks noChangeArrowheads="1"/>
                </p:cNvSpPr>
                <p:nvPr/>
              </p:nvSpPr>
              <p:spPr bwMode="auto">
                <a:xfrm rot="16200000">
                  <a:off x="5400093" y="4616899"/>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Text Box 9"/>
                <p:cNvSpPr txBox="1">
                  <a:spLocks noChangeArrowheads="1"/>
                </p:cNvSpPr>
                <p:nvPr/>
              </p:nvSpPr>
              <p:spPr bwMode="auto">
                <a:xfrm rot="15994123">
                  <a:off x="5544556" y="3751711"/>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smtClean="0">
                      <a:latin typeface="Comic Sans MS" panose="030F0702030302020204" pitchFamily="66" charset="0"/>
                    </a:rPr>
                    <a:t>Ν</a:t>
                  </a:r>
                  <a:endParaRPr lang="el-GR" altLang="el-GR" sz="2000" b="1" dirty="0">
                    <a:latin typeface="Comic Sans MS" panose="030F0702030302020204" pitchFamily="66" charset="0"/>
                  </a:endParaRPr>
                </a:p>
              </p:txBody>
            </p:sp>
            <p:sp>
              <p:nvSpPr>
                <p:cNvPr id="46" name="Text Box 10"/>
                <p:cNvSpPr txBox="1">
                  <a:spLocks noChangeArrowheads="1"/>
                </p:cNvSpPr>
                <p:nvPr/>
              </p:nvSpPr>
              <p:spPr bwMode="auto">
                <a:xfrm rot="16200000">
                  <a:off x="5544556" y="4616899"/>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41" name="Oval 16"/>
              <p:cNvSpPr>
                <a:spLocks noChangeArrowheads="1"/>
              </p:cNvSpPr>
              <p:nvPr/>
            </p:nvSpPr>
            <p:spPr bwMode="auto">
              <a:xfrm rot="16200000">
                <a:off x="10248051" y="1478213"/>
                <a:ext cx="1070612"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Δεξί βέλος 41"/>
              <p:cNvSpPr/>
              <p:nvPr/>
            </p:nvSpPr>
            <p:spPr>
              <a:xfrm rot="10800000">
                <a:off x="8363867" y="1446135"/>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1" name="Ομάδα 60"/>
            <p:cNvGrpSpPr/>
            <p:nvPr/>
          </p:nvGrpSpPr>
          <p:grpSpPr>
            <a:xfrm>
              <a:off x="9927063" y="5302888"/>
              <a:ext cx="1181431" cy="1073100"/>
              <a:chOff x="400844" y="5286561"/>
              <a:chExt cx="1181431" cy="1073100"/>
            </a:xfrm>
          </p:grpSpPr>
          <p:sp>
            <p:nvSpPr>
              <p:cNvPr id="47" name="TextBox 46"/>
              <p:cNvSpPr txBox="1"/>
              <p:nvPr/>
            </p:nvSpPr>
            <p:spPr>
              <a:xfrm>
                <a:off x="400844" y="5654615"/>
                <a:ext cx="522514" cy="338554"/>
              </a:xfrm>
              <a:prstGeom prst="rect">
                <a:avLst/>
              </a:prstGeom>
              <a:noFill/>
            </p:spPr>
            <p:txBody>
              <a:bodyPr wrap="square" rtlCol="0">
                <a:spAutoFit/>
              </a:bodyPr>
              <a:lstStyle/>
              <a:p>
                <a:r>
                  <a:rPr lang="el-GR" sz="16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Ι</a:t>
                </a:r>
                <a:r>
                  <a:rPr lang="el-GR" sz="16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επ</a:t>
                </a:r>
                <a:endParaRPr lang="el-GR" sz="1600" b="1" baseline="-25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55" name="Ομάδα 54"/>
              <p:cNvGrpSpPr/>
              <p:nvPr/>
            </p:nvGrpSpPr>
            <p:grpSpPr>
              <a:xfrm>
                <a:off x="774071" y="5286561"/>
                <a:ext cx="808204" cy="1073100"/>
                <a:chOff x="275297" y="5194682"/>
                <a:chExt cx="808204" cy="1073100"/>
              </a:xfrm>
            </p:grpSpPr>
            <p:sp>
              <p:nvSpPr>
                <p:cNvPr id="12" name="Oval 6"/>
                <p:cNvSpPr>
                  <a:spLocks noChangeArrowheads="1"/>
                </p:cNvSpPr>
                <p:nvPr/>
              </p:nvSpPr>
              <p:spPr bwMode="auto">
                <a:xfrm rot="10800000" flipV="1">
                  <a:off x="364362" y="5194682"/>
                  <a:ext cx="719139" cy="10731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Ισοσκελές τρίγωνο 53"/>
                <p:cNvSpPr/>
                <p:nvPr/>
              </p:nvSpPr>
              <p:spPr>
                <a:xfrm flipH="1" flipV="1">
                  <a:off x="275297" y="5651528"/>
                  <a:ext cx="178130" cy="13004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0" name="Ομάδα 59"/>
              <p:cNvGrpSpPr/>
              <p:nvPr/>
            </p:nvGrpSpPr>
            <p:grpSpPr>
              <a:xfrm>
                <a:off x="465971" y="5428679"/>
                <a:ext cx="933703" cy="250477"/>
                <a:chOff x="2352336" y="5837116"/>
                <a:chExt cx="1572179" cy="408632"/>
              </a:xfrm>
            </p:grpSpPr>
            <p:grpSp>
              <p:nvGrpSpPr>
                <p:cNvPr id="59" name="Ομάδα 58"/>
                <p:cNvGrpSpPr/>
                <p:nvPr/>
              </p:nvGrpSpPr>
              <p:grpSpPr>
                <a:xfrm>
                  <a:off x="2352336" y="5837116"/>
                  <a:ext cx="1572179" cy="408632"/>
                  <a:chOff x="1456029" y="5944078"/>
                  <a:chExt cx="1572179" cy="408632"/>
                </a:xfrm>
              </p:grpSpPr>
              <p:sp>
                <p:nvSpPr>
                  <p:cNvPr id="56" name="Οβάλ 55"/>
                  <p:cNvSpPr/>
                  <p:nvPr/>
                </p:nvSpPr>
                <p:spPr>
                  <a:xfrm>
                    <a:off x="1456029" y="6027065"/>
                    <a:ext cx="330247" cy="3256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TextBox 56"/>
                  <p:cNvSpPr txBox="1"/>
                  <p:nvPr/>
                </p:nvSpPr>
                <p:spPr>
                  <a:xfrm>
                    <a:off x="2588821" y="5944078"/>
                    <a:ext cx="439387" cy="369332"/>
                  </a:xfrm>
                  <a:prstGeom prst="rect">
                    <a:avLst/>
                  </a:prstGeom>
                  <a:noFill/>
                </p:spPr>
                <p:txBody>
                  <a:bodyPr wrap="square" rtlCol="0">
                    <a:spAutoFit/>
                  </a:bodyPr>
                  <a:lstStyle/>
                  <a:p>
                    <a:endParaRPr lang="el-GR" dirty="0"/>
                  </a:p>
                </p:txBody>
              </p:sp>
            </p:grpSp>
            <p:sp>
              <p:nvSpPr>
                <p:cNvPr id="58" name="Οβάλ 57"/>
                <p:cNvSpPr/>
                <p:nvPr/>
              </p:nvSpPr>
              <p:spPr>
                <a:xfrm>
                  <a:off x="2480848" y="6025035"/>
                  <a:ext cx="130628" cy="117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Tree>
    <p:extLst>
      <p:ext uri="{BB962C8B-B14F-4D97-AF65-F5344CB8AC3E}">
        <p14:creationId xmlns:p14="http://schemas.microsoft.com/office/powerpoint/2010/main" val="27481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1000"/>
                                        <p:tgtEl>
                                          <p:spTgt spid="5">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1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1000"/>
                                        <p:tgtEl>
                                          <p:spTgt spid="5">
                                            <p:txEl>
                                              <p:pRg st="4" end="4"/>
                                            </p:txEl>
                                          </p:spTgt>
                                        </p:tgtEl>
                                      </p:cBhvr>
                                    </p:animEffect>
                                  </p:childTnLst>
                                </p:cTn>
                              </p:par>
                            </p:childTnLst>
                          </p:cTn>
                        </p:par>
                        <p:par>
                          <p:cTn id="36" fill="hold">
                            <p:stCondLst>
                              <p:cond delay="1000"/>
                            </p:stCondLst>
                            <p:childTnLst>
                              <p:par>
                                <p:cTn id="37" presetID="10" presetClass="entr" presetSubtype="0" fill="hold" nodeType="afterEffect">
                                  <p:stCondLst>
                                    <p:cond delay="50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wipe(left)">
                                      <p:cBhvr>
                                        <p:cTn id="44" dur="1000"/>
                                        <p:tgtEl>
                                          <p:spTgt spid="5">
                                            <p:txEl>
                                              <p:pRg st="5" end="5"/>
                                            </p:txEl>
                                          </p:spTgt>
                                        </p:tgtEl>
                                      </p:cBhvr>
                                    </p:animEffect>
                                  </p:childTnLst>
                                </p:cTn>
                              </p:par>
                            </p:childTnLst>
                          </p:cTn>
                        </p:par>
                        <p:par>
                          <p:cTn id="45" fill="hold">
                            <p:stCondLst>
                              <p:cond delay="1000"/>
                            </p:stCondLst>
                            <p:childTnLst>
                              <p:par>
                                <p:cTn id="46" presetID="10" presetClass="entr" presetSubtype="0" fill="hold" nodeType="afterEffect">
                                  <p:stCondLst>
                                    <p:cond delay="50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31</a:t>
            </a:fld>
            <a:endParaRPr lang="el-GR">
              <a:solidFill>
                <a:prstClr val="black">
                  <a:tint val="75000"/>
                </a:prstClr>
              </a:solidFill>
            </a:endParaRPr>
          </a:p>
        </p:txBody>
      </p:sp>
      <p:sp>
        <p:nvSpPr>
          <p:cNvPr id="4" name="Rectangle 2"/>
          <p:cNvSpPr>
            <a:spLocks noChangeArrowheads="1"/>
          </p:cNvSpPr>
          <p:nvPr/>
        </p:nvSpPr>
        <p:spPr bwMode="auto">
          <a:xfrm>
            <a:off x="2666999" y="160951"/>
            <a:ext cx="688848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του Επαγωγικού Ρεύματος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2033930" y="906833"/>
            <a:ext cx="7635240" cy="923330"/>
          </a:xfrm>
          <a:prstGeom prst="rect">
            <a:avLst/>
          </a:prstGeom>
          <a:noFill/>
        </p:spPr>
        <p:txBody>
          <a:bodyPr wrap="square" rtlCol="0">
            <a:spAutoFit/>
          </a:bodyPr>
          <a:lstStyle/>
          <a:p>
            <a:pPr lvl="1" algn="ctr">
              <a:lnSpc>
                <a:spcPct val="150000"/>
              </a:lnSpc>
            </a:pPr>
            <a:r>
              <a:rPr lang="el-GR" b="1" dirty="0" smtClean="0">
                <a:latin typeface="Comic Sans MS" panose="030F0702030302020204" pitchFamily="66" charset="0"/>
              </a:rPr>
              <a:t>Εφαρμόζω το νόμο του</a:t>
            </a:r>
            <a:r>
              <a:rPr lang="en-US" b="1" dirty="0" smtClean="0">
                <a:latin typeface="Comic Sans MS" panose="030F0702030302020204" pitchFamily="66" charset="0"/>
              </a:rPr>
              <a:t> Ohm </a:t>
            </a:r>
            <a:r>
              <a:rPr lang="el-GR" b="1" dirty="0" smtClean="0">
                <a:latin typeface="Comic Sans MS" panose="030F0702030302020204" pitchFamily="66" charset="0"/>
              </a:rPr>
              <a:t>στο κλειστό κύκλωμα (πηνίο) όπου εμφανίζεται το φαινόμενο επαγωγής και έχει ολική αντίσταση </a:t>
            </a:r>
            <a:r>
              <a:rPr lang="en-US" b="1" i="1" dirty="0" smtClean="0">
                <a:latin typeface="Comic Sans MS" panose="030F0702030302020204" pitchFamily="66" charset="0"/>
              </a:rPr>
              <a:t>R</a:t>
            </a:r>
            <a:r>
              <a:rPr lang="el-GR" b="1" dirty="0" smtClean="0">
                <a:latin typeface="Comic Sans MS" panose="030F0702030302020204" pitchFamily="66" charset="0"/>
              </a:rPr>
              <a:t>. </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2680393" y="2181243"/>
                <a:ext cx="1625509"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latin typeface="Cambria Math" panose="02040503050406030204" pitchFamily="18" charset="0"/>
                            </a:rPr>
                          </m:ctrlPr>
                        </m:sSubPr>
                        <m:e>
                          <m:r>
                            <a:rPr lang="el-GR" sz="2800" b="1" i="1" smtClean="0">
                              <a:latin typeface="Cambria Math" panose="02040503050406030204" pitchFamily="18" charset="0"/>
                            </a:rPr>
                            <m:t>𝜤</m:t>
                          </m:r>
                        </m:e>
                        <m:sub>
                          <m:r>
                            <a:rPr lang="el-GR" sz="2800" b="1" i="0" smtClean="0">
                              <a:latin typeface="Cambria Math" panose="02040503050406030204" pitchFamily="18" charset="0"/>
                            </a:rPr>
                            <m:t>𝛆𝛑</m:t>
                          </m:r>
                        </m:sub>
                      </m:sSub>
                      <m:r>
                        <a:rPr lang="el-GR" sz="2800" b="1" i="1" smtClean="0">
                          <a:latin typeface="Cambria Math" panose="02040503050406030204" pitchFamily="18" charset="0"/>
                        </a:rPr>
                        <m:t>= </m:t>
                      </m:r>
                      <m:f>
                        <m:fPr>
                          <m:ctrlPr>
                            <a:rPr lang="el-GR" sz="2800" b="1" i="1" smtClean="0">
                              <a:latin typeface="Cambria Math" panose="02040503050406030204" pitchFamily="18" charset="0"/>
                            </a:rPr>
                          </m:ctrlPr>
                        </m:fPr>
                        <m:num>
                          <m:sSub>
                            <m:sSubPr>
                              <m:ctrlPr>
                                <a:rPr lang="el-GR" sz="2800" b="1" i="1" smtClean="0">
                                  <a:latin typeface="Cambria Math" panose="02040503050406030204" pitchFamily="18" charset="0"/>
                                </a:rPr>
                              </m:ctrlPr>
                            </m:sSubPr>
                            <m:e>
                              <m:r>
                                <a:rPr lang="az-Cyrl-AZ" sz="2800" b="1" i="1" smtClean="0">
                                  <a:latin typeface="Cambria Math" panose="02040503050406030204" pitchFamily="18" charset="0"/>
                                </a:rPr>
                                <m:t>Є</m:t>
                              </m:r>
                            </m:e>
                            <m:sub>
                              <m:r>
                                <a:rPr lang="el-GR" sz="2800" b="1" i="0" smtClean="0">
                                  <a:latin typeface="Cambria Math" panose="02040503050406030204" pitchFamily="18" charset="0"/>
                                </a:rPr>
                                <m:t>𝛆𝛑</m:t>
                              </m:r>
                            </m:sub>
                          </m:sSub>
                        </m:num>
                        <m:den>
                          <m:r>
                            <a:rPr lang="en-US" sz="2800" b="1" i="1" smtClean="0">
                              <a:latin typeface="Cambria Math" panose="02040503050406030204" pitchFamily="18" charset="0"/>
                            </a:rPr>
                            <m:t>𝑹</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80393" y="2181243"/>
                <a:ext cx="1625509" cy="806631"/>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5851550" y="1994369"/>
                <a:ext cx="2043380"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dirty="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800" b="1" i="1" dirty="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rPr>
                            <m:t>𝛆𝛑</m:t>
                          </m:r>
                        </m:sub>
                      </m:sSub>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t>𝜱</m:t>
                              </m:r>
                            </m:e>
                          </m:d>
                        </m:num>
                        <m:den>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𝑹</m:t>
                          </m:r>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5851550" y="1994369"/>
                <a:ext cx="2043380" cy="925382"/>
              </a:xfrm>
              <a:prstGeom prst="rect">
                <a:avLst/>
              </a:prstGeom>
              <a:blipFill>
                <a:blip r:embed="rId3"/>
                <a:stretch>
                  <a:fillRect b="-13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p:cNvSpPr/>
              <p:nvPr/>
            </p:nvSpPr>
            <p:spPr>
              <a:xfrm>
                <a:off x="4376146" y="1884898"/>
                <a:ext cx="1475404" cy="991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l-GR" sz="2800" b="1" i="1">
                              <a:latin typeface="Cambria Math" panose="02040503050406030204" pitchFamily="18" charset="0"/>
                            </a:rPr>
                          </m:ctrlPr>
                        </m:groupChrPr>
                        <m:e>
                          <m:sSub>
                            <m:sSubPr>
                              <m:ctrlPr>
                                <a:rPr lang="el-GR" sz="2800" b="1" i="1">
                                  <a:latin typeface="Cambria Math" panose="02040503050406030204" pitchFamily="18" charset="0"/>
                                </a:rPr>
                              </m:ctrlPr>
                            </m:sSubPr>
                            <m:e>
                              <m:r>
                                <a:rPr lang="az-Cyrl-AZ" sz="2800" b="1" i="1">
                                  <a:latin typeface="Cambria Math" panose="02040503050406030204" pitchFamily="18" charset="0"/>
                                </a:rPr>
                                <m:t>Є</m:t>
                              </m:r>
                            </m:e>
                            <m:sub>
                              <m:r>
                                <a:rPr lang="el-GR" sz="2800" b="1">
                                  <a:latin typeface="Cambria Math" panose="02040503050406030204" pitchFamily="18" charset="0"/>
                                </a:rPr>
                                <m:t>𝛆𝛑</m:t>
                              </m:r>
                            </m:sub>
                          </m:sSub>
                          <m:r>
                            <a:rPr lang="en-US" sz="2800" b="1" i="1">
                              <a:latin typeface="Cambria Math" panose="02040503050406030204" pitchFamily="18" charset="0"/>
                            </a:rPr>
                            <m:t>= </m:t>
                          </m:r>
                          <m:f>
                            <m:fPr>
                              <m:ctrlPr>
                                <a:rPr lang="en-US" sz="2800" b="1" i="1">
                                  <a:latin typeface="Cambria Math" panose="02040503050406030204" pitchFamily="18" charset="0"/>
                                </a:rPr>
                              </m:ctrlPr>
                            </m:fPr>
                            <m:num>
                              <m:d>
                                <m:dPr>
                                  <m:begChr m:val="|"/>
                                  <m:endChr m:val="|"/>
                                  <m:ctrlPr>
                                    <a:rPr lang="en-US" sz="2800" b="1" i="1">
                                      <a:latin typeface="Cambria Math" panose="02040503050406030204" pitchFamily="18" charset="0"/>
                                    </a:rPr>
                                  </m:ctrlPr>
                                </m:dPr>
                                <m:e>
                                  <m:r>
                                    <a:rPr lang="el-GR" sz="2800" b="1">
                                      <a:latin typeface="Cambria Math" panose="02040503050406030204" pitchFamily="18" charset="0"/>
                                    </a:rPr>
                                    <m:t>𝚫</m:t>
                                  </m:r>
                                  <m:r>
                                    <a:rPr lang="el-GR" sz="2800" b="1" i="1">
                                      <a:latin typeface="Cambria Math" panose="02040503050406030204" pitchFamily="18" charset="0"/>
                                    </a:rPr>
                                    <m:t>𝜱</m:t>
                                  </m:r>
                                </m:e>
                              </m:d>
                            </m:num>
                            <m:den>
                              <m:r>
                                <a:rPr lang="el-GR" sz="2800" b="1">
                                  <a:latin typeface="Cambria Math" panose="02040503050406030204" pitchFamily="18" charset="0"/>
                                </a:rPr>
                                <m:t>𝚫</m:t>
                              </m:r>
                              <m:r>
                                <a:rPr lang="en-US" sz="2800" b="1" i="1">
                                  <a:latin typeface="Cambria Math" panose="02040503050406030204" pitchFamily="18" charset="0"/>
                                </a:rPr>
                                <m:t>𝒕</m:t>
                              </m:r>
                            </m:den>
                          </m:f>
                        </m:e>
                      </m:groupCh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4376146" y="1884898"/>
                <a:ext cx="1475404" cy="991810"/>
              </a:xfrm>
              <a:prstGeom prst="rect">
                <a:avLst/>
              </a:prstGeom>
              <a:blipFill>
                <a:blip r:embed="rId4"/>
                <a:stretch>
                  <a:fillRect/>
                </a:stretch>
              </a:blipFill>
            </p:spPr>
            <p:txBody>
              <a:bodyPr/>
              <a:lstStyle/>
              <a:p>
                <a:r>
                  <a:rPr lang="el-GR">
                    <a:noFill/>
                  </a:rPr>
                  <a:t> </a:t>
                </a:r>
              </a:p>
            </p:txBody>
          </p:sp>
        </mc:Fallback>
      </mc:AlternateContent>
      <p:sp>
        <p:nvSpPr>
          <p:cNvPr id="11" name="TextBox 10"/>
          <p:cNvSpPr txBox="1"/>
          <p:nvPr/>
        </p:nvSpPr>
        <p:spPr>
          <a:xfrm>
            <a:off x="8087360" y="2319317"/>
            <a:ext cx="2072640" cy="369332"/>
          </a:xfrm>
          <a:prstGeom prst="rect">
            <a:avLst/>
          </a:prstGeom>
          <a:noFill/>
        </p:spPr>
        <p:txBody>
          <a:bodyPr wrap="square" rtlCol="0">
            <a:spAutoFit/>
          </a:bodyPr>
          <a:lstStyle/>
          <a:p>
            <a:r>
              <a:rPr lang="el-GR" b="1" dirty="0" smtClean="0">
                <a:latin typeface="Comic Sans MS" panose="030F0702030302020204" pitchFamily="66" charset="0"/>
              </a:rPr>
              <a:t>(για μια σπείρα)</a:t>
            </a:r>
            <a:endParaRPr lang="el-GR" b="1" dirty="0">
              <a:latin typeface="Comic Sans MS" panose="030F0702030302020204" pitchFamily="66" charset="0"/>
            </a:endParaRPr>
          </a:p>
        </p:txBody>
      </p:sp>
      <p:sp>
        <p:nvSpPr>
          <p:cNvPr id="12" name="TextBox 11"/>
          <p:cNvSpPr txBox="1"/>
          <p:nvPr/>
        </p:nvSpPr>
        <p:spPr>
          <a:xfrm>
            <a:off x="6990080" y="3562065"/>
            <a:ext cx="2072640" cy="369332"/>
          </a:xfrm>
          <a:prstGeom prst="rect">
            <a:avLst/>
          </a:prstGeom>
          <a:noFill/>
        </p:spPr>
        <p:txBody>
          <a:bodyPr wrap="square" rtlCol="0">
            <a:spAutoFit/>
          </a:bodyPr>
          <a:lstStyle/>
          <a:p>
            <a:r>
              <a:rPr lang="el-GR" b="1" dirty="0" smtClean="0">
                <a:latin typeface="Comic Sans MS" panose="030F0702030302020204" pitchFamily="66" charset="0"/>
              </a:rPr>
              <a:t>(για </a:t>
            </a:r>
            <a:r>
              <a:rPr lang="el-GR" b="1" i="1" dirty="0" smtClean="0">
                <a:latin typeface="Comic Sans MS" panose="030F0702030302020204" pitchFamily="66" charset="0"/>
              </a:rPr>
              <a:t>Ν</a:t>
            </a:r>
            <a:r>
              <a:rPr lang="el-GR" b="1" dirty="0" smtClean="0">
                <a:latin typeface="Comic Sans MS" panose="030F0702030302020204" pitchFamily="66" charset="0"/>
              </a:rPr>
              <a:t> σπείρες)</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Ορθογώνιο 12"/>
              <p:cNvSpPr/>
              <p:nvPr/>
            </p:nvSpPr>
            <p:spPr>
              <a:xfrm>
                <a:off x="4376146" y="3284040"/>
                <a:ext cx="2296333"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800" b="1" i="1" dirty="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rPr>
                            <m:t>𝛆𝛑</m:t>
                          </m:r>
                        </m:sub>
                      </m:sSub>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𝜨</m:t>
                      </m:r>
                      <m:f>
                        <m:fPr>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t>𝜱</m:t>
                              </m:r>
                            </m:e>
                          </m:d>
                        </m:num>
                        <m:den>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𝑹</m:t>
                          </m:r>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3" name="Ορθογώνιο 12"/>
              <p:cNvSpPr>
                <a:spLocks noRot="1" noChangeAspect="1" noMove="1" noResize="1" noEditPoints="1" noAdjustHandles="1" noChangeArrowheads="1" noChangeShapeType="1" noTextEdit="1"/>
              </p:cNvSpPr>
              <p:nvPr/>
            </p:nvSpPr>
            <p:spPr>
              <a:xfrm>
                <a:off x="4376146" y="3284040"/>
                <a:ext cx="2296333" cy="925382"/>
              </a:xfrm>
              <a:prstGeom prst="rect">
                <a:avLst/>
              </a:prstGeom>
              <a:blipFill>
                <a:blip r:embed="rId5"/>
                <a:stretch>
                  <a:fillRect b="-658"/>
                </a:stretch>
              </a:blipFill>
            </p:spPr>
            <p:txBody>
              <a:bodyPr/>
              <a:lstStyle/>
              <a:p>
                <a:r>
                  <a:rPr lang="el-GR">
                    <a:noFill/>
                  </a:rPr>
                  <a:t> </a:t>
                </a:r>
              </a:p>
            </p:txBody>
          </p:sp>
        </mc:Fallback>
      </mc:AlternateContent>
    </p:spTree>
    <p:extLst>
      <p:ext uri="{BB962C8B-B14F-4D97-AF65-F5344CB8AC3E}">
        <p14:creationId xmlns:p14="http://schemas.microsoft.com/office/powerpoint/2010/main" val="21909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22" presetClass="entr" presetSubtype="8"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500"/>
                            </p:stCondLst>
                            <p:childTnLst>
                              <p:par>
                                <p:cTn id="40" presetID="22" presetClass="entr" presetSubtype="8" fill="hold" grpId="0" nodeType="after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32</a:t>
            </a:fld>
            <a:endParaRPr lang="el-GR">
              <a:solidFill>
                <a:prstClr val="black">
                  <a:tint val="75000"/>
                </a:prstClr>
              </a:solidFill>
            </a:endParaRPr>
          </a:p>
        </p:txBody>
      </p:sp>
      <p:sp>
        <p:nvSpPr>
          <p:cNvPr id="4" name="Rectangle 2"/>
          <p:cNvSpPr>
            <a:spLocks noChangeArrowheads="1"/>
          </p:cNvSpPr>
          <p:nvPr/>
        </p:nvSpPr>
        <p:spPr bwMode="auto">
          <a:xfrm>
            <a:off x="2446317" y="222418"/>
            <a:ext cx="6828312" cy="66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του επαγωγικού φορτίου </a:t>
            </a:r>
          </a:p>
        </p:txBody>
      </p:sp>
      <p:sp>
        <p:nvSpPr>
          <p:cNvPr id="5" name="TextBox 4"/>
          <p:cNvSpPr txBox="1"/>
          <p:nvPr/>
        </p:nvSpPr>
        <p:spPr>
          <a:xfrm>
            <a:off x="1738844" y="901422"/>
            <a:ext cx="8714311" cy="55399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Το ηλεκτρικό φορτίο που επάγεται από μια διατομή ενός αγωγού είναι</a:t>
            </a:r>
            <a:r>
              <a:rPr lang="en-US" sz="2000" b="1" dirty="0" smtClean="0">
                <a:latin typeface="Comic Sans MS" panose="030F0702030302020204" pitchFamily="66" charset="0"/>
              </a:rPr>
              <a:t>:</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6" name="TextBox 5"/>
          <p:cNvSpPr txBox="1"/>
          <p:nvPr/>
        </p:nvSpPr>
        <p:spPr>
          <a:xfrm>
            <a:off x="3573045" y="2006798"/>
            <a:ext cx="1612621" cy="430887"/>
          </a:xfrm>
          <a:prstGeom prst="rect">
            <a:avLst/>
          </a:prstGeom>
          <a:noFill/>
        </p:spPr>
        <p:txBody>
          <a:bodyPr wrap="none" lIns="0" tIns="0" rIns="0" bIns="0" rtlCol="0">
            <a:spAutoFit/>
          </a:bodyPr>
          <a:lstStyle/>
          <a:p>
            <a:r>
              <a:rPr lang="en-US" sz="2800" b="1" i="1" dirty="0">
                <a:latin typeface="Cambria Math" panose="02040503050406030204" pitchFamily="18" charset="0"/>
                <a:ea typeface="Cambria Math" panose="02040503050406030204" pitchFamily="18" charset="0"/>
              </a:rPr>
              <a:t>Q</a:t>
            </a:r>
            <a:r>
              <a:rPr lang="en-US" sz="2800" b="1" dirty="0" smtClean="0">
                <a:latin typeface="Cambria Math" panose="02040503050406030204" pitchFamily="18" charset="0"/>
                <a:ea typeface="Cambria Math" panose="02040503050406030204" pitchFamily="18" charset="0"/>
              </a:rPr>
              <a:t>  = </a:t>
            </a:r>
            <a:r>
              <a:rPr lang="en-US" sz="2800" b="1" i="1" dirty="0" smtClean="0">
                <a:latin typeface="Cambria Math" panose="02040503050406030204" pitchFamily="18" charset="0"/>
                <a:ea typeface="Cambria Math" panose="02040503050406030204" pitchFamily="18" charset="0"/>
              </a:rPr>
              <a:t>I</a:t>
            </a:r>
            <a:r>
              <a:rPr lang="el-GR" sz="2800" b="1" baseline="-25000" dirty="0" err="1" smtClean="0">
                <a:latin typeface="Cambria Math" panose="02040503050406030204" pitchFamily="18" charset="0"/>
                <a:ea typeface="Cambria Math" panose="02040503050406030204" pitchFamily="18" charset="0"/>
              </a:rPr>
              <a:t>επ</a:t>
            </a:r>
            <a:r>
              <a:rPr lang="el-GR" sz="2800" b="1" baseline="-25000" dirty="0" smtClean="0">
                <a:latin typeface="Cambria Math" panose="02040503050406030204" pitchFamily="18" charset="0"/>
                <a:ea typeface="Cambria Math" panose="02040503050406030204" pitchFamily="18" charset="0"/>
              </a:rPr>
              <a:t> </a:t>
            </a:r>
            <a:r>
              <a:rPr lang="el-GR" sz="2800" b="1" dirty="0" smtClean="0">
                <a:latin typeface="Cambria Math" panose="02040503050406030204" pitchFamily="18" charset="0"/>
                <a:ea typeface="Cambria Math" panose="02040503050406030204" pitchFamily="18" charset="0"/>
              </a:rPr>
              <a:t>. Δ</a:t>
            </a:r>
            <a:r>
              <a:rPr lang="en-US" sz="2800" b="1" i="1" dirty="0" smtClean="0">
                <a:latin typeface="Cambria Math" panose="02040503050406030204" pitchFamily="18" charset="0"/>
                <a:ea typeface="Cambria Math" panose="02040503050406030204" pitchFamily="18" charset="0"/>
              </a:rPr>
              <a:t>t</a:t>
            </a:r>
            <a:endParaRPr lang="el-GR" sz="2800" b="1" i="1"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376744" y="1585381"/>
                <a:ext cx="1255472" cy="899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l-GR" sz="2800" i="1" smtClean="0">
                              <a:solidFill>
                                <a:schemeClr val="tx1"/>
                              </a:solidFill>
                              <a:effectLst/>
                              <a:latin typeface="Cambria Math" panose="02040503050406030204" pitchFamily="18" charset="0"/>
                            </a:rPr>
                          </m:ctrlPr>
                        </m:groupChrPr>
                        <m:e>
                          <m:sSub>
                            <m:sSubPr>
                              <m:ctrlPr>
                                <a:rPr lang="el-GR" sz="2800" b="1" i="1" dirty="0">
                                  <a:solidFill>
                                    <a:schemeClr val="tx1"/>
                                  </a:solidFill>
                                  <a:effectLst/>
                                  <a:latin typeface="Cambria Math" panose="02040503050406030204" pitchFamily="18" charset="0"/>
                                </a:rPr>
                              </m:ctrlPr>
                            </m:sSubPr>
                            <m:e>
                              <m:r>
                                <a:rPr lang="el-GR" sz="2800" b="1" i="1" dirty="0">
                                  <a:solidFill>
                                    <a:schemeClr val="tx1"/>
                                  </a:solidFill>
                                  <a:effectLst/>
                                  <a:latin typeface="Cambria Math" panose="02040503050406030204" pitchFamily="18" charset="0"/>
                                </a:rPr>
                                <m:t>𝜤</m:t>
                              </m:r>
                            </m:e>
                            <m:sub>
                              <m:r>
                                <a:rPr lang="el-GR" sz="2800" b="1" dirty="0">
                                  <a:solidFill>
                                    <a:schemeClr val="tx1"/>
                                  </a:solidFill>
                                  <a:effectLst/>
                                  <a:latin typeface="Cambria Math" panose="02040503050406030204" pitchFamily="18" charset="0"/>
                                </a:rPr>
                                <m:t>𝛆𝛑</m:t>
                              </m:r>
                            </m:sub>
                          </m:sSub>
                          <m:r>
                            <a:rPr lang="el-GR" sz="2800" b="1">
                              <a:solidFill>
                                <a:schemeClr val="tx1"/>
                              </a:solidFill>
                              <a:effectLst/>
                              <a:latin typeface="Cambria Math" panose="02040503050406030204" pitchFamily="18" charset="0"/>
                            </a:rPr>
                            <m:t>= </m:t>
                          </m:r>
                          <m:f>
                            <m:fPr>
                              <m:ctrlPr>
                                <a:rPr lang="el-GR" sz="2800" b="1" i="1">
                                  <a:solidFill>
                                    <a:schemeClr val="tx1"/>
                                  </a:solidFill>
                                  <a:effectLst/>
                                  <a:latin typeface="Cambria Math" panose="02040503050406030204" pitchFamily="18" charset="0"/>
                                </a:rPr>
                              </m:ctrlPr>
                            </m:fPr>
                            <m:num>
                              <m:d>
                                <m:dPr>
                                  <m:begChr m:val="|"/>
                                  <m:endChr m:val="|"/>
                                  <m:ctrlPr>
                                    <a:rPr lang="el-GR" sz="2800" b="1" i="1">
                                      <a:solidFill>
                                        <a:schemeClr val="tx1"/>
                                      </a:solidFill>
                                      <a:effectLst/>
                                      <a:latin typeface="Cambria Math" panose="02040503050406030204" pitchFamily="18" charset="0"/>
                                    </a:rPr>
                                  </m:ctrlPr>
                                </m:dPr>
                                <m:e>
                                  <m:r>
                                    <a:rPr lang="el-GR" sz="2800" b="1">
                                      <a:solidFill>
                                        <a:schemeClr val="tx1"/>
                                      </a:solidFill>
                                      <a:effectLst/>
                                      <a:latin typeface="Cambria Math" panose="02040503050406030204" pitchFamily="18" charset="0"/>
                                    </a:rPr>
                                    <m:t>𝚫</m:t>
                                  </m:r>
                                  <m:r>
                                    <a:rPr lang="el-GR" sz="2800" b="1" i="1">
                                      <a:solidFill>
                                        <a:schemeClr val="tx1"/>
                                      </a:solidFill>
                                      <a:effectLst/>
                                      <a:latin typeface="Cambria Math" panose="02040503050406030204" pitchFamily="18" charset="0"/>
                                    </a:rPr>
                                    <m:t>𝜱</m:t>
                                  </m:r>
                                </m:e>
                              </m:d>
                            </m:num>
                            <m:den>
                              <m:r>
                                <a:rPr lang="en-US" sz="2800" b="1" i="1">
                                  <a:solidFill>
                                    <a:schemeClr val="tx1"/>
                                  </a:solidFill>
                                  <a:effectLst/>
                                  <a:latin typeface="Cambria Math" panose="02040503050406030204" pitchFamily="18" charset="0"/>
                                </a:rPr>
                                <m:t>𝑹</m:t>
                              </m:r>
                              <m:r>
                                <a:rPr lang="el-GR" sz="2800" b="1">
                                  <a:solidFill>
                                    <a:schemeClr val="tx1"/>
                                  </a:solidFill>
                                  <a:effectLst/>
                                  <a:latin typeface="Cambria Math" panose="02040503050406030204" pitchFamily="18" charset="0"/>
                                </a:rPr>
                                <m:t>𝚫</m:t>
                              </m:r>
                              <m:r>
                                <a:rPr lang="en-US" sz="2800" b="1" i="1">
                                  <a:solidFill>
                                    <a:schemeClr val="tx1"/>
                                  </a:solidFill>
                                  <a:effectLst/>
                                  <a:latin typeface="Cambria Math" panose="02040503050406030204" pitchFamily="18" charset="0"/>
                                </a:rPr>
                                <m:t>𝒕</m:t>
                              </m:r>
                            </m:den>
                          </m:f>
                        </m:e>
                      </m:groupChr>
                    </m:oMath>
                  </m:oMathPara>
                </a14:m>
                <a:endParaRPr lang="el-GR" sz="2800" dirty="0">
                  <a:solidFill>
                    <a:schemeClr val="tx1"/>
                  </a:solidFill>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76744" y="1585381"/>
                <a:ext cx="1255472" cy="899477"/>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23294" y="1847568"/>
                <a:ext cx="1353640" cy="637290"/>
              </a:xfrm>
              <a:prstGeom prst="rect">
                <a:avLst/>
              </a:prstGeom>
              <a:noFill/>
            </p:spPr>
            <p:txBody>
              <a:bodyPr wrap="none" lIns="0" tIns="0" rIns="0" bIns="0" rtlCol="0">
                <a:spAutoFit/>
              </a:bodyPr>
              <a:lstStyle/>
              <a:p>
                <a:r>
                  <a:rPr lang="en-US"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Q</a:t>
                </a:r>
                <a:r>
                  <a:rPr lang="en-US"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l-GR"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d>
                          <m:dPr>
                            <m:begChr m:val="|"/>
                            <m:endChr m:val="|"/>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𝜱</m:t>
                            </m:r>
                          </m:e>
                        </m:d>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m:t>
                        </m:r>
                      </m:den>
                    </m:f>
                  </m:oMath>
                </a14:m>
                <a:endPar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23294" y="1847568"/>
                <a:ext cx="1353640" cy="637290"/>
              </a:xfrm>
              <a:prstGeom prst="rect">
                <a:avLst/>
              </a:prstGeom>
              <a:blipFill>
                <a:blip r:embed="rId3"/>
                <a:stretch>
                  <a:fillRect l="-16216" t="-1905" r="-3604" b="-22857"/>
                </a:stretch>
              </a:blipFill>
            </p:spPr>
            <p:txBody>
              <a:bodyPr/>
              <a:lstStyle/>
              <a:p>
                <a:r>
                  <a:rPr lang="el-GR">
                    <a:noFill/>
                  </a:rPr>
                  <a:t> </a:t>
                </a:r>
              </a:p>
            </p:txBody>
          </p:sp>
        </mc:Fallback>
      </mc:AlternateContent>
      <p:sp>
        <p:nvSpPr>
          <p:cNvPr id="10" name="TextBox 9"/>
          <p:cNvSpPr txBox="1"/>
          <p:nvPr/>
        </p:nvSpPr>
        <p:spPr>
          <a:xfrm>
            <a:off x="2206008" y="3541599"/>
            <a:ext cx="5956411" cy="2400657"/>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Το ηλεκτρικό φορτίο που επάγεται σε ορισμένη μεταβολή μαγνητικής ροής είναι ανεξάρτητο από το χρόνο που διαρκεί αυτή η μεταβολή.</a:t>
            </a:r>
          </a:p>
          <a:p>
            <a:pPr algn="just">
              <a:lnSpc>
                <a:spcPct val="150000"/>
              </a:lnSpc>
            </a:pPr>
            <a:r>
              <a:rPr lang="el-GR" sz="2000" b="1" dirty="0">
                <a:latin typeface="Comic Sans MS" panose="030F0702030302020204" pitchFamily="66" charset="0"/>
              </a:rPr>
              <a:t>Ο νόμος του </a:t>
            </a:r>
            <a:r>
              <a:rPr lang="el-GR" sz="2000" b="1" dirty="0" err="1">
                <a:latin typeface="Comic Sans MS" panose="030F0702030302020204" pitchFamily="66" charset="0"/>
              </a:rPr>
              <a:t>Neumann</a:t>
            </a:r>
            <a:r>
              <a:rPr lang="el-GR" sz="2000" b="1" dirty="0">
                <a:latin typeface="Comic Sans MS" panose="030F0702030302020204" pitchFamily="66" charset="0"/>
              </a:rPr>
              <a:t> είναι πειραματικός νόμος </a:t>
            </a:r>
            <a:r>
              <a:rPr lang="el-GR" sz="2000" b="1" dirty="0" smtClean="0">
                <a:latin typeface="Comic Sans MS" panose="030F0702030302020204" pitchFamily="66" charset="0"/>
              </a:rPr>
              <a:t>που επαληθεύεται </a:t>
            </a:r>
            <a:r>
              <a:rPr lang="el-GR" sz="2000" b="1" dirty="0">
                <a:latin typeface="Comic Sans MS" panose="030F0702030302020204" pitchFamily="66" charset="0"/>
              </a:rPr>
              <a:t>με γαλβανόμετρο. </a:t>
            </a:r>
          </a:p>
        </p:txBody>
      </p:sp>
      <p:sp>
        <p:nvSpPr>
          <p:cNvPr id="14" name="Rectangle 2"/>
          <p:cNvSpPr>
            <a:spLocks noChangeArrowheads="1"/>
          </p:cNvSpPr>
          <p:nvPr/>
        </p:nvSpPr>
        <p:spPr bwMode="auto">
          <a:xfrm>
            <a:off x="2446317" y="2877006"/>
            <a:ext cx="52323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Νόμος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του </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Neumann</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l-GR" sz="2800" b="1" dirty="0" err="1">
                <a:solidFill>
                  <a:srgbClr val="800000"/>
                </a:solidFill>
                <a:effectLst>
                  <a:outerShdw blurRad="38100" dist="38100" dir="2700000" algn="tl">
                    <a:srgbClr val="000000">
                      <a:alpha val="43137"/>
                    </a:srgbClr>
                  </a:outerShdw>
                </a:effectLst>
                <a:latin typeface="Comic Sans MS" panose="030F0702030302020204" pitchFamily="66" charset="0"/>
              </a:rPr>
              <a:t>Νόιμαν</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p>
        </p:txBody>
      </p:sp>
      <p:grpSp>
        <p:nvGrpSpPr>
          <p:cNvPr id="18" name="Ομάδα 17"/>
          <p:cNvGrpSpPr/>
          <p:nvPr/>
        </p:nvGrpSpPr>
        <p:grpSpPr>
          <a:xfrm>
            <a:off x="8737600" y="2251958"/>
            <a:ext cx="2459749" cy="3690298"/>
            <a:chOff x="8988996" y="2222241"/>
            <a:chExt cx="2459749" cy="3690298"/>
          </a:xfrm>
        </p:grpSpPr>
        <p:pic>
          <p:nvPicPr>
            <p:cNvPr id="16" name="Εικόνα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996" y="2222241"/>
              <a:ext cx="2459749" cy="3105523"/>
            </a:xfrm>
            <a:prstGeom prst="rect">
              <a:avLst/>
            </a:prstGeom>
          </p:spPr>
        </p:pic>
        <p:sp>
          <p:nvSpPr>
            <p:cNvPr id="17" name="TextBox 16"/>
            <p:cNvSpPr txBox="1"/>
            <p:nvPr/>
          </p:nvSpPr>
          <p:spPr>
            <a:xfrm>
              <a:off x="8988996" y="5327764"/>
              <a:ext cx="2363190" cy="584775"/>
            </a:xfrm>
            <a:prstGeom prst="rect">
              <a:avLst/>
            </a:prstGeom>
            <a:noFill/>
          </p:spPr>
          <p:txBody>
            <a:bodyPr wrap="square" rtlCol="0">
              <a:spAutoFit/>
            </a:bodyPr>
            <a:lstStyle/>
            <a:p>
              <a:r>
                <a:rPr lang="en-US" sz="1600" b="1" dirty="0">
                  <a:latin typeface="Comic Sans MS" panose="030F0702030302020204" pitchFamily="66" charset="0"/>
                </a:rPr>
                <a:t>Franz Ernst </a:t>
              </a:r>
              <a:r>
                <a:rPr lang="en-US" sz="1600" b="1" dirty="0" smtClean="0">
                  <a:latin typeface="Comic Sans MS" panose="030F0702030302020204" pitchFamily="66" charset="0"/>
                  <a:hlinkClick r:id="rId5"/>
                </a:rPr>
                <a:t>Neumann</a:t>
              </a:r>
              <a:endParaRPr lang="el-GR" sz="1600" b="1" dirty="0" smtClean="0">
                <a:latin typeface="Comic Sans MS" panose="030F0702030302020204" pitchFamily="66" charset="0"/>
              </a:endParaRPr>
            </a:p>
            <a:p>
              <a:pPr algn="ctr"/>
              <a:r>
                <a:rPr lang="el-GR" sz="1600" b="1" dirty="0" smtClean="0">
                  <a:latin typeface="Comic Sans MS" panose="030F0702030302020204" pitchFamily="66" charset="0"/>
                </a:rPr>
                <a:t>(1798 – 1895)</a:t>
              </a:r>
              <a:endParaRPr lang="en-US" sz="1600" b="1" dirty="0">
                <a:latin typeface="Comic Sans MS" panose="030F0702030302020204" pitchFamily="66" charset="0"/>
              </a:endParaRPr>
            </a:p>
          </p:txBody>
        </p:sp>
      </p:grpSp>
    </p:spTree>
    <p:extLst>
      <p:ext uri="{BB962C8B-B14F-4D97-AF65-F5344CB8AC3E}">
        <p14:creationId xmlns:p14="http://schemas.microsoft.com/office/powerpoint/2010/main" val="116604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500" fill="hold"/>
                                        <p:tgtEl>
                                          <p:spTgt spid="14"/>
                                        </p:tgtEl>
                                        <p:attrNameLst>
                                          <p:attrName>ppt_x</p:attrName>
                                        </p:attrNameLst>
                                      </p:cBhvr>
                                      <p:tavLst>
                                        <p:tav tm="0">
                                          <p:val>
                                            <p:strVal val="#ppt_x-.2"/>
                                          </p:val>
                                        </p:tav>
                                        <p:tav tm="100000">
                                          <p:val>
                                            <p:strVal val="#ppt_x"/>
                                          </p:val>
                                        </p:tav>
                                      </p:tavLst>
                                    </p:anim>
                                    <p:anim calcmode="lin" valueType="num">
                                      <p:cBhvr>
                                        <p:cTn id="35" dur="1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1500"/>
                                        <p:tgtEl>
                                          <p:spTgt spid="14"/>
                                        </p:tgtEl>
                                      </p:cBhvr>
                                    </p:animEffect>
                                  </p:childTnLst>
                                </p:cTn>
                              </p:par>
                            </p:childTnLst>
                          </p:cTn>
                        </p:par>
                        <p:par>
                          <p:cTn id="37" fill="hold">
                            <p:stCondLst>
                              <p:cond delay="1500"/>
                            </p:stCondLst>
                            <p:childTnLst>
                              <p:par>
                                <p:cTn id="38" presetID="10" presetClass="entr" presetSubtype="0" fill="hold" nodeType="after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fade">
                                      <p:cBhvr>
                                        <p:cTn id="5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33</a:t>
            </a:fld>
            <a:endParaRPr lang="el-GR">
              <a:solidFill>
                <a:prstClr val="black">
                  <a:tint val="75000"/>
                </a:prstClr>
              </a:solidFill>
            </a:endParaRPr>
          </a:p>
        </p:txBody>
      </p:sp>
      <p:sp>
        <p:nvSpPr>
          <p:cNvPr id="5" name="Rectangle 2"/>
          <p:cNvSpPr>
            <a:spLocks noChangeArrowheads="1"/>
          </p:cNvSpPr>
          <p:nvPr/>
        </p:nvSpPr>
        <p:spPr bwMode="auto">
          <a:xfrm>
            <a:off x="1979946" y="160951"/>
            <a:ext cx="8232107" cy="66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Ηλεκτρομαγνητική Επαγωγή </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p:cNvSpPr txBox="1"/>
          <p:nvPr/>
        </p:nvSpPr>
        <p:spPr>
          <a:xfrm>
            <a:off x="997527" y="828121"/>
            <a:ext cx="9559637" cy="498598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Το φαινόμενο της ηλεκτρομαγνητικής επαγωγής συνδέεται με την εμφάνιση οπωσδήποτε επαγωγικής τάσης, αλλά όχι απαραίτητα επαγωγικού ρεύματος.</a:t>
            </a: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Η εμφάνιση επαγωγικού ρεύματος υπάρχει, όταν το κύκλωμα όπου εμφανίζεται το φαινόμενο είναι κλειστό. </a:t>
            </a:r>
          </a:p>
          <a:p>
            <a:pPr algn="just">
              <a:lnSpc>
                <a:spcPct val="150000"/>
              </a:lnSpc>
            </a:pPr>
            <a:r>
              <a:rPr lang="el-GR" sz="2000" b="1" dirty="0">
                <a:latin typeface="Comic Sans MS" panose="030F0702030302020204" pitchFamily="66" charset="0"/>
              </a:rPr>
              <a:t> </a:t>
            </a:r>
            <a:r>
              <a:rPr lang="el-GR" sz="2000" b="1" dirty="0" smtClean="0">
                <a:latin typeface="Comic Sans MS" panose="030F0702030302020204" pitchFamily="66" charset="0"/>
              </a:rPr>
              <a:t>  </a:t>
            </a:r>
            <a:r>
              <a:rPr lang="el-GR" sz="1600" b="1" dirty="0" smtClean="0">
                <a:latin typeface="Comic Sans MS" panose="030F0702030302020204" pitchFamily="66" charset="0"/>
              </a:rPr>
              <a:t>(Π.χ. σε κλειστό δακτύλιο, αλλά όχι σε δακτύλιο με εγκοπή).</a:t>
            </a: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Η αιτία δημιουργίας του φαινομένου της επαγωγής συνδέεται οπωσδήποτε με την μεταβολή μαγνητικής ροής και όχι με την ύπαρξη μαγνητικής ροής.</a:t>
            </a:r>
          </a:p>
          <a:p>
            <a:pPr algn="just">
              <a:lnSpc>
                <a:spcPct val="150000"/>
              </a:lnSpc>
            </a:pPr>
            <a:r>
              <a:rPr lang="el-GR" sz="1600" b="1" dirty="0" smtClean="0">
                <a:latin typeface="Comic Sans MS" panose="030F0702030302020204" pitchFamily="66" charset="0"/>
              </a:rPr>
              <a:t>   (Π.χ. κίνηση μαγνήτη ως προς ακίνητο πηνίο, αλλά όχι ακίνητος μαγνήτης στο εσωτερικό του    </a:t>
            </a:r>
          </a:p>
          <a:p>
            <a:pPr algn="just">
              <a:lnSpc>
                <a:spcPct val="150000"/>
              </a:lnSpc>
            </a:pPr>
            <a:r>
              <a:rPr lang="el-GR" sz="1600" b="1" dirty="0">
                <a:latin typeface="Comic Sans MS" panose="030F0702030302020204" pitchFamily="66" charset="0"/>
              </a:rPr>
              <a:t> </a:t>
            </a:r>
            <a:r>
              <a:rPr lang="el-GR" sz="1600" b="1" dirty="0" smtClean="0">
                <a:latin typeface="Comic Sans MS" panose="030F0702030302020204" pitchFamily="66" charset="0"/>
              </a:rPr>
              <a:t>  πηνίου ή μεταβολή της έντασης του ρεύματος σε πηνίο, αλλά όχι ροή ρεύματος στο πηνίο). </a:t>
            </a: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Μελετήστε </a:t>
            </a:r>
            <a:r>
              <a:rPr lang="el-GR" sz="2000" b="1" dirty="0" smtClean="0">
                <a:latin typeface="Comic Sans MS" panose="030F0702030302020204" pitchFamily="66" charset="0"/>
                <a:hlinkClick r:id="rId2"/>
              </a:rPr>
              <a:t>εδώ</a:t>
            </a:r>
            <a:r>
              <a:rPr lang="el-GR" sz="2000" b="1" dirty="0" smtClean="0">
                <a:latin typeface="Comic Sans MS" panose="030F0702030302020204" pitchFamily="66" charset="0"/>
              </a:rPr>
              <a:t> την ανάρτηση του Διονύση </a:t>
            </a:r>
            <a:r>
              <a:rPr lang="el-GR" sz="2000" b="1" dirty="0">
                <a:latin typeface="Comic Sans MS" panose="030F0702030302020204" pitchFamily="66" charset="0"/>
              </a:rPr>
              <a:t>Μάργαρη </a:t>
            </a:r>
            <a:r>
              <a:rPr lang="el-GR" sz="2000" b="1" dirty="0" smtClean="0">
                <a:latin typeface="Comic Sans MS" panose="030F0702030302020204" pitchFamily="66" charset="0"/>
              </a:rPr>
              <a:t>με θέμα </a:t>
            </a:r>
            <a:r>
              <a:rPr lang="el-GR" sz="2000" b="1" dirty="0">
                <a:latin typeface="Comic Sans MS" panose="030F0702030302020204" pitchFamily="66" charset="0"/>
              </a:rPr>
              <a:t>«Οι αλγεβρικές τιμές και η </a:t>
            </a:r>
            <a:r>
              <a:rPr lang="el-GR" sz="2000" b="1" dirty="0" smtClean="0">
                <a:latin typeface="Comic Sans MS" panose="030F0702030302020204" pitchFamily="66" charset="0"/>
              </a:rPr>
              <a:t>επαγωγή».</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205406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1000"/>
                                        <p:tgtEl>
                                          <p:spTgt spid="4">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1000"/>
                                        <p:tgtEl>
                                          <p:spTgt spid="4">
                                            <p:txEl>
                                              <p:pRg st="3" end="3"/>
                                            </p:txEl>
                                          </p:spTgt>
                                        </p:tgtEl>
                                      </p:cBhvr>
                                    </p:animEffect>
                                  </p:childTnLst>
                                </p:cTn>
                              </p:par>
                            </p:childTnLst>
                          </p:cTn>
                        </p:par>
                        <p:par>
                          <p:cTn id="29" fill="hold">
                            <p:stCondLst>
                              <p:cond delay="1000"/>
                            </p:stCondLst>
                            <p:childTnLst>
                              <p:par>
                                <p:cTn id="30" presetID="22" presetClass="entr" presetSubtype="8" fill="hold" nodeType="afterEffect">
                                  <p:stCondLst>
                                    <p:cond delay="50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2500"/>
                            </p:stCondLst>
                            <p:childTnLst>
                              <p:par>
                                <p:cTn id="34" presetID="22" presetClass="entr" presetSubtype="8" fill="hold" nodeType="afterEffect">
                                  <p:stCondLst>
                                    <p:cond delay="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wipe(left)">
                                      <p:cBhvr>
                                        <p:cTn id="4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34</a:t>
            </a:fld>
            <a:endParaRPr lang="el-GR">
              <a:solidFill>
                <a:prstClr val="black">
                  <a:tint val="75000"/>
                </a:prstClr>
              </a:solidFill>
            </a:endParaRPr>
          </a:p>
        </p:txBody>
      </p:sp>
      <p:sp>
        <p:nvSpPr>
          <p:cNvPr id="4" name="Rectangle 2"/>
          <p:cNvSpPr>
            <a:spLocks noChangeArrowheads="1"/>
          </p:cNvSpPr>
          <p:nvPr/>
        </p:nvSpPr>
        <p:spPr bwMode="auto">
          <a:xfrm>
            <a:off x="3040083" y="160951"/>
            <a:ext cx="59376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Μετεωρισμός (</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Levitation)</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9" name="Ομάδα 8"/>
          <p:cNvGrpSpPr/>
          <p:nvPr/>
        </p:nvGrpSpPr>
        <p:grpSpPr>
          <a:xfrm>
            <a:off x="4412957" y="1061517"/>
            <a:ext cx="3393090" cy="2171418"/>
            <a:chOff x="4412957" y="1061517"/>
            <a:chExt cx="3393090" cy="2171418"/>
          </a:xfrm>
        </p:grpSpPr>
        <p:pic>
          <p:nvPicPr>
            <p:cNvPr id="5" name="Εικόνα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957" y="1061517"/>
              <a:ext cx="3250586" cy="1830790"/>
            </a:xfrm>
            <a:prstGeom prst="rect">
              <a:avLst/>
            </a:prstGeom>
          </p:spPr>
        </p:pic>
        <p:sp>
          <p:nvSpPr>
            <p:cNvPr id="6" name="TextBox 5"/>
            <p:cNvSpPr txBox="1"/>
            <p:nvPr/>
          </p:nvSpPr>
          <p:spPr>
            <a:xfrm>
              <a:off x="4670961" y="2894381"/>
              <a:ext cx="3135086" cy="338554"/>
            </a:xfrm>
            <a:prstGeom prst="rect">
              <a:avLst/>
            </a:prstGeom>
            <a:noFill/>
          </p:spPr>
          <p:txBody>
            <a:bodyPr wrap="square" rtlCol="0">
              <a:spAutoFit/>
            </a:bodyPr>
            <a:lstStyle/>
            <a:p>
              <a:r>
                <a:rPr lang="en-US" sz="1600" b="1" dirty="0" smtClean="0">
                  <a:latin typeface="Comic Sans MS" panose="030F0702030302020204" pitchFamily="66" charset="0"/>
                </a:rPr>
                <a:t>(</a:t>
              </a:r>
              <a:r>
                <a:rPr lang="el-GR" sz="1600" b="1" dirty="0" smtClean="0">
                  <a:latin typeface="Comic Sans MS" panose="030F0702030302020204" pitchFamily="66" charset="0"/>
                </a:rPr>
                <a:t>αριστερό κλικ στην εικόνα)</a:t>
              </a:r>
              <a:endParaRPr lang="el-GR" sz="1600" b="1" dirty="0">
                <a:latin typeface="Comic Sans MS" panose="030F0702030302020204" pitchFamily="66" charset="0"/>
              </a:endParaRPr>
            </a:p>
          </p:txBody>
        </p:sp>
      </p:grpSp>
      <p:grpSp>
        <p:nvGrpSpPr>
          <p:cNvPr id="10" name="Ομάδα 9"/>
          <p:cNvGrpSpPr/>
          <p:nvPr/>
        </p:nvGrpSpPr>
        <p:grpSpPr>
          <a:xfrm>
            <a:off x="4412957" y="3643446"/>
            <a:ext cx="3250586" cy="2067283"/>
            <a:chOff x="4412957" y="3643446"/>
            <a:chExt cx="3250586" cy="2067283"/>
          </a:xfrm>
        </p:grpSpPr>
        <p:pic>
          <p:nvPicPr>
            <p:cNvPr id="7" name="Εικόνα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957" y="3643446"/>
              <a:ext cx="3250586" cy="1760215"/>
            </a:xfrm>
            <a:prstGeom prst="rect">
              <a:avLst/>
            </a:prstGeom>
          </p:spPr>
        </p:pic>
        <p:sp>
          <p:nvSpPr>
            <p:cNvPr id="8" name="TextBox 7"/>
            <p:cNvSpPr txBox="1"/>
            <p:nvPr/>
          </p:nvSpPr>
          <p:spPr>
            <a:xfrm>
              <a:off x="4651169" y="5372175"/>
              <a:ext cx="2782784" cy="338554"/>
            </a:xfrm>
            <a:prstGeom prst="rect">
              <a:avLst/>
            </a:prstGeom>
            <a:noFill/>
          </p:spPr>
          <p:txBody>
            <a:bodyPr wrap="square" rtlCol="0">
              <a:spAutoFit/>
            </a:bodyPr>
            <a:lstStyle/>
            <a:p>
              <a:r>
                <a:rPr lang="en-US" sz="1600" b="1" dirty="0" smtClean="0">
                  <a:latin typeface="Comic Sans MS" panose="030F0702030302020204" pitchFamily="66" charset="0"/>
                </a:rPr>
                <a:t>(</a:t>
              </a:r>
              <a:r>
                <a:rPr lang="el-GR" sz="1600" b="1" dirty="0" smtClean="0">
                  <a:latin typeface="Comic Sans MS" panose="030F0702030302020204" pitchFamily="66" charset="0"/>
                </a:rPr>
                <a:t>αριστερό κλικ στην εικόνα)</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147667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a:solidFill>
                <a:prstClr val="black">
                  <a:tint val="75000"/>
                </a:prstClr>
              </a:solidFill>
            </a:endParaRPr>
          </a:p>
        </p:txBody>
      </p:sp>
      <p:sp>
        <p:nvSpPr>
          <p:cNvPr id="4" name="Text Box 6"/>
          <p:cNvSpPr txBox="1">
            <a:spLocks noChangeArrowheads="1"/>
          </p:cNvSpPr>
          <p:nvPr/>
        </p:nvSpPr>
        <p:spPr bwMode="auto">
          <a:xfrm>
            <a:off x="2398816" y="1159807"/>
            <a:ext cx="72676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15 Θέματα στην « Ηλεκτρομαγνητική Επαγωγή »</a:t>
            </a:r>
            <a:r>
              <a:rPr lang="en-US" altLang="el-GR" sz="2400" b="1" dirty="0" smtClean="0">
                <a:solidFill>
                  <a:srgbClr val="800000"/>
                </a:solidFill>
                <a:effectLst>
                  <a:outerShdw blurRad="38100" dist="38100" dir="2700000" algn="tl">
                    <a:srgbClr val="000000"/>
                  </a:outerShdw>
                </a:effectLst>
                <a:latin typeface="Comic Sans MS" panose="030F0702030302020204" pitchFamily="66" charset="0"/>
              </a:rPr>
              <a:t> </a:t>
            </a:r>
          </a:p>
          <a:p>
            <a:pPr algn="ctr">
              <a:lnSpc>
                <a:spcPct val="150000"/>
              </a:lnSpc>
            </a:pP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από τις </a:t>
            </a:r>
            <a:r>
              <a:rPr lang="el-GR" altLang="el-GR" sz="2400" b="1" dirty="0" err="1" smtClean="0">
                <a:solidFill>
                  <a:srgbClr val="800000"/>
                </a:solidFill>
                <a:effectLst>
                  <a:outerShdw blurRad="38100" dist="38100" dir="2700000" algn="tl">
                    <a:srgbClr val="000000"/>
                  </a:outerShdw>
                </a:effectLst>
                <a:latin typeface="Comic Sans MS" panose="030F0702030302020204" pitchFamily="66" charset="0"/>
              </a:rPr>
              <a:t>Παγκύπριες</a:t>
            </a: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 </a:t>
            </a:r>
            <a:r>
              <a:rPr lang="el-GR" altLang="el-GR" sz="2400" b="1" smtClean="0">
                <a:solidFill>
                  <a:srgbClr val="800000"/>
                </a:solidFill>
                <a:effectLst>
                  <a:outerShdw blurRad="38100" dist="38100" dir="2700000" algn="tl">
                    <a:srgbClr val="000000"/>
                  </a:outerShdw>
                </a:effectLst>
                <a:latin typeface="Comic Sans MS" panose="030F0702030302020204" pitchFamily="66" charset="0"/>
              </a:rPr>
              <a:t>Εξετάσεις </a:t>
            </a:r>
            <a:r>
              <a:rPr lang="el-GR" altLang="el-GR" sz="2400" b="1" smtClean="0">
                <a:latin typeface="Comic Sans MS" pitchFamily="66" charset="0"/>
                <a:hlinkClick r:id="rId2"/>
              </a:rPr>
              <a:t>εδώ</a:t>
            </a:r>
            <a:r>
              <a:rPr lang="el-GR" altLang="el-GR" sz="2400" b="1" smtClean="0">
                <a:latin typeface="Comic Sans MS" pitchFamily="66" charset="0"/>
              </a:rPr>
              <a:t>.</a:t>
            </a:r>
            <a:endParaRPr lang="el-GR" altLang="el-GR" sz="2400" b="1" dirty="0" smtClean="0">
              <a:solidFill>
                <a:srgbClr val="80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16710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ppt_x</p:attrName>
                                        </p:attrNameLst>
                                      </p:cBhvr>
                                      <p:tavLst>
                                        <p:tav tm="0">
                                          <p:val>
                                            <p:strVal val="#ppt_x-.2"/>
                                          </p:val>
                                        </p:tav>
                                        <p:tav tm="100000">
                                          <p:val>
                                            <p:strVal val="#ppt_x"/>
                                          </p:val>
                                        </p:tav>
                                      </p:tavLst>
                                    </p:anim>
                                    <p:anim calcmode="lin" valueType="num">
                                      <p:cBhvr>
                                        <p:cTn id="8" dur="12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36</a:t>
            </a:fld>
            <a:endParaRPr lang="el-GR">
              <a:solidFill>
                <a:prstClr val="black">
                  <a:tint val="75000"/>
                </a:prstClr>
              </a:solidFill>
            </a:endParaRPr>
          </a:p>
        </p:txBody>
      </p:sp>
      <p:sp>
        <p:nvSpPr>
          <p:cNvPr id="5" name="Ορθογώνιο 4"/>
          <p:cNvSpPr/>
          <p:nvPr/>
        </p:nvSpPr>
        <p:spPr>
          <a:xfrm>
            <a:off x="1734790" y="862539"/>
            <a:ext cx="9055130" cy="5493812"/>
          </a:xfrm>
          <a:prstGeom prst="rect">
            <a:avLst/>
          </a:prstGeom>
        </p:spPr>
        <p:txBody>
          <a:bodyPr wrap="square">
            <a:spAutoFit/>
          </a:bodyPr>
          <a:lstStyle/>
          <a:p>
            <a:pPr marL="342900" indent="-342900" algn="just">
              <a:lnSpc>
                <a:spcPct val="150000"/>
              </a:lnSpc>
              <a:buFont typeface="Arial" pitchFamily="34" charset="0"/>
              <a:buChar char="•"/>
            </a:pPr>
            <a:r>
              <a:rPr lang="el-GR" altLang="el-GR" b="1" dirty="0" smtClean="0">
                <a:latin typeface="Comic Sans MS" pitchFamily="66" charset="0"/>
              </a:rPr>
              <a:t>Διδακτική προσέγγιση του θέματος από τον Ανδρέα Ι. </a:t>
            </a:r>
            <a:r>
              <a:rPr lang="el-GR" altLang="el-GR" b="1" dirty="0" err="1" smtClean="0">
                <a:latin typeface="Comic Sans MS" pitchFamily="66" charset="0"/>
              </a:rPr>
              <a:t>Κασσέτα</a:t>
            </a:r>
            <a:r>
              <a:rPr lang="el-GR" altLang="el-GR" b="1" dirty="0" smtClean="0">
                <a:latin typeface="Comic Sans MS" pitchFamily="66" charset="0"/>
              </a:rPr>
              <a:t> </a:t>
            </a:r>
            <a:r>
              <a:rPr lang="el-GR" altLang="el-GR" b="1" dirty="0" smtClean="0">
                <a:latin typeface="Comic Sans MS" pitchFamily="66" charset="0"/>
                <a:hlinkClick r:id="rId2"/>
              </a:rPr>
              <a:t>εδώ</a:t>
            </a:r>
            <a:r>
              <a:rPr lang="el-GR" altLang="el-GR" b="1" dirty="0" smtClean="0">
                <a:latin typeface="Comic Sans MS" pitchFamily="66" charset="0"/>
              </a:rPr>
              <a:t>.</a:t>
            </a:r>
          </a:p>
          <a:p>
            <a:pPr marL="342900" indent="-342900" algn="just">
              <a:lnSpc>
                <a:spcPct val="150000"/>
              </a:lnSpc>
              <a:buFont typeface="Arial" pitchFamily="34" charset="0"/>
              <a:buChar char="•"/>
            </a:pPr>
            <a:r>
              <a:rPr lang="el-GR" altLang="el-GR" b="1" dirty="0" smtClean="0">
                <a:latin typeface="Comic Sans MS" pitchFamily="66" charset="0"/>
              </a:rPr>
              <a:t>Μια σειρά πειραμάτων στην Επαγωγή από τον </a:t>
            </a:r>
            <a:r>
              <a:rPr lang="el-GR" altLang="el-GR" b="1" dirty="0" smtClean="0">
                <a:latin typeface="Comic Sans MS" pitchFamily="66" charset="0"/>
                <a:hlinkClick r:id="rId3"/>
              </a:rPr>
              <a:t>ιστότοπο</a:t>
            </a:r>
            <a:r>
              <a:rPr lang="el-GR" altLang="el-GR" b="1" dirty="0" smtClean="0">
                <a:latin typeface="Comic Sans MS" pitchFamily="66" charset="0"/>
              </a:rPr>
              <a:t> </a:t>
            </a:r>
            <a:r>
              <a:rPr lang="en-US" altLang="el-GR" b="1" dirty="0" err="1" smtClean="0">
                <a:latin typeface="Comic Sans MS" pitchFamily="66" charset="0"/>
              </a:rPr>
              <a:t>tasosne</a:t>
            </a:r>
            <a:r>
              <a:rPr lang="el-GR" altLang="el-GR" b="1" dirty="0" smtClean="0">
                <a:latin typeface="Comic Sans MS" pitchFamily="66" charset="0"/>
              </a:rPr>
              <a:t> </a:t>
            </a:r>
            <a:r>
              <a:rPr lang="el-GR" altLang="el-GR" b="1" dirty="0" smtClean="0">
                <a:latin typeface="Comic Sans MS" pitchFamily="66" charset="0"/>
                <a:hlinkClick r:id="rId4"/>
              </a:rPr>
              <a:t>εδώ</a:t>
            </a:r>
            <a:r>
              <a:rPr lang="el-GR" altLang="el-GR" b="1" dirty="0" smtClean="0">
                <a:latin typeface="Comic Sans MS" pitchFamily="66" charset="0"/>
              </a:rPr>
              <a:t> και από τον Παναγιώτη Σάμιο </a:t>
            </a:r>
            <a:r>
              <a:rPr lang="el-GR" altLang="el-GR" b="1" dirty="0" smtClean="0">
                <a:latin typeface="Comic Sans MS" pitchFamily="66" charset="0"/>
                <a:hlinkClick r:id="rId5"/>
              </a:rPr>
              <a:t>εδώ</a:t>
            </a:r>
            <a:r>
              <a:rPr lang="el-GR" altLang="el-GR" b="1" dirty="0" smtClean="0">
                <a:latin typeface="Comic Sans MS" pitchFamily="66" charset="0"/>
              </a:rPr>
              <a:t>.</a:t>
            </a:r>
          </a:p>
          <a:p>
            <a:pPr marL="342900" indent="-342900" algn="just">
              <a:lnSpc>
                <a:spcPct val="150000"/>
              </a:lnSpc>
              <a:buFont typeface="Arial" pitchFamily="34" charset="0"/>
              <a:buChar char="•"/>
            </a:pPr>
            <a:r>
              <a:rPr lang="el-GR" altLang="el-GR" b="1" dirty="0">
                <a:latin typeface="Comic Sans MS" pitchFamily="66" charset="0"/>
              </a:rPr>
              <a:t>Διαδικτυακή παρουσίαση από τον Σταύρο </a:t>
            </a:r>
            <a:r>
              <a:rPr lang="el-GR" altLang="el-GR" b="1" dirty="0" err="1">
                <a:latin typeface="Comic Sans MS" pitchFamily="66" charset="0"/>
              </a:rPr>
              <a:t>Λουβερδή</a:t>
            </a:r>
            <a:r>
              <a:rPr lang="el-GR" altLang="el-GR" b="1" dirty="0">
                <a:latin typeface="Comic Sans MS" pitchFamily="66" charset="0"/>
              </a:rPr>
              <a:t> </a:t>
            </a:r>
            <a:r>
              <a:rPr lang="el-GR" altLang="el-GR" b="1" dirty="0" smtClean="0">
                <a:latin typeface="Comic Sans MS" pitchFamily="66" charset="0"/>
                <a:hlinkClick r:id="rId6"/>
              </a:rPr>
              <a:t>εδώ</a:t>
            </a:r>
            <a:r>
              <a:rPr lang="el-GR" altLang="el-GR" b="1" dirty="0" smtClean="0">
                <a:latin typeface="Comic Sans MS" pitchFamily="66" charset="0"/>
              </a:rPr>
              <a:t>.</a:t>
            </a:r>
          </a:p>
          <a:p>
            <a:pPr marL="342900" indent="-342900" algn="just">
              <a:lnSpc>
                <a:spcPct val="150000"/>
              </a:lnSpc>
              <a:buFont typeface="Arial" pitchFamily="34" charset="0"/>
              <a:buChar char="•"/>
            </a:pPr>
            <a:r>
              <a:rPr lang="el-GR" altLang="el-GR" b="1" dirty="0" smtClean="0">
                <a:latin typeface="Comic Sans MS" pitchFamily="66" charset="0"/>
              </a:rPr>
              <a:t>Παρουσίαση θεωρίας από τον </a:t>
            </a:r>
            <a:r>
              <a:rPr lang="el-GR" altLang="el-GR" b="1" dirty="0" smtClean="0">
                <a:latin typeface="Comic Sans MS" pitchFamily="66" charset="0"/>
                <a:hlinkClick r:id="rId7"/>
              </a:rPr>
              <a:t>ιστότοπο</a:t>
            </a:r>
            <a:r>
              <a:rPr lang="el-GR" altLang="el-GR" b="1" dirty="0" smtClean="0">
                <a:latin typeface="Comic Sans MS" pitchFamily="66" charset="0"/>
              </a:rPr>
              <a:t> </a:t>
            </a:r>
            <a:r>
              <a:rPr lang="en-US" altLang="el-GR" b="1" dirty="0" err="1" smtClean="0">
                <a:latin typeface="Comic Sans MS" pitchFamily="66" charset="0"/>
              </a:rPr>
              <a:t>physiclessons</a:t>
            </a:r>
            <a:r>
              <a:rPr lang="el-GR" altLang="el-GR" b="1" dirty="0" smtClean="0">
                <a:latin typeface="Comic Sans MS" pitchFamily="66" charset="0"/>
              </a:rPr>
              <a:t> </a:t>
            </a:r>
            <a:r>
              <a:rPr lang="el-GR" altLang="el-GR" b="1" dirty="0" smtClean="0">
                <a:latin typeface="Comic Sans MS" pitchFamily="66" charset="0"/>
                <a:hlinkClick r:id="rId8"/>
              </a:rPr>
              <a:t>εδώ</a:t>
            </a:r>
            <a:r>
              <a:rPr lang="el-GR" altLang="el-GR" b="1" dirty="0" smtClean="0">
                <a:latin typeface="Comic Sans MS" pitchFamily="66" charset="0"/>
              </a:rPr>
              <a:t>.</a:t>
            </a:r>
          </a:p>
          <a:p>
            <a:pPr marL="342900" indent="-342900" algn="just">
              <a:lnSpc>
                <a:spcPct val="150000"/>
              </a:lnSpc>
              <a:buFont typeface="Arial" pitchFamily="34" charset="0"/>
              <a:buChar char="•"/>
            </a:pPr>
            <a:r>
              <a:rPr lang="el-GR" altLang="el-GR" b="1" dirty="0" smtClean="0">
                <a:latin typeface="Comic Sans MS" pitchFamily="66" charset="0"/>
              </a:rPr>
              <a:t>Πειραματική παρουσίαση από το </a:t>
            </a:r>
            <a:r>
              <a:rPr lang="en-US" altLang="el-GR" b="1" dirty="0" err="1" smtClean="0">
                <a:latin typeface="Comic Sans MS" pitchFamily="66" charset="0"/>
              </a:rPr>
              <a:t>photodentro</a:t>
            </a:r>
            <a:r>
              <a:rPr lang="en-US" altLang="el-GR" b="1" dirty="0" smtClean="0">
                <a:latin typeface="Comic Sans MS" pitchFamily="66" charset="0"/>
              </a:rPr>
              <a:t> </a:t>
            </a:r>
            <a:r>
              <a:rPr lang="el-GR" altLang="el-GR" b="1" dirty="0" smtClean="0">
                <a:latin typeface="Comic Sans MS" pitchFamily="66" charset="0"/>
                <a:hlinkClick r:id="rId9"/>
              </a:rPr>
              <a:t>εδώ</a:t>
            </a:r>
            <a:r>
              <a:rPr lang="el-GR" altLang="el-GR" b="1" dirty="0" smtClean="0">
                <a:latin typeface="Comic Sans MS" pitchFamily="66" charset="0"/>
              </a:rPr>
              <a:t>.</a:t>
            </a:r>
            <a:endParaRPr lang="en-US" altLang="el-GR" b="1" dirty="0" smtClean="0">
              <a:latin typeface="Comic Sans MS" pitchFamily="66" charset="0"/>
            </a:endParaRPr>
          </a:p>
          <a:p>
            <a:pPr marL="342900" indent="-342900" algn="just">
              <a:lnSpc>
                <a:spcPct val="150000"/>
              </a:lnSpc>
              <a:buFont typeface="Arial" pitchFamily="34" charset="0"/>
              <a:buChar char="•"/>
            </a:pPr>
            <a:r>
              <a:rPr lang="en-US" altLang="el-GR" b="1" dirty="0" smtClean="0">
                <a:latin typeface="Comic Sans MS" pitchFamily="66" charset="0"/>
              </a:rPr>
              <a:t>“</a:t>
            </a:r>
            <a:r>
              <a:rPr lang="el-GR" altLang="el-GR" b="1" dirty="0">
                <a:latin typeface="Comic Sans MS" pitchFamily="66" charset="0"/>
              </a:rPr>
              <a:t>Εργαστήριο Ηλεκτρομαγνητισμού </a:t>
            </a:r>
            <a:r>
              <a:rPr lang="en-US" altLang="el-GR" b="1" dirty="0" smtClean="0">
                <a:latin typeface="Comic Sans MS" pitchFamily="66" charset="0"/>
              </a:rPr>
              <a:t>Faraday” </a:t>
            </a:r>
            <a:r>
              <a:rPr lang="el-GR" altLang="el-GR" b="1" dirty="0" smtClean="0">
                <a:latin typeface="Comic Sans MS" pitchFamily="66" charset="0"/>
              </a:rPr>
              <a:t>από το </a:t>
            </a:r>
            <a:r>
              <a:rPr lang="en-US" altLang="el-GR" b="1" dirty="0" smtClean="0">
                <a:latin typeface="Comic Sans MS" pitchFamily="66" charset="0"/>
              </a:rPr>
              <a:t>PHET Colorado </a:t>
            </a:r>
            <a:r>
              <a:rPr lang="el-GR" altLang="el-GR" b="1" dirty="0" smtClean="0">
                <a:latin typeface="Comic Sans MS" pitchFamily="66" charset="0"/>
                <a:hlinkClick r:id="rId10"/>
              </a:rPr>
              <a:t>εδώ</a:t>
            </a:r>
            <a:r>
              <a:rPr lang="el-GR" altLang="el-GR" b="1" dirty="0" smtClean="0">
                <a:latin typeface="Comic Sans MS" pitchFamily="66" charset="0"/>
              </a:rPr>
              <a:t> κι ένα φύλλο εργασίας γι’ αυτό </a:t>
            </a:r>
            <a:r>
              <a:rPr lang="el-GR" altLang="el-GR" b="1" dirty="0" smtClean="0">
                <a:latin typeface="Comic Sans MS" pitchFamily="66" charset="0"/>
                <a:hlinkClick r:id="rId11"/>
              </a:rPr>
              <a:t>εδώ</a:t>
            </a:r>
            <a:r>
              <a:rPr lang="el-GR" altLang="el-GR" b="1" dirty="0" smtClean="0">
                <a:latin typeface="Comic Sans MS" pitchFamily="66" charset="0"/>
              </a:rPr>
              <a:t>.</a:t>
            </a:r>
          </a:p>
          <a:p>
            <a:pPr marL="342900" indent="-342900" algn="just">
              <a:lnSpc>
                <a:spcPct val="150000"/>
              </a:lnSpc>
              <a:buFont typeface="Arial" pitchFamily="34" charset="0"/>
              <a:buChar char="•"/>
            </a:pPr>
            <a:r>
              <a:rPr lang="el-GR" altLang="el-GR" b="1" dirty="0" smtClean="0">
                <a:latin typeface="Comic Sans MS" pitchFamily="66" charset="0"/>
              </a:rPr>
              <a:t>Φύλλο εργασίας με 3 πειράματα Ηλεκτρομαγνητισμού (</a:t>
            </a:r>
            <a:r>
              <a:rPr lang="el-GR" altLang="el-GR" b="1" dirty="0" err="1" smtClean="0">
                <a:latin typeface="Comic Sans MS" pitchFamily="66" charset="0"/>
              </a:rPr>
              <a:t>Έρστεντ</a:t>
            </a:r>
            <a:r>
              <a:rPr lang="el-GR" altLang="el-GR" b="1" dirty="0" smtClean="0">
                <a:latin typeface="Comic Sans MS" pitchFamily="66" charset="0"/>
              </a:rPr>
              <a:t>, </a:t>
            </a:r>
            <a:r>
              <a:rPr lang="el-GR" altLang="el-GR" b="1" dirty="0" err="1" smtClean="0">
                <a:latin typeface="Comic Sans MS" pitchFamily="66" charset="0"/>
              </a:rPr>
              <a:t>Λαπλάς</a:t>
            </a:r>
            <a:r>
              <a:rPr lang="el-GR" altLang="el-GR" b="1" dirty="0" smtClean="0">
                <a:latin typeface="Comic Sans MS" pitchFamily="66" charset="0"/>
              </a:rPr>
              <a:t>, Επαγωγή) από το Ε.Κ.Φ.Ε. Μαγνησίας </a:t>
            </a:r>
            <a:r>
              <a:rPr lang="el-GR" altLang="el-GR" b="1" dirty="0" smtClean="0">
                <a:latin typeface="Comic Sans MS" pitchFamily="66" charset="0"/>
                <a:hlinkClick r:id="rId12"/>
              </a:rPr>
              <a:t>εδώ</a:t>
            </a:r>
            <a:r>
              <a:rPr lang="el-GR" altLang="el-GR" b="1" dirty="0" smtClean="0">
                <a:latin typeface="Comic Sans MS" pitchFamily="66" charset="0"/>
              </a:rPr>
              <a:t>.</a:t>
            </a:r>
          </a:p>
          <a:p>
            <a:pPr marL="342900" indent="-342900" algn="just">
              <a:lnSpc>
                <a:spcPct val="150000"/>
              </a:lnSpc>
              <a:buFont typeface="Arial" pitchFamily="34" charset="0"/>
              <a:buChar char="•"/>
            </a:pPr>
            <a:r>
              <a:rPr lang="el-GR" altLang="el-GR" b="1" dirty="0" smtClean="0">
                <a:latin typeface="Comic Sans MS" pitchFamily="66" charset="0"/>
              </a:rPr>
              <a:t>Προσομοίωση για την Ηλεκτρομαγνητική Επαγωγή από το </a:t>
            </a:r>
            <a:r>
              <a:rPr lang="en-US" altLang="el-GR" b="1" dirty="0" smtClean="0">
                <a:latin typeface="Comic Sans MS" pitchFamily="66" charset="0"/>
              </a:rPr>
              <a:t>MAGLAB </a:t>
            </a:r>
            <a:r>
              <a:rPr lang="el-GR" altLang="el-GR" b="1" dirty="0" smtClean="0">
                <a:latin typeface="Comic Sans MS" pitchFamily="66" charset="0"/>
                <a:hlinkClick r:id="rId13"/>
              </a:rPr>
              <a:t>εδώ</a:t>
            </a:r>
            <a:r>
              <a:rPr lang="el-GR" altLang="el-GR" b="1" dirty="0" smtClean="0">
                <a:latin typeface="Comic Sans MS" pitchFamily="66" charset="0"/>
              </a:rPr>
              <a:t>.</a:t>
            </a:r>
            <a:endParaRPr lang="en-US" altLang="el-GR" b="1" dirty="0" smtClean="0">
              <a:latin typeface="Comic Sans MS" pitchFamily="66" charset="0"/>
            </a:endParaRPr>
          </a:p>
          <a:p>
            <a:pPr marL="342900" indent="-342900" algn="just">
              <a:lnSpc>
                <a:spcPct val="150000"/>
              </a:lnSpc>
              <a:buFont typeface="Arial" pitchFamily="34" charset="0"/>
              <a:buChar char="•"/>
            </a:pPr>
            <a:r>
              <a:rPr lang="el-GR" altLang="el-GR" b="1" dirty="0">
                <a:latin typeface="Comic Sans MS" pitchFamily="66" charset="0"/>
              </a:rPr>
              <a:t>Προσομοίωση από τον Ηλία </a:t>
            </a:r>
            <a:r>
              <a:rPr lang="el-GR" altLang="el-GR" b="1" dirty="0" err="1" smtClean="0">
                <a:latin typeface="Comic Sans MS" pitchFamily="66" charset="0"/>
              </a:rPr>
              <a:t>Σιτσανλή</a:t>
            </a:r>
            <a:r>
              <a:rPr lang="el-GR" altLang="el-GR" b="1" dirty="0" smtClean="0">
                <a:latin typeface="Comic Sans MS" pitchFamily="66" charset="0"/>
              </a:rPr>
              <a:t>  </a:t>
            </a:r>
            <a:r>
              <a:rPr lang="el-GR" altLang="el-GR" b="1" dirty="0" smtClean="0">
                <a:latin typeface="Comic Sans MS" pitchFamily="66" charset="0"/>
                <a:hlinkClick r:id="rId14"/>
              </a:rPr>
              <a:t>εδώ</a:t>
            </a:r>
            <a:r>
              <a:rPr lang="el-GR" altLang="el-GR" b="1" dirty="0" smtClean="0">
                <a:latin typeface="Comic Sans MS" pitchFamily="66" charset="0"/>
              </a:rPr>
              <a:t>. </a:t>
            </a:r>
          </a:p>
          <a:p>
            <a:pPr marL="342900" indent="-342900" algn="just">
              <a:lnSpc>
                <a:spcPct val="150000"/>
              </a:lnSpc>
              <a:buFont typeface="Arial" pitchFamily="34" charset="0"/>
              <a:buChar char="•"/>
            </a:pPr>
            <a:r>
              <a:rPr lang="el-GR" altLang="el-GR" b="1" dirty="0" smtClean="0">
                <a:latin typeface="Comic Sans MS" pitchFamily="66" charset="0"/>
              </a:rPr>
              <a:t>Πολλές </a:t>
            </a:r>
            <a:r>
              <a:rPr lang="el-GR" altLang="el-GR" b="1" dirty="0">
                <a:latin typeface="Comic Sans MS" pitchFamily="66" charset="0"/>
              </a:rPr>
              <a:t>ερωτήσεις και ασκήσεις από το «Υλικό Φυσικής-Χημείας» </a:t>
            </a:r>
            <a:r>
              <a:rPr lang="el-GR" altLang="el-GR" b="1" dirty="0" smtClean="0">
                <a:latin typeface="Comic Sans MS" pitchFamily="66" charset="0"/>
                <a:hlinkClick r:id="rId15"/>
              </a:rPr>
              <a:t>εδώ</a:t>
            </a:r>
            <a:r>
              <a:rPr lang="el-GR" altLang="el-GR" b="1" dirty="0" smtClean="0">
                <a:latin typeface="Comic Sans MS" pitchFamily="66" charset="0"/>
              </a:rPr>
              <a:t> κι </a:t>
            </a:r>
            <a:r>
              <a:rPr lang="el-GR" altLang="el-GR" b="1" dirty="0" smtClean="0">
                <a:latin typeface="Comic Sans MS" pitchFamily="66" charset="0"/>
                <a:hlinkClick r:id="rId16"/>
              </a:rPr>
              <a:t>εδώ</a:t>
            </a:r>
            <a:r>
              <a:rPr lang="el-GR" altLang="el-GR" b="1" dirty="0" smtClean="0">
                <a:latin typeface="Comic Sans MS" pitchFamily="66" charset="0"/>
              </a:rPr>
              <a:t>.</a:t>
            </a:r>
            <a:endParaRPr lang="en-US" altLang="el-GR" b="1" dirty="0">
              <a:latin typeface="Comic Sans MS" pitchFamily="66" charset="0"/>
            </a:endParaRPr>
          </a:p>
        </p:txBody>
      </p:sp>
      <p:sp>
        <p:nvSpPr>
          <p:cNvPr id="6" name="Rectangle 2"/>
          <p:cNvSpPr>
            <a:spLocks noChangeArrowheads="1"/>
          </p:cNvSpPr>
          <p:nvPr/>
        </p:nvSpPr>
        <p:spPr bwMode="auto">
          <a:xfrm>
            <a:off x="1668780" y="0"/>
            <a:ext cx="88544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Παρακάτω δίνονται μερικές διευθύνσεις όπου μπορείτε να βρείτε αναρτήσεις για το θέμα «Μαγνητική ροή – Ηλεκτρομαγνητική Επαγωγή».</a:t>
            </a:r>
          </a:p>
        </p:txBody>
      </p:sp>
    </p:spTree>
    <p:extLst>
      <p:ext uri="{BB962C8B-B14F-4D97-AF65-F5344CB8AC3E}">
        <p14:creationId xmlns:p14="http://schemas.microsoft.com/office/powerpoint/2010/main" val="20043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fade">
                                      <p:cBhvr>
                                        <p:cTn id="54" dur="500"/>
                                        <p:tgtEl>
                                          <p:spTgt spid="5">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fade">
                                      <p:cBhvr>
                                        <p:cTn id="59"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37</a:t>
            </a:fld>
            <a:endParaRPr lang="el-GR">
              <a:solidFill>
                <a:prstClr val="black">
                  <a:tint val="75000"/>
                </a:prstClr>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0" y="0"/>
            <a:ext cx="12774050" cy="6857999"/>
          </a:xfrm>
          <a:prstGeom prst="rect">
            <a:avLst/>
          </a:prstGeom>
          <a:ln>
            <a:noFill/>
          </a:ln>
          <a:effectLst>
            <a:outerShdw blurRad="292100" dist="139700" dir="2700000" algn="tl" rotWithShape="0">
              <a:srgbClr val="333333">
                <a:alpha val="65000"/>
              </a:srgbClr>
            </a:outerShdw>
          </a:effectLst>
        </p:spPr>
      </p:pic>
      <p:sp>
        <p:nvSpPr>
          <p:cNvPr id="7" name="Rectangle 2"/>
          <p:cNvSpPr>
            <a:spLocks noChangeArrowheads="1"/>
          </p:cNvSpPr>
          <p:nvPr/>
        </p:nvSpPr>
        <p:spPr bwMode="auto">
          <a:xfrm>
            <a:off x="4639773" y="397811"/>
            <a:ext cx="29124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a:solidFill>
                  <a:srgbClr val="800000"/>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val="33812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ppt_x</p:attrName>
                                        </p:attrNameLst>
                                      </p:cBhvr>
                                      <p:tavLst>
                                        <p:tav tm="0">
                                          <p:val>
                                            <p:strVal val="#ppt_x-.2"/>
                                          </p:val>
                                        </p:tav>
                                        <p:tav tm="100000">
                                          <p:val>
                                            <p:strVal val="#ppt_x"/>
                                          </p:val>
                                        </p:tav>
                                      </p:tavLst>
                                    </p:anim>
                                    <p:anim calcmode="lin" valueType="num">
                                      <p:cBhvr>
                                        <p:cTn id="12" dur="1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38</a:t>
            </a:fld>
            <a:endParaRPr lang="el-GR">
              <a:solidFill>
                <a:prstClr val="black">
                  <a:tint val="75000"/>
                </a:prstClr>
              </a:solidFill>
            </a:endParaRPr>
          </a:p>
        </p:txBody>
      </p:sp>
      <p:sp>
        <p:nvSpPr>
          <p:cNvPr id="5" name="Rectangle 2"/>
          <p:cNvSpPr>
            <a:spLocks noChangeArrowheads="1"/>
          </p:cNvSpPr>
          <p:nvPr/>
        </p:nvSpPr>
        <p:spPr bwMode="auto">
          <a:xfrm>
            <a:off x="3081886" y="1652207"/>
            <a:ext cx="60282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a:solidFill>
                  <a:srgbClr val="800000"/>
                </a:solidFill>
                <a:effectLst>
                  <a:outerShdw blurRad="38100" dist="38100" dir="2700000" algn="tl">
                    <a:srgbClr val="000000"/>
                  </a:outerShdw>
                </a:effectLst>
                <a:latin typeface="Comic Sans MS" pitchFamily="66" charset="0"/>
              </a:rPr>
              <a:t>Ερωτήσεις από το βιβλίο</a:t>
            </a:r>
          </a:p>
          <a:p>
            <a:pPr algn="ctr">
              <a:spcBef>
                <a:spcPct val="50000"/>
              </a:spcBef>
              <a:defRPr/>
            </a:pPr>
            <a:r>
              <a:rPr lang="el-GR" sz="2400" b="1" dirty="0">
                <a:solidFill>
                  <a:srgbClr val="800000"/>
                </a:solidFill>
                <a:effectLst>
                  <a:outerShdw blurRad="38100" dist="38100" dir="2700000" algn="tl">
                    <a:srgbClr val="000000"/>
                  </a:outerShdw>
                </a:effectLst>
                <a:latin typeface="Comic Sans MS" pitchFamily="66" charset="0"/>
              </a:rPr>
              <a:t>(από σελ. 17</a:t>
            </a:r>
            <a:r>
              <a:rPr lang="en-US" sz="2400" b="1" dirty="0">
                <a:solidFill>
                  <a:srgbClr val="800000"/>
                </a:solidFill>
                <a:effectLst>
                  <a:outerShdw blurRad="38100" dist="38100" dir="2700000" algn="tl">
                    <a:srgbClr val="000000"/>
                  </a:outerShdw>
                </a:effectLst>
                <a:latin typeface="Comic Sans MS" pitchFamily="66" charset="0"/>
              </a:rPr>
              <a:t>5</a:t>
            </a:r>
            <a:r>
              <a:rPr lang="el-GR" sz="2400" b="1" dirty="0">
                <a:solidFill>
                  <a:srgbClr val="800000"/>
                </a:solidFill>
                <a:effectLst>
                  <a:outerShdw blurRad="38100" dist="38100" dir="2700000" algn="tl">
                    <a:srgbClr val="000000"/>
                  </a:outerShdw>
                </a:effectLst>
                <a:latin typeface="Comic Sans MS" pitchFamily="66" charset="0"/>
              </a:rPr>
              <a:t>)</a:t>
            </a:r>
          </a:p>
        </p:txBody>
      </p:sp>
    </p:spTree>
    <p:extLst>
      <p:ext uri="{BB962C8B-B14F-4D97-AF65-F5344CB8AC3E}">
        <p14:creationId xmlns:p14="http://schemas.microsoft.com/office/powerpoint/2010/main" val="35455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39</a:t>
            </a:fld>
            <a:endParaRPr lang="el-GR">
              <a:solidFill>
                <a:prstClr val="black">
                  <a:tint val="75000"/>
                </a:prstClr>
              </a:solidFill>
            </a:endParaRPr>
          </a:p>
        </p:txBody>
      </p:sp>
      <p:sp>
        <p:nvSpPr>
          <p:cNvPr id="4" name="Ορθογώνιο 3"/>
          <p:cNvSpPr/>
          <p:nvPr/>
        </p:nvSpPr>
        <p:spPr>
          <a:xfrm>
            <a:off x="1270660" y="414554"/>
            <a:ext cx="9144000" cy="3323987"/>
          </a:xfrm>
          <a:prstGeom prst="rect">
            <a:avLst/>
          </a:prstGeom>
        </p:spPr>
        <p:txBody>
          <a:bodyPr wrap="square">
            <a:spAutoFit/>
          </a:bodyPr>
          <a:lstStyle/>
          <a:p>
            <a:pPr>
              <a:lnSpc>
                <a:spcPct val="150000"/>
              </a:lnSpc>
            </a:pPr>
            <a:r>
              <a:rPr lang="en-US" sz="2000" b="1" dirty="0" smtClean="0">
                <a:latin typeface="Trebuchet MS" panose="020B0603020202020204" pitchFamily="34" charset="0"/>
              </a:rPr>
              <a:t>52.</a:t>
            </a:r>
            <a:r>
              <a:rPr lang="en-US" sz="2000"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συμπληρωθούν τα κενά του κειμένου που ακολουθεί: </a:t>
            </a:r>
            <a:endParaRPr lang="en-US"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Μαγνητική </a:t>
            </a:r>
            <a:r>
              <a:rPr lang="el-GR" sz="2000" dirty="0">
                <a:latin typeface="Trebuchet MS" panose="020B0603020202020204" pitchFamily="34" charset="0"/>
              </a:rPr>
              <a:t>ροή μίας επιφάνειας </a:t>
            </a:r>
            <a:r>
              <a:rPr lang="el-GR" sz="2000" i="1" dirty="0">
                <a:latin typeface="Trebuchet MS" panose="020B0603020202020204" pitchFamily="34" charset="0"/>
              </a:rPr>
              <a:t>S</a:t>
            </a:r>
            <a:r>
              <a:rPr lang="el-GR" sz="2000" dirty="0">
                <a:latin typeface="Trebuchet MS" panose="020B0603020202020204" pitchFamily="34" charset="0"/>
              </a:rPr>
              <a:t> που είναι κάθετη στις </a:t>
            </a:r>
            <a:r>
              <a:rPr lang="el-GR" sz="2000" dirty="0" smtClean="0">
                <a:latin typeface="Trebuchet MS" panose="020B0603020202020204" pitchFamily="34" charset="0"/>
              </a:rPr>
              <a:t>δυναμικές</a:t>
            </a:r>
            <a:r>
              <a:rPr lang="en-US" sz="2000" dirty="0" smtClean="0">
                <a:latin typeface="Trebuchet MS" panose="020B0603020202020204" pitchFamily="34" charset="0"/>
              </a:rPr>
              <a:t> </a:t>
            </a:r>
            <a:r>
              <a:rPr lang="el-GR" sz="2000" dirty="0" smtClean="0">
                <a:latin typeface="Trebuchet MS" panose="020B0603020202020204" pitchFamily="34" charset="0"/>
              </a:rPr>
              <a:t>γραμμές </a:t>
            </a:r>
            <a:r>
              <a:rPr lang="el-GR" sz="2000" dirty="0">
                <a:latin typeface="Trebuchet MS" panose="020B0603020202020204" pitchFamily="34" charset="0"/>
              </a:rPr>
              <a:t>ενός ομογενούς μαγνητικού πεδίου ονομάζεται το </a:t>
            </a:r>
            <a:r>
              <a:rPr lang="el-GR" sz="2000" dirty="0" smtClean="0">
                <a:latin typeface="Trebuchet MS" panose="020B0603020202020204" pitchFamily="34" charset="0"/>
              </a:rPr>
              <a:t>φυσικό </a:t>
            </a:r>
            <a:r>
              <a:rPr lang="el-GR" sz="2000" dirty="0">
                <a:latin typeface="Trebuchet MS" panose="020B0603020202020204" pitchFamily="34" charset="0"/>
              </a:rPr>
              <a:t>μέγεθος </a:t>
            </a:r>
            <a:r>
              <a:rPr lang="el-GR" sz="2000" dirty="0" smtClean="0">
                <a:latin typeface="Trebuchet MS" panose="020B0603020202020204" pitchFamily="34" charset="0"/>
              </a:rPr>
              <a:t>που</a:t>
            </a:r>
            <a:r>
              <a:rPr lang="en-US" sz="2000" dirty="0" smtClean="0">
                <a:latin typeface="Trebuchet MS" panose="020B0603020202020204" pitchFamily="34" charset="0"/>
              </a:rPr>
              <a:t> </a:t>
            </a:r>
            <a:r>
              <a:rPr lang="el-GR" sz="2000" dirty="0" smtClean="0">
                <a:latin typeface="Trebuchet MS" panose="020B0603020202020204" pitchFamily="34" charset="0"/>
              </a:rPr>
              <a:t>ισούται με …………………… </a:t>
            </a:r>
            <a:r>
              <a:rPr lang="el-GR" sz="2000" dirty="0">
                <a:latin typeface="Trebuchet MS" panose="020B0603020202020204" pitchFamily="34" charset="0"/>
              </a:rPr>
              <a:t>της </a:t>
            </a:r>
            <a:r>
              <a:rPr lang="el-GR" sz="2000" dirty="0" smtClean="0">
                <a:latin typeface="Trebuchet MS" panose="020B0603020202020204" pitchFamily="34" charset="0"/>
              </a:rPr>
              <a:t>……………… του</a:t>
            </a:r>
            <a:r>
              <a:rPr lang="en-US" sz="2000" dirty="0" smtClean="0">
                <a:latin typeface="Trebuchet MS" panose="020B0603020202020204" pitchFamily="34" charset="0"/>
              </a:rPr>
              <a:t> </a:t>
            </a:r>
            <a:r>
              <a:rPr lang="el-GR" sz="2000" dirty="0" smtClean="0">
                <a:latin typeface="Trebuchet MS" panose="020B0603020202020204" pitchFamily="34" charset="0"/>
              </a:rPr>
              <a:t>μαγνητικού </a:t>
            </a:r>
            <a:r>
              <a:rPr lang="el-GR" sz="2000" dirty="0">
                <a:latin typeface="Trebuchet MS" panose="020B0603020202020204" pitchFamily="34" charset="0"/>
              </a:rPr>
              <a:t>πεδίου επί </a:t>
            </a:r>
            <a:r>
              <a:rPr lang="el-GR" sz="2000" dirty="0" smtClean="0">
                <a:latin typeface="Trebuchet MS" panose="020B0603020202020204" pitchFamily="34" charset="0"/>
              </a:rPr>
              <a:t>…………………… …………………………… . Η </a:t>
            </a:r>
            <a:r>
              <a:rPr lang="el-GR" sz="2000" dirty="0">
                <a:latin typeface="Trebuchet MS" panose="020B0603020202020204" pitchFamily="34" charset="0"/>
              </a:rPr>
              <a:t>ροή είναι μέγιστη </a:t>
            </a:r>
            <a:r>
              <a:rPr lang="el-GR" sz="2000" dirty="0" smtClean="0">
                <a:latin typeface="Trebuchet MS" panose="020B0603020202020204" pitchFamily="34" charset="0"/>
              </a:rPr>
              <a:t>όταν</a:t>
            </a:r>
            <a:r>
              <a:rPr lang="en-US" sz="2000" dirty="0" smtClean="0">
                <a:latin typeface="Trebuchet MS" panose="020B0603020202020204" pitchFamily="34" charset="0"/>
              </a:rPr>
              <a:t> </a:t>
            </a:r>
            <a:r>
              <a:rPr lang="el-GR" sz="2000" dirty="0" smtClean="0">
                <a:latin typeface="Trebuchet MS" panose="020B0603020202020204" pitchFamily="34" charset="0"/>
              </a:rPr>
              <a:t>…………………………………………… ……………………………………… και </a:t>
            </a:r>
            <a:r>
              <a:rPr lang="el-GR" sz="2000" dirty="0">
                <a:latin typeface="Trebuchet MS" panose="020B0603020202020204" pitchFamily="34" charset="0"/>
              </a:rPr>
              <a:t>ελάχιστη όταν </a:t>
            </a:r>
            <a:r>
              <a:rPr lang="el-GR" sz="2000" dirty="0" smtClean="0">
                <a:latin typeface="Trebuchet MS" panose="020B0603020202020204" pitchFamily="34" charset="0"/>
              </a:rPr>
              <a:t>………………………………………………… ……………………………………… . </a:t>
            </a:r>
            <a:r>
              <a:rPr lang="el-GR" sz="2000" dirty="0">
                <a:latin typeface="Trebuchet MS" panose="020B0603020202020204" pitchFamily="34" charset="0"/>
              </a:rPr>
              <a:t>Μονάδα ροής </a:t>
            </a:r>
            <a:r>
              <a:rPr lang="el-GR" sz="2000" dirty="0" smtClean="0">
                <a:latin typeface="Trebuchet MS" panose="020B0603020202020204" pitchFamily="34" charset="0"/>
              </a:rPr>
              <a:t>είναι</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endParaRPr lang="el-GR" sz="2000" dirty="0">
              <a:latin typeface="Trebuchet MS" panose="020B0603020202020204" pitchFamily="34" charset="0"/>
            </a:endParaRPr>
          </a:p>
        </p:txBody>
      </p:sp>
      <p:sp>
        <p:nvSpPr>
          <p:cNvPr id="5" name="TextBox 4"/>
          <p:cNvSpPr txBox="1"/>
          <p:nvPr/>
        </p:nvSpPr>
        <p:spPr>
          <a:xfrm>
            <a:off x="1761180" y="1832868"/>
            <a:ext cx="1638795"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το γινόμενο</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4076029" y="1821597"/>
            <a:ext cx="1177635"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έντασης</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1270070" y="2276602"/>
            <a:ext cx="2249713"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της επιφάνειας </a:t>
            </a:r>
            <a:r>
              <a:rPr lang="en-US" sz="20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S</a:t>
            </a:r>
            <a:endPar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Ορθογώνιο 7"/>
          <p:cNvSpPr/>
          <p:nvPr/>
        </p:nvSpPr>
        <p:spPr>
          <a:xfrm>
            <a:off x="8808130" y="1810326"/>
            <a:ext cx="1606530"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το εμβαδόν </a:t>
            </a:r>
            <a:endParaRPr lang="el-GR" sz="2000" dirty="0"/>
          </a:p>
        </p:txBody>
      </p:sp>
      <p:sp>
        <p:nvSpPr>
          <p:cNvPr id="9" name="TextBox 8"/>
          <p:cNvSpPr txBox="1"/>
          <p:nvPr/>
        </p:nvSpPr>
        <p:spPr>
          <a:xfrm>
            <a:off x="1270070" y="2686674"/>
            <a:ext cx="3006435"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στις δυναμικές γραμμές</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0" name="Ορθογώνιο 9"/>
          <p:cNvSpPr/>
          <p:nvPr/>
        </p:nvSpPr>
        <p:spPr>
          <a:xfrm>
            <a:off x="7110391" y="2286564"/>
            <a:ext cx="3254417"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 επιφάνεια είναι κάθετη </a:t>
            </a:r>
            <a:endParaRPr lang="el-GR" sz="2000" dirty="0"/>
          </a:p>
        </p:txBody>
      </p:sp>
      <p:sp>
        <p:nvSpPr>
          <p:cNvPr id="11" name="Ορθογώνιο 10"/>
          <p:cNvSpPr/>
          <p:nvPr/>
        </p:nvSpPr>
        <p:spPr>
          <a:xfrm>
            <a:off x="6691953" y="2728989"/>
            <a:ext cx="3748142"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 επιφάνεια είναι </a:t>
            </a:r>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παράλληλη </a:t>
            </a:r>
            <a:endParaRPr lang="el-GR" sz="2000" dirty="0"/>
          </a:p>
        </p:txBody>
      </p:sp>
      <p:sp>
        <p:nvSpPr>
          <p:cNvPr id="12" name="Ορθογώνιο 11"/>
          <p:cNvSpPr/>
          <p:nvPr/>
        </p:nvSpPr>
        <p:spPr>
          <a:xfrm>
            <a:off x="6548300" y="3171414"/>
            <a:ext cx="2327563" cy="400110"/>
          </a:xfrm>
          <a:prstGeom prst="rect">
            <a:avLst/>
          </a:prstGeom>
        </p:spPr>
        <p:txBody>
          <a:bodyPr wrap="square">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το 1</a:t>
            </a:r>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Weber, </a:t>
            </a:r>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στο </a:t>
            </a:r>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SI</a:t>
            </a:r>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 </a:t>
            </a:r>
            <a:endParaRPr lang="el-GR" sz="2000" dirty="0"/>
          </a:p>
        </p:txBody>
      </p:sp>
      <p:sp>
        <p:nvSpPr>
          <p:cNvPr id="13" name="TextBox 12"/>
          <p:cNvSpPr txBox="1"/>
          <p:nvPr/>
        </p:nvSpPr>
        <p:spPr>
          <a:xfrm>
            <a:off x="1270070" y="3143357"/>
            <a:ext cx="3006435"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στις δυναμικές γραμμές</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4" name="Ορθογώνιο 13"/>
          <p:cNvSpPr/>
          <p:nvPr/>
        </p:nvSpPr>
        <p:spPr>
          <a:xfrm>
            <a:off x="1279178" y="3876868"/>
            <a:ext cx="9998422" cy="1477328"/>
          </a:xfrm>
          <a:prstGeom prst="rect">
            <a:avLst/>
          </a:prstGeom>
        </p:spPr>
        <p:txBody>
          <a:bodyPr wrap="square">
            <a:spAutoFit/>
          </a:bodyPr>
          <a:lstStyle/>
          <a:p>
            <a:pPr>
              <a:lnSpc>
                <a:spcPct val="150000"/>
              </a:lnSpc>
            </a:pPr>
            <a:r>
              <a:rPr lang="el-GR" sz="2000" b="1" dirty="0" smtClean="0">
                <a:latin typeface="Trebuchet MS" panose="020B0603020202020204" pitchFamily="34" charset="0"/>
              </a:rPr>
              <a:t>53. </a:t>
            </a:r>
            <a:r>
              <a:rPr lang="en-US" sz="2000" b="1"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συμπληρωθούν τα κενά του κειμένου που ακολουθεί: </a:t>
            </a:r>
            <a:endParaRPr lang="en-US" sz="2000" dirty="0" smtClean="0">
              <a:latin typeface="Trebuchet MS" panose="020B0603020202020204" pitchFamily="34" charset="0"/>
            </a:endParaRPr>
          </a:p>
          <a:p>
            <a:pPr>
              <a:lnSpc>
                <a:spcPct val="150000"/>
              </a:lnSpc>
            </a:pPr>
            <a:r>
              <a:rPr lang="el-GR" sz="2000" dirty="0" smtClean="0">
                <a:latin typeface="Trebuchet MS" panose="020B0603020202020204" pitchFamily="34" charset="0"/>
              </a:rPr>
              <a:t>Όταν</a:t>
            </a:r>
            <a:r>
              <a:rPr lang="en-US" sz="2000" dirty="0" smtClean="0">
                <a:latin typeface="Trebuchet MS" panose="020B0603020202020204" pitchFamily="34" charset="0"/>
              </a:rPr>
              <a:t> </a:t>
            </a:r>
            <a:r>
              <a:rPr lang="el-GR" sz="2000" dirty="0" smtClean="0">
                <a:latin typeface="Trebuchet MS" panose="020B0603020202020204" pitchFamily="34" charset="0"/>
              </a:rPr>
              <a:t>μεταβάλλεται </a:t>
            </a:r>
            <a:r>
              <a:rPr lang="el-GR" sz="2000" dirty="0">
                <a:latin typeface="Trebuchet MS" panose="020B0603020202020204" pitchFamily="34" charset="0"/>
              </a:rPr>
              <a:t>η ροή σε οποιοδήποτε κύκλωμα, τότε </a:t>
            </a:r>
            <a:r>
              <a:rPr lang="el-GR" sz="2000" dirty="0" smtClean="0">
                <a:latin typeface="Trebuchet MS" panose="020B0603020202020204" pitchFamily="34" charset="0"/>
              </a:rPr>
              <a:t>εμφανίζεται</a:t>
            </a:r>
            <a:r>
              <a:rPr lang="en-US" sz="2000" dirty="0">
                <a:latin typeface="Trebuchet MS" panose="020B0603020202020204" pitchFamily="34" charset="0"/>
              </a:rPr>
              <a:t> </a:t>
            </a:r>
            <a:r>
              <a:rPr lang="en-US" sz="2000" dirty="0" smtClean="0">
                <a:latin typeface="Trebuchet MS" panose="020B0603020202020204" pitchFamily="34" charset="0"/>
              </a:rPr>
              <a:t>…</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nSpc>
                <a:spcPct val="150000"/>
              </a:lnSpc>
            </a:pPr>
            <a:r>
              <a:rPr lang="el-GR" sz="2000" dirty="0" smtClean="0">
                <a:latin typeface="Trebuchet MS" panose="020B0603020202020204" pitchFamily="34" charset="0"/>
              </a:rPr>
              <a:t>……………………</a:t>
            </a:r>
            <a:r>
              <a:rPr lang="en-US" sz="2000" dirty="0" smtClean="0">
                <a:latin typeface="Trebuchet MS" panose="020B0603020202020204" pitchFamily="34" charset="0"/>
              </a:rPr>
              <a:t>……</a:t>
            </a:r>
            <a:r>
              <a:rPr lang="el-GR" sz="2000" dirty="0" smtClean="0">
                <a:latin typeface="Trebuchet MS" panose="020B0603020202020204" pitchFamily="34" charset="0"/>
              </a:rPr>
              <a:t> . Το </a:t>
            </a:r>
            <a:r>
              <a:rPr lang="el-GR" sz="2000" dirty="0">
                <a:latin typeface="Trebuchet MS" panose="020B0603020202020204" pitchFamily="34" charset="0"/>
              </a:rPr>
              <a:t>φαινόμενο αυτό </a:t>
            </a:r>
            <a:r>
              <a:rPr lang="el-GR" sz="2000" dirty="0" smtClean="0">
                <a:latin typeface="Trebuchet MS" panose="020B0603020202020204" pitchFamily="34" charset="0"/>
              </a:rPr>
              <a:t>λέγεται ..................................... .</a:t>
            </a:r>
            <a:endParaRPr lang="el-GR" sz="2000" dirty="0">
              <a:latin typeface="Trebuchet MS" panose="020B0603020202020204" pitchFamily="34" charset="0"/>
            </a:endParaRPr>
          </a:p>
        </p:txBody>
      </p:sp>
      <p:grpSp>
        <p:nvGrpSpPr>
          <p:cNvPr id="18" name="Ομάδα 17"/>
          <p:cNvGrpSpPr/>
          <p:nvPr/>
        </p:nvGrpSpPr>
        <p:grpSpPr>
          <a:xfrm>
            <a:off x="1422981" y="4358629"/>
            <a:ext cx="8516388" cy="823504"/>
            <a:chOff x="1422981" y="4358629"/>
            <a:chExt cx="8516388" cy="823504"/>
          </a:xfrm>
        </p:grpSpPr>
        <p:sp>
          <p:nvSpPr>
            <p:cNvPr id="15" name="TextBox 14"/>
            <p:cNvSpPr txBox="1"/>
            <p:nvPr/>
          </p:nvSpPr>
          <p:spPr>
            <a:xfrm>
              <a:off x="1422981" y="4782023"/>
              <a:ext cx="194389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από επαγωγή</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6" name="Ορθογώνιο 15"/>
            <p:cNvSpPr/>
            <p:nvPr/>
          </p:nvSpPr>
          <p:spPr>
            <a:xfrm>
              <a:off x="9283420" y="4358629"/>
              <a:ext cx="655949"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ΗΕΔ</a:t>
              </a:r>
              <a:endParaRPr lang="el-GR" sz="2000" dirty="0"/>
            </a:p>
          </p:txBody>
        </p:sp>
      </p:grpSp>
      <p:sp>
        <p:nvSpPr>
          <p:cNvPr id="17" name="Ορθογώνιο 16"/>
          <p:cNvSpPr/>
          <p:nvPr/>
        </p:nvSpPr>
        <p:spPr>
          <a:xfrm>
            <a:off x="6583380" y="4801054"/>
            <a:ext cx="3576620" cy="400110"/>
          </a:xfrm>
          <a:prstGeom prst="rect">
            <a:avLst/>
          </a:prstGeom>
        </p:spPr>
        <p:txBody>
          <a:bodyPr wrap="none">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ηλεκτρομαγνητική επαγωγή</a:t>
            </a:r>
            <a:endParaRPr lang="el-GR" sz="2000" dirty="0"/>
          </a:p>
        </p:txBody>
      </p:sp>
    </p:spTree>
    <p:extLst>
      <p:ext uri="{BB962C8B-B14F-4D97-AF65-F5344CB8AC3E}">
        <p14:creationId xmlns:p14="http://schemas.microsoft.com/office/powerpoint/2010/main" val="38779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a:t>
            </a:fld>
            <a:endParaRPr lang="el-GR">
              <a:solidFill>
                <a:prstClr val="black">
                  <a:tint val="75000"/>
                </a:prst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629" y="2270930"/>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7481454" y="774803"/>
            <a:ext cx="2814452" cy="1336297"/>
          </a:xfrm>
          <a:prstGeom prst="cloudCallout">
            <a:avLst>
              <a:gd name="adj1" fmla="val 56807"/>
              <a:gd name="adj2" fmla="val 64881"/>
            </a:avLst>
          </a:prstGeom>
          <a:noFill/>
          <a:ln w="9525">
            <a:solidFill>
              <a:schemeClr val="tx1"/>
            </a:solidFill>
            <a:round/>
            <a:headEnd/>
            <a:tailEnd/>
          </a:ln>
          <a:effectLst/>
        </p:spPr>
        <p:txBody>
          <a:bodyPr/>
          <a:lstStyle/>
          <a:p>
            <a:pPr algn="ctr">
              <a:lnSpc>
                <a:spcPct val="150000"/>
              </a:lnSpc>
            </a:pPr>
            <a:r>
              <a:rPr lang="el-GR" altLang="el-GR" b="1" dirty="0" smtClean="0">
                <a:latin typeface="Comic Sans MS" panose="030F0702030302020204" pitchFamily="66" charset="0"/>
              </a:rPr>
              <a:t>Τι είναι η μαγνητική ροή</a:t>
            </a:r>
            <a:r>
              <a:rPr lang="en-US" altLang="el-GR" b="1" dirty="0" smtClean="0">
                <a:latin typeface="Comic Sans MS" panose="030F0702030302020204" pitchFamily="66" charset="0"/>
              </a:rPr>
              <a:t>;</a:t>
            </a:r>
            <a:endParaRPr lang="el-GR" b="1" dirty="0">
              <a:latin typeface="Comic Sans MS" pitchFamily="66"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57" y="2810770"/>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852551" y="2270930"/>
            <a:ext cx="6614555" cy="2954655"/>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Μαγνητική ροή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είναι το φυσικό μέγεθος που επινόησαν οι φυσικοί για να υπολογίσουν το πλήθος των δυναμικών γραμμών που διέρχονται από μία επιφάνεια που είναι τοποθετημένη σε μαγνητικό πεδίο (τον «αριθμό» των δυναμικών γραμμών που «τρυπούν» την επιφάνεια).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41634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4" name="Ορθογώνιο 3"/>
          <p:cNvSpPr/>
          <p:nvPr/>
        </p:nvSpPr>
        <p:spPr>
          <a:xfrm>
            <a:off x="1234440" y="632936"/>
            <a:ext cx="9174480" cy="1015663"/>
          </a:xfrm>
          <a:prstGeom prst="rect">
            <a:avLst/>
          </a:prstGeom>
        </p:spPr>
        <p:txBody>
          <a:bodyPr wrap="square">
            <a:spAutoFit/>
          </a:bodyPr>
          <a:lstStyle/>
          <a:p>
            <a:pPr>
              <a:lnSpc>
                <a:spcPct val="150000"/>
              </a:lnSpc>
            </a:pPr>
            <a:r>
              <a:rPr lang="el-GR" sz="2000" b="1" dirty="0">
                <a:solidFill>
                  <a:srgbClr val="242021"/>
                </a:solidFill>
                <a:latin typeface="Trebuchet MS" panose="020B0603020202020204" pitchFamily="34" charset="0"/>
              </a:rPr>
              <a:t>56</a:t>
            </a:r>
            <a:r>
              <a:rPr lang="el-GR" sz="2000" b="1" dirty="0" smtClean="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Να υποδείξετε 4 τρόπους με τους οποίους μπορούμε να </a:t>
            </a:r>
            <a:r>
              <a:rPr lang="el-GR" sz="2000" dirty="0" smtClean="0">
                <a:solidFill>
                  <a:srgbClr val="242021"/>
                </a:solidFill>
                <a:latin typeface="Trebuchet MS" panose="020B0603020202020204" pitchFamily="34" charset="0"/>
              </a:rPr>
              <a:t>μεταβάλουμε </a:t>
            </a:r>
            <a:r>
              <a:rPr lang="el-GR" sz="2000" dirty="0">
                <a:solidFill>
                  <a:srgbClr val="242021"/>
                </a:solidFill>
                <a:latin typeface="Trebuchet MS" panose="020B0603020202020204" pitchFamily="34" charset="0"/>
              </a:rPr>
              <a:t>τη μαγνητική ροή που περνά μέσα από ένα σωληνοειδές.</a:t>
            </a:r>
            <a:r>
              <a:rPr lang="el-GR" sz="2000" dirty="0">
                <a:latin typeface="Trebuchet MS" panose="020B0603020202020204" pitchFamily="34" charset="0"/>
              </a:rPr>
              <a:t> </a:t>
            </a:r>
          </a:p>
        </p:txBody>
      </p:sp>
      <p:sp>
        <p:nvSpPr>
          <p:cNvPr id="5" name="Ορθογώνιο 4"/>
          <p:cNvSpPr/>
          <p:nvPr/>
        </p:nvSpPr>
        <p:spPr>
          <a:xfrm>
            <a:off x="1234440" y="2131814"/>
            <a:ext cx="7334059" cy="400110"/>
          </a:xfrm>
          <a:prstGeom prst="rect">
            <a:avLst/>
          </a:prstGeom>
        </p:spPr>
        <p:txBody>
          <a:bodyPr wrap="none">
            <a:spAutoFit/>
          </a:bodyPr>
          <a:lstStyle/>
          <a:p>
            <a:r>
              <a:rPr lang="el-GR" sz="2000" b="1" dirty="0">
                <a:latin typeface="Trebuchet MS" panose="020B0603020202020204" pitchFamily="34" charset="0"/>
              </a:rPr>
              <a:t>57. </a:t>
            </a:r>
            <a:r>
              <a:rPr lang="el-GR" sz="2000" b="1" dirty="0" smtClean="0">
                <a:latin typeface="Trebuchet MS" panose="020B0603020202020204" pitchFamily="34" charset="0"/>
              </a:rPr>
              <a:t> </a:t>
            </a:r>
            <a:r>
              <a:rPr lang="el-GR" sz="2000" dirty="0" smtClean="0">
                <a:latin typeface="Trebuchet MS" panose="020B0603020202020204" pitchFamily="34" charset="0"/>
              </a:rPr>
              <a:t>Δώστε </a:t>
            </a:r>
            <a:r>
              <a:rPr lang="el-GR" sz="2000" dirty="0">
                <a:latin typeface="Trebuchet MS" panose="020B0603020202020204" pitchFamily="34" charset="0"/>
              </a:rPr>
              <a:t>4 τουλάχιστον τρόπους ανάπτυξης ΗΕΔ επαγωγής.</a:t>
            </a:r>
          </a:p>
        </p:txBody>
      </p:sp>
    </p:spTree>
    <p:extLst>
      <p:ext uri="{BB962C8B-B14F-4D97-AF65-F5344CB8AC3E}">
        <p14:creationId xmlns:p14="http://schemas.microsoft.com/office/powerpoint/2010/main" val="41598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41</a:t>
            </a:fld>
            <a:endParaRPr lang="el-GR">
              <a:solidFill>
                <a:prstClr val="black">
                  <a:tint val="75000"/>
                </a:prstClr>
              </a:solidFill>
            </a:endParaRPr>
          </a:p>
        </p:txBody>
      </p:sp>
      <p:sp>
        <p:nvSpPr>
          <p:cNvPr id="4" name="Ορθογώνιο 3"/>
          <p:cNvSpPr/>
          <p:nvPr/>
        </p:nvSpPr>
        <p:spPr>
          <a:xfrm>
            <a:off x="1564640" y="396240"/>
            <a:ext cx="8935720" cy="4247317"/>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58.  </a:t>
            </a:r>
            <a:r>
              <a:rPr lang="el-GR" sz="2000" dirty="0" smtClean="0">
                <a:latin typeface="Trebuchet MS" panose="020B0603020202020204" pitchFamily="34" charset="0"/>
              </a:rPr>
              <a:t>Χαρακτηρίστε </a:t>
            </a:r>
            <a:r>
              <a:rPr lang="el-GR" sz="2000" dirty="0">
                <a:latin typeface="Trebuchet MS" panose="020B0603020202020204" pitchFamily="34" charset="0"/>
              </a:rPr>
              <a:t>κάθε μία από τις παρακάτω προτάσεις της </a:t>
            </a:r>
            <a:r>
              <a:rPr lang="el-GR" sz="2000" dirty="0" smtClean="0">
                <a:latin typeface="Trebuchet MS" panose="020B0603020202020204" pitchFamily="34" charset="0"/>
              </a:rPr>
              <a:t>ερώτησης </a:t>
            </a:r>
            <a:r>
              <a:rPr lang="el-GR" sz="2000" dirty="0">
                <a:latin typeface="Trebuchet MS" panose="020B0603020202020204" pitchFamily="34" charset="0"/>
              </a:rPr>
              <a:t>που ακολουθεί με Σ αν είναι σωστή ή με Λ αν είναι </a:t>
            </a:r>
            <a:r>
              <a:rPr lang="el-GR" sz="2000" dirty="0" smtClean="0">
                <a:latin typeface="Trebuchet MS" panose="020B0603020202020204" pitchFamily="34" charset="0"/>
              </a:rPr>
              <a:t>λανθασμένη</a:t>
            </a:r>
            <a:r>
              <a:rPr lang="el-GR" sz="2000" dirty="0">
                <a:latin typeface="Trebuchet MS" panose="020B0603020202020204" pitchFamily="34" charset="0"/>
              </a:rPr>
              <a:t>: </a:t>
            </a:r>
            <a:endParaRPr lang="el-GR"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Η </a:t>
            </a:r>
            <a:r>
              <a:rPr lang="el-GR" sz="2000" dirty="0">
                <a:latin typeface="Trebuchet MS" panose="020B0603020202020204" pitchFamily="34" charset="0"/>
              </a:rPr>
              <a:t>ΗΕΔ επαγωγής που αναπτύσσεται στα άκρα σωληνοειδούς:</a:t>
            </a:r>
          </a:p>
          <a:p>
            <a:pPr algn="just">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Διαρκεί </a:t>
            </a:r>
            <a:r>
              <a:rPr lang="el-GR" sz="2000" dirty="0">
                <a:latin typeface="Trebuchet MS" panose="020B0603020202020204" pitchFamily="34" charset="0"/>
              </a:rPr>
              <a:t>για όσο χρόνο ο πυρήνας μαλακού σιδήρου </a:t>
            </a:r>
            <a:r>
              <a:rPr lang="el-GR" sz="2000" dirty="0" smtClean="0">
                <a:latin typeface="Trebuchet MS" panose="020B0603020202020204" pitchFamily="34" charset="0"/>
              </a:rPr>
              <a:t>υπάρχει </a:t>
            </a:r>
            <a:r>
              <a:rPr lang="el-GR" sz="2000" dirty="0">
                <a:latin typeface="Trebuchet MS" panose="020B0603020202020204" pitchFamily="34" charset="0"/>
              </a:rPr>
              <a:t>ακίνητος μέσα στο σωληνοειδές.</a:t>
            </a:r>
          </a:p>
          <a:p>
            <a:pPr algn="just">
              <a:lnSpc>
                <a:spcPct val="150000"/>
              </a:lnSpc>
            </a:pPr>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Διαρκεί </a:t>
            </a:r>
            <a:r>
              <a:rPr lang="el-GR" sz="2000" dirty="0">
                <a:latin typeface="Trebuchet MS" panose="020B0603020202020204" pitchFamily="34" charset="0"/>
              </a:rPr>
              <a:t>για όσο χρόνο ο πυρήνας μαλακού σιδήρου </a:t>
            </a:r>
            <a:r>
              <a:rPr lang="el-GR" sz="2000" dirty="0" smtClean="0">
                <a:latin typeface="Trebuchet MS" panose="020B0603020202020204" pitchFamily="34" charset="0"/>
              </a:rPr>
              <a:t>μπαίνει </a:t>
            </a:r>
            <a:r>
              <a:rPr lang="el-GR" sz="2000" dirty="0">
                <a:latin typeface="Trebuchet MS" panose="020B0603020202020204" pitchFamily="34" charset="0"/>
              </a:rPr>
              <a:t>ή βγαίνει από το σωληνοειδές.</a:t>
            </a:r>
          </a:p>
          <a:p>
            <a:pPr algn="just">
              <a:lnSpc>
                <a:spcPct val="150000"/>
              </a:lnSpc>
            </a:pPr>
            <a:r>
              <a:rPr lang="el-GR" sz="2000" b="1" dirty="0">
                <a:latin typeface="Trebuchet MS" panose="020B0603020202020204" pitchFamily="34" charset="0"/>
              </a:rPr>
              <a:t>Γ. </a:t>
            </a:r>
            <a:r>
              <a:rPr lang="el-GR" sz="2000" b="1" dirty="0" smtClean="0">
                <a:latin typeface="Trebuchet MS" panose="020B0603020202020204" pitchFamily="34" charset="0"/>
              </a:rPr>
              <a:t> </a:t>
            </a:r>
            <a:r>
              <a:rPr lang="el-GR" sz="2000" dirty="0" smtClean="0">
                <a:latin typeface="Trebuchet MS" panose="020B0603020202020204" pitchFamily="34" charset="0"/>
              </a:rPr>
              <a:t>Διαρκεί </a:t>
            </a:r>
            <a:r>
              <a:rPr lang="el-GR" sz="2000" dirty="0">
                <a:latin typeface="Trebuchet MS" panose="020B0603020202020204" pitchFamily="34" charset="0"/>
              </a:rPr>
              <a:t>για όσο χρόνο το σωληνοειδές διαρρέεται από ρεύμα.</a:t>
            </a:r>
          </a:p>
          <a:p>
            <a:pPr algn="just">
              <a:lnSpc>
                <a:spcPct val="150000"/>
              </a:lnSpc>
            </a:pPr>
            <a:r>
              <a:rPr lang="el-GR" sz="2000" b="1" dirty="0">
                <a:latin typeface="Trebuchet MS" panose="020B0603020202020204" pitchFamily="34" charset="0"/>
              </a:rPr>
              <a:t>Δ. </a:t>
            </a:r>
            <a:r>
              <a:rPr lang="el-GR" sz="2000" b="1" dirty="0" smtClean="0">
                <a:latin typeface="Trebuchet MS" panose="020B0603020202020204" pitchFamily="34" charset="0"/>
              </a:rPr>
              <a:t> </a:t>
            </a:r>
            <a:r>
              <a:rPr lang="el-GR" sz="2000" dirty="0" smtClean="0">
                <a:latin typeface="Trebuchet MS" panose="020B0603020202020204" pitchFamily="34" charset="0"/>
              </a:rPr>
              <a:t>Διαρκεί </a:t>
            </a:r>
            <a:r>
              <a:rPr lang="el-GR" sz="2000" dirty="0">
                <a:latin typeface="Trebuchet MS" panose="020B0603020202020204" pitchFamily="34" charset="0"/>
              </a:rPr>
              <a:t>για όσο χρόνο μεταβάλλεται η ένταση.</a:t>
            </a:r>
          </a:p>
        </p:txBody>
      </p:sp>
      <p:sp>
        <p:nvSpPr>
          <p:cNvPr id="5" name="TextBox 4"/>
          <p:cNvSpPr txBox="1"/>
          <p:nvPr/>
        </p:nvSpPr>
        <p:spPr>
          <a:xfrm>
            <a:off x="7680960" y="4139715"/>
            <a:ext cx="47244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3929380" y="3232815"/>
            <a:ext cx="47244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4541520" y="2319843"/>
            <a:ext cx="47244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Λ</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TextBox 7"/>
          <p:cNvSpPr txBox="1"/>
          <p:nvPr/>
        </p:nvSpPr>
        <p:spPr>
          <a:xfrm>
            <a:off x="9387840" y="3739605"/>
            <a:ext cx="47244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Λ</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7418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42</a:t>
            </a:fld>
            <a:endParaRPr lang="el-GR">
              <a:solidFill>
                <a:prstClr val="black">
                  <a:tint val="75000"/>
                </a:prstClr>
              </a:solidFill>
            </a:endParaRPr>
          </a:p>
        </p:txBody>
      </p:sp>
      <p:sp>
        <p:nvSpPr>
          <p:cNvPr id="4" name="Ορθογώνιο 3"/>
          <p:cNvSpPr/>
          <p:nvPr/>
        </p:nvSpPr>
        <p:spPr>
          <a:xfrm>
            <a:off x="1417077" y="457435"/>
            <a:ext cx="8966201" cy="1477328"/>
          </a:xfrm>
          <a:prstGeom prst="rect">
            <a:avLst/>
          </a:prstGeom>
        </p:spPr>
        <p:txBody>
          <a:bodyPr wrap="square">
            <a:spAutoFit/>
          </a:bodyPr>
          <a:lstStyle/>
          <a:p>
            <a:pPr>
              <a:lnSpc>
                <a:spcPct val="150000"/>
              </a:lnSpc>
            </a:pPr>
            <a:r>
              <a:rPr lang="el-GR" sz="2000" b="1" dirty="0" smtClean="0">
                <a:solidFill>
                  <a:srgbClr val="242021"/>
                </a:solidFill>
                <a:latin typeface="Trebuchet MS" panose="020B0603020202020204" pitchFamily="34" charset="0"/>
              </a:rPr>
              <a:t>59.  </a:t>
            </a:r>
            <a:r>
              <a:rPr lang="el-GR" sz="2000" dirty="0" smtClean="0">
                <a:solidFill>
                  <a:srgbClr val="242021"/>
                </a:solidFill>
                <a:latin typeface="Trebuchet MS" panose="020B0603020202020204" pitchFamily="34" charset="0"/>
              </a:rPr>
              <a:t>Συμπληρώστε </a:t>
            </a:r>
            <a:r>
              <a:rPr lang="el-GR" sz="2000" dirty="0">
                <a:solidFill>
                  <a:srgbClr val="242021"/>
                </a:solidFill>
                <a:latin typeface="Trebuchet MS" panose="020B0603020202020204" pitchFamily="34" charset="0"/>
              </a:rPr>
              <a:t>τα κενά του κειμένου: </a:t>
            </a:r>
            <a:endParaRPr lang="el-GR" sz="2000" dirty="0" smtClean="0">
              <a:solidFill>
                <a:srgbClr val="242021"/>
              </a:solidFill>
              <a:latin typeface="Trebuchet MS" panose="020B0603020202020204" pitchFamily="34" charset="0"/>
            </a:endParaRPr>
          </a:p>
          <a:p>
            <a:pPr>
              <a:lnSpc>
                <a:spcPct val="150000"/>
              </a:lnSpc>
            </a:pPr>
            <a:r>
              <a:rPr lang="el-GR" sz="2000" dirty="0" smtClean="0">
                <a:solidFill>
                  <a:srgbClr val="242021"/>
                </a:solidFill>
                <a:latin typeface="Trebuchet MS" panose="020B0603020202020204" pitchFamily="34" charset="0"/>
              </a:rPr>
              <a:t>Το </a:t>
            </a:r>
            <a:r>
              <a:rPr lang="el-GR" sz="2000" dirty="0">
                <a:solidFill>
                  <a:srgbClr val="242021"/>
                </a:solidFill>
                <a:latin typeface="Trebuchet MS" panose="020B0603020202020204" pitchFamily="34" charset="0"/>
              </a:rPr>
              <a:t>επαγωγικό ρεύμα </a:t>
            </a:r>
            <a:r>
              <a:rPr lang="el-GR" sz="2000" dirty="0" smtClean="0">
                <a:solidFill>
                  <a:srgbClr val="242021"/>
                </a:solidFill>
                <a:latin typeface="Trebuchet MS" panose="020B0603020202020204" pitchFamily="34" charset="0"/>
              </a:rPr>
              <a:t>έχει ……………………… ώστε </a:t>
            </a:r>
            <a:r>
              <a:rPr lang="el-GR" sz="2000" dirty="0">
                <a:solidFill>
                  <a:srgbClr val="242021"/>
                </a:solidFill>
                <a:latin typeface="Trebuchet MS" panose="020B0603020202020204" pitchFamily="34" charset="0"/>
              </a:rPr>
              <a:t>το </a:t>
            </a:r>
            <a:r>
              <a:rPr lang="el-GR" sz="2000" dirty="0" smtClean="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να </a:t>
            </a:r>
            <a:r>
              <a:rPr lang="el-GR" sz="2000" dirty="0" smtClean="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στην </a:t>
            </a:r>
            <a:r>
              <a:rPr lang="el-GR" sz="2000" dirty="0" smtClean="0">
                <a:solidFill>
                  <a:srgbClr val="242021"/>
                </a:solidFill>
                <a:latin typeface="Trebuchet MS" panose="020B0603020202020204" pitchFamily="34" charset="0"/>
              </a:rPr>
              <a:t>αιτία που </a:t>
            </a:r>
            <a:r>
              <a:rPr lang="el-GR" sz="2000" dirty="0">
                <a:solidFill>
                  <a:srgbClr val="242021"/>
                </a:solidFill>
                <a:latin typeface="Trebuchet MS" panose="020B0603020202020204" pitchFamily="34" charset="0"/>
              </a:rPr>
              <a:t>το προκαλεί.</a:t>
            </a:r>
            <a:r>
              <a:rPr lang="el-GR" sz="2000" dirty="0">
                <a:latin typeface="Trebuchet MS" panose="020B0603020202020204" pitchFamily="34" charset="0"/>
              </a:rPr>
              <a:t> </a:t>
            </a:r>
          </a:p>
        </p:txBody>
      </p:sp>
      <p:sp>
        <p:nvSpPr>
          <p:cNvPr id="6" name="TextBox 5"/>
          <p:cNvSpPr txBox="1"/>
          <p:nvPr/>
        </p:nvSpPr>
        <p:spPr>
          <a:xfrm>
            <a:off x="4463655" y="996044"/>
            <a:ext cx="1815225"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τ</a:t>
            </a:r>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έτοια φορά</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Ορθογώνιο 6"/>
          <p:cNvSpPr/>
          <p:nvPr/>
        </p:nvSpPr>
        <p:spPr>
          <a:xfrm>
            <a:off x="7149173" y="944398"/>
            <a:ext cx="2743443"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μαγνητικό του πεδίο </a:t>
            </a:r>
            <a:endParaRPr lang="el-GR" sz="2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Ορθογώνιο 7"/>
          <p:cNvSpPr/>
          <p:nvPr/>
        </p:nvSpPr>
        <p:spPr>
          <a:xfrm>
            <a:off x="1455664" y="1396154"/>
            <a:ext cx="1484702"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αντιτίθεται</a:t>
            </a:r>
            <a:endParaRPr lang="el-GR" sz="2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9" name="Ορθογώνιο 8"/>
          <p:cNvSpPr/>
          <p:nvPr/>
        </p:nvSpPr>
        <p:spPr>
          <a:xfrm>
            <a:off x="1455664" y="2274838"/>
            <a:ext cx="8927614" cy="3323987"/>
          </a:xfrm>
          <a:prstGeom prst="rect">
            <a:avLst/>
          </a:prstGeom>
        </p:spPr>
        <p:txBody>
          <a:bodyPr wrap="square">
            <a:spAutoFit/>
          </a:bodyPr>
          <a:lstStyle/>
          <a:p>
            <a:pPr>
              <a:lnSpc>
                <a:spcPct val="150000"/>
              </a:lnSpc>
            </a:pPr>
            <a:r>
              <a:rPr lang="el-GR" sz="2000" b="1" dirty="0">
                <a:latin typeface="Trebuchet MS" panose="020B0603020202020204" pitchFamily="34" charset="0"/>
              </a:rPr>
              <a:t>60. </a:t>
            </a:r>
            <a:r>
              <a:rPr lang="el-GR" sz="2000" dirty="0">
                <a:latin typeface="Trebuchet MS" panose="020B0603020202020204" pitchFamily="34" charset="0"/>
              </a:rPr>
              <a:t>Βρείτε ποια από τις παρακάτω απαντήσεις της ερώτησης που </a:t>
            </a:r>
            <a:r>
              <a:rPr lang="el-GR" sz="2000" dirty="0" smtClean="0">
                <a:latin typeface="Trebuchet MS" panose="020B0603020202020204" pitchFamily="34" charset="0"/>
              </a:rPr>
              <a:t>ακολουθεί </a:t>
            </a:r>
            <a:r>
              <a:rPr lang="el-GR" sz="2000" dirty="0">
                <a:latin typeface="Trebuchet MS" panose="020B0603020202020204" pitchFamily="34" charset="0"/>
              </a:rPr>
              <a:t>είναι σωστή: </a:t>
            </a:r>
            <a:endParaRPr lang="el-GR" sz="2000" dirty="0" smtClean="0">
              <a:latin typeface="Trebuchet MS" panose="020B0603020202020204" pitchFamily="34" charset="0"/>
            </a:endParaRPr>
          </a:p>
          <a:p>
            <a:pPr>
              <a:lnSpc>
                <a:spcPct val="150000"/>
              </a:lnSpc>
            </a:pPr>
            <a:r>
              <a:rPr lang="el-GR" sz="2000" dirty="0" smtClean="0">
                <a:latin typeface="Trebuchet MS" panose="020B0603020202020204" pitchFamily="34" charset="0"/>
              </a:rPr>
              <a:t>Το </a:t>
            </a:r>
            <a:r>
              <a:rPr lang="el-GR" sz="2000" dirty="0">
                <a:latin typeface="Trebuchet MS" panose="020B0603020202020204" pitchFamily="34" charset="0"/>
              </a:rPr>
              <a:t>κύριο φαινόμενο της επαγωγής </a:t>
            </a:r>
            <a:r>
              <a:rPr lang="el-GR" sz="2000" dirty="0" smtClean="0">
                <a:latin typeface="Trebuchet MS" panose="020B0603020202020204" pitchFamily="34" charset="0"/>
              </a:rPr>
              <a:t>εμφανίζεται </a:t>
            </a:r>
            <a:r>
              <a:rPr lang="el-GR" sz="2000" dirty="0">
                <a:latin typeface="Trebuchet MS" panose="020B0603020202020204" pitchFamily="34" charset="0"/>
              </a:rPr>
              <a:t>ως </a:t>
            </a:r>
            <a:endParaRPr lang="el-GR" sz="2000" dirty="0" smtClean="0">
              <a:latin typeface="Trebuchet MS" panose="020B0603020202020204" pitchFamily="34" charset="0"/>
            </a:endParaRPr>
          </a:p>
          <a:p>
            <a:pPr>
              <a:lnSpc>
                <a:spcPct val="150000"/>
              </a:lnSpc>
            </a:pPr>
            <a:r>
              <a:rPr lang="el-GR" sz="2000" b="1" dirty="0" smtClean="0">
                <a:latin typeface="Trebuchet MS" panose="020B0603020202020204" pitchFamily="34" charset="0"/>
              </a:rPr>
              <a:t>α)  </a:t>
            </a:r>
            <a:r>
              <a:rPr lang="el-GR" sz="2000" dirty="0">
                <a:latin typeface="Trebuchet MS" panose="020B0603020202020204" pitchFamily="34" charset="0"/>
              </a:rPr>
              <a:t>δημιουργία </a:t>
            </a:r>
            <a:r>
              <a:rPr lang="el-GR" sz="2000" dirty="0" smtClean="0">
                <a:latin typeface="Trebuchet MS" panose="020B0603020202020204" pitchFamily="34" charset="0"/>
              </a:rPr>
              <a:t>ΗΕΔ</a:t>
            </a:r>
            <a:r>
              <a:rPr lang="en-US" sz="2000" dirty="0" smtClean="0">
                <a:latin typeface="Trebuchet MS" panose="020B0603020202020204" pitchFamily="34" charset="0"/>
              </a:rPr>
              <a:t>.</a:t>
            </a:r>
            <a:r>
              <a:rPr lang="el-GR" sz="2000" dirty="0" smtClean="0">
                <a:latin typeface="Trebuchet MS" panose="020B0603020202020204" pitchFamily="34" charset="0"/>
              </a:rPr>
              <a:t> </a:t>
            </a:r>
          </a:p>
          <a:p>
            <a:pPr>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δημιουργία </a:t>
            </a:r>
            <a:r>
              <a:rPr lang="el-GR" sz="2000" dirty="0">
                <a:latin typeface="Trebuchet MS" panose="020B0603020202020204" pitchFamily="34" charset="0"/>
              </a:rPr>
              <a:t>επαγωγικού </a:t>
            </a:r>
            <a:r>
              <a:rPr lang="el-GR" sz="2000" dirty="0" smtClean="0">
                <a:latin typeface="Trebuchet MS" panose="020B0603020202020204" pitchFamily="34" charset="0"/>
              </a:rPr>
              <a:t>ρεύματος</a:t>
            </a:r>
            <a:r>
              <a:rPr lang="en-US" sz="2000" dirty="0" smtClean="0">
                <a:latin typeface="Trebuchet MS" panose="020B0603020202020204" pitchFamily="34" charset="0"/>
              </a:rPr>
              <a:t>.</a:t>
            </a:r>
            <a:endParaRPr lang="el-GR" sz="2000" dirty="0">
              <a:latin typeface="Trebuchet MS" panose="020B0603020202020204" pitchFamily="34" charset="0"/>
            </a:endParaRPr>
          </a:p>
          <a:p>
            <a:pPr>
              <a:lnSpc>
                <a:spcPct val="150000"/>
              </a:lnSpc>
            </a:pPr>
            <a:r>
              <a:rPr lang="el-GR" sz="2000" b="1" dirty="0">
                <a:latin typeface="Trebuchet MS" panose="020B0603020202020204" pitchFamily="34" charset="0"/>
              </a:rPr>
              <a:t>γ) </a:t>
            </a:r>
            <a:r>
              <a:rPr lang="el-GR" sz="2000" b="1" dirty="0" smtClean="0">
                <a:latin typeface="Trebuchet MS" panose="020B0603020202020204" pitchFamily="34" charset="0"/>
              </a:rPr>
              <a:t> </a:t>
            </a:r>
            <a:r>
              <a:rPr lang="el-GR" sz="2000" dirty="0" smtClean="0">
                <a:latin typeface="Trebuchet MS" panose="020B0603020202020204" pitchFamily="34" charset="0"/>
              </a:rPr>
              <a:t>δημιουργία </a:t>
            </a:r>
            <a:r>
              <a:rPr lang="el-GR" sz="2000" dirty="0">
                <a:latin typeface="Trebuchet MS" panose="020B0603020202020204" pitchFamily="34" charset="0"/>
              </a:rPr>
              <a:t>επαγωγικού </a:t>
            </a:r>
            <a:r>
              <a:rPr lang="el-GR" sz="2000" dirty="0" smtClean="0">
                <a:latin typeface="Trebuchet MS" panose="020B0603020202020204" pitchFamily="34" charset="0"/>
              </a:rPr>
              <a:t>φορτίου</a:t>
            </a:r>
            <a:r>
              <a:rPr lang="en-US" sz="2000" dirty="0" smtClean="0">
                <a:latin typeface="Trebuchet MS" panose="020B0603020202020204" pitchFamily="34" charset="0"/>
              </a:rPr>
              <a:t>.</a:t>
            </a:r>
            <a:r>
              <a:rPr lang="el-GR" sz="2000" dirty="0" smtClean="0">
                <a:latin typeface="Trebuchet MS" panose="020B0603020202020204" pitchFamily="34" charset="0"/>
              </a:rPr>
              <a:t> </a:t>
            </a:r>
          </a:p>
          <a:p>
            <a:pPr>
              <a:lnSpc>
                <a:spcPct val="150000"/>
              </a:lnSpc>
            </a:pPr>
            <a:r>
              <a:rPr lang="el-GR" sz="2000" b="1" dirty="0" smtClean="0">
                <a:latin typeface="Trebuchet MS" panose="020B0603020202020204" pitchFamily="34" charset="0"/>
              </a:rPr>
              <a:t>δ</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ανάπτυξη </a:t>
            </a:r>
            <a:r>
              <a:rPr lang="el-GR" sz="2000" dirty="0">
                <a:latin typeface="Trebuchet MS" panose="020B0603020202020204" pitchFamily="34" charset="0"/>
              </a:rPr>
              <a:t>δύναμης </a:t>
            </a:r>
            <a:r>
              <a:rPr lang="el-GR" sz="2000" dirty="0" err="1">
                <a:latin typeface="Trebuchet MS" panose="020B0603020202020204" pitchFamily="34" charset="0"/>
              </a:rPr>
              <a:t>Laplace</a:t>
            </a:r>
            <a:r>
              <a:rPr lang="el-GR" sz="2000" dirty="0">
                <a:latin typeface="Trebuchet MS" panose="020B0603020202020204" pitchFamily="34" charset="0"/>
              </a:rPr>
              <a:t>.</a:t>
            </a:r>
          </a:p>
        </p:txBody>
      </p:sp>
      <p:sp>
        <p:nvSpPr>
          <p:cNvPr id="11" name="Οβάλ 10"/>
          <p:cNvSpPr/>
          <p:nvPr/>
        </p:nvSpPr>
        <p:spPr>
          <a:xfrm>
            <a:off x="1432074" y="3696533"/>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308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43</a:t>
            </a:fld>
            <a:endParaRPr lang="el-GR">
              <a:solidFill>
                <a:prstClr val="black">
                  <a:tint val="75000"/>
                </a:prstClr>
              </a:solidFill>
            </a:endParaRPr>
          </a:p>
        </p:txBody>
      </p:sp>
      <p:sp>
        <p:nvSpPr>
          <p:cNvPr id="4" name="Ορθογώνιο 3"/>
          <p:cNvSpPr/>
          <p:nvPr/>
        </p:nvSpPr>
        <p:spPr>
          <a:xfrm>
            <a:off x="1280160" y="569298"/>
            <a:ext cx="8183880" cy="3323987"/>
          </a:xfrm>
          <a:prstGeom prst="rect">
            <a:avLst/>
          </a:prstGeom>
        </p:spPr>
        <p:txBody>
          <a:bodyPr wrap="square">
            <a:spAutoFit/>
          </a:bodyPr>
          <a:lstStyle/>
          <a:p>
            <a:pPr>
              <a:lnSpc>
                <a:spcPct val="150000"/>
              </a:lnSpc>
            </a:pPr>
            <a:r>
              <a:rPr lang="el-GR" sz="2000" dirty="0">
                <a:latin typeface="Trebuchet MS" panose="020B0603020202020204" pitchFamily="34" charset="0"/>
              </a:rPr>
              <a:t>61. </a:t>
            </a:r>
            <a:r>
              <a:rPr lang="el-GR" sz="2000" dirty="0" smtClean="0">
                <a:latin typeface="Trebuchet MS" panose="020B0603020202020204" pitchFamily="34" charset="0"/>
              </a:rPr>
              <a:t> Επιλέξτε </a:t>
            </a:r>
            <a:r>
              <a:rPr lang="el-GR" sz="2000" dirty="0">
                <a:latin typeface="Trebuchet MS" panose="020B0603020202020204" pitchFamily="34" charset="0"/>
              </a:rPr>
              <a:t>τη σωστή απάντηση στην ερώτηση που ακολουθεί. </a:t>
            </a:r>
            <a:r>
              <a:rPr lang="el-GR" sz="2000" dirty="0" smtClean="0">
                <a:latin typeface="Trebuchet MS" panose="020B0603020202020204" pitchFamily="34" charset="0"/>
              </a:rPr>
              <a:t>Σφαίρα </a:t>
            </a:r>
            <a:r>
              <a:rPr lang="el-GR" sz="2000" dirty="0">
                <a:latin typeface="Trebuchet MS" panose="020B0603020202020204" pitchFamily="34" charset="0"/>
              </a:rPr>
              <a:t>ακτίνας </a:t>
            </a:r>
            <a:r>
              <a:rPr lang="el-GR" sz="2000" i="1" dirty="0">
                <a:latin typeface="Trebuchet MS" panose="020B0603020202020204" pitchFamily="34" charset="0"/>
              </a:rPr>
              <a:t>R</a:t>
            </a:r>
            <a:r>
              <a:rPr lang="el-GR" sz="2000" dirty="0">
                <a:latin typeface="Trebuchet MS" panose="020B0603020202020204" pitchFamily="34" charset="0"/>
              </a:rPr>
              <a:t> τοποθετείται μέσα σε ομογενές μαγνητικό πεδίο. Η</a:t>
            </a:r>
          </a:p>
          <a:p>
            <a:pPr>
              <a:lnSpc>
                <a:spcPct val="150000"/>
              </a:lnSpc>
            </a:pPr>
            <a:r>
              <a:rPr lang="el-GR" sz="2000" dirty="0">
                <a:latin typeface="Trebuchet MS" panose="020B0603020202020204" pitchFamily="34" charset="0"/>
              </a:rPr>
              <a:t>ροή που διέρχεται από τη σφαίρα είναι </a:t>
            </a:r>
            <a:endParaRPr lang="el-GR" sz="2000" dirty="0" smtClean="0">
              <a:latin typeface="Trebuchet MS" panose="020B0603020202020204" pitchFamily="34" charset="0"/>
            </a:endParaRPr>
          </a:p>
          <a:p>
            <a:pPr>
              <a:lnSpc>
                <a:spcPct val="150000"/>
              </a:lnSpc>
            </a:pPr>
            <a:r>
              <a:rPr lang="el-GR" sz="2000" b="1" dirty="0" smtClean="0">
                <a:latin typeface="Trebuchet MS" panose="020B0603020202020204" pitchFamily="34" charset="0"/>
              </a:rPr>
              <a:t>α</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i="1" dirty="0" smtClean="0">
                <a:latin typeface="Trebuchet MS" panose="020B0603020202020204" pitchFamily="34" charset="0"/>
              </a:rPr>
              <a:t>B</a:t>
            </a:r>
            <a:r>
              <a:rPr lang="el-GR" sz="2000" dirty="0" smtClean="0">
                <a:latin typeface="Trebuchet MS" panose="020B0603020202020204" pitchFamily="34" charset="0"/>
              </a:rPr>
              <a:t>4π</a:t>
            </a:r>
            <a:r>
              <a:rPr lang="el-GR" sz="2000" i="1" dirty="0" smtClean="0">
                <a:latin typeface="Trebuchet MS" panose="020B0603020202020204" pitchFamily="34" charset="0"/>
              </a:rPr>
              <a:t>R</a:t>
            </a:r>
            <a:r>
              <a:rPr lang="el-GR" sz="2000" dirty="0">
                <a:latin typeface="Trebuchet MS" panose="020B0603020202020204" pitchFamily="34" charset="0"/>
              </a:rPr>
              <a:t>.</a:t>
            </a:r>
            <a:endParaRPr lang="el-GR" sz="2000" dirty="0" smtClean="0">
              <a:latin typeface="Trebuchet MS" panose="020B0603020202020204" pitchFamily="34" charset="0"/>
            </a:endParaRPr>
          </a:p>
          <a:p>
            <a:pPr>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0</a:t>
            </a:r>
            <a:r>
              <a:rPr lang="el-GR" sz="2000" dirty="0">
                <a:latin typeface="Trebuchet MS" panose="020B0603020202020204" pitchFamily="34" charset="0"/>
              </a:rPr>
              <a:t>.</a:t>
            </a:r>
            <a:r>
              <a:rPr lang="el-GR" sz="2000" dirty="0" smtClean="0">
                <a:latin typeface="Trebuchet MS" panose="020B0603020202020204" pitchFamily="34" charset="0"/>
              </a:rPr>
              <a:t> </a:t>
            </a:r>
            <a:endParaRPr lang="el-GR" sz="2000" dirty="0" smtClean="0">
              <a:latin typeface="Trebuchet MS" panose="020B0603020202020204" pitchFamily="34" charset="0"/>
            </a:endParaRPr>
          </a:p>
          <a:p>
            <a:pPr>
              <a:lnSpc>
                <a:spcPct val="150000"/>
              </a:lnSpc>
            </a:pPr>
            <a:r>
              <a:rPr lang="el-GR" sz="2000" b="1" dirty="0" smtClean="0">
                <a:latin typeface="Trebuchet MS" panose="020B0603020202020204" pitchFamily="34" charset="0"/>
              </a:rPr>
              <a:t>γ)  </a:t>
            </a:r>
            <a:r>
              <a:rPr lang="el-GR" sz="2000" i="1" dirty="0" smtClean="0">
                <a:latin typeface="Trebuchet MS" panose="020B0603020202020204" pitchFamily="34" charset="0"/>
              </a:rPr>
              <a:t>B</a:t>
            </a:r>
            <a:r>
              <a:rPr lang="el-GR" sz="2000" dirty="0" smtClean="0">
                <a:latin typeface="Trebuchet MS" panose="020B0603020202020204" pitchFamily="34" charset="0"/>
              </a:rPr>
              <a:t>4π</a:t>
            </a:r>
            <a:r>
              <a:rPr lang="el-GR" sz="2000" i="1" dirty="0" smtClean="0">
                <a:latin typeface="Trebuchet MS" panose="020B0603020202020204" pitchFamily="34" charset="0"/>
              </a:rPr>
              <a:t>R</a:t>
            </a:r>
            <a:r>
              <a:rPr lang="el-GR" sz="2000" baseline="30000" dirty="0" smtClean="0">
                <a:latin typeface="Trebuchet MS" panose="020B0603020202020204" pitchFamily="34" charset="0"/>
              </a:rPr>
              <a:t>2</a:t>
            </a:r>
            <a:r>
              <a:rPr lang="el-GR" sz="2000" dirty="0">
                <a:latin typeface="Trebuchet MS" panose="020B0603020202020204" pitchFamily="34" charset="0"/>
              </a:rPr>
              <a:t>.</a:t>
            </a:r>
            <a:endParaRPr lang="el-GR" sz="2000" dirty="0">
              <a:latin typeface="Trebuchet MS" panose="020B0603020202020204" pitchFamily="34" charset="0"/>
            </a:endParaRPr>
          </a:p>
          <a:p>
            <a:pPr>
              <a:lnSpc>
                <a:spcPct val="150000"/>
              </a:lnSpc>
            </a:pPr>
            <a:r>
              <a:rPr lang="el-GR" sz="2000" b="1" dirty="0">
                <a:latin typeface="Trebuchet MS" panose="020B0603020202020204" pitchFamily="34" charset="0"/>
              </a:rPr>
              <a:t>δ</a:t>
            </a:r>
            <a:r>
              <a:rPr lang="el-GR" sz="2000" b="1" dirty="0" smtClean="0">
                <a:latin typeface="Trebuchet MS" panose="020B0603020202020204" pitchFamily="34" charset="0"/>
              </a:rPr>
              <a:t>)  </a:t>
            </a:r>
            <a:r>
              <a:rPr lang="el-GR" sz="2000" dirty="0">
                <a:latin typeface="Trebuchet MS" panose="020B0603020202020204" pitchFamily="34" charset="0"/>
              </a:rPr>
              <a:t>τίποτα από αυτά.</a:t>
            </a:r>
          </a:p>
        </p:txBody>
      </p:sp>
      <p:sp>
        <p:nvSpPr>
          <p:cNvPr id="5" name="Οβάλ 4"/>
          <p:cNvSpPr/>
          <p:nvPr/>
        </p:nvSpPr>
        <p:spPr>
          <a:xfrm>
            <a:off x="1280160" y="2460725"/>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6384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44</a:t>
            </a:fld>
            <a:endParaRPr lang="el-GR">
              <a:solidFill>
                <a:prstClr val="black">
                  <a:tint val="75000"/>
                </a:prstClr>
              </a:solidFill>
            </a:endParaRPr>
          </a:p>
        </p:txBody>
      </p:sp>
      <p:grpSp>
        <p:nvGrpSpPr>
          <p:cNvPr id="7" name="Ομάδα 6"/>
          <p:cNvGrpSpPr/>
          <p:nvPr/>
        </p:nvGrpSpPr>
        <p:grpSpPr>
          <a:xfrm>
            <a:off x="1202268" y="373858"/>
            <a:ext cx="9785773" cy="2243094"/>
            <a:chOff x="2502388" y="387404"/>
            <a:chExt cx="8374951" cy="2243094"/>
          </a:xfrm>
        </p:grpSpPr>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8093499" y="387404"/>
              <a:ext cx="2783840" cy="2243094"/>
            </a:xfrm>
            <a:prstGeom prst="rect">
              <a:avLst/>
            </a:prstGeom>
          </p:spPr>
        </p:pic>
        <p:sp>
          <p:nvSpPr>
            <p:cNvPr id="5" name="Ορθογώνιο 4"/>
            <p:cNvSpPr/>
            <p:nvPr/>
          </p:nvSpPr>
          <p:spPr>
            <a:xfrm>
              <a:off x="2502388" y="723037"/>
              <a:ext cx="5591111" cy="1015663"/>
            </a:xfrm>
            <a:prstGeom prst="rect">
              <a:avLst/>
            </a:prstGeom>
          </p:spPr>
          <p:txBody>
            <a:bodyPr wrap="square">
              <a:spAutoFit/>
            </a:bodyPr>
            <a:lstStyle/>
            <a:p>
              <a:pPr>
                <a:lnSpc>
                  <a:spcPct val="150000"/>
                </a:lnSpc>
              </a:pPr>
              <a:r>
                <a:rPr lang="el-GR" sz="2000" b="1" dirty="0" smtClean="0">
                  <a:solidFill>
                    <a:srgbClr val="242021"/>
                  </a:solidFill>
                  <a:latin typeface="Trebuchet MS" panose="020B0603020202020204" pitchFamily="34" charset="0"/>
                </a:rPr>
                <a:t>62.  </a:t>
              </a:r>
              <a:r>
                <a:rPr lang="el-GR" sz="2000" dirty="0" smtClean="0">
                  <a:solidFill>
                    <a:srgbClr val="242021"/>
                  </a:solidFill>
                  <a:latin typeface="Trebuchet MS" panose="020B0603020202020204" pitchFamily="34" charset="0"/>
                </a:rPr>
                <a:t>Να </a:t>
              </a:r>
              <a:r>
                <a:rPr lang="el-GR" sz="2000" dirty="0">
                  <a:solidFill>
                    <a:srgbClr val="242021"/>
                  </a:solidFill>
                  <a:latin typeface="Trebuchet MS" panose="020B0603020202020204" pitchFamily="34" charset="0"/>
                </a:rPr>
                <a:t>εξηγήσετε γιατί, όταν κλείσουμε το διακόπτη, ο </a:t>
              </a:r>
              <a:r>
                <a:rPr lang="el-GR" sz="2000" dirty="0" smtClean="0">
                  <a:solidFill>
                    <a:srgbClr val="242021"/>
                  </a:solidFill>
                  <a:latin typeface="Trebuchet MS" panose="020B0603020202020204" pitchFamily="34" charset="0"/>
                </a:rPr>
                <a:t>μεταλλικός δακτύλιος </a:t>
              </a:r>
              <a:r>
                <a:rPr lang="el-GR" sz="2000" dirty="0">
                  <a:solidFill>
                    <a:srgbClr val="242021"/>
                  </a:solidFill>
                  <a:latin typeface="Trebuchet MS" panose="020B0603020202020204" pitchFamily="34" charset="0"/>
                </a:rPr>
                <a:t>πετιέται προς τα πάνω.</a:t>
              </a:r>
              <a:r>
                <a:rPr lang="el-GR" sz="2000" dirty="0">
                  <a:latin typeface="Trebuchet MS" panose="020B0603020202020204" pitchFamily="34" charset="0"/>
                </a:rPr>
                <a:t> </a:t>
              </a:r>
              <a:endParaRPr lang="el-GR" sz="2000" dirty="0" smtClean="0">
                <a:latin typeface="Trebuchet MS" panose="020B0603020202020204" pitchFamily="34" charset="0"/>
              </a:endParaRPr>
            </a:p>
          </p:txBody>
        </p:sp>
      </p:grpSp>
      <p:sp>
        <p:nvSpPr>
          <p:cNvPr id="11" name="TextBox 10"/>
          <p:cNvSpPr txBox="1"/>
          <p:nvPr/>
        </p:nvSpPr>
        <p:spPr>
          <a:xfrm>
            <a:off x="1202268" y="3440587"/>
            <a:ext cx="9838267" cy="400110"/>
          </a:xfrm>
          <a:prstGeom prst="rect">
            <a:avLst/>
          </a:prstGeom>
          <a:noFill/>
        </p:spPr>
        <p:txBody>
          <a:bodyPr wrap="square" rtlCol="0">
            <a:spAutoFit/>
          </a:bodyPr>
          <a:lstStyle/>
          <a:p>
            <a:r>
              <a:rPr lang="el-GR" sz="2000" b="1" dirty="0" smtClean="0">
                <a:latin typeface="Comic Sans MS" panose="030F0702030302020204" pitchFamily="66" charset="0"/>
              </a:rPr>
              <a:t>Πειραματική </a:t>
            </a:r>
            <a:r>
              <a:rPr lang="el-GR" sz="2000" b="1" dirty="0" smtClean="0">
                <a:latin typeface="Comic Sans MS" panose="030F0702030302020204" pitchFamily="66" charset="0"/>
                <a:hlinkClick r:id="rId4"/>
              </a:rPr>
              <a:t>εξήγηση</a:t>
            </a:r>
            <a:r>
              <a:rPr lang="el-GR" sz="2000" b="1" dirty="0" smtClean="0">
                <a:latin typeface="Comic Sans MS" panose="030F0702030302020204" pitchFamily="66" charset="0"/>
              </a:rPr>
              <a:t> από τον Παναγιώτη Σάμιο (Πειραματικό Λύκειο Ρεθύμνου)</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13290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45</a:t>
            </a:fld>
            <a:endParaRPr lang="el-GR">
              <a:solidFill>
                <a:prstClr val="black">
                  <a:tint val="75000"/>
                </a:prstClr>
              </a:solidFill>
            </a:endParaRPr>
          </a:p>
        </p:txBody>
      </p:sp>
      <p:sp>
        <p:nvSpPr>
          <p:cNvPr id="4" name="Ορθογώνιο 3"/>
          <p:cNvSpPr/>
          <p:nvPr/>
        </p:nvSpPr>
        <p:spPr>
          <a:xfrm>
            <a:off x="1592580" y="418681"/>
            <a:ext cx="9006840" cy="3323987"/>
          </a:xfrm>
          <a:prstGeom prst="rect">
            <a:avLst/>
          </a:prstGeom>
        </p:spPr>
        <p:txBody>
          <a:bodyPr wrap="square">
            <a:spAutoFit/>
          </a:bodyPr>
          <a:lstStyle/>
          <a:p>
            <a:pPr>
              <a:lnSpc>
                <a:spcPct val="150000"/>
              </a:lnSpc>
            </a:pPr>
            <a:r>
              <a:rPr lang="el-GR" sz="2000" b="1" dirty="0">
                <a:solidFill>
                  <a:srgbClr val="242021"/>
                </a:solidFill>
                <a:latin typeface="Trebuchet MS" panose="020B0603020202020204" pitchFamily="34" charset="0"/>
              </a:rPr>
              <a:t>63. </a:t>
            </a:r>
            <a:r>
              <a:rPr lang="el-GR" sz="2000" dirty="0">
                <a:solidFill>
                  <a:srgbClr val="242021"/>
                </a:solidFill>
                <a:latin typeface="Trebuchet MS" panose="020B0603020202020204" pitchFamily="34" charset="0"/>
              </a:rPr>
              <a:t>Βρείτε ποια από τις παρακάτω απαντήσεις της ερώτησης που </a:t>
            </a:r>
            <a:r>
              <a:rPr lang="el-GR" sz="2000" dirty="0" smtClean="0">
                <a:solidFill>
                  <a:srgbClr val="242021"/>
                </a:solidFill>
                <a:latin typeface="Trebuchet MS" panose="020B0603020202020204" pitchFamily="34" charset="0"/>
              </a:rPr>
              <a:t>ακολουθεί </a:t>
            </a:r>
            <a:r>
              <a:rPr lang="el-GR" sz="2000" dirty="0">
                <a:solidFill>
                  <a:srgbClr val="242021"/>
                </a:solidFill>
                <a:latin typeface="Trebuchet MS" panose="020B0603020202020204" pitchFamily="34" charset="0"/>
              </a:rPr>
              <a:t>είναι σωστή: </a:t>
            </a:r>
            <a:endParaRPr lang="el-GR" sz="2000" dirty="0" smtClean="0">
              <a:solidFill>
                <a:srgbClr val="242021"/>
              </a:solidFill>
              <a:latin typeface="Trebuchet MS" panose="020B0603020202020204" pitchFamily="34" charset="0"/>
            </a:endParaRPr>
          </a:p>
          <a:p>
            <a:pPr>
              <a:lnSpc>
                <a:spcPct val="150000"/>
              </a:lnSpc>
            </a:pPr>
            <a:r>
              <a:rPr lang="el-GR" sz="2000" dirty="0" smtClean="0">
                <a:solidFill>
                  <a:srgbClr val="242021"/>
                </a:solidFill>
                <a:latin typeface="Trebuchet MS" panose="020B0603020202020204" pitchFamily="34" charset="0"/>
              </a:rPr>
              <a:t>Ο </a:t>
            </a:r>
            <a:r>
              <a:rPr lang="el-GR" sz="2000" dirty="0">
                <a:solidFill>
                  <a:srgbClr val="242021"/>
                </a:solidFill>
                <a:latin typeface="Trebuchet MS" panose="020B0603020202020204" pitchFamily="34" charset="0"/>
              </a:rPr>
              <a:t>κανόνας του </a:t>
            </a:r>
            <a:r>
              <a:rPr lang="el-GR" sz="2000" dirty="0" err="1">
                <a:solidFill>
                  <a:srgbClr val="242021"/>
                </a:solidFill>
                <a:latin typeface="Trebuchet MS" panose="020B0603020202020204" pitchFamily="34" charset="0"/>
              </a:rPr>
              <a:t>Lenz</a:t>
            </a:r>
            <a:r>
              <a:rPr lang="el-GR" sz="2000" dirty="0">
                <a:solidFill>
                  <a:srgbClr val="242021"/>
                </a:solidFill>
                <a:latin typeface="Trebuchet MS" panose="020B0603020202020204" pitchFamily="34" charset="0"/>
              </a:rPr>
              <a:t> είναι απόρροια </a:t>
            </a:r>
            <a:endParaRPr lang="el-GR" sz="2000" dirty="0" smtClean="0">
              <a:solidFill>
                <a:srgbClr val="242021"/>
              </a:solidFill>
              <a:latin typeface="Trebuchet MS" panose="020B0603020202020204" pitchFamily="34" charset="0"/>
            </a:endParaRPr>
          </a:p>
          <a:p>
            <a:pPr>
              <a:lnSpc>
                <a:spcPct val="150000"/>
              </a:lnSpc>
            </a:pPr>
            <a:r>
              <a:rPr lang="el-GR" sz="2000" b="1" dirty="0" smtClean="0">
                <a:solidFill>
                  <a:srgbClr val="242021"/>
                </a:solidFill>
                <a:latin typeface="Trebuchet MS" panose="020B0603020202020204" pitchFamily="34" charset="0"/>
              </a:rPr>
              <a:t>α</a:t>
            </a:r>
            <a:r>
              <a:rPr lang="el-GR" sz="2000" b="1" dirty="0">
                <a:solidFill>
                  <a:srgbClr val="242021"/>
                </a:solidFill>
                <a:latin typeface="Trebuchet MS" panose="020B0603020202020204" pitchFamily="34" charset="0"/>
              </a:rPr>
              <a:t>) </a:t>
            </a:r>
            <a:r>
              <a:rPr lang="el-GR" sz="2000" b="1" dirty="0" smtClean="0">
                <a:solidFill>
                  <a:srgbClr val="242021"/>
                </a:solidFill>
                <a:latin typeface="Trebuchet MS" panose="020B0603020202020204" pitchFamily="34" charset="0"/>
              </a:rPr>
              <a:t> </a:t>
            </a:r>
            <a:r>
              <a:rPr lang="el-GR" sz="2000" dirty="0" smtClean="0">
                <a:solidFill>
                  <a:srgbClr val="242021"/>
                </a:solidFill>
                <a:latin typeface="Trebuchet MS" panose="020B0603020202020204" pitchFamily="34" charset="0"/>
              </a:rPr>
              <a:t>της αδράνειας</a:t>
            </a:r>
            <a:r>
              <a:rPr lang="el-GR" sz="2000" dirty="0">
                <a:solidFill>
                  <a:srgbClr val="242021"/>
                </a:solidFill>
                <a:latin typeface="Trebuchet MS" panose="020B0603020202020204" pitchFamily="34" charset="0"/>
              </a:rPr>
              <a:t>, </a:t>
            </a:r>
            <a:endParaRPr lang="el-GR" sz="2000" dirty="0" smtClean="0">
              <a:solidFill>
                <a:srgbClr val="242021"/>
              </a:solidFill>
              <a:latin typeface="Trebuchet MS" panose="020B0603020202020204" pitchFamily="34" charset="0"/>
            </a:endParaRPr>
          </a:p>
          <a:p>
            <a:pPr>
              <a:lnSpc>
                <a:spcPct val="150000"/>
              </a:lnSpc>
            </a:pPr>
            <a:r>
              <a:rPr lang="el-GR" sz="2000" b="1" dirty="0" smtClean="0">
                <a:solidFill>
                  <a:srgbClr val="242021"/>
                </a:solidFill>
                <a:latin typeface="Trebuchet MS" panose="020B0603020202020204" pitchFamily="34" charset="0"/>
              </a:rPr>
              <a:t>β)  </a:t>
            </a:r>
            <a:r>
              <a:rPr lang="el-GR" sz="2000" dirty="0">
                <a:solidFill>
                  <a:srgbClr val="242021"/>
                </a:solidFill>
                <a:latin typeface="Trebuchet MS" panose="020B0603020202020204" pitchFamily="34" charset="0"/>
              </a:rPr>
              <a:t>της διατήρησης της ορμής, </a:t>
            </a:r>
            <a:endParaRPr lang="el-GR" sz="2000" dirty="0" smtClean="0">
              <a:solidFill>
                <a:srgbClr val="242021"/>
              </a:solidFill>
              <a:latin typeface="Trebuchet MS" panose="020B0603020202020204" pitchFamily="34" charset="0"/>
            </a:endParaRPr>
          </a:p>
          <a:p>
            <a:pPr>
              <a:lnSpc>
                <a:spcPct val="150000"/>
              </a:lnSpc>
            </a:pPr>
            <a:r>
              <a:rPr lang="el-GR" sz="2000" b="1" dirty="0" smtClean="0">
                <a:solidFill>
                  <a:srgbClr val="242021"/>
                </a:solidFill>
                <a:latin typeface="Trebuchet MS" panose="020B0603020202020204" pitchFamily="34" charset="0"/>
              </a:rPr>
              <a:t>γ)  </a:t>
            </a:r>
            <a:r>
              <a:rPr lang="el-GR" sz="2000" dirty="0">
                <a:solidFill>
                  <a:srgbClr val="242021"/>
                </a:solidFill>
                <a:latin typeface="Trebuchet MS" panose="020B0603020202020204" pitchFamily="34" charset="0"/>
              </a:rPr>
              <a:t>της διατήρησης </a:t>
            </a:r>
            <a:r>
              <a:rPr lang="el-GR" sz="2000" dirty="0" smtClean="0">
                <a:solidFill>
                  <a:srgbClr val="242021"/>
                </a:solidFill>
                <a:latin typeface="Trebuchet MS" panose="020B0603020202020204" pitchFamily="34" charset="0"/>
              </a:rPr>
              <a:t>της ενέργειας</a:t>
            </a:r>
            <a:r>
              <a:rPr lang="el-GR" sz="2000" dirty="0">
                <a:solidFill>
                  <a:srgbClr val="242021"/>
                </a:solidFill>
                <a:latin typeface="Trebuchet MS" panose="020B0603020202020204" pitchFamily="34" charset="0"/>
              </a:rPr>
              <a:t>, </a:t>
            </a:r>
            <a:endParaRPr lang="el-GR" sz="2000" dirty="0" smtClean="0">
              <a:solidFill>
                <a:srgbClr val="242021"/>
              </a:solidFill>
              <a:latin typeface="Trebuchet MS" panose="020B0603020202020204" pitchFamily="34" charset="0"/>
            </a:endParaRPr>
          </a:p>
          <a:p>
            <a:pPr>
              <a:lnSpc>
                <a:spcPct val="150000"/>
              </a:lnSpc>
            </a:pPr>
            <a:r>
              <a:rPr lang="el-GR" sz="2000" b="1" dirty="0" smtClean="0">
                <a:solidFill>
                  <a:srgbClr val="242021"/>
                </a:solidFill>
                <a:latin typeface="Trebuchet MS" panose="020B0603020202020204" pitchFamily="34" charset="0"/>
              </a:rPr>
              <a:t>δ)  </a:t>
            </a:r>
            <a:r>
              <a:rPr lang="el-GR" sz="2000" dirty="0">
                <a:solidFill>
                  <a:srgbClr val="242021"/>
                </a:solidFill>
                <a:latin typeface="Trebuchet MS" panose="020B0603020202020204" pitchFamily="34" charset="0"/>
              </a:rPr>
              <a:t>της διατήρησης του φορτίου.</a:t>
            </a:r>
            <a:r>
              <a:rPr lang="el-GR" sz="2000" dirty="0">
                <a:latin typeface="Trebuchet MS" panose="020B0603020202020204" pitchFamily="34" charset="0"/>
              </a:rPr>
              <a:t> </a:t>
            </a:r>
          </a:p>
        </p:txBody>
      </p:sp>
      <p:sp>
        <p:nvSpPr>
          <p:cNvPr id="5" name="Οβάλ 4"/>
          <p:cNvSpPr/>
          <p:nvPr/>
        </p:nvSpPr>
        <p:spPr>
          <a:xfrm>
            <a:off x="1592580" y="2780765"/>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551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46</a:t>
            </a:fld>
            <a:endParaRPr lang="el-GR">
              <a:solidFill>
                <a:prstClr val="black">
                  <a:tint val="75000"/>
                </a:prstClr>
              </a:solidFill>
            </a:endParaRPr>
          </a:p>
        </p:txBody>
      </p:sp>
      <p:grpSp>
        <p:nvGrpSpPr>
          <p:cNvPr id="7" name="Ομάδα 6"/>
          <p:cNvGrpSpPr/>
          <p:nvPr/>
        </p:nvGrpSpPr>
        <p:grpSpPr>
          <a:xfrm>
            <a:off x="1371600" y="569595"/>
            <a:ext cx="9296400" cy="4874815"/>
            <a:chOff x="1371600" y="569595"/>
            <a:chExt cx="9296400" cy="4874815"/>
          </a:xfrm>
        </p:grpSpPr>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995737" y="569595"/>
              <a:ext cx="3197543" cy="2935823"/>
            </a:xfrm>
            <a:prstGeom prst="rect">
              <a:avLst/>
            </a:prstGeom>
          </p:spPr>
        </p:pic>
        <p:sp>
          <p:nvSpPr>
            <p:cNvPr id="5" name="Ορθογώνιο 4"/>
            <p:cNvSpPr/>
            <p:nvPr/>
          </p:nvSpPr>
          <p:spPr>
            <a:xfrm>
              <a:off x="1371600" y="3505418"/>
              <a:ext cx="9296400" cy="1938992"/>
            </a:xfrm>
            <a:prstGeom prst="rect">
              <a:avLst/>
            </a:prstGeom>
          </p:spPr>
          <p:txBody>
            <a:bodyPr wrap="square">
              <a:spAutoFit/>
            </a:bodyPr>
            <a:lstStyle/>
            <a:p>
              <a:pPr>
                <a:lnSpc>
                  <a:spcPct val="150000"/>
                </a:lnSpc>
              </a:pPr>
              <a:r>
                <a:rPr lang="el-GR" sz="2000" dirty="0" smtClean="0">
                  <a:solidFill>
                    <a:srgbClr val="242021"/>
                  </a:solidFill>
                  <a:latin typeface="Trebuchet MS" panose="020B0603020202020204" pitchFamily="34" charset="0"/>
                </a:rPr>
                <a:t>Τι </a:t>
              </a:r>
              <a:r>
                <a:rPr lang="el-GR" sz="2000" dirty="0">
                  <a:solidFill>
                    <a:srgbClr val="242021"/>
                  </a:solidFill>
                  <a:latin typeface="Trebuchet MS" panose="020B0603020202020204" pitchFamily="34" charset="0"/>
                </a:rPr>
                <a:t>θα συμβεί στο πλάτος αιώρησης του χάλκινου δακτυλίου, </a:t>
              </a:r>
              <a:r>
                <a:rPr lang="el-GR" sz="2000" dirty="0" smtClean="0">
                  <a:solidFill>
                    <a:srgbClr val="242021"/>
                  </a:solidFill>
                  <a:latin typeface="Trebuchet MS" panose="020B0603020202020204" pitchFamily="34" charset="0"/>
                </a:rPr>
                <a:t>αν</a:t>
              </a:r>
              <a:r>
                <a:rPr lang="en-US" sz="2000" dirty="0" smtClean="0">
                  <a:solidFill>
                    <a:srgbClr val="242021"/>
                  </a:solidFill>
                  <a:latin typeface="Trebuchet MS" panose="020B0603020202020204" pitchFamily="34" charset="0"/>
                </a:rPr>
                <a:t> </a:t>
              </a:r>
              <a:r>
                <a:rPr lang="el-GR" sz="2000" dirty="0" smtClean="0">
                  <a:solidFill>
                    <a:srgbClr val="242021"/>
                  </a:solidFill>
                  <a:latin typeface="Trebuchet MS" panose="020B0603020202020204" pitchFamily="34" charset="0"/>
                </a:rPr>
                <a:t>στο </a:t>
              </a:r>
              <a:r>
                <a:rPr lang="el-GR" sz="2000" dirty="0">
                  <a:solidFill>
                    <a:srgbClr val="242021"/>
                  </a:solidFill>
                  <a:latin typeface="Trebuchet MS" panose="020B0603020202020204" pitchFamily="34" charset="0"/>
                </a:rPr>
                <a:t>κατώτερο σημείο της τροχιάς του περνά μέσα από ένα </a:t>
              </a:r>
              <a:r>
                <a:rPr lang="el-GR" sz="2000" dirty="0" err="1" smtClean="0">
                  <a:solidFill>
                    <a:srgbClr val="242021"/>
                  </a:solidFill>
                  <a:latin typeface="Trebuchet MS" panose="020B0603020202020204" pitchFamily="34" charset="0"/>
                </a:rPr>
                <a:t>ραβδόμορφο</a:t>
              </a:r>
              <a:r>
                <a:rPr lang="el-GR" sz="2000" dirty="0" smtClean="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μαγνήτη; </a:t>
              </a:r>
              <a:endParaRPr lang="el-GR" sz="2000" dirty="0" smtClean="0">
                <a:solidFill>
                  <a:srgbClr val="242021"/>
                </a:solidFill>
                <a:latin typeface="Trebuchet MS" panose="020B0603020202020204" pitchFamily="34" charset="0"/>
              </a:endParaRPr>
            </a:p>
            <a:p>
              <a:pPr>
                <a:lnSpc>
                  <a:spcPct val="150000"/>
                </a:lnSpc>
              </a:pPr>
              <a:endParaRPr lang="el-GR" sz="2000" dirty="0" smtClean="0">
                <a:solidFill>
                  <a:srgbClr val="242021"/>
                </a:solidFill>
                <a:latin typeface="Trebuchet MS" panose="020B0603020202020204" pitchFamily="34" charset="0"/>
              </a:endParaRPr>
            </a:p>
            <a:p>
              <a:pPr>
                <a:lnSpc>
                  <a:spcPct val="150000"/>
                </a:lnSpc>
              </a:pPr>
              <a:r>
                <a:rPr lang="el-GR" sz="2000" dirty="0" smtClean="0">
                  <a:solidFill>
                    <a:srgbClr val="242021"/>
                  </a:solidFill>
                  <a:latin typeface="Trebuchet MS" panose="020B0603020202020204" pitchFamily="34" charset="0"/>
                </a:rPr>
                <a:t>Τι </a:t>
              </a:r>
              <a:r>
                <a:rPr lang="el-GR" sz="2000" dirty="0">
                  <a:solidFill>
                    <a:srgbClr val="242021"/>
                  </a:solidFill>
                  <a:latin typeface="Trebuchet MS" panose="020B0603020202020204" pitchFamily="34" charset="0"/>
                </a:rPr>
                <a:t>θα συμβεί αν το δακτυλίδι το κόψουμε </a:t>
              </a:r>
              <a:r>
                <a:rPr lang="el-GR" sz="2000" dirty="0" smtClean="0">
                  <a:solidFill>
                    <a:srgbClr val="242021"/>
                  </a:solidFill>
                  <a:latin typeface="Trebuchet MS" panose="020B0603020202020204" pitchFamily="34" charset="0"/>
                </a:rPr>
                <a:t>σε</a:t>
              </a:r>
              <a:r>
                <a:rPr lang="en-US" sz="2000" dirty="0" smtClean="0">
                  <a:solidFill>
                    <a:srgbClr val="242021"/>
                  </a:solidFill>
                  <a:latin typeface="Trebuchet MS" panose="020B0603020202020204" pitchFamily="34" charset="0"/>
                </a:rPr>
                <a:t> </a:t>
              </a:r>
              <a:r>
                <a:rPr lang="el-GR" sz="2000" dirty="0" smtClean="0">
                  <a:solidFill>
                    <a:srgbClr val="242021"/>
                  </a:solidFill>
                  <a:latin typeface="Trebuchet MS" panose="020B0603020202020204" pitchFamily="34" charset="0"/>
                </a:rPr>
                <a:t>κάποιο </a:t>
              </a:r>
              <a:r>
                <a:rPr lang="el-GR" sz="2000" dirty="0">
                  <a:solidFill>
                    <a:srgbClr val="242021"/>
                  </a:solidFill>
                  <a:latin typeface="Trebuchet MS" panose="020B0603020202020204" pitchFamily="34" charset="0"/>
                </a:rPr>
                <a:t>σημείο;</a:t>
              </a:r>
              <a:r>
                <a:rPr lang="el-GR" sz="2000" dirty="0">
                  <a:latin typeface="Trebuchet MS" panose="020B0603020202020204" pitchFamily="34" charset="0"/>
                </a:rPr>
                <a:t> </a:t>
              </a:r>
              <a:endParaRPr lang="el-GR" sz="2000" dirty="0" smtClean="0">
                <a:latin typeface="Trebuchet MS" panose="020B0603020202020204" pitchFamily="34" charset="0"/>
              </a:endParaRPr>
            </a:p>
          </p:txBody>
        </p:sp>
        <p:sp>
          <p:nvSpPr>
            <p:cNvPr id="6" name="Ορθογώνιο 5"/>
            <p:cNvSpPr/>
            <p:nvPr/>
          </p:nvSpPr>
          <p:spPr>
            <a:xfrm>
              <a:off x="1539240" y="569595"/>
              <a:ext cx="657552" cy="400110"/>
            </a:xfrm>
            <a:prstGeom prst="rect">
              <a:avLst/>
            </a:prstGeom>
          </p:spPr>
          <p:txBody>
            <a:bodyPr wrap="none">
              <a:spAutoFit/>
            </a:bodyPr>
            <a:lstStyle/>
            <a:p>
              <a:r>
                <a:rPr lang="el-GR" sz="2000" b="1" dirty="0">
                  <a:solidFill>
                    <a:srgbClr val="242021"/>
                  </a:solidFill>
                  <a:latin typeface="Trebuchet MS" panose="020B0603020202020204" pitchFamily="34" charset="0"/>
                </a:rPr>
                <a:t>64. </a:t>
              </a:r>
              <a:endParaRPr lang="el-GR" sz="2000" dirty="0"/>
            </a:p>
          </p:txBody>
        </p:sp>
      </p:grpSp>
      <p:sp>
        <p:nvSpPr>
          <p:cNvPr id="9" name="Ορθογώνιο 8"/>
          <p:cNvSpPr/>
          <p:nvPr/>
        </p:nvSpPr>
        <p:spPr>
          <a:xfrm>
            <a:off x="1371600" y="4417359"/>
            <a:ext cx="4405373" cy="497508"/>
          </a:xfrm>
          <a:prstGeom prst="rect">
            <a:avLst/>
          </a:prstGeom>
        </p:spPr>
        <p:txBody>
          <a:bodyPr wrap="none">
            <a:spAutoFit/>
          </a:bodyPr>
          <a:lstStyle/>
          <a:p>
            <a:pPr>
              <a:lnSpc>
                <a:spcPct val="150000"/>
              </a:lnSpc>
            </a:pPr>
            <a:r>
              <a:rPr lang="el-GR" sz="2000" b="1" dirty="0">
                <a:solidFill>
                  <a:srgbClr val="FF0000"/>
                </a:solidFill>
                <a:latin typeface="Trebuchet MS" panose="020B0603020202020204" pitchFamily="34" charset="0"/>
              </a:rPr>
              <a:t>Το πλάτος αιώρησης θα ελαττωθεί.</a:t>
            </a:r>
            <a:endParaRPr lang="en-US" sz="2000" dirty="0">
              <a:solidFill>
                <a:srgbClr val="242021"/>
              </a:solidFill>
              <a:latin typeface="Trebuchet MS" panose="020B0603020202020204" pitchFamily="34" charset="0"/>
            </a:endParaRPr>
          </a:p>
        </p:txBody>
      </p:sp>
      <p:sp>
        <p:nvSpPr>
          <p:cNvPr id="10" name="Ορθογώνιο 9"/>
          <p:cNvSpPr/>
          <p:nvPr/>
        </p:nvSpPr>
        <p:spPr>
          <a:xfrm>
            <a:off x="1424528" y="5402872"/>
            <a:ext cx="4671472" cy="497508"/>
          </a:xfrm>
          <a:prstGeom prst="rect">
            <a:avLst/>
          </a:prstGeom>
        </p:spPr>
        <p:txBody>
          <a:bodyPr wrap="none">
            <a:spAutoFit/>
          </a:bodyPr>
          <a:lstStyle/>
          <a:p>
            <a:pPr>
              <a:lnSpc>
                <a:spcPct val="150000"/>
              </a:lnSpc>
            </a:pPr>
            <a:r>
              <a:rPr lang="el-GR" sz="2000" b="1" dirty="0">
                <a:solidFill>
                  <a:srgbClr val="FF0000"/>
                </a:solidFill>
                <a:latin typeface="Trebuchet MS" panose="020B0603020202020204" pitchFamily="34" charset="0"/>
              </a:rPr>
              <a:t>Το πλάτος αιώρησης δεν θα αλλάξει. </a:t>
            </a:r>
          </a:p>
        </p:txBody>
      </p:sp>
    </p:spTree>
    <p:extLst>
      <p:ext uri="{BB962C8B-B14F-4D97-AF65-F5344CB8AC3E}">
        <p14:creationId xmlns:p14="http://schemas.microsoft.com/office/powerpoint/2010/main" val="25883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47</a:t>
            </a:fld>
            <a:endParaRPr lang="el-GR">
              <a:solidFill>
                <a:prstClr val="black">
                  <a:tint val="75000"/>
                </a:prstClr>
              </a:solidFill>
            </a:endParaRPr>
          </a:p>
        </p:txBody>
      </p:sp>
      <p:grpSp>
        <p:nvGrpSpPr>
          <p:cNvPr id="7" name="Ομάδα 6"/>
          <p:cNvGrpSpPr/>
          <p:nvPr/>
        </p:nvGrpSpPr>
        <p:grpSpPr>
          <a:xfrm>
            <a:off x="1920240" y="635287"/>
            <a:ext cx="8216592" cy="4228630"/>
            <a:chOff x="1920240" y="635287"/>
            <a:chExt cx="8216592" cy="4228630"/>
          </a:xfrm>
        </p:grpSpPr>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709532" y="835342"/>
              <a:ext cx="6742126" cy="2883218"/>
            </a:xfrm>
            <a:prstGeom prst="rect">
              <a:avLst/>
            </a:prstGeom>
          </p:spPr>
        </p:pic>
        <p:sp>
          <p:nvSpPr>
            <p:cNvPr id="5" name="Ορθογώνιο 4"/>
            <p:cNvSpPr/>
            <p:nvPr/>
          </p:nvSpPr>
          <p:spPr>
            <a:xfrm>
              <a:off x="2577792" y="4463807"/>
              <a:ext cx="7559040" cy="400110"/>
            </a:xfrm>
            <a:prstGeom prst="rect">
              <a:avLst/>
            </a:prstGeom>
          </p:spPr>
          <p:txBody>
            <a:bodyPr wrap="square">
              <a:spAutoFit/>
            </a:bodyPr>
            <a:lstStyle/>
            <a:p>
              <a:r>
                <a:rPr lang="el-GR" sz="2000" dirty="0">
                  <a:solidFill>
                    <a:srgbClr val="242021"/>
                  </a:solidFill>
                  <a:latin typeface="Trebuchet MS" panose="020B0603020202020204" pitchFamily="34" charset="0"/>
                </a:rPr>
                <a:t>Να σχεδιάσετε τη φορά του ρεύματος στον κυκλικό </a:t>
              </a:r>
              <a:r>
                <a:rPr lang="el-GR" sz="2000" dirty="0" smtClean="0">
                  <a:solidFill>
                    <a:srgbClr val="242021"/>
                  </a:solidFill>
                  <a:latin typeface="Trebuchet MS" panose="020B0603020202020204" pitchFamily="34" charset="0"/>
                </a:rPr>
                <a:t>δακτύλιο.</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sp>
          <p:nvSpPr>
            <p:cNvPr id="6" name="Ορθογώνιο 5"/>
            <p:cNvSpPr/>
            <p:nvPr/>
          </p:nvSpPr>
          <p:spPr>
            <a:xfrm>
              <a:off x="1920240" y="635287"/>
              <a:ext cx="657552" cy="400110"/>
            </a:xfrm>
            <a:prstGeom prst="rect">
              <a:avLst/>
            </a:prstGeom>
          </p:spPr>
          <p:txBody>
            <a:bodyPr wrap="none">
              <a:spAutoFit/>
            </a:bodyPr>
            <a:lstStyle/>
            <a:p>
              <a:r>
                <a:rPr lang="el-GR" sz="2000" b="1" dirty="0" smtClean="0">
                  <a:solidFill>
                    <a:srgbClr val="242021"/>
                  </a:solidFill>
                  <a:latin typeface="Trebuchet MS" panose="020B0603020202020204" pitchFamily="34" charset="0"/>
                </a:rPr>
                <a:t>65. </a:t>
              </a:r>
              <a:endParaRPr lang="el-GR" sz="2000" dirty="0"/>
            </a:p>
          </p:txBody>
        </p:sp>
      </p:grpSp>
      <p:sp>
        <p:nvSpPr>
          <p:cNvPr id="8" name="Τόξο 7"/>
          <p:cNvSpPr/>
          <p:nvPr/>
        </p:nvSpPr>
        <p:spPr>
          <a:xfrm rot="9028465">
            <a:off x="2703450" y="1997861"/>
            <a:ext cx="1956249" cy="1840953"/>
          </a:xfrm>
          <a:prstGeom prst="arc">
            <a:avLst>
              <a:gd name="adj1" fmla="val 16200000"/>
              <a:gd name="adj2" fmla="val 20235532"/>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Τόξο 8"/>
          <p:cNvSpPr/>
          <p:nvPr/>
        </p:nvSpPr>
        <p:spPr>
          <a:xfrm rot="9028465">
            <a:off x="7563421" y="1837081"/>
            <a:ext cx="2142942" cy="1973328"/>
          </a:xfrm>
          <a:prstGeom prst="arc">
            <a:avLst>
              <a:gd name="adj1" fmla="val 16200000"/>
              <a:gd name="adj2" fmla="val 20235532"/>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Τόξο 9"/>
          <p:cNvSpPr/>
          <p:nvPr/>
        </p:nvSpPr>
        <p:spPr>
          <a:xfrm rot="19767078">
            <a:off x="4133341" y="2892011"/>
            <a:ext cx="2050935" cy="1840953"/>
          </a:xfrm>
          <a:prstGeom prst="arc">
            <a:avLst>
              <a:gd name="adj1" fmla="val 16200000"/>
              <a:gd name="adj2" fmla="val 20235532"/>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Τόξο 10"/>
          <p:cNvSpPr/>
          <p:nvPr/>
        </p:nvSpPr>
        <p:spPr>
          <a:xfrm rot="19767078">
            <a:off x="5817005" y="2916074"/>
            <a:ext cx="2050935" cy="1840953"/>
          </a:xfrm>
          <a:prstGeom prst="arc">
            <a:avLst>
              <a:gd name="adj1" fmla="val 16200000"/>
              <a:gd name="adj2" fmla="val 20235532"/>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9252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48</a:t>
            </a:fld>
            <a:endParaRPr lang="el-GR">
              <a:solidFill>
                <a:prstClr val="black">
                  <a:tint val="75000"/>
                </a:prstClr>
              </a:solidFill>
            </a:endParaRPr>
          </a:p>
        </p:txBody>
      </p:sp>
      <p:sp>
        <p:nvSpPr>
          <p:cNvPr id="5" name="Ορθογώνιο 4"/>
          <p:cNvSpPr/>
          <p:nvPr/>
        </p:nvSpPr>
        <p:spPr>
          <a:xfrm>
            <a:off x="1591464" y="532563"/>
            <a:ext cx="657552" cy="400110"/>
          </a:xfrm>
          <a:prstGeom prst="rect">
            <a:avLst/>
          </a:prstGeom>
        </p:spPr>
        <p:txBody>
          <a:bodyPr wrap="none">
            <a:spAutoFit/>
          </a:bodyPr>
          <a:lstStyle/>
          <a:p>
            <a:r>
              <a:rPr lang="el-GR" sz="2000" b="1" dirty="0" smtClean="0">
                <a:solidFill>
                  <a:srgbClr val="242021"/>
                </a:solidFill>
                <a:latin typeface="Trebuchet MS" panose="020B0603020202020204" pitchFamily="34" charset="0"/>
              </a:rPr>
              <a:t>66. </a:t>
            </a:r>
            <a:endParaRPr lang="el-GR" sz="2000" dirty="0"/>
          </a:p>
        </p:txBody>
      </p:sp>
      <p:grpSp>
        <p:nvGrpSpPr>
          <p:cNvPr id="7" name="Ομάδα 6"/>
          <p:cNvGrpSpPr/>
          <p:nvPr/>
        </p:nvGrpSpPr>
        <p:grpSpPr>
          <a:xfrm>
            <a:off x="2282883" y="532563"/>
            <a:ext cx="7802880" cy="5222260"/>
            <a:chOff x="2282883" y="532563"/>
            <a:chExt cx="7802880" cy="5222260"/>
          </a:xfrm>
        </p:grpSpPr>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577792" y="532563"/>
              <a:ext cx="6684741" cy="4668915"/>
            </a:xfrm>
            <a:prstGeom prst="rect">
              <a:avLst/>
            </a:prstGeom>
          </p:spPr>
        </p:pic>
        <p:sp>
          <p:nvSpPr>
            <p:cNvPr id="6" name="Ορθογώνιο 5"/>
            <p:cNvSpPr/>
            <p:nvPr/>
          </p:nvSpPr>
          <p:spPr>
            <a:xfrm>
              <a:off x="2282883" y="5354713"/>
              <a:ext cx="7802880" cy="400110"/>
            </a:xfrm>
            <a:prstGeom prst="rect">
              <a:avLst/>
            </a:prstGeom>
          </p:spPr>
          <p:txBody>
            <a:bodyPr wrap="square">
              <a:spAutoFit/>
            </a:bodyPr>
            <a:lstStyle/>
            <a:p>
              <a:r>
                <a:rPr lang="el-GR" sz="2000" dirty="0">
                  <a:solidFill>
                    <a:srgbClr val="242021"/>
                  </a:solidFill>
                  <a:latin typeface="Trebuchet MS" panose="020B0603020202020204" pitchFamily="34" charset="0"/>
                </a:rPr>
                <a:t>Να σχεδιάσετε τη σωστή φορά του ρεύματος στο σωληνοειδές.</a:t>
              </a:r>
              <a:r>
                <a:rPr lang="el-GR" sz="2000" dirty="0">
                  <a:latin typeface="Trebuchet MS" panose="020B0603020202020204" pitchFamily="34" charset="0"/>
                </a:rPr>
                <a:t> </a:t>
              </a:r>
            </a:p>
          </p:txBody>
        </p:sp>
      </p:grpSp>
    </p:spTree>
    <p:extLst>
      <p:ext uri="{BB962C8B-B14F-4D97-AF65-F5344CB8AC3E}">
        <p14:creationId xmlns:p14="http://schemas.microsoft.com/office/powerpoint/2010/main" val="22238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49</a:t>
            </a:fld>
            <a:endParaRPr lang="el-GR">
              <a:solidFill>
                <a:prstClr val="black">
                  <a:tint val="75000"/>
                </a:prstClr>
              </a:solidFill>
            </a:endParaRPr>
          </a:p>
        </p:txBody>
      </p:sp>
      <p:sp>
        <p:nvSpPr>
          <p:cNvPr id="4" name="Ορθογώνιο 3"/>
          <p:cNvSpPr/>
          <p:nvPr/>
        </p:nvSpPr>
        <p:spPr>
          <a:xfrm>
            <a:off x="1295400" y="450056"/>
            <a:ext cx="9342120" cy="1477328"/>
          </a:xfrm>
          <a:prstGeom prst="rect">
            <a:avLst/>
          </a:prstGeom>
        </p:spPr>
        <p:txBody>
          <a:bodyPr wrap="square">
            <a:spAutoFit/>
          </a:bodyPr>
          <a:lstStyle/>
          <a:p>
            <a:pPr algn="just">
              <a:lnSpc>
                <a:spcPct val="150000"/>
              </a:lnSpc>
            </a:pPr>
            <a:r>
              <a:rPr lang="el-GR" sz="2000" b="1" dirty="0">
                <a:solidFill>
                  <a:srgbClr val="242021"/>
                </a:solidFill>
                <a:latin typeface="Trebuchet MS" panose="020B0603020202020204" pitchFamily="34" charset="0"/>
              </a:rPr>
              <a:t>67. </a:t>
            </a:r>
            <a:r>
              <a:rPr lang="el-GR" sz="2000" dirty="0">
                <a:solidFill>
                  <a:srgbClr val="242021"/>
                </a:solidFill>
                <a:latin typeface="Trebuchet MS" panose="020B0603020202020204" pitchFamily="34" charset="0"/>
              </a:rPr>
              <a:t>Να συμπληρωθούν τα κενά του κειμένου. </a:t>
            </a:r>
            <a:endParaRPr lang="el-GR" sz="2000" dirty="0" smtClean="0">
              <a:solidFill>
                <a:srgbClr val="242021"/>
              </a:solidFill>
              <a:latin typeface="Trebuchet MS" panose="020B0603020202020204" pitchFamily="34" charset="0"/>
            </a:endParaRPr>
          </a:p>
          <a:p>
            <a:pPr algn="just">
              <a:lnSpc>
                <a:spcPct val="150000"/>
              </a:lnSpc>
            </a:pPr>
            <a:r>
              <a:rPr lang="el-GR" sz="2000" dirty="0" smtClean="0">
                <a:solidFill>
                  <a:srgbClr val="242021"/>
                </a:solidFill>
                <a:latin typeface="Trebuchet MS" panose="020B0603020202020204" pitchFamily="34" charset="0"/>
              </a:rPr>
              <a:t>Το </a:t>
            </a:r>
            <a:r>
              <a:rPr lang="el-GR" sz="2000" dirty="0">
                <a:solidFill>
                  <a:srgbClr val="242021"/>
                </a:solidFill>
                <a:latin typeface="Trebuchet MS" panose="020B0603020202020204" pitchFamily="34" charset="0"/>
              </a:rPr>
              <a:t>ηλεκτρικό </a:t>
            </a:r>
            <a:r>
              <a:rPr lang="el-GR" sz="2000" dirty="0" smtClean="0">
                <a:solidFill>
                  <a:srgbClr val="242021"/>
                </a:solidFill>
                <a:latin typeface="Trebuchet MS" panose="020B0603020202020204" pitchFamily="34" charset="0"/>
              </a:rPr>
              <a:t>φορτίο </a:t>
            </a:r>
            <a:r>
              <a:rPr lang="el-GR" sz="2000" dirty="0">
                <a:solidFill>
                  <a:srgbClr val="242021"/>
                </a:solidFill>
                <a:latin typeface="Trebuchet MS" panose="020B0603020202020204" pitchFamily="34" charset="0"/>
              </a:rPr>
              <a:t>που μετατοπίζεται σε ορισμένη μεταβολή</a:t>
            </a:r>
            <a:br>
              <a:rPr lang="el-GR" sz="2000" dirty="0">
                <a:solidFill>
                  <a:srgbClr val="242021"/>
                </a:solidFill>
                <a:latin typeface="Trebuchet MS" panose="020B0603020202020204" pitchFamily="34" charset="0"/>
              </a:rPr>
            </a:br>
            <a:r>
              <a:rPr lang="el-GR" sz="2000" dirty="0">
                <a:solidFill>
                  <a:srgbClr val="242021"/>
                </a:solidFill>
                <a:latin typeface="Trebuchet MS" panose="020B0603020202020204" pitchFamily="34" charset="0"/>
              </a:rPr>
              <a:t>μαγνητικής ροής </a:t>
            </a:r>
            <a:r>
              <a:rPr lang="el-GR" sz="2000" dirty="0" smtClean="0">
                <a:solidFill>
                  <a:srgbClr val="242021"/>
                </a:solidFill>
                <a:latin typeface="Trebuchet MS" panose="020B0603020202020204" pitchFamily="34" charset="0"/>
              </a:rPr>
              <a:t>είναι </a:t>
            </a:r>
            <a:r>
              <a:rPr lang="el-GR" sz="2000" dirty="0">
                <a:solidFill>
                  <a:srgbClr val="242021"/>
                </a:solidFill>
                <a:latin typeface="Trebuchet MS" panose="020B0603020202020204" pitchFamily="34" charset="0"/>
              </a:rPr>
              <a:t>ανεξάρτητο από </a:t>
            </a:r>
            <a:r>
              <a:rPr lang="el-GR" sz="2000" dirty="0" smtClean="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που διαρκεί η </a:t>
            </a:r>
            <a:r>
              <a:rPr lang="el-GR" sz="2000" dirty="0" smtClean="0">
                <a:solidFill>
                  <a:srgbClr val="242021"/>
                </a:solidFill>
                <a:latin typeface="Trebuchet MS" panose="020B0603020202020204" pitchFamily="34" charset="0"/>
              </a:rPr>
              <a:t>μεταβολή αυτή.</a:t>
            </a:r>
            <a:endParaRPr lang="el-GR" sz="2000" dirty="0">
              <a:latin typeface="Trebuchet MS" panose="020B0603020202020204" pitchFamily="34" charset="0"/>
            </a:endParaRPr>
          </a:p>
        </p:txBody>
      </p:sp>
      <p:sp>
        <p:nvSpPr>
          <p:cNvPr id="6" name="Ορθογώνιο 5"/>
          <p:cNvSpPr/>
          <p:nvPr/>
        </p:nvSpPr>
        <p:spPr>
          <a:xfrm>
            <a:off x="5806440" y="1404460"/>
            <a:ext cx="1352550"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το χρόνο </a:t>
            </a:r>
            <a:endParaRPr lang="el-GR" sz="2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val="7786268"/>
              </p:ext>
            </p:extLst>
          </p:nvPr>
        </p:nvGraphicFramePr>
        <p:xfrm>
          <a:off x="3583940" y="2872365"/>
          <a:ext cx="4445000" cy="2804160"/>
        </p:xfrm>
        <a:graphic>
          <a:graphicData uri="http://schemas.openxmlformats.org/drawingml/2006/table">
            <a:tbl>
              <a:tblPr bandRow="1">
                <a:tableStyleId>{93296810-A885-4BE3-A3E7-6D5BEEA58F35}</a:tableStyleId>
              </a:tblPr>
              <a:tblGrid>
                <a:gridCol w="1911165">
                  <a:extLst>
                    <a:ext uri="{9D8B030D-6E8A-4147-A177-3AD203B41FA5}">
                      <a16:colId xmlns:a16="http://schemas.microsoft.com/office/drawing/2014/main" val="131172623"/>
                    </a:ext>
                  </a:extLst>
                </a:gridCol>
                <a:gridCol w="2533835">
                  <a:extLst>
                    <a:ext uri="{9D8B030D-6E8A-4147-A177-3AD203B41FA5}">
                      <a16:colId xmlns:a16="http://schemas.microsoft.com/office/drawing/2014/main" val="1819365310"/>
                    </a:ext>
                  </a:extLst>
                </a:gridCol>
              </a:tblGrid>
              <a:tr h="370840">
                <a:tc>
                  <a:txBody>
                    <a:bodyPr/>
                    <a:lstStyle/>
                    <a:p>
                      <a:pPr algn="ctr"/>
                      <a:endParaRPr lang="en-US" sz="2000" b="1" dirty="0" smtClean="0">
                        <a:latin typeface="Trebuchet MS" panose="020B0603020202020204" pitchFamily="34" charset="0"/>
                      </a:endParaRPr>
                    </a:p>
                    <a:p>
                      <a:pPr algn="ctr"/>
                      <a:r>
                        <a:rPr lang="en-US" sz="2000" b="1" i="1" dirty="0" smtClean="0">
                          <a:latin typeface="Trebuchet MS" panose="020B0603020202020204" pitchFamily="34" charset="0"/>
                        </a:rPr>
                        <a:t>B</a:t>
                      </a:r>
                      <a:endParaRPr lang="el-GR" sz="2000" b="1" i="1"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l-GR" sz="2000" b="1" dirty="0" smtClean="0">
                        <a:latin typeface="Trebuchet MS" panose="020B0603020202020204" pitchFamily="34" charset="0"/>
                      </a:endParaRPr>
                    </a:p>
                    <a:p>
                      <a:pPr algn="ctr"/>
                      <a:r>
                        <a:rPr lang="en-US" sz="2000" b="1" dirty="0" smtClean="0">
                          <a:latin typeface="Trebuchet MS" panose="020B0603020202020204" pitchFamily="34" charset="0"/>
                        </a:rPr>
                        <a:t>V</a:t>
                      </a:r>
                      <a:endParaRPr lang="el-GR" sz="2000" b="1" dirty="0" smtClean="0">
                        <a:latin typeface="Trebuchet MS" panose="020B0603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17582"/>
                  </a:ext>
                </a:extLst>
              </a:tr>
              <a:tr h="370840">
                <a:tc>
                  <a:txBody>
                    <a:bodyPr/>
                    <a:lstStyle/>
                    <a:p>
                      <a:pPr algn="ctr"/>
                      <a:endParaRPr lang="en-US" sz="2000" b="1" dirty="0" smtClean="0">
                        <a:latin typeface="Trebuchet MS" panose="020B0603020202020204" pitchFamily="34" charset="0"/>
                      </a:endParaRPr>
                    </a:p>
                    <a:p>
                      <a:pPr algn="ctr"/>
                      <a:r>
                        <a:rPr lang="az-Cyrl-AZ" sz="2000" b="1" i="1" dirty="0" smtClean="0">
                          <a:latin typeface="Trebuchet MS" panose="020B0603020202020204" pitchFamily="34" charset="0"/>
                        </a:rPr>
                        <a:t>Є</a:t>
                      </a:r>
                      <a:endParaRPr lang="el-GR" sz="2000" b="1" i="1"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000" b="1" dirty="0" smtClean="0">
                        <a:latin typeface="Trebuchet MS" panose="020B0603020202020204" pitchFamily="34" charset="0"/>
                      </a:endParaRPr>
                    </a:p>
                    <a:p>
                      <a:pPr algn="ctr"/>
                      <a:r>
                        <a:rPr lang="el-GR" sz="2000" b="1" dirty="0" smtClean="0">
                          <a:latin typeface="Trebuchet MS" panose="020B0603020202020204" pitchFamily="34" charset="0"/>
                        </a:rPr>
                        <a:t>Τ</a:t>
                      </a:r>
                      <a:endParaRPr lang="el-GR" sz="20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780853"/>
                  </a:ext>
                </a:extLst>
              </a:tr>
              <a:tr h="370840">
                <a:tc>
                  <a:txBody>
                    <a:bodyPr/>
                    <a:lstStyle/>
                    <a:p>
                      <a:pPr algn="ctr"/>
                      <a:endParaRPr lang="en-US" sz="2000" b="1" dirty="0" smtClean="0">
                        <a:latin typeface="Trebuchet MS" panose="020B0603020202020204" pitchFamily="34" charset="0"/>
                      </a:endParaRPr>
                    </a:p>
                    <a:p>
                      <a:pPr algn="ctr"/>
                      <a:r>
                        <a:rPr lang="el-GR" sz="2000" b="1" i="1" dirty="0" smtClean="0">
                          <a:latin typeface="Trebuchet MS" panose="020B0603020202020204" pitchFamily="34" charset="0"/>
                        </a:rPr>
                        <a:t>Φ</a:t>
                      </a:r>
                      <a:endParaRPr lang="el-GR" sz="2000" b="1" i="1"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000" b="1" dirty="0" smtClean="0">
                        <a:latin typeface="Trebuchet MS" panose="020B0603020202020204" pitchFamily="34" charset="0"/>
                      </a:endParaRPr>
                    </a:p>
                    <a:p>
                      <a:pPr algn="ctr"/>
                      <a:r>
                        <a:rPr lang="el-GR" sz="2000" b="1" dirty="0" smtClean="0">
                          <a:latin typeface="Trebuchet MS" panose="020B0603020202020204" pitchFamily="34" charset="0"/>
                        </a:rPr>
                        <a:t>καθαρός αριθμός</a:t>
                      </a:r>
                      <a:endParaRPr lang="el-GR" sz="20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254676"/>
                  </a:ext>
                </a:extLst>
              </a:tr>
              <a:tr h="370840">
                <a:tc>
                  <a:txBody>
                    <a:bodyPr/>
                    <a:lstStyle/>
                    <a:p>
                      <a:pPr algn="ctr"/>
                      <a:endParaRPr lang="en-US" sz="2000" b="1" dirty="0" smtClean="0">
                        <a:latin typeface="Trebuchet MS" panose="020B0603020202020204" pitchFamily="34" charset="0"/>
                      </a:endParaRPr>
                    </a:p>
                    <a:p>
                      <a:pPr algn="ctr"/>
                      <a:r>
                        <a:rPr lang="el-GR" sz="2000" b="1" dirty="0" smtClean="0">
                          <a:latin typeface="Trebuchet MS" panose="020B0603020202020204" pitchFamily="34" charset="0"/>
                        </a:rPr>
                        <a:t>μ</a:t>
                      </a:r>
                      <a:endParaRPr lang="el-GR" sz="2000" b="1"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l-GR" sz="2000" b="1" dirty="0" smtClean="0">
                        <a:latin typeface="Trebuchet MS" panose="020B0603020202020204" pitchFamily="34" charset="0"/>
                      </a:endParaRPr>
                    </a:p>
                    <a:p>
                      <a:pPr algn="ctr"/>
                      <a:r>
                        <a:rPr lang="en-US" sz="2000" b="1" dirty="0" err="1" smtClean="0">
                          <a:latin typeface="Trebuchet MS" panose="020B0603020202020204" pitchFamily="34" charset="0"/>
                        </a:rPr>
                        <a:t>Wb</a:t>
                      </a:r>
                      <a:endParaRPr lang="el-GR" sz="20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55148258"/>
                  </a:ext>
                </a:extLst>
              </a:tr>
            </a:tbl>
          </a:graphicData>
        </a:graphic>
      </p:graphicFrame>
      <p:sp>
        <p:nvSpPr>
          <p:cNvPr id="8" name="Ορθογώνιο 7"/>
          <p:cNvSpPr/>
          <p:nvPr/>
        </p:nvSpPr>
        <p:spPr>
          <a:xfrm>
            <a:off x="1295400" y="2307084"/>
            <a:ext cx="6893560" cy="400110"/>
          </a:xfrm>
          <a:prstGeom prst="rect">
            <a:avLst/>
          </a:prstGeom>
        </p:spPr>
        <p:txBody>
          <a:bodyPr wrap="square">
            <a:spAutoFit/>
          </a:bodyPr>
          <a:lstStyle/>
          <a:p>
            <a:r>
              <a:rPr lang="en-US" sz="2000" b="1" dirty="0" smtClean="0">
                <a:solidFill>
                  <a:srgbClr val="242021"/>
                </a:solidFill>
                <a:latin typeface="Trebuchet MS" panose="020B0603020202020204" pitchFamily="34" charset="0"/>
              </a:rPr>
              <a:t>68.  </a:t>
            </a:r>
            <a:r>
              <a:rPr lang="el-GR" sz="2000" dirty="0" smtClean="0">
                <a:solidFill>
                  <a:srgbClr val="242021"/>
                </a:solidFill>
                <a:latin typeface="Trebuchet MS" panose="020B0603020202020204" pitchFamily="34" charset="0"/>
              </a:rPr>
              <a:t>Να </a:t>
            </a:r>
            <a:r>
              <a:rPr lang="el-GR" sz="2000" dirty="0">
                <a:solidFill>
                  <a:srgbClr val="242021"/>
                </a:solidFill>
                <a:latin typeface="Trebuchet MS" panose="020B0603020202020204" pitchFamily="34" charset="0"/>
              </a:rPr>
              <a:t>αντιστοιχίσετε τα μεγέθη στις σωστές </a:t>
            </a:r>
            <a:r>
              <a:rPr lang="el-GR" sz="2000" dirty="0" smtClean="0">
                <a:solidFill>
                  <a:srgbClr val="242021"/>
                </a:solidFill>
                <a:latin typeface="Trebuchet MS" panose="020B0603020202020204" pitchFamily="34" charset="0"/>
              </a:rPr>
              <a:t>μονάδες</a:t>
            </a:r>
            <a:r>
              <a:rPr lang="en-US" sz="2000" dirty="0" smtClean="0">
                <a:solidFill>
                  <a:srgbClr val="242021"/>
                </a:solidFill>
                <a:latin typeface="Trebuchet MS" panose="020B0603020202020204" pitchFamily="34" charset="0"/>
              </a:rPr>
              <a:t>.</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cxnSp>
        <p:nvCxnSpPr>
          <p:cNvPr id="10" name="Ευθύγραμμο βέλος σύνδεσης 9"/>
          <p:cNvCxnSpPr/>
          <p:nvPr/>
        </p:nvCxnSpPr>
        <p:spPr>
          <a:xfrm>
            <a:off x="4711700" y="3474108"/>
            <a:ext cx="1856740" cy="6127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4711700" y="3474109"/>
            <a:ext cx="1856740" cy="6127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711700" y="4807010"/>
            <a:ext cx="1780540" cy="6793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4711700" y="4972182"/>
            <a:ext cx="1740535" cy="5589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a:t>
            </a:fld>
            <a:endParaRPr lang="el-GR">
              <a:solidFill>
                <a:prstClr val="black">
                  <a:tint val="75000"/>
                </a:prstClr>
              </a:solidFill>
            </a:endParaRPr>
          </a:p>
        </p:txBody>
      </p:sp>
      <p:sp>
        <p:nvSpPr>
          <p:cNvPr id="11" name="AutoShape 27" descr="Δημοσιογραφικό χαρτί"/>
          <p:cNvSpPr>
            <a:spLocks noChangeArrowheads="1"/>
          </p:cNvSpPr>
          <p:nvPr/>
        </p:nvSpPr>
        <p:spPr bwMode="auto">
          <a:xfrm rot="19995588">
            <a:off x="4309644" y="692318"/>
            <a:ext cx="2627313" cy="2519363"/>
          </a:xfrm>
          <a:prstGeom prst="parallelogram">
            <a:avLst>
              <a:gd name="adj" fmla="val 52645"/>
            </a:avLst>
          </a:prstGeom>
          <a:blipFill dpi="0" rotWithShape="1">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el-GR"/>
          </a:p>
        </p:txBody>
      </p:sp>
      <p:grpSp>
        <p:nvGrpSpPr>
          <p:cNvPr id="22" name="Ομάδα 21"/>
          <p:cNvGrpSpPr/>
          <p:nvPr/>
        </p:nvGrpSpPr>
        <p:grpSpPr>
          <a:xfrm>
            <a:off x="4165600" y="547855"/>
            <a:ext cx="2520950" cy="2808287"/>
            <a:chOff x="4309644" y="547856"/>
            <a:chExt cx="2520950" cy="2808287"/>
          </a:xfrm>
        </p:grpSpPr>
        <p:sp>
          <p:nvSpPr>
            <p:cNvPr id="4" name="Line 2"/>
            <p:cNvSpPr>
              <a:spLocks noChangeShapeType="1"/>
            </p:cNvSpPr>
            <p:nvPr/>
          </p:nvSpPr>
          <p:spPr bwMode="auto">
            <a:xfrm>
              <a:off x="4454107" y="1187953"/>
              <a:ext cx="7191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5" name="Line 3"/>
            <p:cNvSpPr>
              <a:spLocks noChangeShapeType="1"/>
            </p:cNvSpPr>
            <p:nvPr/>
          </p:nvSpPr>
          <p:spPr bwMode="auto">
            <a:xfrm>
              <a:off x="4741444" y="855414"/>
              <a:ext cx="5032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6" name="Line 5"/>
            <p:cNvSpPr>
              <a:spLocks noChangeShapeType="1"/>
            </p:cNvSpPr>
            <p:nvPr/>
          </p:nvSpPr>
          <p:spPr bwMode="auto">
            <a:xfrm>
              <a:off x="4309644" y="3356143"/>
              <a:ext cx="86360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4309644" y="3068806"/>
              <a:ext cx="9350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8" name="Line 7"/>
            <p:cNvSpPr>
              <a:spLocks noChangeShapeType="1"/>
            </p:cNvSpPr>
            <p:nvPr/>
          </p:nvSpPr>
          <p:spPr bwMode="auto">
            <a:xfrm>
              <a:off x="4381082" y="2779881"/>
              <a:ext cx="792162"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 name="Line 8"/>
            <p:cNvSpPr>
              <a:spLocks noChangeShapeType="1"/>
            </p:cNvSpPr>
            <p:nvPr/>
          </p:nvSpPr>
          <p:spPr bwMode="auto">
            <a:xfrm>
              <a:off x="4454107" y="2563981"/>
              <a:ext cx="71913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9"/>
            <p:cNvSpPr>
              <a:spLocks noChangeShapeType="1"/>
            </p:cNvSpPr>
            <p:nvPr/>
          </p:nvSpPr>
          <p:spPr bwMode="auto">
            <a:xfrm>
              <a:off x="4595394" y="1627356"/>
              <a:ext cx="57785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2" name="Line 28"/>
            <p:cNvSpPr>
              <a:spLocks noChangeShapeType="1"/>
            </p:cNvSpPr>
            <p:nvPr/>
          </p:nvSpPr>
          <p:spPr bwMode="auto">
            <a:xfrm>
              <a:off x="5893969" y="547856"/>
              <a:ext cx="93345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 name="Line 29"/>
            <p:cNvSpPr>
              <a:spLocks noChangeShapeType="1"/>
            </p:cNvSpPr>
            <p:nvPr/>
          </p:nvSpPr>
          <p:spPr bwMode="auto">
            <a:xfrm>
              <a:off x="5247857" y="836781"/>
              <a:ext cx="1222375"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4" name="Line 30"/>
            <p:cNvSpPr>
              <a:spLocks noChangeShapeType="1"/>
            </p:cNvSpPr>
            <p:nvPr/>
          </p:nvSpPr>
          <p:spPr bwMode="auto">
            <a:xfrm>
              <a:off x="5389144" y="1195556"/>
              <a:ext cx="12954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5" name="Line 31"/>
            <p:cNvSpPr>
              <a:spLocks noChangeShapeType="1"/>
            </p:cNvSpPr>
            <p:nvPr/>
          </p:nvSpPr>
          <p:spPr bwMode="auto">
            <a:xfrm>
              <a:off x="5389144" y="162735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8" name="Line 34"/>
            <p:cNvSpPr>
              <a:spLocks noChangeShapeType="1"/>
            </p:cNvSpPr>
            <p:nvPr/>
          </p:nvSpPr>
          <p:spPr bwMode="auto">
            <a:xfrm>
              <a:off x="5463757" y="2563981"/>
              <a:ext cx="13668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9" name="Line 35"/>
            <p:cNvSpPr>
              <a:spLocks noChangeShapeType="1"/>
            </p:cNvSpPr>
            <p:nvPr/>
          </p:nvSpPr>
          <p:spPr bwMode="auto">
            <a:xfrm>
              <a:off x="5317707" y="2779881"/>
              <a:ext cx="11509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0" name="Line 36"/>
            <p:cNvSpPr>
              <a:spLocks noChangeShapeType="1"/>
            </p:cNvSpPr>
            <p:nvPr/>
          </p:nvSpPr>
          <p:spPr bwMode="auto">
            <a:xfrm>
              <a:off x="5247857" y="306880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 name="Line 37"/>
            <p:cNvSpPr>
              <a:spLocks noChangeShapeType="1"/>
            </p:cNvSpPr>
            <p:nvPr/>
          </p:nvSpPr>
          <p:spPr bwMode="auto">
            <a:xfrm>
              <a:off x="5247857" y="3356143"/>
              <a:ext cx="8636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grpSp>
        <p:nvGrpSpPr>
          <p:cNvPr id="24" name="Ομάδα 23"/>
          <p:cNvGrpSpPr/>
          <p:nvPr/>
        </p:nvGrpSpPr>
        <p:grpSpPr>
          <a:xfrm>
            <a:off x="5547267" y="1727633"/>
            <a:ext cx="1199815" cy="345159"/>
            <a:chOff x="5605044" y="1750510"/>
            <a:chExt cx="1199815" cy="345159"/>
          </a:xfrm>
        </p:grpSpPr>
        <p:sp>
          <p:nvSpPr>
            <p:cNvPr id="17" name="Line 33"/>
            <p:cNvSpPr>
              <a:spLocks noChangeShapeType="1"/>
            </p:cNvSpPr>
            <p:nvPr/>
          </p:nvSpPr>
          <p:spPr bwMode="auto">
            <a:xfrm>
              <a:off x="5605044" y="2060743"/>
              <a:ext cx="1008063" cy="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3" name="TextBox 22"/>
                <p:cNvSpPr txBox="1"/>
                <p:nvPr/>
              </p:nvSpPr>
              <p:spPr>
                <a:xfrm>
                  <a:off x="6561203" y="1750510"/>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6561203" y="1750510"/>
                  <a:ext cx="243656" cy="345159"/>
                </a:xfrm>
                <a:prstGeom prst="rect">
                  <a:avLst/>
                </a:prstGeom>
                <a:blipFill>
                  <a:blip r:embed="rId3"/>
                  <a:stretch>
                    <a:fillRect l="-25000" r="-22500" b="-5263"/>
                  </a:stretch>
                </a:blipFill>
              </p:spPr>
              <p:txBody>
                <a:bodyPr/>
                <a:lstStyle/>
                <a:p>
                  <a:r>
                    <a:rPr lang="el-GR">
                      <a:noFill/>
                    </a:rPr>
                    <a:t> </a:t>
                  </a:r>
                </a:p>
              </p:txBody>
            </p:sp>
          </mc:Fallback>
        </mc:AlternateContent>
      </p:grpSp>
      <p:grpSp>
        <p:nvGrpSpPr>
          <p:cNvPr id="26" name="Ομάδα 25"/>
          <p:cNvGrpSpPr/>
          <p:nvPr/>
        </p:nvGrpSpPr>
        <p:grpSpPr>
          <a:xfrm>
            <a:off x="5533607" y="2173068"/>
            <a:ext cx="1079500" cy="276999"/>
            <a:chOff x="5533607" y="2173068"/>
            <a:chExt cx="1079500" cy="276999"/>
          </a:xfrm>
        </p:grpSpPr>
        <p:sp>
          <p:nvSpPr>
            <p:cNvPr id="16" name="Line 32"/>
            <p:cNvSpPr>
              <a:spLocks noChangeShapeType="1"/>
            </p:cNvSpPr>
            <p:nvPr/>
          </p:nvSpPr>
          <p:spPr bwMode="auto">
            <a:xfrm>
              <a:off x="5533607" y="2203618"/>
              <a:ext cx="9366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5" name="TextBox 24"/>
                <p:cNvSpPr txBox="1"/>
                <p:nvPr/>
              </p:nvSpPr>
              <p:spPr>
                <a:xfrm>
                  <a:off x="6419143" y="2173068"/>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19143" y="2173068"/>
                  <a:ext cx="193964" cy="276999"/>
                </a:xfrm>
                <a:prstGeom prst="rect">
                  <a:avLst/>
                </a:prstGeom>
                <a:blipFill>
                  <a:blip r:embed="rId4"/>
                  <a:stretch>
                    <a:fillRect l="-18750" r="-18750"/>
                  </a:stretch>
                </a:blipFill>
              </p:spPr>
              <p:txBody>
                <a:bodyPr/>
                <a:lstStyle/>
                <a:p>
                  <a:r>
                    <a:rPr lang="el-GR">
                      <a:noFill/>
                    </a:rPr>
                    <a:t> </a:t>
                  </a:r>
                </a:p>
              </p:txBody>
            </p:sp>
          </mc:Fallback>
        </mc:AlternateContent>
      </p:grpSp>
      <p:pic>
        <p:nvPicPr>
          <p:cNvPr id="2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945" y="4032703"/>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2030681" y="3564466"/>
            <a:ext cx="9054414" cy="2031325"/>
          </a:xfrm>
          <a:prstGeom prst="rect">
            <a:avLst/>
          </a:prstGeom>
          <a:noFill/>
        </p:spPr>
        <p:txBody>
          <a:bodyPr wrap="square" rtlCol="0">
            <a:spAutoFit/>
          </a:bodyPr>
          <a:lstStyle/>
          <a:p>
            <a:pPr algn="just">
              <a:lnSpc>
                <a:spcPct val="150000"/>
              </a:lnSpc>
            </a:pP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Μαγνητική ροή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των δυναμικών γραμμών ομογενούς μαγνητικού πεδίου που διέρχονται από επιφάνεια που είναι τοποθετημένη κάθετα στις γραμμές, ονομάζεται το φυσικό μέγεθος του οποίου το μέτρο είναι ίσο με το γινόμενο της έντασης </a:t>
            </a:r>
            <a:r>
              <a:rPr lang="el-GR" sz="2000" b="1" i="1" dirty="0" smtClean="0">
                <a:latin typeface="Comic Sans MS" panose="030F0702030302020204" pitchFamily="66" charset="0"/>
              </a:rPr>
              <a:t>Β</a:t>
            </a:r>
            <a:r>
              <a:rPr lang="el-GR" sz="2000" b="1" dirty="0" smtClean="0">
                <a:latin typeface="Comic Sans MS" panose="030F0702030302020204" pitchFamily="66" charset="0"/>
              </a:rPr>
              <a:t> του πεδίου επί το εμβαδόν </a:t>
            </a:r>
            <a:r>
              <a:rPr lang="en-US" sz="2000" b="1" i="1" dirty="0" smtClean="0">
                <a:latin typeface="Comic Sans MS" panose="030F0702030302020204" pitchFamily="66" charset="0"/>
              </a:rPr>
              <a:t>S</a:t>
            </a:r>
            <a:r>
              <a:rPr lang="en-US" sz="2000" b="1" dirty="0" smtClean="0">
                <a:latin typeface="Comic Sans MS" panose="030F0702030302020204" pitchFamily="66" charset="0"/>
              </a:rPr>
              <a:t> </a:t>
            </a:r>
            <a:r>
              <a:rPr lang="el-GR" sz="2000" b="1" dirty="0" smtClean="0">
                <a:latin typeface="Comic Sans MS" panose="030F0702030302020204" pitchFamily="66" charset="0"/>
              </a:rPr>
              <a:t>της επιφάνειας.</a:t>
            </a:r>
            <a:endParaRPr lang="el-GR" sz="2000" b="1" dirty="0">
              <a:latin typeface="Comic Sans MS" panose="030F0702030302020204" pitchFamily="66" charset="0"/>
            </a:endParaRPr>
          </a:p>
        </p:txBody>
      </p:sp>
      <p:sp>
        <p:nvSpPr>
          <p:cNvPr id="29" name="TextBox 28"/>
          <p:cNvSpPr txBox="1"/>
          <p:nvPr/>
        </p:nvSpPr>
        <p:spPr>
          <a:xfrm>
            <a:off x="5547267" y="5547025"/>
            <a:ext cx="1588168" cy="461665"/>
          </a:xfrm>
          <a:prstGeom prst="rect">
            <a:avLst/>
          </a:prstGeom>
          <a:noFill/>
        </p:spPr>
        <p:txBody>
          <a:bodyPr wrap="square" rtlCol="0">
            <a:spAutoFit/>
          </a:bodyPr>
          <a:lstStyle/>
          <a:p>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Β.</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737945" y="1817973"/>
                <a:ext cx="3541422" cy="923330"/>
              </a:xfrm>
              <a:prstGeom prst="rect">
                <a:avLst/>
              </a:prstGeom>
              <a:noFill/>
            </p:spPr>
            <p:txBody>
              <a:bodyPr wrap="square" rtlCol="0">
                <a:spAutoFit/>
              </a:bodyPr>
              <a:lstStyle/>
              <a:p>
                <a:pPr>
                  <a:lnSpc>
                    <a:spcPct val="150000"/>
                  </a:lnSpc>
                </a:pPr>
                <a:r>
                  <a:rPr lang="el-GR" b="1" dirty="0" smtClean="0">
                    <a:latin typeface="Comic Sans MS" panose="030F0702030302020204" pitchFamily="66" charset="0"/>
                  </a:rPr>
                  <a:t>Το προσανατολισμένο διάνυσμα </a:t>
                </a:r>
                <a14:m>
                  <m:oMath xmlns:m="http://schemas.openxmlformats.org/officeDocument/2006/math">
                    <m:acc>
                      <m:accPr>
                        <m:chr m:val="⃗"/>
                        <m:ctrlPr>
                          <a:rPr lang="el-GR" b="1" i="1" smtClean="0">
                            <a:latin typeface="Cambria Math" panose="02040503050406030204" pitchFamily="18" charset="0"/>
                          </a:rPr>
                        </m:ctrlPr>
                      </m:accPr>
                      <m:e>
                        <m:r>
                          <a:rPr lang="el-GR" b="1" i="1" smtClean="0">
                            <a:latin typeface="Cambria Math" panose="02040503050406030204" pitchFamily="18" charset="0"/>
                          </a:rPr>
                          <m:t>𝜿</m:t>
                        </m:r>
                      </m:e>
                    </m:acc>
                  </m:oMath>
                </a14:m>
                <a:r>
                  <a:rPr lang="el-GR" b="1" dirty="0" smtClean="0">
                    <a:latin typeface="Comic Sans MS" panose="030F0702030302020204" pitchFamily="66" charset="0"/>
                  </a:rPr>
                  <a:t> είναι κάθετο στην επιφάνεια.   </a:t>
                </a:r>
                <a:endParaRPr lang="el-GR" b="1" dirty="0">
                  <a:latin typeface="Comic Sans MS" panose="030F0702030302020204" pitchFamily="66"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7945" y="1817973"/>
                <a:ext cx="3541422" cy="923330"/>
              </a:xfrm>
              <a:prstGeom prst="rect">
                <a:avLst/>
              </a:prstGeom>
              <a:blipFill>
                <a:blip r:embed="rId6"/>
                <a:stretch>
                  <a:fillRect l="-1377" r="-8606" b="-4605"/>
                </a:stretch>
              </a:blipFill>
            </p:spPr>
            <p:txBody>
              <a:bodyPr/>
              <a:lstStyle/>
              <a:p>
                <a:r>
                  <a:rPr lang="el-GR">
                    <a:noFill/>
                  </a:rPr>
                  <a:t> </a:t>
                </a:r>
              </a:p>
            </p:txBody>
          </p:sp>
        </mc:Fallback>
      </mc:AlternateContent>
      <p:grpSp>
        <p:nvGrpSpPr>
          <p:cNvPr id="32" name="Ομάδα 31"/>
          <p:cNvGrpSpPr/>
          <p:nvPr/>
        </p:nvGrpSpPr>
        <p:grpSpPr>
          <a:xfrm>
            <a:off x="3684571" y="1165654"/>
            <a:ext cx="1349773" cy="838029"/>
            <a:chOff x="736645" y="332157"/>
            <a:chExt cx="1349773" cy="838029"/>
          </a:xfrm>
        </p:grpSpPr>
        <p:cxnSp>
          <p:nvCxnSpPr>
            <p:cNvPr id="33" name="AutoShape 22"/>
            <p:cNvCxnSpPr>
              <a:cxnSpLocks noChangeShapeType="1"/>
            </p:cNvCxnSpPr>
            <p:nvPr/>
          </p:nvCxnSpPr>
          <p:spPr bwMode="auto">
            <a:xfrm>
              <a:off x="1402205" y="632023"/>
              <a:ext cx="684213" cy="538163"/>
            </a:xfrm>
            <a:prstGeom prst="straightConnector1">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34" name="Text Box 21"/>
            <p:cNvSpPr txBox="1">
              <a:spLocks noChangeArrowheads="1"/>
            </p:cNvSpPr>
            <p:nvPr/>
          </p:nvSpPr>
          <p:spPr bwMode="auto">
            <a:xfrm>
              <a:off x="736645" y="332157"/>
              <a:ext cx="13311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sz="1400" b="1" dirty="0">
                  <a:latin typeface="Comic Sans MS" panose="030F0702030302020204" pitchFamily="66" charset="0"/>
                </a:rPr>
                <a:t>Επιφάνεια </a:t>
              </a:r>
              <a:r>
                <a:rPr lang="en-US" altLang="el-GR" sz="1400" b="1" i="1" dirty="0">
                  <a:latin typeface="Comic Sans MS" panose="030F0702030302020204" pitchFamily="66" charset="0"/>
                </a:rPr>
                <a:t>S</a:t>
              </a:r>
            </a:p>
          </p:txBody>
        </p:sp>
      </p:grpSp>
    </p:spTree>
    <p:extLst>
      <p:ext uri="{BB962C8B-B14F-4D97-AF65-F5344CB8AC3E}">
        <p14:creationId xmlns:p14="http://schemas.microsoft.com/office/powerpoint/2010/main" val="34315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25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250"/>
                                        <p:tgtEl>
                                          <p:spTgt spid="11"/>
                                        </p:tgtEl>
                                      </p:cBhvr>
                                    </p:animEffect>
                                  </p:childTnLst>
                                </p:cTn>
                              </p:par>
                            </p:childTnLst>
                          </p:cTn>
                        </p:par>
                        <p:par>
                          <p:cTn id="11" fill="hold">
                            <p:stCondLst>
                              <p:cond delay="1250"/>
                            </p:stCondLst>
                            <p:childTnLst>
                              <p:par>
                                <p:cTn id="12" presetID="22" presetClass="entr" presetSubtype="1" fill="hold" nodeType="afterEffect">
                                  <p:stCondLst>
                                    <p:cond delay="25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750"/>
                                        <p:tgtEl>
                                          <p:spTgt spid="32"/>
                                        </p:tgtEl>
                                      </p:cBhvr>
                                    </p:animEffect>
                                  </p:childTnLst>
                                </p:cTn>
                              </p:par>
                            </p:childTnLst>
                          </p:cTn>
                        </p:par>
                        <p:par>
                          <p:cTn id="15" fill="hold">
                            <p:stCondLst>
                              <p:cond delay="2250"/>
                            </p:stCondLst>
                            <p:childTnLst>
                              <p:par>
                                <p:cTn id="16" presetID="10" presetClass="entr" presetSubtype="0" fill="hold" nodeType="after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3250"/>
                            </p:stCondLst>
                            <p:childTnLst>
                              <p:par>
                                <p:cTn id="20" presetID="10" presetClass="entr" presetSubtype="0" fill="hold" nodeType="after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500"/>
                            </p:stCondLst>
                            <p:childTnLst>
                              <p:par>
                                <p:cTn id="34" presetID="22" presetClass="entr" presetSubtype="8" fill="hold" grpId="0" nodeType="after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1000"/>
                                        <p:tgtEl>
                                          <p:spTgt spid="28"/>
                                        </p:tgtEl>
                                      </p:cBhvr>
                                    </p:animEffect>
                                  </p:childTnLst>
                                </p:cTn>
                              </p:par>
                            </p:childTnLst>
                          </p:cTn>
                        </p:par>
                        <p:par>
                          <p:cTn id="37" fill="hold">
                            <p:stCondLst>
                              <p:cond delay="1750"/>
                            </p:stCondLst>
                            <p:childTnLst>
                              <p:par>
                                <p:cTn id="38" presetID="47" presetClass="entr" presetSubtype="0" fill="hold" grpId="0" nodeType="afterEffect">
                                  <p:stCondLst>
                                    <p:cond delay="5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50</a:t>
            </a:fld>
            <a:endParaRPr lang="el-GR">
              <a:solidFill>
                <a:prstClr val="black">
                  <a:tint val="75000"/>
                </a:prstClr>
              </a:solidFill>
            </a:endParaRPr>
          </a:p>
        </p:txBody>
      </p:sp>
      <p:sp>
        <p:nvSpPr>
          <p:cNvPr id="5" name="Rectangle 2"/>
          <p:cNvSpPr>
            <a:spLocks noChangeArrowheads="1"/>
          </p:cNvSpPr>
          <p:nvPr/>
        </p:nvSpPr>
        <p:spPr bwMode="auto">
          <a:xfrm>
            <a:off x="1515553" y="2092474"/>
            <a:ext cx="91608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a:solidFill>
                  <a:srgbClr val="800000"/>
                </a:solidFill>
                <a:effectLst>
                  <a:outerShdw blurRad="38100" dist="38100" dir="2700000" algn="tl">
                    <a:srgbClr val="000000"/>
                  </a:outerShdw>
                </a:effectLst>
                <a:latin typeface="Comic Sans MS" pitchFamily="66" charset="0"/>
              </a:rPr>
              <a:t>Ασκήσεις και Προβλήματα από το βιβλίο</a:t>
            </a:r>
          </a:p>
          <a:p>
            <a:pPr algn="ctr">
              <a:spcBef>
                <a:spcPct val="50000"/>
              </a:spcBef>
              <a:defRPr/>
            </a:pPr>
            <a:r>
              <a:rPr lang="el-GR" sz="2400" b="1" dirty="0">
                <a:solidFill>
                  <a:srgbClr val="800000"/>
                </a:solidFill>
                <a:effectLst>
                  <a:outerShdw blurRad="38100" dist="38100" dir="2700000" algn="tl">
                    <a:srgbClr val="000000"/>
                  </a:outerShdw>
                </a:effectLst>
                <a:latin typeface="Comic Sans MS" pitchFamily="66" charset="0"/>
              </a:rPr>
              <a:t>(από σελ. 18</a:t>
            </a:r>
            <a:r>
              <a:rPr lang="en-US" sz="2400" b="1" dirty="0">
                <a:solidFill>
                  <a:srgbClr val="800000"/>
                </a:solidFill>
                <a:effectLst>
                  <a:outerShdw blurRad="38100" dist="38100" dir="2700000" algn="tl">
                    <a:srgbClr val="000000"/>
                  </a:outerShdw>
                </a:effectLst>
                <a:latin typeface="Comic Sans MS" pitchFamily="66" charset="0"/>
              </a:rPr>
              <a:t>7</a:t>
            </a:r>
            <a:r>
              <a:rPr lang="el-GR" sz="2400" b="1" dirty="0">
                <a:solidFill>
                  <a:srgbClr val="800000"/>
                </a:solidFill>
                <a:effectLst>
                  <a:outerShdw blurRad="38100" dist="38100" dir="2700000" algn="tl">
                    <a:srgbClr val="000000"/>
                  </a:outerShdw>
                </a:effectLst>
                <a:latin typeface="Comic Sans MS" pitchFamily="66" charset="0"/>
              </a:rPr>
              <a:t>)</a:t>
            </a:r>
          </a:p>
        </p:txBody>
      </p:sp>
    </p:spTree>
    <p:extLst>
      <p:ext uri="{BB962C8B-B14F-4D97-AF65-F5344CB8AC3E}">
        <p14:creationId xmlns:p14="http://schemas.microsoft.com/office/powerpoint/2010/main" val="400132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51</a:t>
            </a:fld>
            <a:endParaRPr lang="el-GR">
              <a:solidFill>
                <a:prstClr val="black">
                  <a:tint val="75000"/>
                </a:prstClr>
              </a:solidFill>
            </a:endParaRPr>
          </a:p>
        </p:txBody>
      </p:sp>
      <p:sp>
        <p:nvSpPr>
          <p:cNvPr id="4" name="Ορθογώνιο 3"/>
          <p:cNvSpPr/>
          <p:nvPr/>
        </p:nvSpPr>
        <p:spPr>
          <a:xfrm>
            <a:off x="1142999" y="697038"/>
            <a:ext cx="9616440" cy="3785652"/>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43.  </a:t>
            </a:r>
            <a:r>
              <a:rPr lang="el-GR" sz="2000" dirty="0" smtClean="0">
                <a:latin typeface="Trebuchet MS" panose="020B0603020202020204" pitchFamily="34" charset="0"/>
              </a:rPr>
              <a:t>Μία </a:t>
            </a:r>
            <a:r>
              <a:rPr lang="el-GR" sz="2000" dirty="0">
                <a:latin typeface="Trebuchet MS" panose="020B0603020202020204" pitchFamily="34" charset="0"/>
              </a:rPr>
              <a:t>επιφάνεια έχει εμβαδόν </a:t>
            </a:r>
            <a:r>
              <a:rPr lang="el-GR" sz="2000" i="1" dirty="0">
                <a:latin typeface="Trebuchet MS" panose="020B0603020202020204" pitchFamily="34" charset="0"/>
              </a:rPr>
              <a:t>S</a:t>
            </a:r>
            <a:r>
              <a:rPr lang="el-GR" sz="2000" dirty="0">
                <a:latin typeface="Trebuchet MS" panose="020B0603020202020204" pitchFamily="34" charset="0"/>
              </a:rPr>
              <a:t> = 20cm</a:t>
            </a:r>
            <a:r>
              <a:rPr lang="el-GR" sz="2000" baseline="30000" dirty="0">
                <a:latin typeface="Trebuchet MS" panose="020B0603020202020204" pitchFamily="34" charset="0"/>
              </a:rPr>
              <a:t>2</a:t>
            </a:r>
            <a:r>
              <a:rPr lang="el-GR" sz="2000" dirty="0">
                <a:latin typeface="Trebuchet MS" panose="020B0603020202020204" pitchFamily="34" charset="0"/>
              </a:rPr>
              <a:t>. Να υπολογιστεί η </a:t>
            </a:r>
            <a:r>
              <a:rPr lang="el-GR" sz="2000" dirty="0" smtClean="0">
                <a:latin typeface="Trebuchet MS" panose="020B0603020202020204" pitchFamily="34" charset="0"/>
              </a:rPr>
              <a:t>μαγνητική </a:t>
            </a:r>
            <a:r>
              <a:rPr lang="el-GR" sz="2000" dirty="0">
                <a:latin typeface="Trebuchet MS" panose="020B0603020202020204" pitchFamily="34" charset="0"/>
              </a:rPr>
              <a:t>ροή που περνά μέσα από την επιφάνεια όταν βρεθεί σε </a:t>
            </a:r>
            <a:r>
              <a:rPr lang="el-GR" sz="2000" dirty="0" smtClean="0">
                <a:latin typeface="Trebuchet MS" panose="020B0603020202020204" pitchFamily="34" charset="0"/>
              </a:rPr>
              <a:t>μαγνητικό </a:t>
            </a:r>
            <a:r>
              <a:rPr lang="el-GR" sz="2000" dirty="0">
                <a:latin typeface="Trebuchet MS" panose="020B0603020202020204" pitchFamily="34" charset="0"/>
              </a:rPr>
              <a:t>πεδίο έντασης </a:t>
            </a:r>
            <a:r>
              <a:rPr lang="el-GR" sz="2000" i="1" dirty="0">
                <a:latin typeface="Trebuchet MS" panose="020B0603020202020204" pitchFamily="34" charset="0"/>
              </a:rPr>
              <a:t>Β</a:t>
            </a:r>
            <a:r>
              <a:rPr lang="el-GR" sz="2000" dirty="0">
                <a:latin typeface="Trebuchet MS" panose="020B0603020202020204" pitchFamily="34" charset="0"/>
              </a:rPr>
              <a:t> = 2Τ και </a:t>
            </a: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είναι </a:t>
            </a:r>
            <a:r>
              <a:rPr lang="el-GR" sz="2000" dirty="0">
                <a:latin typeface="Trebuchet MS" panose="020B0603020202020204" pitchFamily="34" charset="0"/>
              </a:rPr>
              <a:t>κάθετη στις </a:t>
            </a:r>
            <a:r>
              <a:rPr lang="el-GR" sz="2000" dirty="0" smtClean="0">
                <a:latin typeface="Trebuchet MS" panose="020B0603020202020204" pitchFamily="34" charset="0"/>
              </a:rPr>
              <a:t>δυναμικές</a:t>
            </a:r>
            <a:r>
              <a:rPr lang="en-US" sz="2000" dirty="0" smtClean="0">
                <a:latin typeface="Trebuchet MS" panose="020B0603020202020204" pitchFamily="34" charset="0"/>
              </a:rPr>
              <a:t> </a:t>
            </a:r>
            <a:r>
              <a:rPr lang="el-GR" sz="2000" dirty="0" smtClean="0">
                <a:latin typeface="Trebuchet MS" panose="020B0603020202020204" pitchFamily="34" charset="0"/>
              </a:rPr>
              <a:t>γραμμές</a:t>
            </a:r>
            <a:r>
              <a:rPr lang="en-US" sz="2000" dirty="0">
                <a:latin typeface="Trebuchet MS" panose="020B0603020202020204" pitchFamily="34" charset="0"/>
              </a:rPr>
              <a:t>.</a:t>
            </a:r>
            <a:r>
              <a:rPr lang="el-GR" sz="2000" dirty="0" smtClean="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 </a:t>
            </a:r>
            <a:r>
              <a:rPr lang="en-US" sz="2000" b="1" dirty="0" smtClean="0">
                <a:latin typeface="Trebuchet MS" panose="020B0603020202020204" pitchFamily="34" charset="0"/>
              </a:rPr>
              <a:t> </a:t>
            </a:r>
            <a:r>
              <a:rPr lang="el-GR" sz="2000" dirty="0" smtClean="0">
                <a:latin typeface="Trebuchet MS" panose="020B0603020202020204" pitchFamily="34" charset="0"/>
              </a:rPr>
              <a:t>είναι </a:t>
            </a:r>
            <a:r>
              <a:rPr lang="el-GR" sz="2000" dirty="0">
                <a:latin typeface="Trebuchet MS" panose="020B0603020202020204" pitchFamily="34" charset="0"/>
              </a:rPr>
              <a:t>παράλληλη στις δυναμικές </a:t>
            </a:r>
            <a:r>
              <a:rPr lang="el-GR" sz="2000" dirty="0" smtClean="0">
                <a:latin typeface="Trebuchet MS" panose="020B0603020202020204" pitchFamily="34" charset="0"/>
              </a:rPr>
              <a:t>γραμμές</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γ</a:t>
            </a:r>
            <a:r>
              <a:rPr lang="el-GR" sz="2000" b="1" dirty="0">
                <a:latin typeface="Trebuchet MS" panose="020B0603020202020204" pitchFamily="34" charset="0"/>
              </a:rPr>
              <a:t>) </a:t>
            </a:r>
            <a:r>
              <a:rPr lang="en-US" sz="2000" b="1" dirty="0" smtClean="0">
                <a:latin typeface="Trebuchet MS" panose="020B0603020202020204" pitchFamily="34" charset="0"/>
              </a:rPr>
              <a:t> </a:t>
            </a:r>
            <a:r>
              <a:rPr lang="el-GR" sz="2000" dirty="0" smtClean="0">
                <a:latin typeface="Trebuchet MS" panose="020B0603020202020204" pitchFamily="34" charset="0"/>
              </a:rPr>
              <a:t>σχηματίζει </a:t>
            </a:r>
            <a:r>
              <a:rPr lang="el-GR" sz="2000" dirty="0">
                <a:latin typeface="Trebuchet MS" panose="020B0603020202020204" pitchFamily="34" charset="0"/>
              </a:rPr>
              <a:t>γωνία </a:t>
            </a:r>
            <a:r>
              <a:rPr lang="el-GR" sz="2000" i="1" dirty="0">
                <a:latin typeface="Trebuchet MS" panose="020B0603020202020204" pitchFamily="34" charset="0"/>
              </a:rPr>
              <a:t>θ</a:t>
            </a:r>
            <a:r>
              <a:rPr lang="el-GR" sz="2000" dirty="0">
                <a:latin typeface="Trebuchet MS" panose="020B0603020202020204" pitchFamily="34" charset="0"/>
              </a:rPr>
              <a:t> = 30° με τις δυναμικές γραμμές</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lnSpc>
                <a:spcPct val="150000"/>
              </a:lnSpc>
            </a:pPr>
            <a:endParaRPr lang="en-US" sz="2000" dirty="0" smtClean="0">
              <a:latin typeface="Trebuchet MS" panose="020B0603020202020204" pitchFamily="34" charset="0"/>
            </a:endParaRPr>
          </a:p>
          <a:p>
            <a:pPr algn="just">
              <a:lnSpc>
                <a:spcPct val="150000"/>
              </a:lnSpc>
            </a:pPr>
            <a:r>
              <a:rPr lang="en-US" sz="2000" b="1" dirty="0" smtClean="0">
                <a:latin typeface="Trebuchet MS" panose="020B0603020202020204" pitchFamily="34" charset="0"/>
              </a:rPr>
              <a:t>44.  </a:t>
            </a:r>
            <a:r>
              <a:rPr lang="el-GR" sz="2000" dirty="0" smtClean="0">
                <a:latin typeface="Trebuchet MS" panose="020B0603020202020204" pitchFamily="34" charset="0"/>
              </a:rPr>
              <a:t>Σε </a:t>
            </a:r>
            <a:r>
              <a:rPr lang="el-GR" sz="2000" dirty="0">
                <a:latin typeface="Trebuchet MS" panose="020B0603020202020204" pitchFamily="34" charset="0"/>
              </a:rPr>
              <a:t>πηνίο που έχει </a:t>
            </a:r>
            <a:r>
              <a:rPr lang="el-GR" sz="2000" i="1" dirty="0">
                <a:latin typeface="Trebuchet MS" panose="020B0603020202020204" pitchFamily="34" charset="0"/>
              </a:rPr>
              <a:t>Ν</a:t>
            </a:r>
            <a:r>
              <a:rPr lang="el-GR" sz="2000" dirty="0">
                <a:latin typeface="Trebuchet MS" panose="020B0603020202020204" pitchFamily="34" charset="0"/>
              </a:rPr>
              <a:t> = 100 σπείρες αυξάνεται η ροή κατά </a:t>
            </a:r>
            <a:r>
              <a:rPr lang="el-GR" sz="2000" dirty="0" smtClean="0">
                <a:latin typeface="Trebuchet MS" panose="020B0603020202020204" pitchFamily="34" charset="0"/>
              </a:rPr>
              <a:t>10</a:t>
            </a:r>
            <a:r>
              <a:rPr lang="el-GR" sz="2000" baseline="30000" dirty="0" smtClean="0">
                <a:latin typeface="Trebuchet MS" panose="020B0603020202020204" pitchFamily="34" charset="0"/>
              </a:rPr>
              <a:t>-2</a:t>
            </a:r>
            <a:r>
              <a:rPr lang="el-GR" sz="2000" dirty="0" smtClean="0">
                <a:latin typeface="Trebuchet MS" panose="020B0603020202020204" pitchFamily="34" charset="0"/>
              </a:rPr>
              <a:t>Wb</a:t>
            </a:r>
            <a:r>
              <a:rPr lang="en-US" sz="2000"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χρόνο </a:t>
            </a:r>
            <a:r>
              <a:rPr lang="en-US" sz="2000" dirty="0" smtClean="0">
                <a:latin typeface="Trebuchet MS" panose="020B0603020202020204" pitchFamily="34" charset="0"/>
              </a:rPr>
              <a:t>     </a:t>
            </a:r>
            <a:r>
              <a:rPr lang="el-GR" sz="2000" dirty="0" err="1" smtClean="0">
                <a:latin typeface="Trebuchet MS" panose="020B0603020202020204" pitchFamily="34" charset="0"/>
              </a:rPr>
              <a:t>Δ</a:t>
            </a:r>
            <a:r>
              <a:rPr lang="el-GR" sz="2000" i="1" dirty="0" err="1" smtClean="0">
                <a:latin typeface="Trebuchet MS" panose="020B0603020202020204" pitchFamily="34" charset="0"/>
              </a:rPr>
              <a:t>t</a:t>
            </a:r>
            <a:r>
              <a:rPr lang="el-GR" sz="2000" dirty="0" smtClean="0">
                <a:latin typeface="Trebuchet MS" panose="020B0603020202020204" pitchFamily="34" charset="0"/>
              </a:rPr>
              <a:t> </a:t>
            </a:r>
            <a:r>
              <a:rPr lang="el-GR" sz="2000" dirty="0">
                <a:latin typeface="Trebuchet MS" panose="020B0603020202020204" pitchFamily="34" charset="0"/>
              </a:rPr>
              <a:t>= 0,2s. Να υπολογιστεί η ηλεκτρεγερτική δύναμη </a:t>
            </a:r>
            <a:r>
              <a:rPr lang="el-GR" sz="2000" dirty="0" smtClean="0">
                <a:latin typeface="Trebuchet MS" panose="020B0603020202020204" pitchFamily="34" charset="0"/>
              </a:rPr>
              <a:t>που</a:t>
            </a:r>
            <a:r>
              <a:rPr lang="en-US" sz="2000" dirty="0" smtClean="0">
                <a:latin typeface="Trebuchet MS" panose="020B0603020202020204" pitchFamily="34" charset="0"/>
              </a:rPr>
              <a:t> </a:t>
            </a:r>
            <a:r>
              <a:rPr lang="el-GR" sz="2000" dirty="0" smtClean="0">
                <a:latin typeface="Trebuchet MS" panose="020B0603020202020204" pitchFamily="34" charset="0"/>
              </a:rPr>
              <a:t>αναπτύσσεται</a:t>
            </a:r>
            <a:r>
              <a:rPr lang="en-US" sz="2000" dirty="0" smtClean="0">
                <a:latin typeface="Trebuchet MS" panose="020B0603020202020204" pitchFamily="34" charset="0"/>
              </a:rPr>
              <a:t>.</a:t>
            </a:r>
          </a:p>
        </p:txBody>
      </p:sp>
      <p:sp>
        <p:nvSpPr>
          <p:cNvPr id="5" name="TextBox 4"/>
          <p:cNvSpPr txBox="1"/>
          <p:nvPr/>
        </p:nvSpPr>
        <p:spPr>
          <a:xfrm>
            <a:off x="6417732" y="1733555"/>
            <a:ext cx="154940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4.10</a:t>
            </a:r>
            <a:r>
              <a:rPr lang="el-GR" sz="2000" b="1" baseline="30000" dirty="0" smtClean="0">
                <a:solidFill>
                  <a:srgbClr val="FF0000"/>
                </a:solidFill>
                <a:effectLst>
                  <a:outerShdw blurRad="38100" dist="38100" dir="2700000" algn="tl">
                    <a:srgbClr val="000000">
                      <a:alpha val="43137"/>
                    </a:srgbClr>
                  </a:outerShdw>
                </a:effectLst>
                <a:latin typeface="Trebuchet MS" panose="020B0603020202020204" pitchFamily="34" charset="0"/>
              </a:rPr>
              <a:t>-3</a:t>
            </a:r>
            <a:r>
              <a:rPr lang="en-US" sz="2000" b="1" dirty="0" err="1" smtClean="0">
                <a:solidFill>
                  <a:srgbClr val="FF0000"/>
                </a:solidFill>
                <a:effectLst>
                  <a:outerShdw blurRad="38100" dist="38100" dir="2700000" algn="tl">
                    <a:srgbClr val="000000">
                      <a:alpha val="43137"/>
                    </a:srgbClr>
                  </a:outerShdw>
                </a:effectLst>
                <a:latin typeface="Trebuchet MS" panose="020B0603020202020204" pitchFamily="34" charset="0"/>
              </a:rPr>
              <a:t>Wb</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6773333" y="2189754"/>
            <a:ext cx="922866"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0Wb</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7696199" y="2589864"/>
            <a:ext cx="1549400"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2</a:t>
            </a:r>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.10</a:t>
            </a:r>
            <a:r>
              <a:rPr lang="el-GR" sz="2000" b="1" baseline="30000" dirty="0" smtClean="0">
                <a:solidFill>
                  <a:srgbClr val="FF0000"/>
                </a:solidFill>
                <a:effectLst>
                  <a:outerShdw blurRad="38100" dist="38100" dir="2700000" algn="tl">
                    <a:srgbClr val="000000">
                      <a:alpha val="43137"/>
                    </a:srgbClr>
                  </a:outerShdw>
                </a:effectLst>
                <a:latin typeface="Trebuchet MS" panose="020B0603020202020204" pitchFamily="34" charset="0"/>
              </a:rPr>
              <a:t>-3</a:t>
            </a:r>
            <a:r>
              <a:rPr lang="en-US" sz="2000" b="1" dirty="0" err="1" smtClean="0">
                <a:solidFill>
                  <a:srgbClr val="FF0000"/>
                </a:solidFill>
                <a:effectLst>
                  <a:outerShdw blurRad="38100" dist="38100" dir="2700000" algn="tl">
                    <a:srgbClr val="000000">
                      <a:alpha val="43137"/>
                    </a:srgbClr>
                  </a:outerShdw>
                </a:effectLst>
                <a:latin typeface="Trebuchet MS" panose="020B0603020202020204" pitchFamily="34" charset="0"/>
              </a:rPr>
              <a:t>Wb</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TextBox 7"/>
          <p:cNvSpPr txBox="1"/>
          <p:nvPr/>
        </p:nvSpPr>
        <p:spPr>
          <a:xfrm>
            <a:off x="9592733" y="3959197"/>
            <a:ext cx="753533"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5V</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05108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52</a:t>
            </a:fld>
            <a:endParaRPr lang="el-GR">
              <a:solidFill>
                <a:prstClr val="black">
                  <a:tint val="75000"/>
                </a:prstClr>
              </a:solidFill>
            </a:endParaRPr>
          </a:p>
        </p:txBody>
      </p:sp>
      <p:sp>
        <p:nvSpPr>
          <p:cNvPr id="4" name="Ορθογώνιο 3"/>
          <p:cNvSpPr/>
          <p:nvPr/>
        </p:nvSpPr>
        <p:spPr>
          <a:xfrm>
            <a:off x="1352550" y="382399"/>
            <a:ext cx="9757410" cy="5170646"/>
          </a:xfrm>
          <a:prstGeom prst="rect">
            <a:avLst/>
          </a:prstGeom>
        </p:spPr>
        <p:txBody>
          <a:bodyPr wrap="square">
            <a:spAutoFit/>
          </a:bodyPr>
          <a:lstStyle/>
          <a:p>
            <a:pPr algn="just">
              <a:lnSpc>
                <a:spcPct val="150000"/>
              </a:lnSpc>
            </a:pPr>
            <a:r>
              <a:rPr lang="en-US" sz="2000" b="1" dirty="0" smtClean="0">
                <a:solidFill>
                  <a:srgbClr val="242021"/>
                </a:solidFill>
                <a:latin typeface="Trebuchet MS" panose="020B0603020202020204" pitchFamily="34" charset="0"/>
              </a:rPr>
              <a:t>45.  </a:t>
            </a:r>
            <a:r>
              <a:rPr lang="el-GR" sz="2000" dirty="0" smtClean="0">
                <a:solidFill>
                  <a:srgbClr val="242021"/>
                </a:solidFill>
                <a:latin typeface="Trebuchet MS" panose="020B0603020202020204" pitchFamily="34" charset="0"/>
              </a:rPr>
              <a:t>Ένας </a:t>
            </a:r>
            <a:r>
              <a:rPr lang="el-GR" sz="2000" dirty="0">
                <a:solidFill>
                  <a:srgbClr val="242021"/>
                </a:solidFill>
                <a:latin typeface="Trebuchet MS" panose="020B0603020202020204" pitchFamily="34" charset="0"/>
              </a:rPr>
              <a:t>κυκλικός αγωγός ακτίνας </a:t>
            </a:r>
            <a:r>
              <a:rPr lang="el-GR" sz="2000" i="1" dirty="0">
                <a:solidFill>
                  <a:srgbClr val="242021"/>
                </a:solidFill>
                <a:latin typeface="Trebuchet MS" panose="020B0603020202020204" pitchFamily="34" charset="0"/>
              </a:rPr>
              <a:t>r</a:t>
            </a:r>
            <a:r>
              <a:rPr lang="el-GR" sz="2000" dirty="0">
                <a:solidFill>
                  <a:srgbClr val="242021"/>
                </a:solidFill>
                <a:latin typeface="Trebuchet MS" panose="020B0603020202020204" pitchFamily="34" charset="0"/>
              </a:rPr>
              <a:t> = 10cm βρίσκεται κάθετα στις </a:t>
            </a:r>
            <a:r>
              <a:rPr lang="el-GR" sz="2000" dirty="0" smtClean="0">
                <a:solidFill>
                  <a:srgbClr val="242021"/>
                </a:solidFill>
                <a:latin typeface="Trebuchet MS" panose="020B0603020202020204" pitchFamily="34" charset="0"/>
              </a:rPr>
              <a:t>δυναμικές </a:t>
            </a:r>
            <a:r>
              <a:rPr lang="el-GR" sz="2000" dirty="0">
                <a:solidFill>
                  <a:srgbClr val="242021"/>
                </a:solidFill>
                <a:latin typeface="Trebuchet MS" panose="020B0603020202020204" pitchFamily="34" charset="0"/>
              </a:rPr>
              <a:t>γραμμές ομογενούς μαγνητικού πεδίου έντασης </a:t>
            </a:r>
            <a:r>
              <a:rPr lang="el-GR" sz="2000" i="1" dirty="0">
                <a:solidFill>
                  <a:srgbClr val="242021"/>
                </a:solidFill>
                <a:latin typeface="Trebuchet MS" panose="020B0603020202020204" pitchFamily="34" charset="0"/>
              </a:rPr>
              <a:t>Β</a:t>
            </a:r>
            <a:r>
              <a:rPr lang="el-GR" sz="2000" dirty="0">
                <a:solidFill>
                  <a:srgbClr val="242021"/>
                </a:solidFill>
                <a:latin typeface="Trebuchet MS" panose="020B0603020202020204" pitchFamily="34" charset="0"/>
              </a:rPr>
              <a:t> = </a:t>
            </a:r>
            <a:r>
              <a:rPr lang="el-GR" sz="2000" dirty="0" smtClean="0">
                <a:solidFill>
                  <a:srgbClr val="242021"/>
                </a:solidFill>
                <a:latin typeface="Trebuchet MS" panose="020B0603020202020204" pitchFamily="34" charset="0"/>
              </a:rPr>
              <a:t>0,1Τ.</a:t>
            </a:r>
            <a:r>
              <a:rPr lang="en-US" sz="2000" dirty="0" smtClean="0">
                <a:solidFill>
                  <a:srgbClr val="242021"/>
                </a:solidFill>
                <a:latin typeface="Trebuchet MS" panose="020B0603020202020204" pitchFamily="34" charset="0"/>
              </a:rPr>
              <a:t> </a:t>
            </a:r>
            <a:r>
              <a:rPr lang="el-GR" sz="2000" dirty="0" smtClean="0">
                <a:solidFill>
                  <a:srgbClr val="242021"/>
                </a:solidFill>
                <a:latin typeface="Trebuchet MS" panose="020B0603020202020204" pitchFamily="34" charset="0"/>
              </a:rPr>
              <a:t>Αν </a:t>
            </a:r>
            <a:r>
              <a:rPr lang="el-GR" sz="2000" dirty="0">
                <a:solidFill>
                  <a:srgbClr val="242021"/>
                </a:solidFill>
                <a:latin typeface="Trebuchet MS" panose="020B0603020202020204" pitchFamily="34" charset="0"/>
              </a:rPr>
              <a:t>σε χρόνο </a:t>
            </a:r>
            <a:r>
              <a:rPr lang="el-GR" sz="2000" dirty="0" err="1">
                <a:solidFill>
                  <a:srgbClr val="242021"/>
                </a:solidFill>
                <a:latin typeface="Trebuchet MS" panose="020B0603020202020204" pitchFamily="34" charset="0"/>
              </a:rPr>
              <a:t>Δ</a:t>
            </a:r>
            <a:r>
              <a:rPr lang="el-GR" sz="2000" i="1" dirty="0" err="1">
                <a:solidFill>
                  <a:srgbClr val="242021"/>
                </a:solidFill>
                <a:latin typeface="Trebuchet MS" panose="020B0603020202020204" pitchFamily="34" charset="0"/>
              </a:rPr>
              <a:t>t</a:t>
            </a:r>
            <a:r>
              <a:rPr lang="el-GR" sz="2000" dirty="0">
                <a:solidFill>
                  <a:srgbClr val="242021"/>
                </a:solidFill>
                <a:latin typeface="Trebuchet MS" panose="020B0603020202020204" pitchFamily="34" charset="0"/>
              </a:rPr>
              <a:t> = 0,1s ο κυκλικός αγωγός στραφεί κατά 90° </a:t>
            </a:r>
            <a:r>
              <a:rPr lang="el-GR" sz="2000" dirty="0" smtClean="0">
                <a:solidFill>
                  <a:srgbClr val="242021"/>
                </a:solidFill>
                <a:latin typeface="Trebuchet MS" panose="020B0603020202020204" pitchFamily="34" charset="0"/>
              </a:rPr>
              <a:t>γύρω</a:t>
            </a:r>
            <a:r>
              <a:rPr lang="en-US" sz="2000" dirty="0" smtClean="0">
                <a:solidFill>
                  <a:srgbClr val="242021"/>
                </a:solidFill>
                <a:latin typeface="Trebuchet MS" panose="020B0603020202020204" pitchFamily="34" charset="0"/>
              </a:rPr>
              <a:t> </a:t>
            </a:r>
            <a:r>
              <a:rPr lang="el-GR" sz="2000" dirty="0" smtClean="0">
                <a:solidFill>
                  <a:srgbClr val="242021"/>
                </a:solidFill>
                <a:latin typeface="Trebuchet MS" panose="020B0603020202020204" pitchFamily="34" charset="0"/>
              </a:rPr>
              <a:t>από </a:t>
            </a:r>
            <a:r>
              <a:rPr lang="el-GR" sz="2000" dirty="0">
                <a:solidFill>
                  <a:srgbClr val="242021"/>
                </a:solidFill>
                <a:latin typeface="Trebuchet MS" panose="020B0603020202020204" pitchFamily="34" charset="0"/>
              </a:rPr>
              <a:t>κάθετο άξονα που περνά από το κέντρο του να υπολογιστεί </a:t>
            </a:r>
            <a:r>
              <a:rPr lang="el-GR" sz="2000" dirty="0" smtClean="0">
                <a:solidFill>
                  <a:srgbClr val="242021"/>
                </a:solidFill>
                <a:latin typeface="Trebuchet MS" panose="020B0603020202020204" pitchFamily="34" charset="0"/>
              </a:rPr>
              <a:t>η</a:t>
            </a:r>
            <a:r>
              <a:rPr lang="en-US" sz="2000" dirty="0" smtClean="0">
                <a:solidFill>
                  <a:srgbClr val="242021"/>
                </a:solidFill>
                <a:latin typeface="Trebuchet MS" panose="020B0603020202020204" pitchFamily="34" charset="0"/>
              </a:rPr>
              <a:t> </a:t>
            </a:r>
            <a:r>
              <a:rPr lang="el-GR" sz="2000" dirty="0" smtClean="0">
                <a:solidFill>
                  <a:srgbClr val="242021"/>
                </a:solidFill>
                <a:latin typeface="Trebuchet MS" panose="020B0603020202020204" pitchFamily="34" charset="0"/>
              </a:rPr>
              <a:t>ΗΕΔ </a:t>
            </a:r>
            <a:r>
              <a:rPr lang="el-GR" sz="2000" dirty="0">
                <a:solidFill>
                  <a:srgbClr val="242021"/>
                </a:solidFill>
                <a:latin typeface="Trebuchet MS" panose="020B0603020202020204" pitchFamily="34" charset="0"/>
              </a:rPr>
              <a:t>από επαγωγή.</a:t>
            </a:r>
            <a:r>
              <a:rPr lang="el-GR" sz="2000" dirty="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endParaRPr lang="en-US" sz="2000" dirty="0" smtClean="0">
              <a:latin typeface="Trebuchet MS" panose="020B0603020202020204" pitchFamily="34" charset="0"/>
            </a:endParaRPr>
          </a:p>
          <a:p>
            <a:pPr algn="just">
              <a:lnSpc>
                <a:spcPct val="150000"/>
              </a:lnSpc>
            </a:pPr>
            <a:r>
              <a:rPr lang="en-US" sz="2000" b="1" dirty="0" smtClean="0">
                <a:latin typeface="Trebuchet MS" panose="020B0603020202020204" pitchFamily="34" charset="0"/>
              </a:rPr>
              <a:t>46. </a:t>
            </a:r>
            <a:r>
              <a:rPr lang="el-GR" sz="2000" dirty="0">
                <a:latin typeface="Trebuchet MS" panose="020B0603020202020204" pitchFamily="34" charset="0"/>
              </a:rPr>
              <a:t>Ένα κυκλικό πλαίσιο ακτίνας r = 20cm αποτελείται από </a:t>
            </a:r>
            <a:r>
              <a:rPr lang="el-GR" sz="2000" i="1" dirty="0">
                <a:latin typeface="Trebuchet MS" panose="020B0603020202020204" pitchFamily="34" charset="0"/>
              </a:rPr>
              <a:t>Ν</a:t>
            </a:r>
            <a:r>
              <a:rPr lang="el-GR" sz="2000" dirty="0">
                <a:latin typeface="Trebuchet MS" panose="020B0603020202020204" pitchFamily="34" charset="0"/>
              </a:rPr>
              <a:t> = </a:t>
            </a:r>
            <a:r>
              <a:rPr lang="el-GR" sz="2000" dirty="0" smtClean="0">
                <a:latin typeface="Trebuchet MS" panose="020B0603020202020204" pitchFamily="34" charset="0"/>
              </a:rPr>
              <a:t>20</a:t>
            </a:r>
            <a:r>
              <a:rPr lang="en-US" sz="2000" dirty="0" smtClean="0">
                <a:latin typeface="Trebuchet MS" panose="020B0603020202020204" pitchFamily="34" charset="0"/>
              </a:rPr>
              <a:t> </a:t>
            </a:r>
            <a:r>
              <a:rPr lang="el-GR" sz="2000" dirty="0" smtClean="0">
                <a:latin typeface="Trebuchet MS" panose="020B0603020202020204" pitchFamily="34" charset="0"/>
              </a:rPr>
              <a:t>σπείρες </a:t>
            </a:r>
            <a:r>
              <a:rPr lang="el-GR" sz="2000" dirty="0">
                <a:latin typeface="Trebuchet MS" panose="020B0603020202020204" pitchFamily="34" charset="0"/>
              </a:rPr>
              <a:t>και είναι κάθετο στις δυναμικές γραμμές μαγνητικού </a:t>
            </a:r>
            <a:r>
              <a:rPr lang="el-GR" sz="2000" dirty="0" smtClean="0">
                <a:latin typeface="Trebuchet MS" panose="020B0603020202020204" pitchFamily="34" charset="0"/>
              </a:rPr>
              <a:t>πεδίου </a:t>
            </a:r>
            <a:r>
              <a:rPr lang="el-GR" sz="2000" dirty="0">
                <a:latin typeface="Trebuchet MS" panose="020B0603020202020204" pitchFamily="34" charset="0"/>
              </a:rPr>
              <a:t>έντασης </a:t>
            </a:r>
            <a:r>
              <a:rPr lang="el-GR" sz="2000" i="1" dirty="0">
                <a:latin typeface="Trebuchet MS" panose="020B0603020202020204" pitchFamily="34" charset="0"/>
              </a:rPr>
              <a:t>Β</a:t>
            </a:r>
            <a:r>
              <a:rPr lang="el-GR" sz="2000" dirty="0">
                <a:latin typeface="Trebuchet MS" panose="020B0603020202020204" pitchFamily="34" charset="0"/>
              </a:rPr>
              <a:t> = 2Τ. Να υπολογιστεί η ΗΕΔ από επαγωγή </a:t>
            </a:r>
            <a:r>
              <a:rPr lang="el-GR" sz="2000" dirty="0" smtClean="0">
                <a:latin typeface="Trebuchet MS" panose="020B0603020202020204" pitchFamily="34" charset="0"/>
              </a:rPr>
              <a:t>που</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αναπτυχθεί στο πλαίσιο όταν σε χρόνο </a:t>
            </a:r>
            <a:r>
              <a:rPr lang="el-GR" sz="2000" dirty="0" err="1">
                <a:latin typeface="Trebuchet MS" panose="020B0603020202020204" pitchFamily="34" charset="0"/>
              </a:rPr>
              <a:t>Δ</a:t>
            </a:r>
            <a:r>
              <a:rPr lang="el-GR" sz="2000" i="1" dirty="0" err="1">
                <a:latin typeface="Trebuchet MS" panose="020B0603020202020204" pitchFamily="34" charset="0"/>
              </a:rPr>
              <a:t>t</a:t>
            </a:r>
            <a:r>
              <a:rPr lang="el-GR" sz="2000" dirty="0">
                <a:latin typeface="Trebuchet MS" panose="020B0603020202020204" pitchFamily="34" charset="0"/>
              </a:rPr>
              <a:t> = </a:t>
            </a:r>
            <a:r>
              <a:rPr lang="el-GR" sz="2000" dirty="0" err="1">
                <a:latin typeface="Trebuchet MS" panose="020B0603020202020204" pitchFamily="34" charset="0"/>
              </a:rPr>
              <a:t>πs</a:t>
            </a:r>
            <a:r>
              <a:rPr lang="el-GR" sz="2000" dirty="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α</a:t>
            </a:r>
            <a:r>
              <a:rPr lang="el-GR" sz="2000" b="1" dirty="0">
                <a:latin typeface="Trebuchet MS" panose="020B0603020202020204" pitchFamily="34" charset="0"/>
              </a:rPr>
              <a:t>)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μέτρο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μαγνητικής </a:t>
            </a:r>
            <a:r>
              <a:rPr lang="el-GR" sz="2000" dirty="0">
                <a:latin typeface="Trebuchet MS" panose="020B0603020202020204" pitchFamily="34" charset="0"/>
              </a:rPr>
              <a:t>επαγωγής </a:t>
            </a:r>
            <a:r>
              <a:rPr lang="el-GR" sz="2000" dirty="0" smtClean="0">
                <a:latin typeface="Trebuchet MS" panose="020B0603020202020204" pitchFamily="34" charset="0"/>
              </a:rPr>
              <a:t>τετραπλασιαστεί</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το μέτρο της </a:t>
            </a:r>
            <a:r>
              <a:rPr lang="el-GR" sz="2000" dirty="0" smtClean="0">
                <a:latin typeface="Trebuchet MS" panose="020B0603020202020204" pitchFamily="34" charset="0"/>
              </a:rPr>
              <a:t>μαγνητικής </a:t>
            </a:r>
            <a:r>
              <a:rPr lang="el-GR" sz="2000" dirty="0">
                <a:latin typeface="Trebuchet MS" panose="020B0603020202020204" pitchFamily="34" charset="0"/>
              </a:rPr>
              <a:t>επαγωγής </a:t>
            </a:r>
            <a:r>
              <a:rPr lang="el-GR" sz="2000" dirty="0" err="1" smtClean="0">
                <a:latin typeface="Trebuchet MS" panose="020B0603020202020204" pitchFamily="34" charset="0"/>
              </a:rPr>
              <a:t>υποτετραπλασιαστεί</a:t>
            </a:r>
            <a:r>
              <a:rPr lang="en-US" sz="2000" dirty="0">
                <a:latin typeface="Trebuchet MS" panose="020B0603020202020204" pitchFamily="34" charset="0"/>
              </a:rPr>
              <a:t>.</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γ</a:t>
            </a:r>
            <a:r>
              <a:rPr lang="el-GR" sz="2000" b="1" dirty="0">
                <a:latin typeface="Trebuchet MS" panose="020B0603020202020204" pitchFamily="34" charset="0"/>
              </a:rPr>
              <a:t>) </a:t>
            </a:r>
            <a:r>
              <a:rPr lang="en-US"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φορά της </a:t>
            </a:r>
            <a:r>
              <a:rPr lang="el-GR" sz="2000" dirty="0" smtClean="0">
                <a:latin typeface="Trebuchet MS" panose="020B0603020202020204" pitchFamily="34" charset="0"/>
              </a:rPr>
              <a:t>μαγνητικής</a:t>
            </a:r>
            <a:r>
              <a:rPr lang="en-US" sz="2000" dirty="0" smtClean="0">
                <a:latin typeface="Trebuchet MS" panose="020B0603020202020204" pitchFamily="34" charset="0"/>
              </a:rPr>
              <a:t> </a:t>
            </a:r>
            <a:r>
              <a:rPr lang="el-GR" sz="2000" dirty="0" smtClean="0">
                <a:latin typeface="Trebuchet MS" panose="020B0603020202020204" pitchFamily="34" charset="0"/>
              </a:rPr>
              <a:t>επαγωγής </a:t>
            </a:r>
            <a:r>
              <a:rPr lang="el-GR" sz="2000" dirty="0">
                <a:latin typeface="Trebuchet MS" panose="020B0603020202020204" pitchFamily="34" charset="0"/>
              </a:rPr>
              <a:t>αντιστραφεί.</a:t>
            </a:r>
          </a:p>
        </p:txBody>
      </p:sp>
      <p:sp>
        <p:nvSpPr>
          <p:cNvPr id="5" name="TextBox 4"/>
          <p:cNvSpPr txBox="1"/>
          <p:nvPr/>
        </p:nvSpPr>
        <p:spPr>
          <a:xfrm>
            <a:off x="7501465" y="1857243"/>
            <a:ext cx="142240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π.10</a:t>
            </a:r>
            <a:r>
              <a:rPr lang="el-GR" sz="2000" b="1" baseline="30000" dirty="0" smtClean="0">
                <a:solidFill>
                  <a:srgbClr val="FF0000"/>
                </a:solidFill>
                <a:effectLst>
                  <a:outerShdw blurRad="38100" dist="38100" dir="2700000" algn="tl">
                    <a:srgbClr val="000000">
                      <a:alpha val="43137"/>
                    </a:srgbClr>
                  </a:outerShdw>
                </a:effectLst>
                <a:latin typeface="Trebuchet MS" panose="020B0603020202020204" pitchFamily="34" charset="0"/>
              </a:rPr>
              <a:t>-2</a:t>
            </a:r>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V</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8348132" y="4132306"/>
            <a:ext cx="778935"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4,8V</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8534398" y="4625240"/>
            <a:ext cx="778935"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1,2V</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TextBox 7"/>
          <p:cNvSpPr txBox="1"/>
          <p:nvPr/>
        </p:nvSpPr>
        <p:spPr>
          <a:xfrm>
            <a:off x="7569197" y="4999292"/>
            <a:ext cx="778935"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3,2V</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1342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53</a:t>
            </a:fld>
            <a:endParaRPr lang="el-GR">
              <a:solidFill>
                <a:prstClr val="black">
                  <a:tint val="75000"/>
                </a:prstClr>
              </a:solidFill>
            </a:endParaRPr>
          </a:p>
        </p:txBody>
      </p:sp>
      <p:grpSp>
        <p:nvGrpSpPr>
          <p:cNvPr id="7" name="Ομάδα 6"/>
          <p:cNvGrpSpPr/>
          <p:nvPr/>
        </p:nvGrpSpPr>
        <p:grpSpPr>
          <a:xfrm>
            <a:off x="1479150" y="475297"/>
            <a:ext cx="9144554" cy="5451218"/>
            <a:chOff x="1479150" y="475297"/>
            <a:chExt cx="9144554" cy="5451218"/>
          </a:xfrm>
        </p:grpSpPr>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754311" y="475297"/>
              <a:ext cx="6316885" cy="2877503"/>
            </a:xfrm>
            <a:prstGeom prst="rect">
              <a:avLst/>
            </a:prstGeom>
          </p:spPr>
        </p:pic>
        <p:sp>
          <p:nvSpPr>
            <p:cNvPr id="5" name="Ορθογώνιο 4"/>
            <p:cNvSpPr/>
            <p:nvPr/>
          </p:nvSpPr>
          <p:spPr>
            <a:xfrm>
              <a:off x="1479150" y="475297"/>
              <a:ext cx="657552" cy="400110"/>
            </a:xfrm>
            <a:prstGeom prst="rect">
              <a:avLst/>
            </a:prstGeom>
          </p:spPr>
          <p:txBody>
            <a:bodyPr wrap="none">
              <a:spAutoFit/>
            </a:bodyPr>
            <a:lstStyle/>
            <a:p>
              <a:r>
                <a:rPr lang="en-US" sz="2000" b="1" dirty="0" smtClean="0">
                  <a:solidFill>
                    <a:srgbClr val="242021"/>
                  </a:solidFill>
                  <a:latin typeface="Trebuchet MS" panose="020B0603020202020204" pitchFamily="34" charset="0"/>
                </a:rPr>
                <a:t>51. </a:t>
              </a:r>
              <a:endParaRPr lang="el-GR" sz="2000" dirty="0"/>
            </a:p>
          </p:txBody>
        </p:sp>
        <p:sp>
          <p:nvSpPr>
            <p:cNvPr id="6" name="Ορθογώνιο 5"/>
            <p:cNvSpPr/>
            <p:nvPr/>
          </p:nvSpPr>
          <p:spPr>
            <a:xfrm>
              <a:off x="1479150" y="3525858"/>
              <a:ext cx="9144554" cy="2400657"/>
            </a:xfrm>
            <a:prstGeom prst="rect">
              <a:avLst/>
            </a:prstGeom>
          </p:spPr>
          <p:txBody>
            <a:bodyPr wrap="square">
              <a:spAutoFit/>
            </a:bodyPr>
            <a:lstStyle/>
            <a:p>
              <a:pPr algn="just">
                <a:lnSpc>
                  <a:spcPct val="150000"/>
                </a:lnSpc>
              </a:pPr>
              <a:r>
                <a:rPr lang="el-GR" sz="2000" dirty="0">
                  <a:latin typeface="Trebuchet MS" panose="020B0603020202020204" pitchFamily="34" charset="0"/>
                </a:rPr>
                <a:t>Ένα τετράγωνο πλαίσιο έχει αντίσταση </a:t>
              </a:r>
              <a:r>
                <a:rPr lang="el-GR" sz="2000" i="1" dirty="0">
                  <a:latin typeface="Trebuchet MS" panose="020B0603020202020204" pitchFamily="34" charset="0"/>
                </a:rPr>
                <a:t>R</a:t>
              </a:r>
              <a:r>
                <a:rPr lang="el-GR" sz="2000" dirty="0">
                  <a:latin typeface="Trebuchet MS" panose="020B0603020202020204" pitchFamily="34" charset="0"/>
                </a:rPr>
                <a:t> = 10Ω και </a:t>
              </a:r>
              <a:r>
                <a:rPr lang="el-GR" sz="2000" dirty="0" smtClean="0">
                  <a:latin typeface="Trebuchet MS" panose="020B0603020202020204" pitchFamily="34" charset="0"/>
                </a:rPr>
                <a:t>βρίσκεται</a:t>
              </a:r>
              <a:r>
                <a:rPr lang="en-US" sz="2000" dirty="0" smtClean="0">
                  <a:latin typeface="Trebuchet MS" panose="020B0603020202020204" pitchFamily="34" charset="0"/>
                </a:rPr>
                <a:t> </a:t>
              </a:r>
              <a:r>
                <a:rPr lang="el-GR" sz="2000" dirty="0" smtClean="0">
                  <a:latin typeface="Trebuchet MS" panose="020B0603020202020204" pitchFamily="34" charset="0"/>
                </a:rPr>
                <a:t>κάθετα </a:t>
              </a:r>
              <a:r>
                <a:rPr lang="el-GR" sz="2000" dirty="0">
                  <a:latin typeface="Trebuchet MS" panose="020B0603020202020204" pitchFamily="34" charset="0"/>
                </a:rPr>
                <a:t>στις δυναμικές γραμμές ομογενούς μαγνητικού πεδίου </a:t>
              </a:r>
              <a:r>
                <a:rPr lang="el-GR" sz="2000" dirty="0" smtClean="0">
                  <a:latin typeface="Trebuchet MS" panose="020B0603020202020204" pitchFamily="34" charset="0"/>
                </a:rPr>
                <a:t>η</a:t>
              </a:r>
              <a:r>
                <a:rPr lang="en-US" sz="2000" dirty="0" smtClean="0">
                  <a:latin typeface="Trebuchet MS" panose="020B0603020202020204" pitchFamily="34" charset="0"/>
                </a:rPr>
                <a:t> </a:t>
              </a:r>
              <a:r>
                <a:rPr lang="el-GR" sz="2000" dirty="0" smtClean="0">
                  <a:latin typeface="Trebuchet MS" panose="020B0603020202020204" pitchFamily="34" charset="0"/>
                </a:rPr>
                <a:t>ροή </a:t>
              </a:r>
              <a:r>
                <a:rPr lang="el-GR" sz="2000" dirty="0">
                  <a:latin typeface="Trebuchet MS" panose="020B0603020202020204" pitchFamily="34" charset="0"/>
                </a:rPr>
                <a:t>του οποίου μεταβάλλεται με το χρόνο όπως φαίνεται </a:t>
              </a:r>
              <a:r>
                <a:rPr lang="el-GR" sz="2000" dirty="0" smtClean="0">
                  <a:latin typeface="Trebuchet MS" panose="020B0603020202020204" pitchFamily="34" charset="0"/>
                </a:rPr>
                <a:t>στην</a:t>
              </a:r>
              <a:r>
                <a:rPr lang="en-US" sz="2000" dirty="0" smtClean="0">
                  <a:latin typeface="Trebuchet MS" panose="020B0603020202020204" pitchFamily="34" charset="0"/>
                </a:rPr>
                <a:t> </a:t>
              </a:r>
              <a:r>
                <a:rPr lang="el-GR" sz="2000" dirty="0" smtClean="0">
                  <a:latin typeface="Trebuchet MS" panose="020B0603020202020204" pitchFamily="34" charset="0"/>
                </a:rPr>
                <a:t>εικόνα</a:t>
              </a:r>
              <a:r>
                <a:rPr lang="el-GR" sz="2000" dirty="0">
                  <a:latin typeface="Trebuchet MS" panose="020B0603020202020204" pitchFamily="34" charset="0"/>
                </a:rPr>
                <a:t>. Να γίνει το διάγραμμα </a:t>
              </a: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της </a:t>
              </a:r>
              <a:r>
                <a:rPr lang="el-GR" sz="2000" dirty="0">
                  <a:latin typeface="Trebuchet MS" panose="020B0603020202020204" pitchFamily="34" charset="0"/>
                </a:rPr>
                <a:t>ΗΕΔ με το χρόνο και </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 </a:t>
              </a:r>
              <a:r>
                <a:rPr lang="en-US" sz="2000" b="1" dirty="0" smtClean="0">
                  <a:latin typeface="Trebuchet MS" panose="020B0603020202020204" pitchFamily="34" charset="0"/>
                </a:rPr>
                <a:t> </a:t>
              </a:r>
              <a:r>
                <a:rPr lang="el-GR" sz="2000" dirty="0" smtClean="0">
                  <a:latin typeface="Trebuchet MS" panose="020B0603020202020204" pitchFamily="34" charset="0"/>
                </a:rPr>
                <a:t>του</a:t>
              </a:r>
              <a:r>
                <a:rPr lang="en-US" sz="2000" dirty="0" smtClean="0">
                  <a:latin typeface="Trebuchet MS" panose="020B0603020202020204" pitchFamily="34" charset="0"/>
                </a:rPr>
                <a:t> </a:t>
              </a:r>
              <a:r>
                <a:rPr lang="el-GR" sz="2000" dirty="0" smtClean="0">
                  <a:latin typeface="Trebuchet MS" panose="020B0603020202020204" pitchFamily="34" charset="0"/>
                </a:rPr>
                <a:t>επαγωγικού </a:t>
              </a:r>
              <a:r>
                <a:rPr lang="el-GR" sz="2000" dirty="0">
                  <a:latin typeface="Trebuchet MS" panose="020B0603020202020204" pitchFamily="34" charset="0"/>
                </a:rPr>
                <a:t>ρεύματος με το χρόνο.</a:t>
              </a:r>
            </a:p>
          </p:txBody>
        </p:sp>
      </p:grpSp>
    </p:spTree>
    <p:extLst>
      <p:ext uri="{BB962C8B-B14F-4D97-AF65-F5344CB8AC3E}">
        <p14:creationId xmlns:p14="http://schemas.microsoft.com/office/powerpoint/2010/main" val="33557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54</a:t>
            </a:fld>
            <a:endParaRPr lang="el-GR">
              <a:solidFill>
                <a:prstClr val="black">
                  <a:tint val="75000"/>
                </a:prstClr>
              </a:solidFill>
            </a:endParaRPr>
          </a:p>
        </p:txBody>
      </p:sp>
      <p:grpSp>
        <p:nvGrpSpPr>
          <p:cNvPr id="8" name="Ομάδα 7"/>
          <p:cNvGrpSpPr/>
          <p:nvPr/>
        </p:nvGrpSpPr>
        <p:grpSpPr>
          <a:xfrm>
            <a:off x="975360" y="328612"/>
            <a:ext cx="10104120" cy="5073037"/>
            <a:chOff x="975360" y="328612"/>
            <a:chExt cx="10104120" cy="5073037"/>
          </a:xfrm>
        </p:grpSpPr>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613785" y="328612"/>
              <a:ext cx="3714750" cy="2085975"/>
            </a:xfrm>
            <a:prstGeom prst="rect">
              <a:avLst/>
            </a:prstGeom>
          </p:spPr>
        </p:pic>
        <p:sp>
          <p:nvSpPr>
            <p:cNvPr id="6" name="Ορθογώνιο 5"/>
            <p:cNvSpPr/>
            <p:nvPr/>
          </p:nvSpPr>
          <p:spPr>
            <a:xfrm>
              <a:off x="975360" y="505777"/>
              <a:ext cx="657552" cy="400110"/>
            </a:xfrm>
            <a:prstGeom prst="rect">
              <a:avLst/>
            </a:prstGeom>
          </p:spPr>
          <p:txBody>
            <a:bodyPr wrap="none">
              <a:spAutoFit/>
            </a:bodyPr>
            <a:lstStyle/>
            <a:p>
              <a:r>
                <a:rPr lang="en-US" sz="2000" b="1" dirty="0" smtClean="0">
                  <a:solidFill>
                    <a:srgbClr val="242021"/>
                  </a:solidFill>
                  <a:latin typeface="Trebuchet MS" panose="020B0603020202020204" pitchFamily="34" charset="0"/>
                </a:rPr>
                <a:t>54. </a:t>
              </a:r>
              <a:endParaRPr lang="el-GR" sz="2000" dirty="0"/>
            </a:p>
          </p:txBody>
        </p:sp>
        <p:sp>
          <p:nvSpPr>
            <p:cNvPr id="7" name="Ορθογώνιο 6"/>
            <p:cNvSpPr/>
            <p:nvPr/>
          </p:nvSpPr>
          <p:spPr>
            <a:xfrm>
              <a:off x="975360" y="2539327"/>
              <a:ext cx="10104120" cy="2862322"/>
            </a:xfrm>
            <a:prstGeom prst="rect">
              <a:avLst/>
            </a:prstGeom>
          </p:spPr>
          <p:txBody>
            <a:bodyPr wrap="square">
              <a:spAutoFit/>
            </a:bodyPr>
            <a:lstStyle/>
            <a:p>
              <a:pPr algn="just">
                <a:lnSpc>
                  <a:spcPct val="150000"/>
                </a:lnSpc>
              </a:pPr>
              <a:r>
                <a:rPr lang="el-GR" sz="2000" dirty="0">
                  <a:latin typeface="Trebuchet MS" panose="020B0603020202020204" pitchFamily="34" charset="0"/>
                </a:rPr>
                <a:t>Δύο οριζόντιες χωρίς αντίσταση ράγες είναι παράλληλες </a:t>
              </a:r>
              <a:r>
                <a:rPr lang="el-GR" sz="2000" dirty="0" smtClean="0">
                  <a:latin typeface="Trebuchet MS" panose="020B0603020202020204" pitchFamily="34" charset="0"/>
                </a:rPr>
                <a:t>μεταξύ </a:t>
              </a:r>
              <a:r>
                <a:rPr lang="el-GR" sz="2000" dirty="0">
                  <a:latin typeface="Trebuchet MS" panose="020B0603020202020204" pitchFamily="34" charset="0"/>
                </a:rPr>
                <a:t>τους και οι άκρες τους συνδέονται με αντίσταση </a:t>
              </a:r>
              <a:r>
                <a:rPr lang="el-GR" sz="2000" i="1" dirty="0">
                  <a:latin typeface="Trebuchet MS" panose="020B0603020202020204" pitchFamily="34" charset="0"/>
                </a:rPr>
                <a:t>R</a:t>
              </a:r>
              <a:r>
                <a:rPr lang="el-GR" sz="2000" dirty="0">
                  <a:latin typeface="Trebuchet MS" panose="020B0603020202020204" pitchFamily="34" charset="0"/>
                </a:rPr>
                <a:t> = 2Ω. </a:t>
              </a:r>
              <a:r>
                <a:rPr lang="el-GR" sz="2000" dirty="0" smtClean="0">
                  <a:latin typeface="Trebuchet MS" panose="020B0603020202020204" pitchFamily="34" charset="0"/>
                </a:rPr>
                <a:t>Μια</a:t>
              </a:r>
              <a:r>
                <a:rPr lang="en-US" sz="2000" dirty="0" smtClean="0">
                  <a:latin typeface="Trebuchet MS" panose="020B0603020202020204" pitchFamily="34" charset="0"/>
                </a:rPr>
                <a:t> </a:t>
              </a:r>
              <a:r>
                <a:rPr lang="el-GR" sz="2000" dirty="0" smtClean="0">
                  <a:latin typeface="Trebuchet MS" panose="020B0603020202020204" pitchFamily="34" charset="0"/>
                </a:rPr>
                <a:t>ράβδος </a:t>
              </a:r>
              <a:r>
                <a:rPr lang="el-GR" sz="2000" dirty="0">
                  <a:latin typeface="Trebuchet MS" panose="020B0603020202020204" pitchFamily="34" charset="0"/>
                </a:rPr>
                <a:t>μπορεί να ολισθαίνει χωρίς τριβές πάνω στις δύο </a:t>
              </a:r>
              <a:r>
                <a:rPr lang="el-GR" sz="2000" dirty="0" smtClean="0">
                  <a:latin typeface="Trebuchet MS" panose="020B0603020202020204" pitchFamily="34" charset="0"/>
                </a:rPr>
                <a:t>ράγες.</a:t>
              </a:r>
              <a:r>
                <a:rPr lang="en-US" sz="2000" dirty="0" smtClean="0">
                  <a:latin typeface="Trebuchet MS" panose="020B0603020202020204" pitchFamily="34" charset="0"/>
                </a:rPr>
                <a:t> </a:t>
              </a:r>
              <a:r>
                <a:rPr lang="el-GR" sz="2000" dirty="0" smtClean="0">
                  <a:latin typeface="Trebuchet MS" panose="020B0603020202020204" pitchFamily="34" charset="0"/>
                </a:rPr>
                <a:t>Στη </a:t>
              </a:r>
              <a:r>
                <a:rPr lang="el-GR" sz="2000" dirty="0">
                  <a:latin typeface="Trebuchet MS" panose="020B0603020202020204" pitchFamily="34" charset="0"/>
                </a:rPr>
                <a:t>ράβδο αρχίζει να ασκείται σταθερή δύναμη </a:t>
              </a:r>
              <a:r>
                <a:rPr lang="el-GR" sz="2000" i="1" dirty="0">
                  <a:latin typeface="Trebuchet MS" panose="020B0603020202020204" pitchFamily="34" charset="0"/>
                </a:rPr>
                <a:t>F</a:t>
              </a:r>
              <a:r>
                <a:rPr lang="el-GR" sz="2000" dirty="0">
                  <a:latin typeface="Trebuchet MS" panose="020B0603020202020204" pitchFamily="34" charset="0"/>
                </a:rPr>
                <a:t> = 0,4N με </a:t>
              </a:r>
              <a:r>
                <a:rPr lang="el-GR" sz="2000" dirty="0" smtClean="0">
                  <a:latin typeface="Trebuchet MS" panose="020B0603020202020204" pitchFamily="34" charset="0"/>
                </a:rPr>
                <a:t>φορά</a:t>
              </a:r>
              <a:r>
                <a:rPr lang="en-US" sz="2000" dirty="0" smtClean="0">
                  <a:latin typeface="Trebuchet MS" panose="020B0603020202020204" pitchFamily="34" charset="0"/>
                </a:rPr>
                <a:t> </a:t>
              </a:r>
              <a:r>
                <a:rPr lang="el-GR" sz="2000" dirty="0" smtClean="0">
                  <a:latin typeface="Trebuchet MS" panose="020B0603020202020204" pitchFamily="34" charset="0"/>
                </a:rPr>
                <a:t>προς </a:t>
              </a:r>
              <a:r>
                <a:rPr lang="el-GR" sz="2000" dirty="0">
                  <a:latin typeface="Trebuchet MS" panose="020B0603020202020204" pitchFamily="34" charset="0"/>
                </a:rPr>
                <a:t>τα δεξιά. Αν το σύστημα βρίσκεται μέσα σε ομογενές </a:t>
              </a:r>
              <a:r>
                <a:rPr lang="el-GR" sz="2000" dirty="0" smtClean="0">
                  <a:latin typeface="Trebuchet MS" panose="020B0603020202020204" pitchFamily="34" charset="0"/>
                </a:rPr>
                <a:t>μαγνητικό </a:t>
              </a:r>
              <a:r>
                <a:rPr lang="el-GR" sz="2000" dirty="0">
                  <a:latin typeface="Trebuchet MS" panose="020B0603020202020204" pitchFamily="34" charset="0"/>
                </a:rPr>
                <a:t>πεδίο έντασης </a:t>
              </a:r>
              <a:r>
                <a:rPr lang="el-GR" sz="2000" i="1" dirty="0">
                  <a:latin typeface="Trebuchet MS" panose="020B0603020202020204" pitchFamily="34" charset="0"/>
                </a:rPr>
                <a:t>Β</a:t>
              </a:r>
              <a:r>
                <a:rPr lang="el-GR" sz="2000" dirty="0">
                  <a:latin typeface="Trebuchet MS" panose="020B0603020202020204" pitchFamily="34" charset="0"/>
                </a:rPr>
                <a:t> = 0,2Τ να υπολογιστεί η οριακή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 </a:t>
              </a:r>
              <a:r>
                <a:rPr lang="el-GR" sz="2000" dirty="0" smtClean="0">
                  <a:latin typeface="Trebuchet MS" panose="020B0603020202020204" pitchFamily="34" charset="0"/>
                </a:rPr>
                <a:t>που </a:t>
              </a:r>
              <a:r>
                <a:rPr lang="el-GR" sz="2000" dirty="0">
                  <a:latin typeface="Trebuchet MS" panose="020B0603020202020204" pitchFamily="34" charset="0"/>
                </a:rPr>
                <a:t>θα αποκτήσει τελικά η ράβδος. Η ράβδος δεν έχει </a:t>
              </a:r>
              <a:r>
                <a:rPr lang="el-GR" sz="2000" dirty="0" smtClean="0">
                  <a:latin typeface="Trebuchet MS" panose="020B0603020202020204" pitchFamily="34" charset="0"/>
                </a:rPr>
                <a:t>αντίσταση,</a:t>
              </a:r>
              <a:r>
                <a:rPr lang="en-US" sz="2000" dirty="0" smtClean="0">
                  <a:latin typeface="Trebuchet MS" panose="020B0603020202020204" pitchFamily="34" charset="0"/>
                </a:rPr>
                <a:t> </a:t>
              </a:r>
              <a:r>
                <a:rPr lang="el-GR" sz="2000" dirty="0" smtClean="0">
                  <a:latin typeface="Trebuchet MS" panose="020B0603020202020204" pitchFamily="34" charset="0"/>
                </a:rPr>
                <a:t>εφάπτεται </a:t>
              </a:r>
              <a:r>
                <a:rPr lang="el-GR" sz="2000" dirty="0">
                  <a:latin typeface="Trebuchet MS" panose="020B0603020202020204" pitchFamily="34" charset="0"/>
                </a:rPr>
                <a:t>συνεχώς στις ράγες και έχει μήκος </a:t>
              </a:r>
              <a:r>
                <a:rPr lang="el-GR" sz="2000" dirty="0" smtClean="0">
                  <a:latin typeface="Trebuchet MS" panose="020B0603020202020204" pitchFamily="34" charset="0"/>
                </a:rPr>
                <a:t>ℓ</a:t>
              </a:r>
              <a:r>
                <a:rPr lang="en-US" sz="2000" dirty="0" smtClean="0">
                  <a:latin typeface="Trebuchet MS" panose="020B0603020202020204" pitchFamily="34" charset="0"/>
                </a:rPr>
                <a:t> </a:t>
              </a:r>
              <a:r>
                <a:rPr lang="el-GR" sz="2000" dirty="0" smtClean="0">
                  <a:latin typeface="Trebuchet MS" panose="020B0603020202020204" pitchFamily="34" charset="0"/>
                </a:rPr>
                <a:t>= </a:t>
              </a:r>
              <a:r>
                <a:rPr lang="el-GR" sz="2000" dirty="0">
                  <a:latin typeface="Trebuchet MS" panose="020B0603020202020204" pitchFamily="34" charset="0"/>
                </a:rPr>
                <a:t>1m.</a:t>
              </a:r>
            </a:p>
          </p:txBody>
        </p:sp>
      </p:grpSp>
      <p:sp>
        <p:nvSpPr>
          <p:cNvPr id="4" name="TextBox 3"/>
          <p:cNvSpPr txBox="1"/>
          <p:nvPr/>
        </p:nvSpPr>
        <p:spPr>
          <a:xfrm>
            <a:off x="9279466" y="4883006"/>
            <a:ext cx="1134533"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20m/s</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50459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55</a:t>
            </a:fld>
            <a:endParaRPr lang="el-GR">
              <a:solidFill>
                <a:prstClr val="black">
                  <a:tint val="75000"/>
                </a:prstClr>
              </a:solidFill>
            </a:endParaRPr>
          </a:p>
        </p:txBody>
      </p:sp>
      <p:sp>
        <p:nvSpPr>
          <p:cNvPr id="5" name="Rectangle 2"/>
          <p:cNvSpPr>
            <a:spLocks noChangeArrowheads="1"/>
          </p:cNvSpPr>
          <p:nvPr/>
        </p:nvSpPr>
        <p:spPr bwMode="auto">
          <a:xfrm>
            <a:off x="2284903" y="1967123"/>
            <a:ext cx="76221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εκτός του βιβλίου</a:t>
            </a:r>
          </a:p>
        </p:txBody>
      </p:sp>
    </p:spTree>
    <p:extLst>
      <p:ext uri="{BB962C8B-B14F-4D97-AF65-F5344CB8AC3E}">
        <p14:creationId xmlns:p14="http://schemas.microsoft.com/office/powerpoint/2010/main" val="14208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56</a:t>
            </a:fld>
            <a:endParaRPr lang="el-GR">
              <a:solidFill>
                <a:prstClr val="black">
                  <a:tint val="75000"/>
                </a:prstClr>
              </a:solidFill>
            </a:endParaRPr>
          </a:p>
        </p:txBody>
      </p:sp>
      <p:sp>
        <p:nvSpPr>
          <p:cNvPr id="4" name="Ορθογώνιο 3"/>
          <p:cNvSpPr/>
          <p:nvPr/>
        </p:nvSpPr>
        <p:spPr>
          <a:xfrm>
            <a:off x="1188720" y="415558"/>
            <a:ext cx="8686800" cy="5632311"/>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l-GR" sz="2000" b="1" dirty="0">
                <a:solidFill>
                  <a:srgbClr val="000000"/>
                </a:solidFill>
                <a:latin typeface="Trebuchet MS" panose="020B0603020202020204" pitchFamily="34" charset="0"/>
              </a:rPr>
              <a:t>1.</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Αιτί</a:t>
            </a:r>
            <a:r>
              <a:rPr lang="en-US" altLang="el-GR" sz="2000" dirty="0">
                <a:solidFill>
                  <a:srgbClr val="000000"/>
                </a:solidFill>
                <a:latin typeface="Trebuchet MS" panose="020B0603020202020204" pitchFamily="34" charset="0"/>
              </a:rPr>
              <a:t>α του φαινομένου της επαγωγής </a:t>
            </a:r>
            <a:r>
              <a:rPr lang="en-US" altLang="el-GR" sz="2000" dirty="0" smtClean="0">
                <a:solidFill>
                  <a:srgbClr val="000000"/>
                </a:solidFill>
                <a:latin typeface="Trebuchet MS" panose="020B0603020202020204" pitchFamily="34" charset="0"/>
              </a:rPr>
              <a:t>είναι</a:t>
            </a:r>
            <a:endParaRPr lang="en-US" altLang="el-GR" sz="2000" dirty="0">
              <a:solidFill>
                <a:srgbClr val="000000"/>
              </a:solidFill>
              <a:latin typeface="Trebuchet MS" panose="020B0603020202020204" pitchFamily="34" charset="0"/>
            </a:endParaRPr>
          </a:p>
          <a:p>
            <a:pPr lvl="0" algn="just" eaLnBrk="0" fontAlgn="base" hangingPunct="0">
              <a:lnSpc>
                <a:spcPct val="150000"/>
              </a:lnSpc>
              <a:spcBef>
                <a:spcPct val="0"/>
              </a:spcBef>
              <a:spcAft>
                <a:spcPct val="0"/>
              </a:spcAft>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η μα</a:t>
            </a:r>
            <a:r>
              <a:rPr lang="en-US" altLang="el-GR" sz="2000" dirty="0" err="1">
                <a:solidFill>
                  <a:srgbClr val="000000"/>
                </a:solidFill>
                <a:latin typeface="Trebuchet MS" panose="020B0603020202020204" pitchFamily="34" charset="0"/>
              </a:rPr>
              <a:t>γνητική</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ροή</a:t>
            </a:r>
            <a:r>
              <a:rPr lang="en-US" altLang="el-GR" sz="2000" dirty="0">
                <a:solidFill>
                  <a:srgbClr val="000000"/>
                </a:solidFill>
                <a:latin typeface="Trebuchet MS" panose="020B0603020202020204" pitchFamily="34" charset="0"/>
              </a:rPr>
              <a:t>.                   </a:t>
            </a:r>
            <a:r>
              <a:rPr lang="el-GR" altLang="el-GR" sz="2000" dirty="0">
                <a:solidFill>
                  <a:srgbClr val="000000"/>
                </a:solidFill>
                <a:latin typeface="Trebuchet MS" panose="020B0603020202020204" pitchFamily="34" charset="0"/>
              </a:rPr>
              <a:t>      </a:t>
            </a:r>
            <a:endParaRPr lang="en-US" altLang="el-GR" sz="2000" dirty="0">
              <a:solidFill>
                <a:srgbClr val="000000"/>
              </a:solidFill>
              <a:latin typeface="Trebuchet MS" panose="020B0603020202020204" pitchFamily="34" charset="0"/>
            </a:endParaRPr>
          </a:p>
          <a:p>
            <a:pPr lvl="0" algn="just" eaLnBrk="0" fontAlgn="base" hangingPunct="0">
              <a:lnSpc>
                <a:spcPct val="150000"/>
              </a:lnSpc>
              <a:spcBef>
                <a:spcPct val="0"/>
              </a:spcBef>
              <a:spcAft>
                <a:spcPct val="0"/>
              </a:spcAft>
            </a:pP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a:t>
            </a:r>
            <a:r>
              <a:rPr lang="en-US" altLang="el-GR" sz="2000" dirty="0">
                <a:solidFill>
                  <a:srgbClr val="000000"/>
                </a:solidFill>
                <a:latin typeface="Trebuchet MS" panose="020B0603020202020204" pitchFamily="34" charset="0"/>
              </a:rPr>
              <a:t> επα</a:t>
            </a:r>
            <a:r>
              <a:rPr lang="en-US" altLang="el-GR" sz="2000" dirty="0" err="1">
                <a:solidFill>
                  <a:srgbClr val="000000"/>
                </a:solidFill>
                <a:latin typeface="Trebuchet MS" panose="020B0603020202020204" pitchFamily="34" charset="0"/>
              </a:rPr>
              <a:t>γωγικό</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ρεύμ</a:t>
            </a:r>
            <a:r>
              <a:rPr lang="en-US" altLang="el-GR" sz="2000" dirty="0">
                <a:solidFill>
                  <a:srgbClr val="000000"/>
                </a:solidFill>
                <a:latin typeface="Trebuchet MS" panose="020B0603020202020204" pitchFamily="34" charset="0"/>
              </a:rPr>
              <a:t>α.</a:t>
            </a:r>
          </a:p>
          <a:p>
            <a:pPr lvl="0" algn="just" eaLnBrk="0" fontAlgn="base" hangingPunct="0">
              <a:lnSpc>
                <a:spcPct val="150000"/>
              </a:lnSpc>
              <a:spcBef>
                <a:spcPct val="0"/>
              </a:spcBef>
              <a:spcAft>
                <a:spcPct val="0"/>
              </a:spcAft>
            </a:pP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η </a:t>
            </a:r>
            <a:r>
              <a:rPr lang="en-US" altLang="el-GR" sz="2000" dirty="0" err="1">
                <a:solidFill>
                  <a:srgbClr val="000000"/>
                </a:solidFill>
                <a:latin typeface="Trebuchet MS" panose="020B0603020202020204" pitchFamily="34" charset="0"/>
              </a:rPr>
              <a:t>μετ</a:t>
            </a:r>
            <a:r>
              <a:rPr lang="en-US" altLang="el-GR" sz="2000" dirty="0">
                <a:solidFill>
                  <a:srgbClr val="000000"/>
                </a:solidFill>
                <a:latin typeface="Trebuchet MS" panose="020B0603020202020204" pitchFamily="34" charset="0"/>
              </a:rPr>
              <a:t>αβολή της μαγνητικής ροής.  </a:t>
            </a:r>
            <a:r>
              <a:rPr lang="el-GR" altLang="el-GR" sz="2000" dirty="0">
                <a:solidFill>
                  <a:srgbClr val="000000"/>
                </a:solidFill>
                <a:latin typeface="Trebuchet MS" panose="020B0603020202020204" pitchFamily="34" charset="0"/>
              </a:rPr>
              <a:t>   </a:t>
            </a:r>
            <a:endParaRPr lang="en-US" altLang="el-GR" sz="2000" dirty="0">
              <a:solidFill>
                <a:srgbClr val="000000"/>
              </a:solidFill>
              <a:latin typeface="Trebuchet MS" panose="020B0603020202020204" pitchFamily="34" charset="0"/>
            </a:endParaRPr>
          </a:p>
          <a:p>
            <a:pPr lvl="0" algn="just" eaLnBrk="0" fontAlgn="base" hangingPunct="0">
              <a:lnSpc>
                <a:spcPct val="150000"/>
              </a:lnSpc>
              <a:spcBef>
                <a:spcPct val="0"/>
              </a:spcBef>
              <a:spcAft>
                <a:spcPct val="0"/>
              </a:spcAft>
            </a:pP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ο κα</a:t>
            </a:r>
            <a:r>
              <a:rPr lang="en-US" altLang="el-GR" sz="2000" dirty="0" err="1">
                <a:solidFill>
                  <a:srgbClr val="000000"/>
                </a:solidFill>
                <a:latin typeface="Trebuchet MS" panose="020B0603020202020204" pitchFamily="34" charset="0"/>
              </a:rPr>
              <a:t>νόν</a:t>
            </a:r>
            <a:r>
              <a:rPr lang="en-US" altLang="el-GR" sz="2000" dirty="0">
                <a:solidFill>
                  <a:srgbClr val="000000"/>
                </a:solidFill>
                <a:latin typeface="Trebuchet MS" panose="020B0603020202020204" pitchFamily="34" charset="0"/>
              </a:rPr>
              <a:t>ας του Lenz</a:t>
            </a:r>
            <a:r>
              <a:rPr lang="en-US" altLang="el-GR" sz="2000" dirty="0" smtClean="0">
                <a:solidFill>
                  <a:srgbClr val="000000"/>
                </a:solidFill>
                <a:latin typeface="Trebuchet MS" panose="020B0603020202020204" pitchFamily="34" charset="0"/>
              </a:rPr>
              <a:t>.</a:t>
            </a:r>
          </a:p>
          <a:p>
            <a:pPr lvl="0" algn="just" eaLnBrk="0" fontAlgn="base" hangingPunct="0">
              <a:lnSpc>
                <a:spcPct val="150000"/>
              </a:lnSpc>
              <a:spcBef>
                <a:spcPct val="0"/>
              </a:spcBef>
              <a:spcAft>
                <a:spcPct val="0"/>
              </a:spcAft>
            </a:pPr>
            <a:endParaRPr lang="en-US" altLang="el-GR" sz="2000" dirty="0">
              <a:solidFill>
                <a:srgbClr val="000000"/>
              </a:solidFill>
              <a:latin typeface="Trebuchet MS" panose="020B0603020202020204" pitchFamily="34" charset="0"/>
            </a:endParaRPr>
          </a:p>
          <a:p>
            <a:pPr algn="just">
              <a:lnSpc>
                <a:spcPct val="150000"/>
              </a:lnSpc>
            </a:pPr>
            <a:r>
              <a:rPr lang="el-GR" altLang="el-GR" sz="2000" b="1" dirty="0">
                <a:latin typeface="Trebuchet MS" panose="020B0603020202020204" pitchFamily="34" charset="0"/>
              </a:rPr>
              <a:t>2.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να προκαλέσουμε εμφάνιση επαγωγικής ΗΕΔ σ' ένα πηνίο, πρέπει οπωσδήποτε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α. </a:t>
            </a:r>
            <a:r>
              <a:rPr lang="el-GR" altLang="el-GR" sz="2000" b="1" dirty="0">
                <a:latin typeface="Trebuchet MS" panose="020B0603020202020204" pitchFamily="34" charset="0"/>
              </a:rPr>
              <a:t> </a:t>
            </a:r>
            <a:r>
              <a:rPr lang="en-US" altLang="el-GR" sz="2000" dirty="0">
                <a:latin typeface="Trebuchet MS" panose="020B0603020202020204" pitchFamily="34" charset="0"/>
              </a:rPr>
              <a:t>τ</a:t>
            </a:r>
            <a:r>
              <a:rPr lang="el-GR" altLang="el-GR" sz="2000" dirty="0">
                <a:latin typeface="Trebuchet MS" panose="020B0603020202020204" pitchFamily="34" charset="0"/>
              </a:rPr>
              <a:t>ο</a:t>
            </a:r>
            <a:r>
              <a:rPr lang="en-US" altLang="el-GR" sz="2000" dirty="0">
                <a:latin typeface="Trebuchet MS" panose="020B0603020202020204" pitchFamily="34" charset="0"/>
              </a:rPr>
              <a:t> </a:t>
            </a:r>
            <a:r>
              <a:rPr lang="en-US" altLang="el-GR" sz="2000" dirty="0" err="1">
                <a:latin typeface="Trebuchet MS" panose="020B0603020202020204" pitchFamily="34" charset="0"/>
              </a:rPr>
              <a:t>κύκλωμ</a:t>
            </a:r>
            <a:r>
              <a:rPr lang="en-US" altLang="el-GR" sz="2000" dirty="0">
                <a:latin typeface="Trebuchet MS" panose="020B0603020202020204" pitchFamily="34" charset="0"/>
              </a:rPr>
              <a:t>α τ</a:t>
            </a:r>
            <a:r>
              <a:rPr lang="el-GR" altLang="el-GR" sz="2000" dirty="0">
                <a:latin typeface="Trebuchet MS" panose="020B0603020202020204" pitchFamily="34" charset="0"/>
              </a:rPr>
              <a:t>ο</a:t>
            </a:r>
            <a:r>
              <a:rPr lang="en-US" altLang="el-GR" sz="2000" dirty="0">
                <a:latin typeface="Trebuchet MS" panose="020B0603020202020204" pitchFamily="34" charset="0"/>
              </a:rPr>
              <a:t>υ π</a:t>
            </a:r>
            <a:r>
              <a:rPr lang="en-US" altLang="el-GR" sz="2000" dirty="0" err="1">
                <a:latin typeface="Trebuchet MS" panose="020B0603020202020204" pitchFamily="34" charset="0"/>
              </a:rPr>
              <a:t>ηνί</a:t>
            </a:r>
            <a:r>
              <a:rPr lang="el-GR" altLang="el-GR" sz="2000" dirty="0">
                <a:latin typeface="Trebuchet MS" panose="020B0603020202020204" pitchFamily="34" charset="0"/>
              </a:rPr>
              <a:t>ο</a:t>
            </a:r>
            <a:r>
              <a:rPr lang="en-US" altLang="el-GR" sz="2000" dirty="0">
                <a:latin typeface="Trebuchet MS" panose="020B0603020202020204" pitchFamily="34" charset="0"/>
              </a:rPr>
              <a:t>υ να </a:t>
            </a:r>
            <a:r>
              <a:rPr lang="en-US" altLang="el-GR" sz="2000" dirty="0" err="1">
                <a:latin typeface="Trebuchet MS" panose="020B0603020202020204" pitchFamily="34" charset="0"/>
              </a:rPr>
              <a:t>είν</a:t>
            </a:r>
            <a:r>
              <a:rPr lang="en-US" altLang="el-GR" sz="2000" dirty="0">
                <a:latin typeface="Trebuchet MS" panose="020B0603020202020204" pitchFamily="34" charset="0"/>
              </a:rPr>
              <a:t>αι κλειστό.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β. </a:t>
            </a:r>
            <a:r>
              <a:rPr lang="el-GR" altLang="el-GR" sz="2000" b="1" dirty="0">
                <a:latin typeface="Trebuchet MS" panose="020B0603020202020204" pitchFamily="34" charset="0"/>
              </a:rPr>
              <a:t> </a:t>
            </a:r>
            <a:r>
              <a:rPr lang="en-US" altLang="el-GR" sz="2000" dirty="0">
                <a:latin typeface="Trebuchet MS" panose="020B0603020202020204" pitchFamily="34" charset="0"/>
              </a:rPr>
              <a:t>να </a:t>
            </a:r>
            <a:r>
              <a:rPr lang="en-US" altLang="el-GR" sz="2000" dirty="0" err="1">
                <a:latin typeface="Trebuchet MS" panose="020B0603020202020204" pitchFamily="34" charset="0"/>
              </a:rPr>
              <a:t>μετ</a:t>
            </a:r>
            <a:r>
              <a:rPr lang="en-US" altLang="el-GR" sz="2000" dirty="0">
                <a:latin typeface="Trebuchet MS" panose="020B0603020202020204" pitchFamily="34" charset="0"/>
              </a:rPr>
              <a:t>ακινήσ</a:t>
            </a:r>
            <a:r>
              <a:rPr lang="el-GR" altLang="el-GR" sz="2000" dirty="0">
                <a:latin typeface="Trebuchet MS" panose="020B0603020202020204" pitchFamily="34" charset="0"/>
              </a:rPr>
              <a:t>ο</a:t>
            </a:r>
            <a:r>
              <a:rPr lang="en-US" altLang="el-GR" sz="2000" dirty="0" err="1">
                <a:latin typeface="Trebuchet MS" panose="020B0603020202020204" pitchFamily="34" charset="0"/>
              </a:rPr>
              <a:t>υμε</a:t>
            </a:r>
            <a:r>
              <a:rPr lang="en-US" altLang="el-GR" sz="2000" dirty="0">
                <a:latin typeface="Trebuchet MS" panose="020B0603020202020204" pitchFamily="34" charset="0"/>
              </a:rPr>
              <a:t> </a:t>
            </a:r>
            <a:r>
              <a:rPr lang="el-GR" altLang="el-GR" sz="2000" dirty="0">
                <a:latin typeface="Trebuchet MS" panose="020B0603020202020204" pitchFamily="34" charset="0"/>
              </a:rPr>
              <a:t>ένα γαλβανόμετρο</a:t>
            </a:r>
            <a:r>
              <a:rPr lang="en-US" altLang="el-GR" sz="2000" dirty="0">
                <a:latin typeface="Trebuchet MS" panose="020B0603020202020204" pitchFamily="34" charset="0"/>
              </a:rPr>
              <a:t>.</a:t>
            </a:r>
          </a:p>
          <a:p>
            <a:pPr algn="just">
              <a:lnSpc>
                <a:spcPct val="150000"/>
              </a:lnSpc>
            </a:pPr>
            <a:r>
              <a:rPr lang="en-US" altLang="el-GR" sz="2000" b="1" dirty="0">
                <a:latin typeface="Trebuchet MS" panose="020B0603020202020204" pitchFamily="34" charset="0"/>
              </a:rPr>
              <a:t>γ. </a:t>
            </a:r>
            <a:r>
              <a:rPr lang="el-GR" altLang="el-GR" sz="2000" b="1" dirty="0">
                <a:latin typeface="Trebuchet MS" panose="020B0603020202020204" pitchFamily="34" charset="0"/>
              </a:rPr>
              <a:t> </a:t>
            </a:r>
            <a:r>
              <a:rPr lang="en-US" altLang="el-GR" sz="2000" dirty="0">
                <a:latin typeface="Trebuchet MS" panose="020B0603020202020204" pitchFamily="34" charset="0"/>
              </a:rPr>
              <a:t>επα</a:t>
            </a:r>
            <a:r>
              <a:rPr lang="en-US" altLang="el-GR" sz="2000" dirty="0" err="1">
                <a:latin typeface="Trebuchet MS" panose="020B0603020202020204" pitchFamily="34" charset="0"/>
              </a:rPr>
              <a:t>γωγέ</a:t>
            </a:r>
            <a:r>
              <a:rPr lang="en-US" altLang="el-GR" sz="2000" dirty="0">
                <a:latin typeface="Trebuchet MS" panose="020B0603020202020204" pitchFamily="34" charset="0"/>
              </a:rPr>
              <a:t>ας να είναι μόνιμ</a:t>
            </a:r>
            <a:r>
              <a:rPr lang="el-GR" altLang="el-GR" sz="2000" dirty="0">
                <a:latin typeface="Trebuchet MS" panose="020B0603020202020204" pitchFamily="34" charset="0"/>
              </a:rPr>
              <a:t>ο</a:t>
            </a:r>
            <a:r>
              <a:rPr lang="en-US" altLang="el-GR" sz="2000" dirty="0">
                <a:latin typeface="Trebuchet MS" panose="020B0603020202020204" pitchFamily="34" charset="0"/>
              </a:rPr>
              <a:t>ς μα</a:t>
            </a:r>
            <a:r>
              <a:rPr lang="en-US" altLang="el-GR" sz="2000" dirty="0" err="1">
                <a:latin typeface="Trebuchet MS" panose="020B0603020202020204" pitchFamily="34" charset="0"/>
              </a:rPr>
              <a:t>γνήτης</a:t>
            </a:r>
            <a:r>
              <a:rPr lang="en-US" altLang="el-GR" sz="2000" dirty="0">
                <a:latin typeface="Trebuchet MS" panose="020B0603020202020204" pitchFamily="34" charset="0"/>
              </a:rPr>
              <a:t> και </a:t>
            </a:r>
            <a:r>
              <a:rPr lang="en-US" altLang="el-GR" sz="2000" dirty="0" err="1">
                <a:latin typeface="Trebuchet MS" panose="020B0603020202020204" pitchFamily="34" charset="0"/>
              </a:rPr>
              <a:t>όχι</a:t>
            </a:r>
            <a:r>
              <a:rPr lang="en-US" altLang="el-GR" sz="2000" dirty="0">
                <a:latin typeface="Trebuchet MS" panose="020B0603020202020204" pitchFamily="34" charset="0"/>
              </a:rPr>
              <a:t> </a:t>
            </a:r>
            <a:r>
              <a:rPr lang="en-US" altLang="el-GR" sz="2000" dirty="0" err="1">
                <a:latin typeface="Trebuchet MS" panose="020B0603020202020204" pitchFamily="34" charset="0"/>
              </a:rPr>
              <a:t>ηλεκτρ</a:t>
            </a:r>
            <a:r>
              <a:rPr lang="el-GR" altLang="el-GR" sz="2000" dirty="0">
                <a:latin typeface="Trebuchet MS" panose="020B0603020202020204" pitchFamily="34" charset="0"/>
              </a:rPr>
              <a:t>ο-</a:t>
            </a:r>
            <a:r>
              <a:rPr lang="en-US" altLang="el-GR" sz="2000" dirty="0">
                <a:latin typeface="Trebuchet MS" panose="020B0603020202020204" pitchFamily="34" charset="0"/>
              </a:rPr>
              <a:t> μα</a:t>
            </a:r>
            <a:r>
              <a:rPr lang="en-US" altLang="el-GR" sz="2000" dirty="0" err="1">
                <a:latin typeface="Trebuchet MS" panose="020B0603020202020204" pitchFamily="34" charset="0"/>
              </a:rPr>
              <a:t>γνήτης</a:t>
            </a:r>
            <a:r>
              <a:rPr lang="en-US" altLang="el-GR" sz="2000" dirty="0">
                <a:latin typeface="Trebuchet MS" panose="020B0603020202020204" pitchFamily="34" charset="0"/>
              </a:rPr>
              <a:t>.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δ. </a:t>
            </a:r>
            <a:r>
              <a:rPr lang="el-GR" altLang="el-GR" sz="2000" b="1" dirty="0">
                <a:latin typeface="Trebuchet MS" panose="020B0603020202020204" pitchFamily="34" charset="0"/>
              </a:rPr>
              <a:t> </a:t>
            </a:r>
            <a:r>
              <a:rPr lang="en-US" altLang="el-GR" sz="2000" dirty="0">
                <a:latin typeface="Trebuchet MS" panose="020B0603020202020204" pitchFamily="34" charset="0"/>
              </a:rPr>
              <a:t>να </a:t>
            </a:r>
            <a:r>
              <a:rPr lang="en-US" altLang="el-GR" sz="2000" dirty="0" err="1">
                <a:latin typeface="Trebuchet MS" panose="020B0603020202020204" pitchFamily="34" charset="0"/>
              </a:rPr>
              <a:t>μετ</a:t>
            </a:r>
            <a:r>
              <a:rPr lang="en-US" altLang="el-GR" sz="2000" dirty="0">
                <a:latin typeface="Trebuchet MS" panose="020B0603020202020204" pitchFamily="34" charset="0"/>
              </a:rPr>
              <a:t>αβληθεί η μαγνητική ρ</a:t>
            </a:r>
            <a:r>
              <a:rPr lang="el-GR" altLang="el-GR" sz="2000" dirty="0">
                <a:latin typeface="Trebuchet MS" panose="020B0603020202020204" pitchFamily="34" charset="0"/>
              </a:rPr>
              <a:t>ο</a:t>
            </a:r>
            <a:r>
              <a:rPr lang="en-US" altLang="el-GR" sz="2000" dirty="0">
                <a:latin typeface="Trebuchet MS" panose="020B0603020202020204" pitchFamily="34" charset="0"/>
              </a:rPr>
              <a:t>ή </a:t>
            </a:r>
            <a:r>
              <a:rPr lang="en-US" altLang="el-GR" sz="2000" dirty="0" err="1">
                <a:latin typeface="Trebuchet MS" panose="020B0603020202020204" pitchFamily="34" charset="0"/>
              </a:rPr>
              <a:t>μέσ</a:t>
            </a:r>
            <a:r>
              <a:rPr lang="en-US" altLang="el-GR" sz="2000" dirty="0">
                <a:latin typeface="Trebuchet MS" panose="020B0603020202020204" pitchFamily="34" charset="0"/>
              </a:rPr>
              <a:t>α από τ</a:t>
            </a:r>
            <a:r>
              <a:rPr lang="el-GR" altLang="el-GR" sz="2000" dirty="0">
                <a:latin typeface="Trebuchet MS" panose="020B0603020202020204" pitchFamily="34" charset="0"/>
              </a:rPr>
              <a:t>ο</a:t>
            </a:r>
            <a:r>
              <a:rPr lang="en-US" altLang="el-GR" sz="2000" dirty="0">
                <a:latin typeface="Trebuchet MS" panose="020B0603020202020204" pitchFamily="34" charset="0"/>
              </a:rPr>
              <a:t> π</a:t>
            </a:r>
            <a:r>
              <a:rPr lang="en-US" altLang="el-GR" sz="2000" dirty="0" err="1">
                <a:latin typeface="Trebuchet MS" panose="020B0603020202020204" pitchFamily="34" charset="0"/>
              </a:rPr>
              <a:t>ηνί</a:t>
            </a:r>
            <a:r>
              <a:rPr lang="el-GR" altLang="el-GR" sz="2000" dirty="0" smtClean="0">
                <a:latin typeface="Trebuchet MS" panose="020B0603020202020204" pitchFamily="34" charset="0"/>
              </a:rPr>
              <a:t>ο</a:t>
            </a:r>
            <a:r>
              <a:rPr lang="en-US" altLang="el-GR" sz="2000" dirty="0" smtClean="0">
                <a:latin typeface="Trebuchet MS" panose="020B0603020202020204" pitchFamily="34" charset="0"/>
              </a:rPr>
              <a:t>.</a:t>
            </a:r>
            <a:endParaRPr lang="en-US" altLang="el-GR" sz="2000" dirty="0">
              <a:latin typeface="Trebuchet MS" panose="020B0603020202020204" pitchFamily="34" charset="0"/>
            </a:endParaRPr>
          </a:p>
        </p:txBody>
      </p:sp>
      <p:sp>
        <p:nvSpPr>
          <p:cNvPr id="5" name="Οβάλ 4"/>
          <p:cNvSpPr/>
          <p:nvPr/>
        </p:nvSpPr>
        <p:spPr>
          <a:xfrm>
            <a:off x="1104900" y="1912085"/>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p:cNvSpPr/>
          <p:nvPr/>
        </p:nvSpPr>
        <p:spPr>
          <a:xfrm>
            <a:off x="1104900" y="5481218"/>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61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57</a:t>
            </a:fld>
            <a:endParaRPr lang="el-GR">
              <a:solidFill>
                <a:prstClr val="black">
                  <a:tint val="75000"/>
                </a:prstClr>
              </a:solidFill>
            </a:endParaRPr>
          </a:p>
        </p:txBody>
      </p:sp>
      <p:grpSp>
        <p:nvGrpSpPr>
          <p:cNvPr id="8" name="Ομάδα 7"/>
          <p:cNvGrpSpPr/>
          <p:nvPr/>
        </p:nvGrpSpPr>
        <p:grpSpPr>
          <a:xfrm>
            <a:off x="951865" y="599906"/>
            <a:ext cx="10493376" cy="3753187"/>
            <a:chOff x="951865" y="599906"/>
            <a:chExt cx="10493376" cy="3753187"/>
          </a:xfrm>
        </p:grpSpPr>
        <p:sp>
          <p:nvSpPr>
            <p:cNvPr id="4" name="Rectangle 4"/>
            <p:cNvSpPr>
              <a:spLocks noChangeArrowheads="1"/>
            </p:cNvSpPr>
            <p:nvPr/>
          </p:nvSpPr>
          <p:spPr bwMode="auto">
            <a:xfrm>
              <a:off x="951865" y="599906"/>
              <a:ext cx="587565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b="1" dirty="0">
                  <a:latin typeface="Trebuchet MS" panose="020B0603020202020204" pitchFamily="34" charset="0"/>
                </a:rPr>
                <a:t>3. </a:t>
              </a:r>
              <a:r>
                <a:rPr lang="en-US" altLang="el-GR" sz="2000" dirty="0" err="1">
                  <a:latin typeface="Trebuchet MS" panose="020B0603020202020204" pitchFamily="34" charset="0"/>
                </a:rPr>
                <a:t>Στο</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πλανό σχήμα ο ραβδόμορφος μαγνήτης </a:t>
              </a:r>
              <a:r>
                <a:rPr lang="en-US" altLang="el-GR" sz="2000" dirty="0" smtClean="0">
                  <a:latin typeface="Trebuchet MS" panose="020B0603020202020204" pitchFamily="34" charset="0"/>
                </a:rPr>
                <a:t>βρίσκεται </a:t>
              </a:r>
              <a:r>
                <a:rPr lang="en-US" altLang="el-GR" sz="2000" dirty="0">
                  <a:latin typeface="Trebuchet MS" panose="020B0603020202020204" pitchFamily="34" charset="0"/>
                </a:rPr>
                <a:t>πολύ κοντά στο πηνίο και παραμένει ακίνητος ως προς αυτό. </a:t>
              </a:r>
              <a:r>
                <a:rPr lang="en-US" altLang="el-GR" sz="2000" dirty="0" err="1">
                  <a:latin typeface="Trebuchet MS" panose="020B0603020202020204" pitchFamily="34" charset="0"/>
                </a:rPr>
                <a:t>Το</a:t>
              </a:r>
              <a:r>
                <a:rPr lang="en-US" altLang="el-GR" sz="2000" dirty="0">
                  <a:latin typeface="Trebuchet MS" panose="020B0603020202020204" pitchFamily="34" charset="0"/>
                </a:rPr>
                <a:t> γαλβα</a:t>
              </a:r>
              <a:r>
                <a:rPr lang="en-US" altLang="el-GR" sz="2000" dirty="0" err="1">
                  <a:latin typeface="Trebuchet MS" panose="020B0603020202020204" pitchFamily="34" charset="0"/>
                </a:rPr>
                <a:t>νόμετρο</a:t>
              </a:r>
              <a:r>
                <a:rPr lang="en-US" altLang="el-GR" sz="2000" dirty="0">
                  <a:latin typeface="Trebuchet MS" panose="020B0603020202020204" pitchFamily="34" charset="0"/>
                </a:rPr>
                <a:t> </a:t>
              </a:r>
              <a:r>
                <a:rPr lang="en-US" altLang="el-GR" sz="2000" dirty="0" err="1">
                  <a:latin typeface="Trebuchet MS" panose="020B0603020202020204" pitchFamily="34" charset="0"/>
                </a:rPr>
                <a:t>δεν</a:t>
              </a:r>
              <a:r>
                <a:rPr lang="en-US" altLang="el-GR" sz="2000" dirty="0">
                  <a:latin typeface="Trebuchet MS" panose="020B0603020202020204" pitchFamily="34" charset="0"/>
                </a:rPr>
                <a:t> </a:t>
              </a:r>
              <a:r>
                <a:rPr lang="el-GR" altLang="el-GR" sz="2000" dirty="0" smtClean="0">
                  <a:latin typeface="Trebuchet MS" panose="020B0603020202020204" pitchFamily="34" charset="0"/>
                </a:rPr>
                <a:t>δείχνει την παρουσία ρεύματος</a:t>
              </a:r>
              <a:r>
                <a:rPr lang="en-US" altLang="el-GR" sz="2000" dirty="0" smtClean="0">
                  <a:latin typeface="Trebuchet MS" panose="020B0603020202020204" pitchFamily="34" charset="0"/>
                </a:rPr>
                <a:t>, </a:t>
              </a:r>
              <a:r>
                <a:rPr lang="en-US" altLang="el-GR" sz="2000" dirty="0">
                  <a:latin typeface="Trebuchet MS" panose="020B0603020202020204" pitchFamily="34" charset="0"/>
                </a:rPr>
                <a:t>διότι</a:t>
              </a:r>
            </a:p>
          </p:txBody>
        </p:sp>
        <p:pic>
          <p:nvPicPr>
            <p:cNvPr id="5" name="Picture 5"/>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990803" y="742790"/>
              <a:ext cx="4454438" cy="198517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951865" y="2414101"/>
              <a:ext cx="8375015" cy="1938992"/>
            </a:xfrm>
            <a:prstGeom prst="rect">
              <a:avLst/>
            </a:prstGeom>
          </p:spPr>
          <p:txBody>
            <a:bodyPr wrap="square">
              <a:spAutoFit/>
            </a:bodyPr>
            <a:lstStyle/>
            <a:p>
              <a:pPr algn="just">
                <a:lnSpc>
                  <a:spcPct val="150000"/>
                </a:lnSpc>
              </a:pPr>
              <a:r>
                <a:rPr lang="en-US" altLang="el-GR" sz="2000" b="1" dirty="0">
                  <a:latin typeface="Trebuchet MS" panose="020B0603020202020204" pitchFamily="34" charset="0"/>
                </a:rPr>
                <a:t>α.  </a:t>
              </a:r>
              <a:r>
                <a:rPr lang="en-US" altLang="el-GR" sz="2000" dirty="0">
                  <a:latin typeface="Trebuchet MS" panose="020B0603020202020204" pitchFamily="34" charset="0"/>
                </a:rPr>
                <a:t>ο α</a:t>
              </a:r>
              <a:r>
                <a:rPr lang="en-US" altLang="el-GR" sz="2000" dirty="0" err="1">
                  <a:latin typeface="Trebuchet MS" panose="020B0603020202020204" pitchFamily="34" charset="0"/>
                </a:rPr>
                <a:t>κίνητος</a:t>
              </a:r>
              <a:r>
                <a:rPr lang="en-US" altLang="el-GR" sz="2000" dirty="0">
                  <a:latin typeface="Trebuchet MS" panose="020B0603020202020204" pitchFamily="34" charset="0"/>
                </a:rPr>
                <a:t> μα</a:t>
              </a:r>
              <a:r>
                <a:rPr lang="en-US" altLang="el-GR" sz="2000" dirty="0" err="1">
                  <a:latin typeface="Trebuchet MS" panose="020B0603020202020204" pitchFamily="34" charset="0"/>
                </a:rPr>
                <a:t>γνήτης</a:t>
              </a:r>
              <a:r>
                <a:rPr lang="en-US" altLang="el-GR" sz="2000" dirty="0">
                  <a:latin typeface="Trebuchet MS" panose="020B0603020202020204" pitchFamily="34" charset="0"/>
                </a:rPr>
                <a:t> έπ</a:t>
              </a:r>
              <a:r>
                <a:rPr lang="en-US" altLang="el-GR" sz="2000" dirty="0" err="1">
                  <a:latin typeface="Trebuchet MS" panose="020B0603020202020204" pitchFamily="34" charset="0"/>
                </a:rPr>
                <a:t>ρε</a:t>
              </a:r>
              <a:r>
                <a:rPr lang="en-US" altLang="el-GR" sz="2000" dirty="0">
                  <a:latin typeface="Trebuchet MS" panose="020B0603020202020204" pitchFamily="34" charset="0"/>
                </a:rPr>
                <a:t>πε να είχε τοποθετηθεί μέσα στο πηνίο.</a:t>
              </a:r>
            </a:p>
            <a:p>
              <a:pPr algn="just">
                <a:lnSpc>
                  <a:spcPct val="150000"/>
                </a:lnSpc>
              </a:pPr>
              <a:r>
                <a:rPr lang="en-US" altLang="el-GR" sz="2000" b="1" dirty="0">
                  <a:latin typeface="Trebuchet MS" panose="020B0603020202020204" pitchFamily="34" charset="0"/>
                </a:rPr>
                <a:t>β. </a:t>
              </a:r>
              <a:r>
                <a:rPr lang="en-US" altLang="el-GR" sz="2000" dirty="0" err="1">
                  <a:latin typeface="Trebuchet MS" panose="020B0603020202020204" pitchFamily="34" charset="0"/>
                </a:rPr>
                <a:t>το</a:t>
              </a:r>
              <a:r>
                <a:rPr lang="en-US" altLang="el-GR" sz="2000" dirty="0">
                  <a:latin typeface="Trebuchet MS" panose="020B0603020202020204" pitchFamily="34" charset="0"/>
                </a:rPr>
                <a:t> γαλβα</a:t>
              </a:r>
              <a:r>
                <a:rPr lang="en-US" altLang="el-GR" sz="2000" dirty="0" err="1">
                  <a:latin typeface="Trebuchet MS" panose="020B0603020202020204" pitchFamily="34" charset="0"/>
                </a:rPr>
                <a:t>νόμετρο</a:t>
              </a:r>
              <a:r>
                <a:rPr lang="en-US" altLang="el-GR" sz="2000" dirty="0">
                  <a:latin typeface="Trebuchet MS" panose="020B0603020202020204" pitchFamily="34" charset="0"/>
                </a:rPr>
                <a:t> </a:t>
              </a:r>
              <a:r>
                <a:rPr lang="en-US" altLang="el-GR" sz="2000" dirty="0" err="1">
                  <a:latin typeface="Trebuchet MS" panose="020B0603020202020204" pitchFamily="34" charset="0"/>
                </a:rPr>
                <a:t>δεν</a:t>
              </a:r>
              <a:r>
                <a:rPr lang="en-US" altLang="el-GR" sz="2000" dirty="0">
                  <a:latin typeface="Trebuchet MS" panose="020B0603020202020204" pitchFamily="34" charset="0"/>
                </a:rPr>
                <a:t> μπ</a:t>
              </a:r>
              <a:r>
                <a:rPr lang="en-US" altLang="el-GR" sz="2000" dirty="0" err="1">
                  <a:latin typeface="Trebuchet MS" panose="020B0603020202020204" pitchFamily="34" charset="0"/>
                </a:rPr>
                <a:t>ορεί</a:t>
              </a:r>
              <a:r>
                <a:rPr lang="en-US" altLang="el-GR" sz="2000" dirty="0">
                  <a:latin typeface="Trebuchet MS" panose="020B0603020202020204" pitchFamily="34" charset="0"/>
                </a:rPr>
                <a:t> να α</a:t>
              </a:r>
              <a:r>
                <a:rPr lang="en-US" altLang="el-GR" sz="2000" dirty="0" err="1">
                  <a:latin typeface="Trebuchet MS" panose="020B0603020202020204" pitchFamily="34" charset="0"/>
                </a:rPr>
                <a:t>νιχνεύσει</a:t>
              </a:r>
              <a:r>
                <a:rPr lang="en-US" altLang="el-GR" sz="2000" dirty="0">
                  <a:latin typeface="Trebuchet MS" panose="020B0603020202020204" pitchFamily="34" charset="0"/>
                </a:rPr>
                <a:t> α</a:t>
              </a:r>
              <a:r>
                <a:rPr lang="en-US" altLang="el-GR" sz="2000" dirty="0" err="1">
                  <a:latin typeface="Trebuchet MS" panose="020B0603020202020204" pitchFamily="34" charset="0"/>
                </a:rPr>
                <a:t>σθενή</a:t>
              </a:r>
              <a:r>
                <a:rPr lang="en-US" altLang="el-GR" sz="2000" dirty="0">
                  <a:latin typeface="Trebuchet MS" panose="020B0603020202020204" pitchFamily="34" charset="0"/>
                </a:rPr>
                <a:t> </a:t>
              </a:r>
              <a:r>
                <a:rPr lang="en-US" altLang="el-GR" sz="2000" dirty="0" err="1">
                  <a:latin typeface="Trebuchet MS" panose="020B0603020202020204" pitchFamily="34" charset="0"/>
                </a:rPr>
                <a:t>ρεύμ</a:t>
              </a:r>
              <a:r>
                <a:rPr lang="en-US" altLang="el-GR" sz="2000" dirty="0">
                  <a:latin typeface="Trebuchet MS" panose="020B0603020202020204" pitchFamily="34" charset="0"/>
                </a:rPr>
                <a:t>ατα.</a:t>
              </a:r>
            </a:p>
            <a:p>
              <a:pPr algn="just">
                <a:lnSpc>
                  <a:spcPct val="150000"/>
                </a:lnSpc>
              </a:pPr>
              <a:r>
                <a:rPr lang="en-US" altLang="el-GR" sz="2000" b="1" dirty="0">
                  <a:latin typeface="Trebuchet MS" panose="020B0603020202020204" pitchFamily="34" charset="0"/>
                </a:rPr>
                <a:t>γ. </a:t>
              </a:r>
              <a:r>
                <a:rPr lang="en-US" altLang="el-GR" sz="2000" dirty="0" err="1">
                  <a:latin typeface="Trebuchet MS" panose="020B0603020202020204" pitchFamily="34" charset="0"/>
                </a:rPr>
                <a:t>δεν</a:t>
              </a:r>
              <a:r>
                <a:rPr lang="en-US" altLang="el-GR" sz="2000" dirty="0">
                  <a:latin typeface="Trebuchet MS" panose="020B0603020202020204" pitchFamily="34" charset="0"/>
                </a:rPr>
                <a:t> </a:t>
              </a:r>
              <a:r>
                <a:rPr lang="en-US" altLang="el-GR" sz="2000" dirty="0" err="1">
                  <a:latin typeface="Trebuchet MS" panose="020B0603020202020204" pitchFamily="34" charset="0"/>
                </a:rPr>
                <a:t>έχ</a:t>
              </a:r>
              <a:r>
                <a:rPr lang="el-GR" altLang="el-GR" sz="2000" dirty="0">
                  <a:latin typeface="Trebuchet MS" panose="020B0603020202020204" pitchFamily="34" charset="0"/>
                </a:rPr>
                <a:t>ο</a:t>
              </a:r>
              <a:r>
                <a:rPr lang="en-US" altLang="el-GR" sz="2000" dirty="0" err="1">
                  <a:latin typeface="Trebuchet MS" panose="020B0603020202020204" pitchFamily="34" charset="0"/>
                </a:rPr>
                <a:t>υμε</a:t>
              </a:r>
              <a:r>
                <a:rPr lang="en-US" altLang="el-GR" sz="2000" dirty="0">
                  <a:latin typeface="Trebuchet MS" panose="020B0603020202020204" pitchFamily="34" charset="0"/>
                </a:rPr>
                <a:t> </a:t>
              </a:r>
              <a:r>
                <a:rPr lang="en-US" altLang="el-GR" sz="2000" dirty="0" err="1">
                  <a:latin typeface="Trebuchet MS" panose="020B0603020202020204" pitchFamily="34" charset="0"/>
                </a:rPr>
                <a:t>μετ</a:t>
              </a:r>
              <a:r>
                <a:rPr lang="en-US" altLang="el-GR" sz="2000" dirty="0">
                  <a:latin typeface="Trebuchet MS" panose="020B0603020202020204" pitchFamily="34" charset="0"/>
                </a:rPr>
                <a:t>αβ</a:t>
              </a:r>
              <a:r>
                <a:rPr lang="el-GR" altLang="el-GR" sz="2000" dirty="0">
                  <a:latin typeface="Trebuchet MS" panose="020B0603020202020204" pitchFamily="34" charset="0"/>
                </a:rPr>
                <a:t>ο</a:t>
              </a:r>
              <a:r>
                <a:rPr lang="en-US" altLang="el-GR" sz="2000" dirty="0" err="1">
                  <a:latin typeface="Trebuchet MS" panose="020B0603020202020204" pitchFamily="34" charset="0"/>
                </a:rPr>
                <a:t>λή</a:t>
              </a:r>
              <a:r>
                <a:rPr lang="en-US" altLang="el-GR" sz="2000" dirty="0">
                  <a:latin typeface="Trebuchet MS" panose="020B0603020202020204" pitchFamily="34" charset="0"/>
                </a:rPr>
                <a:t> ρ</a:t>
              </a:r>
              <a:r>
                <a:rPr lang="el-GR" altLang="el-GR" sz="2000" dirty="0">
                  <a:latin typeface="Trebuchet MS" panose="020B0603020202020204" pitchFamily="34" charset="0"/>
                </a:rPr>
                <a:t>ο</a:t>
              </a:r>
              <a:r>
                <a:rPr lang="en-US" altLang="el-GR" sz="2000" dirty="0" err="1">
                  <a:latin typeface="Trebuchet MS" panose="020B0603020202020204" pitchFamily="34" charset="0"/>
                </a:rPr>
                <a:t>ής</a:t>
              </a:r>
              <a:r>
                <a:rPr lang="en-US" altLang="el-GR" sz="2000" dirty="0">
                  <a:latin typeface="Trebuchet MS" panose="020B0603020202020204" pitchFamily="34" charset="0"/>
                </a:rPr>
                <a:t> </a:t>
              </a:r>
              <a:r>
                <a:rPr lang="en-US" altLang="el-GR" sz="2000" dirty="0" err="1">
                  <a:latin typeface="Trebuchet MS" panose="020B0603020202020204" pitchFamily="34" charset="0"/>
                </a:rPr>
                <a:t>μέσ</a:t>
              </a:r>
              <a:r>
                <a:rPr lang="en-US" altLang="el-GR" sz="2000" dirty="0">
                  <a:latin typeface="Trebuchet MS" panose="020B0603020202020204" pitchFamily="34" charset="0"/>
                </a:rPr>
                <a:t>α από τις σπείρες τ</a:t>
              </a:r>
              <a:r>
                <a:rPr lang="el-GR" altLang="el-GR" sz="2000" dirty="0">
                  <a:latin typeface="Trebuchet MS" panose="020B0603020202020204" pitchFamily="34" charset="0"/>
                </a:rPr>
                <a:t>ο</a:t>
              </a:r>
              <a:r>
                <a:rPr lang="en-US" altLang="el-GR" sz="2000" dirty="0">
                  <a:latin typeface="Trebuchet MS" panose="020B0603020202020204" pitchFamily="34" charset="0"/>
                </a:rPr>
                <a:t>υ π</a:t>
              </a:r>
              <a:r>
                <a:rPr lang="en-US" altLang="el-GR" sz="2000" dirty="0" err="1">
                  <a:latin typeface="Trebuchet MS" panose="020B0603020202020204" pitchFamily="34" charset="0"/>
                </a:rPr>
                <a:t>ηνί</a:t>
              </a:r>
              <a:r>
                <a:rPr lang="el-GR" altLang="el-GR" sz="2000" dirty="0">
                  <a:latin typeface="Trebuchet MS" panose="020B0603020202020204" pitchFamily="34" charset="0"/>
                </a:rPr>
                <a:t>ο</a:t>
              </a:r>
              <a:r>
                <a:rPr lang="en-US" altLang="el-GR" sz="2000" dirty="0">
                  <a:latin typeface="Trebuchet MS" panose="020B0603020202020204" pitchFamily="34" charset="0"/>
                </a:rPr>
                <a:t>υ.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δ. </a:t>
              </a:r>
              <a:r>
                <a:rPr lang="el-GR" altLang="el-GR" sz="2000" b="1" dirty="0">
                  <a:latin typeface="Trebuchet MS" panose="020B0603020202020204" pitchFamily="34" charset="0"/>
                </a:rPr>
                <a:t> </a:t>
              </a:r>
              <a:r>
                <a:rPr lang="en-US" altLang="el-GR" sz="2000" dirty="0" err="1">
                  <a:latin typeface="Trebuchet MS" panose="020B0603020202020204" pitchFamily="34" charset="0"/>
                </a:rPr>
                <a:t>δεν</a:t>
              </a:r>
              <a:r>
                <a:rPr lang="en-US" altLang="el-GR" sz="2000" dirty="0">
                  <a:latin typeface="Trebuchet MS" panose="020B0603020202020204" pitchFamily="34" charset="0"/>
                </a:rPr>
                <a:t> </a:t>
              </a:r>
              <a:r>
                <a:rPr lang="en-US" altLang="el-GR" sz="2000" dirty="0" err="1">
                  <a:latin typeface="Trebuchet MS" panose="020B0603020202020204" pitchFamily="34" charset="0"/>
                </a:rPr>
                <a:t>διέρχετ</a:t>
              </a:r>
              <a:r>
                <a:rPr lang="en-US" altLang="el-GR" sz="2000" dirty="0">
                  <a:latin typeface="Trebuchet MS" panose="020B0603020202020204" pitchFamily="34" charset="0"/>
                </a:rPr>
                <a:t>αι ροή μέσα από τις σπείρες του πηνίου.</a:t>
              </a:r>
            </a:p>
          </p:txBody>
        </p:sp>
      </p:grpSp>
      <p:sp>
        <p:nvSpPr>
          <p:cNvPr id="7" name="Οβάλ 6"/>
          <p:cNvSpPr/>
          <p:nvPr/>
        </p:nvSpPr>
        <p:spPr>
          <a:xfrm>
            <a:off x="830580" y="3508394"/>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401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58</a:t>
            </a:fld>
            <a:endParaRPr lang="el-GR">
              <a:solidFill>
                <a:prstClr val="black">
                  <a:tint val="75000"/>
                </a:prstClr>
              </a:solidFill>
            </a:endParaRPr>
          </a:p>
        </p:txBody>
      </p:sp>
      <p:sp>
        <p:nvSpPr>
          <p:cNvPr id="4" name="Rectangle 3"/>
          <p:cNvSpPr>
            <a:spLocks noChangeArrowheads="1"/>
          </p:cNvSpPr>
          <p:nvPr/>
        </p:nvSpPr>
        <p:spPr bwMode="auto">
          <a:xfrm>
            <a:off x="1332865" y="149365"/>
            <a:ext cx="84963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l-GR" altLang="el-GR" sz="2000" b="1" dirty="0" smtClean="0">
                <a:latin typeface="Trebuchet MS" panose="020B0603020202020204" pitchFamily="34" charset="0"/>
              </a:rPr>
              <a:t>4</a:t>
            </a:r>
            <a:r>
              <a:rPr lang="en-US" altLang="el-GR" sz="2000" b="1" dirty="0" smtClean="0">
                <a:latin typeface="Trebuchet MS" panose="020B0603020202020204" pitchFamily="34" charset="0"/>
              </a:rPr>
              <a:t>.</a:t>
            </a:r>
            <a:r>
              <a:rPr lang="en-US" altLang="el-GR" sz="2000" dirty="0" smtClean="0">
                <a:latin typeface="Trebuchet MS" panose="020B0603020202020204" pitchFamily="34" charset="0"/>
              </a:rPr>
              <a:t>   </a:t>
            </a:r>
            <a:r>
              <a:rPr lang="en-US" altLang="el-GR" sz="2000" dirty="0">
                <a:latin typeface="Trebuchet MS" panose="020B0603020202020204" pitchFamily="34" charset="0"/>
              </a:rPr>
              <a:t>Ο κα</a:t>
            </a:r>
            <a:r>
              <a:rPr lang="en-US" altLang="el-GR" sz="2000" dirty="0" err="1">
                <a:latin typeface="Trebuchet MS" panose="020B0603020202020204" pitchFamily="34" charset="0"/>
              </a:rPr>
              <a:t>νόν</a:t>
            </a:r>
            <a:r>
              <a:rPr lang="en-US" altLang="el-GR" sz="2000" dirty="0">
                <a:latin typeface="Trebuchet MS" panose="020B0603020202020204" pitchFamily="34" charset="0"/>
              </a:rPr>
              <a:t>ας του Lenz προκύπτει </a:t>
            </a:r>
            <a:r>
              <a:rPr lang="en-US" altLang="el-GR" sz="2000" dirty="0" smtClean="0">
                <a:latin typeface="Trebuchet MS" panose="020B0603020202020204" pitchFamily="34" charset="0"/>
              </a:rPr>
              <a:t>από</a:t>
            </a:r>
            <a:endParaRPr lang="en-US"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α</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την</a:t>
            </a:r>
            <a:r>
              <a:rPr lang="en-US" altLang="el-GR" sz="2000" dirty="0">
                <a:latin typeface="Trebuchet MS" panose="020B0603020202020204" pitchFamily="34" charset="0"/>
              </a:rPr>
              <a:t> α</a:t>
            </a:r>
            <a:r>
              <a:rPr lang="en-US" altLang="el-GR" sz="2000" dirty="0" err="1">
                <a:latin typeface="Trebuchet MS" panose="020B0603020202020204" pitchFamily="34" charset="0"/>
              </a:rPr>
              <a:t>ρχή</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ατήρησης του ηλεκτρικού φορτίου.</a:t>
            </a:r>
          </a:p>
          <a:p>
            <a:pPr algn="just">
              <a:lnSpc>
                <a:spcPct val="150000"/>
              </a:lnSpc>
            </a:pPr>
            <a:r>
              <a:rPr lang="el-GR" altLang="el-GR" sz="2000" b="1" dirty="0">
                <a:latin typeface="Trebuchet MS" panose="020B0603020202020204" pitchFamily="34" charset="0"/>
              </a:rPr>
              <a:t>β</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την</a:t>
            </a:r>
            <a:r>
              <a:rPr lang="en-US" altLang="el-GR" sz="2000" dirty="0">
                <a:latin typeface="Trebuchet MS" panose="020B0603020202020204" pitchFamily="34" charset="0"/>
              </a:rPr>
              <a:t> α</a:t>
            </a:r>
            <a:r>
              <a:rPr lang="en-US" altLang="el-GR" sz="2000" dirty="0" err="1">
                <a:latin typeface="Trebuchet MS" panose="020B0603020202020204" pitchFamily="34" charset="0"/>
              </a:rPr>
              <a:t>ρχή</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ατήρησης της ορμής.</a:t>
            </a:r>
          </a:p>
          <a:p>
            <a:pPr algn="just">
              <a:lnSpc>
                <a:spcPct val="150000"/>
              </a:lnSpc>
            </a:pPr>
            <a:r>
              <a:rPr lang="el-GR" altLang="el-GR" sz="2000" b="1" dirty="0">
                <a:latin typeface="Trebuchet MS" panose="020B0603020202020204" pitchFamily="34" charset="0"/>
              </a:rPr>
              <a:t>γ</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την</a:t>
            </a:r>
            <a:r>
              <a:rPr lang="en-US" altLang="el-GR" sz="2000" dirty="0">
                <a:latin typeface="Trebuchet MS" panose="020B0603020202020204" pitchFamily="34" charset="0"/>
              </a:rPr>
              <a:t> α</a:t>
            </a:r>
            <a:r>
              <a:rPr lang="en-US" altLang="el-GR" sz="2000" dirty="0" err="1">
                <a:latin typeface="Trebuchet MS" panose="020B0603020202020204" pitchFamily="34" charset="0"/>
              </a:rPr>
              <a:t>ρχή</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ατήρησης της ενέργειας.</a:t>
            </a:r>
          </a:p>
          <a:p>
            <a:pPr algn="just">
              <a:lnSpc>
                <a:spcPct val="150000"/>
              </a:lnSpc>
            </a:pPr>
            <a:r>
              <a:rPr lang="el-GR" altLang="el-GR" sz="2000" b="1" dirty="0">
                <a:latin typeface="Trebuchet MS" panose="020B0603020202020204" pitchFamily="34" charset="0"/>
              </a:rPr>
              <a:t>δ</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a:t>
            </a:r>
            <a:r>
              <a:rPr lang="en-US" altLang="el-GR" sz="2000" dirty="0" err="1">
                <a:latin typeface="Trebuchet MS" panose="020B0603020202020204" pitchFamily="34" charset="0"/>
              </a:rPr>
              <a:t>νόμο</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Faraday.</a:t>
            </a:r>
          </a:p>
        </p:txBody>
      </p:sp>
      <p:sp>
        <p:nvSpPr>
          <p:cNvPr id="5" name="Οβάλ 4"/>
          <p:cNvSpPr/>
          <p:nvPr/>
        </p:nvSpPr>
        <p:spPr>
          <a:xfrm>
            <a:off x="1196340" y="1664354"/>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7" name="Ομάδα 16"/>
          <p:cNvGrpSpPr/>
          <p:nvPr/>
        </p:nvGrpSpPr>
        <p:grpSpPr>
          <a:xfrm>
            <a:off x="1332865" y="2552123"/>
            <a:ext cx="9380855" cy="3378521"/>
            <a:chOff x="1332865" y="2552123"/>
            <a:chExt cx="9380855" cy="3378521"/>
          </a:xfrm>
        </p:grpSpPr>
        <p:sp>
          <p:nvSpPr>
            <p:cNvPr id="6" name="Text Box 5"/>
            <p:cNvSpPr txBox="1">
              <a:spLocks noChangeArrowheads="1"/>
            </p:cNvSpPr>
            <p:nvPr/>
          </p:nvSpPr>
          <p:spPr bwMode="auto">
            <a:xfrm>
              <a:off x="1332865" y="2552123"/>
              <a:ext cx="938085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50000"/>
                </a:lnSpc>
              </a:pPr>
              <a:r>
                <a:rPr lang="el-GR" altLang="el-GR" sz="2000" b="1" dirty="0" smtClean="0">
                  <a:latin typeface="Trebuchet MS" panose="020B0603020202020204" pitchFamily="34" charset="0"/>
                </a:rPr>
                <a:t>5. </a:t>
              </a:r>
              <a:r>
                <a:rPr lang="el-GR" altLang="el-GR" sz="2000" dirty="0">
                  <a:latin typeface="Trebuchet MS" panose="020B0603020202020204" pitchFamily="34" charset="0"/>
                </a:rPr>
                <a:t>Στο παρακάτω σχήμα φαίνεται </a:t>
              </a:r>
              <a:r>
                <a:rPr lang="el-GR" altLang="el-GR" sz="2000" dirty="0" err="1">
                  <a:latin typeface="Trebuchet MS" panose="020B0603020202020204" pitchFamily="34" charset="0"/>
                </a:rPr>
                <a:t>ραβδόμορφος</a:t>
              </a:r>
              <a:r>
                <a:rPr lang="el-GR" altLang="el-GR" sz="2000" dirty="0">
                  <a:latin typeface="Trebuchet MS" panose="020B0603020202020204" pitchFamily="34" charset="0"/>
                </a:rPr>
                <a:t> μαγνήτης να πλησιάζει κυκλικό μεταλλικό </a:t>
              </a:r>
              <a:r>
                <a:rPr lang="el-GR" altLang="el-GR" sz="2000" dirty="0" smtClean="0">
                  <a:latin typeface="Trebuchet MS" panose="020B0603020202020204" pitchFamily="34" charset="0"/>
                </a:rPr>
                <a:t>δακτύλιο. Να </a:t>
              </a:r>
              <a:r>
                <a:rPr lang="el-GR" altLang="el-GR" sz="2000" dirty="0">
                  <a:latin typeface="Trebuchet MS" panose="020B0603020202020204" pitchFamily="34" charset="0"/>
                </a:rPr>
                <a:t>σχεδιαστεί η φορά του επαγωγικού ρεύματος που διαρρέει το δακτύλιο.</a:t>
              </a:r>
            </a:p>
          </p:txBody>
        </p:sp>
        <p:grpSp>
          <p:nvGrpSpPr>
            <p:cNvPr id="12" name="Ομάδα 11"/>
            <p:cNvGrpSpPr/>
            <p:nvPr/>
          </p:nvGrpSpPr>
          <p:grpSpPr>
            <a:xfrm>
              <a:off x="5581015" y="3722507"/>
              <a:ext cx="503238" cy="1296988"/>
              <a:chOff x="5534343" y="4303078"/>
              <a:chExt cx="503238" cy="1296988"/>
            </a:xfrm>
          </p:grpSpPr>
          <p:sp>
            <p:nvSpPr>
              <p:cNvPr id="7" name="Rectangle 7"/>
              <p:cNvSpPr>
                <a:spLocks noChangeArrowheads="1"/>
              </p:cNvSpPr>
              <p:nvPr/>
            </p:nvSpPr>
            <p:spPr bwMode="auto">
              <a:xfrm rot="16200000">
                <a:off x="5389881" y="4518978"/>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Rectangle 8"/>
              <p:cNvSpPr>
                <a:spLocks noChangeArrowheads="1"/>
              </p:cNvSpPr>
              <p:nvPr/>
            </p:nvSpPr>
            <p:spPr bwMode="auto">
              <a:xfrm rot="16200000">
                <a:off x="5389881" y="5168266"/>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9" name="Line 11"/>
              <p:cNvSpPr>
                <a:spLocks noChangeShapeType="1"/>
              </p:cNvSpPr>
              <p:nvPr/>
            </p:nvSpPr>
            <p:spPr bwMode="auto">
              <a:xfrm>
                <a:off x="6037581" y="4663441"/>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Text Box 9"/>
              <p:cNvSpPr txBox="1">
                <a:spLocks noChangeArrowheads="1"/>
              </p:cNvSpPr>
              <p:nvPr/>
            </p:nvSpPr>
            <p:spPr bwMode="auto">
              <a:xfrm>
                <a:off x="5534343" y="4303078"/>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11" name="Text Box 10"/>
              <p:cNvSpPr txBox="1">
                <a:spLocks noChangeArrowheads="1"/>
              </p:cNvSpPr>
              <p:nvPr/>
            </p:nvSpPr>
            <p:spPr bwMode="auto">
              <a:xfrm>
                <a:off x="5534343" y="5168266"/>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16" name="Oval 16"/>
            <p:cNvSpPr>
              <a:spLocks noChangeArrowheads="1"/>
            </p:cNvSpPr>
            <p:nvPr/>
          </p:nvSpPr>
          <p:spPr bwMode="auto">
            <a:xfrm>
              <a:off x="4896803" y="5211506"/>
              <a:ext cx="1727200"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13" name="Group 13"/>
          <p:cNvGrpSpPr>
            <a:grpSpLocks/>
          </p:cNvGrpSpPr>
          <p:nvPr/>
        </p:nvGrpSpPr>
        <p:grpSpPr bwMode="auto">
          <a:xfrm>
            <a:off x="4895216" y="5211506"/>
            <a:ext cx="1728787" cy="720725"/>
            <a:chOff x="2245" y="3158"/>
            <a:chExt cx="1089" cy="454"/>
          </a:xfrm>
        </p:grpSpPr>
        <p:sp>
          <p:nvSpPr>
            <p:cNvPr id="14" name="Oval 6"/>
            <p:cNvSpPr>
              <a:spLocks noChangeArrowheads="1"/>
            </p:cNvSpPr>
            <p:nvPr/>
          </p:nvSpPr>
          <p:spPr bwMode="auto">
            <a:xfrm rot="16200000">
              <a:off x="2563" y="2840"/>
              <a:ext cx="454" cy="1089"/>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 name="Arc 12"/>
            <p:cNvSpPr>
              <a:spLocks/>
            </p:cNvSpPr>
            <p:nvPr/>
          </p:nvSpPr>
          <p:spPr bwMode="auto">
            <a:xfrm rot="16200000" flipH="1">
              <a:off x="2717" y="3230"/>
              <a:ext cx="228" cy="84"/>
            </a:xfrm>
            <a:custGeom>
              <a:avLst/>
              <a:gdLst>
                <a:gd name="G0" fmla="+- 21600 0 0"/>
                <a:gd name="G1" fmla="+- 80 0 0"/>
                <a:gd name="G2" fmla="+- 21600 0 0"/>
                <a:gd name="T0" fmla="*/ 244 w 21600"/>
                <a:gd name="T1" fmla="*/ 3318 h 3318"/>
                <a:gd name="T2" fmla="*/ 0 w 21600"/>
                <a:gd name="T3" fmla="*/ 0 h 3318"/>
                <a:gd name="T4" fmla="*/ 21600 w 21600"/>
                <a:gd name="T5" fmla="*/ 80 h 3318"/>
              </a:gdLst>
              <a:ahLst/>
              <a:cxnLst>
                <a:cxn ang="0">
                  <a:pos x="T0" y="T1"/>
                </a:cxn>
                <a:cxn ang="0">
                  <a:pos x="T2" y="T3"/>
                </a:cxn>
                <a:cxn ang="0">
                  <a:pos x="T4" y="T5"/>
                </a:cxn>
              </a:cxnLst>
              <a:rect l="0" t="0" r="r" b="b"/>
              <a:pathLst>
                <a:path w="21600" h="3318" fill="none" extrusionOk="0">
                  <a:moveTo>
                    <a:pt x="244" y="3317"/>
                  </a:moveTo>
                  <a:cubicBezTo>
                    <a:pt x="81" y="2246"/>
                    <a:pt x="0" y="1163"/>
                    <a:pt x="0" y="80"/>
                  </a:cubicBezTo>
                  <a:cubicBezTo>
                    <a:pt x="0" y="53"/>
                    <a:pt x="0" y="26"/>
                    <a:pt x="0" y="0"/>
                  </a:cubicBezTo>
                </a:path>
                <a:path w="21600" h="3318" stroke="0" extrusionOk="0">
                  <a:moveTo>
                    <a:pt x="244" y="3317"/>
                  </a:moveTo>
                  <a:cubicBezTo>
                    <a:pt x="81" y="2246"/>
                    <a:pt x="0" y="1163"/>
                    <a:pt x="0" y="80"/>
                  </a:cubicBezTo>
                  <a:cubicBezTo>
                    <a:pt x="0" y="53"/>
                    <a:pt x="0" y="26"/>
                    <a:pt x="0" y="0"/>
                  </a:cubicBezTo>
                  <a:lnTo>
                    <a:pt x="21600" y="80"/>
                  </a:lnTo>
                  <a:close/>
                </a:path>
              </a:pathLst>
            </a:custGeom>
            <a:noFill/>
            <a:ln w="571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Tree>
    <p:extLst>
      <p:ext uri="{BB962C8B-B14F-4D97-AF65-F5344CB8AC3E}">
        <p14:creationId xmlns:p14="http://schemas.microsoft.com/office/powerpoint/2010/main" val="3451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59</a:t>
            </a:fld>
            <a:endParaRPr lang="el-GR">
              <a:solidFill>
                <a:prstClr val="black">
                  <a:tint val="75000"/>
                </a:prstClr>
              </a:solidFill>
            </a:endParaRPr>
          </a:p>
        </p:txBody>
      </p:sp>
      <p:grpSp>
        <p:nvGrpSpPr>
          <p:cNvPr id="9" name="Ομάδα 8"/>
          <p:cNvGrpSpPr/>
          <p:nvPr/>
        </p:nvGrpSpPr>
        <p:grpSpPr>
          <a:xfrm>
            <a:off x="1568768" y="328107"/>
            <a:ext cx="8962072" cy="4406292"/>
            <a:chOff x="1568768" y="328107"/>
            <a:chExt cx="8962072" cy="4406292"/>
          </a:xfrm>
        </p:grpSpPr>
        <p:sp>
          <p:nvSpPr>
            <p:cNvPr id="4" name="Rectangle 4"/>
            <p:cNvSpPr>
              <a:spLocks noChangeArrowheads="1"/>
            </p:cNvSpPr>
            <p:nvPr/>
          </p:nvSpPr>
          <p:spPr bwMode="auto">
            <a:xfrm>
              <a:off x="1568768" y="328107"/>
              <a:ext cx="89620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b="1" dirty="0">
                  <a:latin typeface="Trebuchet MS" panose="020B0603020202020204" pitchFamily="34" charset="0"/>
                </a:rPr>
                <a:t>6.  </a:t>
              </a:r>
              <a:r>
                <a:rPr lang="el-GR" altLang="el-GR" sz="2000" dirty="0">
                  <a:latin typeface="Trebuchet MS" panose="020B0603020202020204" pitchFamily="34" charset="0"/>
                </a:rPr>
                <a:t>Ένας </a:t>
              </a:r>
              <a:r>
                <a:rPr lang="el-GR" altLang="el-GR" sz="2000" dirty="0" smtClean="0">
                  <a:latin typeface="Trebuchet MS" panose="020B0603020202020204" pitchFamily="34" charset="0"/>
                </a:rPr>
                <a:t>πλαστικός δακτύλιος είναι </a:t>
              </a:r>
              <a:r>
                <a:rPr lang="el-GR" altLang="el-GR" sz="2000" dirty="0">
                  <a:latin typeface="Trebuchet MS" panose="020B0603020202020204" pitchFamily="34" charset="0"/>
                </a:rPr>
                <a:t>κρεμασμένος από νήμα, όπως φαίνεται στο σχήμα. Στο εσωτερικό του δακτυλίου κρατούμε ακίνητο ένα </a:t>
              </a:r>
              <a:r>
                <a:rPr lang="el-GR" altLang="el-GR" sz="2000" dirty="0" err="1">
                  <a:latin typeface="Trebuchet MS" panose="020B0603020202020204" pitchFamily="34" charset="0"/>
                </a:rPr>
                <a:t>ραβδόμορφο</a:t>
              </a:r>
              <a:r>
                <a:rPr lang="el-GR" altLang="el-GR" sz="2000" dirty="0">
                  <a:latin typeface="Trebuchet MS" panose="020B0603020202020204" pitchFamily="34" charset="0"/>
                </a:rPr>
                <a:t> μαγνήτη. Καθώς απομακρύνουμε το μαγνήτη προς </a:t>
              </a:r>
              <a:r>
                <a:rPr lang="el-GR" altLang="el-GR" sz="2000" dirty="0" smtClean="0">
                  <a:latin typeface="Trebuchet MS" panose="020B0603020202020204" pitchFamily="34" charset="0"/>
                </a:rPr>
                <a:t>τ’ αριστερά, Να εκτιμήσετε αν ο δακτύλιος</a:t>
              </a:r>
              <a:r>
                <a:rPr lang="en-US" altLang="el-GR" sz="2000" dirty="0" smtClean="0">
                  <a:latin typeface="Trebuchet MS" panose="020B0603020202020204" pitchFamily="34" charset="0"/>
                </a:rPr>
                <a:t>:</a:t>
              </a:r>
              <a:endParaRPr lang="el-GR" altLang="el-GR" sz="2000" dirty="0" smtClean="0">
                <a:latin typeface="Trebuchet MS" panose="020B0603020202020204" pitchFamily="34" charset="0"/>
              </a:endParaRPr>
            </a:p>
            <a:p>
              <a:pPr algn="just">
                <a:lnSpc>
                  <a:spcPct val="150000"/>
                </a:lnSpc>
              </a:pPr>
              <a:r>
                <a:rPr lang="el-GR" altLang="el-GR" sz="2000" b="1" dirty="0" smtClean="0">
                  <a:latin typeface="Trebuchet MS" panose="020B0603020202020204" pitchFamily="34" charset="0"/>
                </a:rPr>
                <a:t>α</a:t>
              </a:r>
              <a:r>
                <a:rPr lang="el-GR" altLang="el-GR" sz="2000" b="1" dirty="0">
                  <a:latin typeface="Trebuchet MS" panose="020B0603020202020204" pitchFamily="34" charset="0"/>
                </a:rPr>
                <a:t>.</a:t>
              </a:r>
              <a:r>
                <a:rPr lang="el-GR" altLang="el-GR" sz="2000" dirty="0">
                  <a:latin typeface="Trebuchet MS" panose="020B0603020202020204" pitchFamily="34" charset="0"/>
                </a:rPr>
                <a:t> </a:t>
              </a:r>
              <a:r>
                <a:rPr lang="el-GR" altLang="el-GR" sz="2000" dirty="0" smtClean="0">
                  <a:latin typeface="Trebuchet MS" panose="020B0603020202020204" pitchFamily="34" charset="0"/>
                </a:rPr>
                <a:t> θα διαρρέεται από ρεύμα. </a:t>
              </a:r>
              <a:endParaRPr lang="el-GR" altLang="el-GR" sz="2000" b="1"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β.</a:t>
              </a:r>
              <a:r>
                <a:rPr lang="el-GR" altLang="el-GR" sz="2000" dirty="0">
                  <a:latin typeface="Trebuchet MS" panose="020B0603020202020204" pitchFamily="34" charset="0"/>
                </a:rPr>
                <a:t> </a:t>
              </a:r>
              <a:r>
                <a:rPr lang="el-GR" altLang="el-GR" sz="2000" dirty="0" smtClean="0">
                  <a:latin typeface="Trebuchet MS" panose="020B0603020202020204" pitchFamily="34" charset="0"/>
                </a:rPr>
                <a:t> θα κινηθεί προς κάποια κατεύθυνση. </a:t>
              </a:r>
              <a:endParaRPr lang="el-GR" altLang="el-GR" sz="2000" dirty="0">
                <a:latin typeface="Trebuchet MS" panose="020B0603020202020204" pitchFamily="34" charset="0"/>
              </a:endParaRPr>
            </a:p>
          </p:txBody>
        </p:sp>
        <p:pic>
          <p:nvPicPr>
            <p:cNvPr id="5"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9277" y="2163602"/>
              <a:ext cx="2475897" cy="257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260345" y="3449000"/>
            <a:ext cx="5936322" cy="1015663"/>
          </a:xfrm>
          <a:prstGeom prst="rect">
            <a:avLst/>
          </a:prstGeom>
          <a:noFill/>
        </p:spPr>
        <p:txBody>
          <a:bodyPr wrap="square" rtlCol="0">
            <a:spAutoFit/>
          </a:bodyPr>
          <a:lstStyle/>
          <a:p>
            <a:pPr>
              <a:lnSpc>
                <a:spcPct val="150000"/>
              </a:lnSpc>
            </a:pPr>
            <a:r>
              <a:rPr lang="el-GR" sz="2000" dirty="0" smtClean="0">
                <a:solidFill>
                  <a:srgbClr val="FF0000"/>
                </a:solidFill>
                <a:effectLst>
                  <a:outerShdw blurRad="38100" dist="38100" dir="2700000" algn="tl">
                    <a:srgbClr val="000000">
                      <a:alpha val="43137"/>
                    </a:srgbClr>
                  </a:outerShdw>
                </a:effectLst>
                <a:latin typeface="Trebuchet MS" panose="020B0603020202020204" pitchFamily="34" charset="0"/>
              </a:rPr>
              <a:t>Ο δακτύλιος είναι από πλαστικό (μονωτικό υλικό).</a:t>
            </a:r>
          </a:p>
          <a:p>
            <a:pPr>
              <a:lnSpc>
                <a:spcPct val="150000"/>
              </a:lnSpc>
            </a:pPr>
            <a:r>
              <a:rPr lang="el-GR" sz="2000" dirty="0" smtClean="0">
                <a:solidFill>
                  <a:srgbClr val="FF0000"/>
                </a:solidFill>
                <a:effectLst>
                  <a:outerShdw blurRad="38100" dist="38100" dir="2700000" algn="tl">
                    <a:srgbClr val="000000">
                      <a:alpha val="43137"/>
                    </a:srgbClr>
                  </a:outerShdw>
                </a:effectLst>
                <a:latin typeface="Trebuchet MS" panose="020B0603020202020204" pitchFamily="34" charset="0"/>
              </a:rPr>
              <a:t>Δεν θα διαρρέεται από ρεύμα, ούτε θα κινηθεί. </a:t>
            </a:r>
            <a:endParaRPr lang="el-GR" sz="2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2841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a:t>
            </a:fld>
            <a:endParaRPr lang="el-GR">
              <a:solidFill>
                <a:prstClr val="black">
                  <a:tint val="75000"/>
                </a:prstClr>
              </a:solidFill>
            </a:endParaRPr>
          </a:p>
        </p:txBody>
      </p:sp>
      <p:sp>
        <p:nvSpPr>
          <p:cNvPr id="4" name="Text Box 7"/>
          <p:cNvSpPr txBox="1">
            <a:spLocks noChangeArrowheads="1"/>
          </p:cNvSpPr>
          <p:nvPr/>
        </p:nvSpPr>
        <p:spPr bwMode="auto">
          <a:xfrm>
            <a:off x="2400166" y="456399"/>
            <a:ext cx="6727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l-GR" altLang="el-GR" sz="2000" b="1" dirty="0" smtClean="0">
                <a:latin typeface="Comic Sans MS" pitchFamily="66" charset="0"/>
              </a:rPr>
              <a:t>Η μονάδα μέτρησης της Μαγνητικής ροής </a:t>
            </a:r>
            <a:r>
              <a:rPr lang="el-GR" altLang="el-GR" sz="2000" b="1" dirty="0" smtClean="0">
                <a:effectLst>
                  <a:outerShdw blurRad="38100" dist="38100" dir="2700000" algn="tl">
                    <a:srgbClr val="FFFFFF"/>
                  </a:outerShdw>
                </a:effectLst>
                <a:latin typeface="Comic Sans MS" pitchFamily="66" charset="0"/>
              </a:rPr>
              <a:t>στο </a:t>
            </a:r>
            <a:r>
              <a:rPr lang="en-US" altLang="el-GR" sz="2000" b="1" dirty="0" smtClean="0">
                <a:effectLst>
                  <a:outerShdw blurRad="38100" dist="38100" dir="2700000" algn="tl">
                    <a:srgbClr val="FFFFFF"/>
                  </a:outerShdw>
                </a:effectLst>
                <a:latin typeface="Comic Sans MS" pitchFamily="66" charset="0"/>
              </a:rPr>
              <a:t>SI</a:t>
            </a:r>
            <a:r>
              <a:rPr lang="el-GR" altLang="el-GR" sz="2000" b="1" dirty="0" smtClean="0">
                <a:effectLst>
                  <a:outerShdw blurRad="38100" dist="38100" dir="2700000" algn="tl">
                    <a:srgbClr val="FFFFFF"/>
                  </a:outerShdw>
                </a:effectLst>
                <a:latin typeface="Comic Sans MS" pitchFamily="66" charset="0"/>
              </a:rPr>
              <a:t> </a:t>
            </a:r>
            <a:r>
              <a:rPr lang="el-GR" altLang="el-GR" sz="2000" b="1" dirty="0" smtClean="0">
                <a:latin typeface="Comic Sans MS" pitchFamily="66" charset="0"/>
              </a:rPr>
              <a:t>είναι</a:t>
            </a:r>
            <a:r>
              <a:rPr lang="en-US" altLang="el-GR" sz="2000" b="1" dirty="0" smtClean="0">
                <a:latin typeface="Comic Sans MS" pitchFamily="66" charset="0"/>
              </a:rPr>
              <a:t>:</a:t>
            </a:r>
            <a:endParaRPr lang="el-GR" altLang="el-GR" b="1" dirty="0">
              <a:latin typeface="Comic Sans MS" pitchFamily="66" charset="0"/>
            </a:endParaRPr>
          </a:p>
        </p:txBody>
      </p:sp>
      <p:sp>
        <p:nvSpPr>
          <p:cNvPr id="5" name="TextBox 4"/>
          <p:cNvSpPr txBox="1"/>
          <p:nvPr/>
        </p:nvSpPr>
        <p:spPr>
          <a:xfrm>
            <a:off x="4969978" y="975025"/>
            <a:ext cx="2024380" cy="461665"/>
          </a:xfrm>
          <a:prstGeom prst="rect">
            <a:avLst/>
          </a:prstGeom>
          <a:noFill/>
        </p:spPr>
        <p:txBody>
          <a:bodyPr wrap="square" rtlCol="0">
            <a:spAutoFit/>
          </a:bodyPr>
          <a:lstStyle/>
          <a:p>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Β .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16" name="Ομάδα 15"/>
          <p:cNvGrpSpPr/>
          <p:nvPr/>
        </p:nvGrpSpPr>
        <p:grpSpPr>
          <a:xfrm>
            <a:off x="5715000" y="1390413"/>
            <a:ext cx="762000" cy="1035637"/>
            <a:chOff x="5715000" y="1390413"/>
            <a:chExt cx="762000" cy="1035637"/>
          </a:xfrm>
        </p:grpSpPr>
        <p:cxnSp>
          <p:nvCxnSpPr>
            <p:cNvPr id="7" name="Ευθύγραμμο βέλος σύνδεσης 6"/>
            <p:cNvCxnSpPr/>
            <p:nvPr/>
          </p:nvCxnSpPr>
          <p:spPr>
            <a:xfrm flipH="1">
              <a:off x="5966126" y="1390413"/>
              <a:ext cx="11096" cy="472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5000" y="2025940"/>
              <a:ext cx="762000" cy="400110"/>
            </a:xfrm>
            <a:prstGeom prst="rect">
              <a:avLst/>
            </a:prstGeom>
            <a:noFill/>
          </p:spPr>
          <p:txBody>
            <a:bodyPr wrap="square" rtlCol="0">
              <a:spAutoFit/>
            </a:bodyPr>
            <a:lstStyle/>
            <a:p>
              <a:r>
                <a:rPr lang="el-GR" sz="2000" b="1" dirty="0" smtClean="0">
                  <a:latin typeface="Comic Sans MS" panose="030F0702030302020204" pitchFamily="66" charset="0"/>
                </a:rPr>
                <a:t>1Τ</a:t>
              </a:r>
              <a:r>
                <a:rPr lang="en-US" sz="2000" b="1" dirty="0" smtClean="0">
                  <a:latin typeface="Comic Sans MS" panose="030F0702030302020204" pitchFamily="66" charset="0"/>
                </a:rPr>
                <a:t>.</a:t>
              </a:r>
              <a:endParaRPr lang="el-GR" sz="2000" b="1" dirty="0">
                <a:latin typeface="Comic Sans MS" panose="030F0702030302020204" pitchFamily="66" charset="0"/>
              </a:endParaRPr>
            </a:p>
          </p:txBody>
        </p:sp>
      </p:grpSp>
      <p:grpSp>
        <p:nvGrpSpPr>
          <p:cNvPr id="17" name="Ομάδα 16"/>
          <p:cNvGrpSpPr/>
          <p:nvPr/>
        </p:nvGrpSpPr>
        <p:grpSpPr>
          <a:xfrm>
            <a:off x="6260432" y="1436688"/>
            <a:ext cx="853306" cy="995537"/>
            <a:chOff x="6260432" y="1436688"/>
            <a:chExt cx="853306" cy="995537"/>
          </a:xfrm>
        </p:grpSpPr>
        <p:cxnSp>
          <p:nvCxnSpPr>
            <p:cNvPr id="8" name="Ευθύγραμμο βέλος σύνδεσης 7"/>
            <p:cNvCxnSpPr/>
            <p:nvPr/>
          </p:nvCxnSpPr>
          <p:spPr>
            <a:xfrm>
              <a:off x="6558146" y="1436688"/>
              <a:ext cx="0" cy="472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60432" y="2032115"/>
              <a:ext cx="853306" cy="400110"/>
            </a:xfrm>
            <a:prstGeom prst="rect">
              <a:avLst/>
            </a:prstGeom>
            <a:noFill/>
          </p:spPr>
          <p:txBody>
            <a:bodyPr wrap="square" rtlCol="0">
              <a:spAutoFit/>
            </a:bodyPr>
            <a:lstStyle/>
            <a:p>
              <a:r>
                <a:rPr lang="el-GR" sz="2000" b="1" dirty="0" smtClean="0">
                  <a:latin typeface="Comic Sans MS" panose="030F0702030302020204" pitchFamily="66" charset="0"/>
                </a:rPr>
                <a:t>1</a:t>
              </a:r>
              <a:r>
                <a:rPr lang="en-US" sz="2000" b="1" dirty="0" smtClean="0">
                  <a:latin typeface="Comic Sans MS" panose="030F0702030302020204" pitchFamily="66" charset="0"/>
                </a:rPr>
                <a:t>m</a:t>
              </a:r>
              <a:r>
                <a:rPr lang="en-US" sz="2000" b="1" baseline="30000" dirty="0" smtClean="0">
                  <a:latin typeface="Comic Sans MS" panose="030F0702030302020204" pitchFamily="66" charset="0"/>
                </a:rPr>
                <a:t>2</a:t>
              </a:r>
              <a:endParaRPr lang="el-GR" sz="2000" b="1" baseline="30000" dirty="0">
                <a:latin typeface="Comic Sans MS" panose="030F0702030302020204" pitchFamily="66" charset="0"/>
              </a:endParaRPr>
            </a:p>
          </p:txBody>
        </p:sp>
      </p:grpSp>
      <p:grpSp>
        <p:nvGrpSpPr>
          <p:cNvPr id="18" name="Ομάδα 17"/>
          <p:cNvGrpSpPr/>
          <p:nvPr/>
        </p:nvGrpSpPr>
        <p:grpSpPr>
          <a:xfrm>
            <a:off x="4604084" y="1436688"/>
            <a:ext cx="1208105" cy="995539"/>
            <a:chOff x="4604084" y="1436688"/>
            <a:chExt cx="1208105" cy="995539"/>
          </a:xfrm>
        </p:grpSpPr>
        <p:cxnSp>
          <p:nvCxnSpPr>
            <p:cNvPr id="9" name="Ευθύγραμμο βέλος σύνδεσης 8"/>
            <p:cNvCxnSpPr/>
            <p:nvPr/>
          </p:nvCxnSpPr>
          <p:spPr>
            <a:xfrm>
              <a:off x="5146441" y="1436688"/>
              <a:ext cx="0" cy="472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04084" y="1970562"/>
              <a:ext cx="1208105"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r>
                <a:rPr lang="en-US"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Wb</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grpSp>
      <p:sp>
        <p:nvSpPr>
          <p:cNvPr id="19" name="TextBox 18"/>
          <p:cNvSpPr txBox="1"/>
          <p:nvPr/>
        </p:nvSpPr>
        <p:spPr>
          <a:xfrm>
            <a:off x="1107674" y="2853708"/>
            <a:ext cx="9739095" cy="1107996"/>
          </a:xfrm>
          <a:prstGeom prst="rect">
            <a:avLst/>
          </a:prstGeom>
          <a:noFill/>
        </p:spPr>
        <p:txBody>
          <a:bodyPr wrap="square" rtlCol="0">
            <a:spAutoFit/>
          </a:bodyPr>
          <a:lstStyle/>
          <a:p>
            <a:pPr algn="just">
              <a:lnSpc>
                <a:spcPct val="150000"/>
              </a:lnSpc>
            </a:pPr>
            <a:r>
              <a:rPr lang="en-US" sz="2400" b="1" dirty="0" smtClean="0">
                <a:solidFill>
                  <a:srgbClr val="FF0000"/>
                </a:solidFill>
                <a:latin typeface="Comic Sans MS" panose="030F0702030302020204" pitchFamily="66" charset="0"/>
              </a:rPr>
              <a:t>1 Weber </a:t>
            </a:r>
            <a:r>
              <a:rPr lang="en-US" sz="2000" b="1" dirty="0" smtClean="0">
                <a:latin typeface="Comic Sans MS" panose="030F0702030302020204" pitchFamily="66" charset="0"/>
              </a:rPr>
              <a:t>(</a:t>
            </a:r>
            <a:r>
              <a:rPr lang="el-GR" sz="2000" b="1" dirty="0" smtClean="0">
                <a:latin typeface="Comic Sans MS" panose="030F0702030302020204" pitchFamily="66" charset="0"/>
              </a:rPr>
              <a:t>Βέμπερ - </a:t>
            </a:r>
            <a:r>
              <a:rPr lang="en-US" sz="2400" b="1" dirty="0" err="1" smtClean="0">
                <a:solidFill>
                  <a:srgbClr val="FF0000"/>
                </a:solidFill>
                <a:latin typeface="Comic Sans MS" panose="030F0702030302020204" pitchFamily="66" charset="0"/>
              </a:rPr>
              <a:t>Wb</a:t>
            </a:r>
            <a:r>
              <a:rPr lang="en-US" sz="2000" b="1" dirty="0" smtClean="0">
                <a:latin typeface="Comic Sans MS" panose="030F0702030302020204" pitchFamily="66" charset="0"/>
              </a:rPr>
              <a:t>)</a:t>
            </a:r>
            <a:r>
              <a:rPr lang="el-GR" sz="2000" b="1" dirty="0" smtClean="0">
                <a:latin typeface="Comic Sans MS" panose="030F0702030302020204" pitchFamily="66" charset="0"/>
              </a:rPr>
              <a:t> είναι η μαγνητική ροή που διέρχεται από επιφάνεια εμβαδού 1</a:t>
            </a:r>
            <a:r>
              <a:rPr lang="en-US" sz="2000" b="1" dirty="0" smtClean="0">
                <a:latin typeface="Comic Sans MS" panose="030F0702030302020204" pitchFamily="66" charset="0"/>
              </a:rPr>
              <a:t>m</a:t>
            </a:r>
            <a:r>
              <a:rPr lang="en-US" sz="2000" b="1" baseline="30000" dirty="0" smtClean="0">
                <a:latin typeface="Comic Sans MS" panose="030F0702030302020204" pitchFamily="66" charset="0"/>
              </a:rPr>
              <a:t>2</a:t>
            </a:r>
            <a:r>
              <a:rPr lang="en-US" sz="2000" b="1" dirty="0" smtClean="0">
                <a:latin typeface="Comic Sans MS" panose="030F0702030302020204" pitchFamily="66" charset="0"/>
              </a:rPr>
              <a:t> </a:t>
            </a:r>
            <a:r>
              <a:rPr lang="el-GR" sz="2000" b="1" dirty="0" smtClean="0">
                <a:latin typeface="Comic Sans MS" panose="030F0702030302020204" pitchFamily="66" charset="0"/>
              </a:rPr>
              <a:t>που βρίσκεται σε ομογενές μαγνητικό πεδίο έντασης 1Τ.</a:t>
            </a:r>
            <a:endParaRPr lang="el-GR" sz="2000" b="1" dirty="0">
              <a:latin typeface="Comic Sans MS" panose="030F0702030302020204" pitchFamily="66" charset="0"/>
            </a:endParaRPr>
          </a:p>
        </p:txBody>
      </p:sp>
      <p:sp>
        <p:nvSpPr>
          <p:cNvPr id="20" name="TextBox 19"/>
          <p:cNvSpPr txBox="1"/>
          <p:nvPr/>
        </p:nvSpPr>
        <p:spPr>
          <a:xfrm>
            <a:off x="2640463" y="3897460"/>
            <a:ext cx="6673516" cy="461665"/>
          </a:xfrm>
          <a:prstGeom prst="rect">
            <a:avLst/>
          </a:prstGeom>
          <a:noFill/>
        </p:spPr>
        <p:txBody>
          <a:bodyPr wrap="square" rtlCol="0">
            <a:spAutoFit/>
          </a:bodyPr>
          <a:lstStyle/>
          <a:p>
            <a:r>
              <a:rPr lang="el-GR" sz="2000" b="1" dirty="0" smtClean="0">
                <a:latin typeface="Comic Sans MS" panose="030F0702030302020204" pitchFamily="66" charset="0"/>
              </a:rPr>
              <a:t>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μαγνητική ροή </a:t>
            </a:r>
            <a:r>
              <a:rPr lang="el-GR" sz="2000" b="1" dirty="0" smtClean="0">
                <a:latin typeface="Comic Sans MS" panose="030F0702030302020204" pitchFamily="66" charset="0"/>
              </a:rPr>
              <a:t>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μονόμετρο</a:t>
            </a:r>
            <a:r>
              <a:rPr lang="el-GR" sz="2000" b="1" dirty="0" smtClean="0">
                <a:latin typeface="Comic Sans MS" panose="030F0702030302020204" pitchFamily="66" charset="0"/>
              </a:rPr>
              <a:t> μέγεθος.</a:t>
            </a:r>
            <a:endParaRPr lang="el-GR" sz="2000" b="1" dirty="0">
              <a:latin typeface="Comic Sans MS" panose="030F0702030302020204" pitchFamily="66" charset="0"/>
            </a:endParaRPr>
          </a:p>
        </p:txBody>
      </p:sp>
      <p:grpSp>
        <p:nvGrpSpPr>
          <p:cNvPr id="13" name="Ομάδα 12"/>
          <p:cNvGrpSpPr/>
          <p:nvPr/>
        </p:nvGrpSpPr>
        <p:grpSpPr>
          <a:xfrm>
            <a:off x="9163150" y="-19600"/>
            <a:ext cx="2494594" cy="2952021"/>
            <a:chOff x="9125477" y="253065"/>
            <a:chExt cx="2494594" cy="2952021"/>
          </a:xfrm>
        </p:grpSpPr>
        <p:pic>
          <p:nvPicPr>
            <p:cNvPr id="11" name="Εικόνα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5154" y="253065"/>
              <a:ext cx="2367246" cy="2367246"/>
            </a:xfrm>
            <a:prstGeom prst="rect">
              <a:avLst/>
            </a:prstGeom>
          </p:spPr>
        </p:pic>
        <p:sp>
          <p:nvSpPr>
            <p:cNvPr id="12" name="Ορθογώνιο 11"/>
            <p:cNvSpPr/>
            <p:nvPr/>
          </p:nvSpPr>
          <p:spPr>
            <a:xfrm>
              <a:off x="9125477" y="2620311"/>
              <a:ext cx="2494594" cy="584775"/>
            </a:xfrm>
            <a:prstGeom prst="rect">
              <a:avLst/>
            </a:prstGeom>
          </p:spPr>
          <p:txBody>
            <a:bodyPr wrap="none">
              <a:spAutoFit/>
            </a:bodyPr>
            <a:lstStyle/>
            <a:p>
              <a:pPr algn="ctr"/>
              <a:r>
                <a:rPr lang="en-US" sz="1600" b="1" dirty="0">
                  <a:latin typeface="Comic Sans MS" panose="030F0702030302020204" pitchFamily="66" charset="0"/>
                  <a:hlinkClick r:id="rId3"/>
                </a:rPr>
                <a:t>Wilhelm Eduard </a:t>
              </a:r>
              <a:r>
                <a:rPr lang="en-US" sz="1600" b="1" dirty="0" smtClean="0">
                  <a:latin typeface="Comic Sans MS" panose="030F0702030302020204" pitchFamily="66" charset="0"/>
                  <a:hlinkClick r:id="rId3"/>
                </a:rPr>
                <a:t>Weber</a:t>
              </a:r>
              <a:endParaRPr lang="en-US" sz="1600" b="1" dirty="0" smtClean="0">
                <a:latin typeface="Comic Sans MS" panose="030F0702030302020204" pitchFamily="66" charset="0"/>
              </a:endParaRPr>
            </a:p>
            <a:p>
              <a:pPr algn="ctr"/>
              <a:r>
                <a:rPr lang="en-US" sz="1600" b="1" dirty="0" smtClean="0">
                  <a:latin typeface="Comic Sans MS" panose="030F0702030302020204" pitchFamily="66" charset="0"/>
                </a:rPr>
                <a:t>(1804 – 1891)</a:t>
              </a:r>
              <a:endParaRPr lang="el-GR" sz="1600" b="1" dirty="0">
                <a:latin typeface="Comic Sans MS" panose="030F0702030302020204" pitchFamily="66" charset="0"/>
              </a:endParaRPr>
            </a:p>
          </p:txBody>
        </p:sp>
      </p:grpSp>
      <p:sp>
        <p:nvSpPr>
          <p:cNvPr id="23" name="TextBox 22"/>
          <p:cNvSpPr txBox="1"/>
          <p:nvPr/>
        </p:nvSpPr>
        <p:spPr>
          <a:xfrm>
            <a:off x="2374232" y="4322038"/>
            <a:ext cx="7772399" cy="147732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Όταν σε μαγνητικό πεδίο βρεθεί κλειστή επιφάνεια, η </a:t>
            </a:r>
            <a:r>
              <a:rPr lang="el-GR" sz="2000" b="1" dirty="0">
                <a:latin typeface="Comic Sans MS" panose="030F0702030302020204" pitchFamily="66" charset="0"/>
              </a:rPr>
              <a:t>ολική μαγνητική ροή που περνά μέσα από</a:t>
            </a:r>
            <a:r>
              <a:rPr lang="el-GR" sz="2000" b="1" dirty="0" smtClean="0">
                <a:latin typeface="Comic Sans MS" panose="030F0702030302020204" pitchFamily="66" charset="0"/>
              </a:rPr>
              <a:t> αυτή είναι μηδέν, γιατί </a:t>
            </a:r>
            <a:r>
              <a:rPr lang="el-GR" sz="2000" b="1" dirty="0">
                <a:latin typeface="Comic Sans MS" panose="030F0702030302020204" pitchFamily="66" charset="0"/>
              </a:rPr>
              <a:t>όσες γραμμές εισέρχονται στην κλειστή </a:t>
            </a:r>
            <a:r>
              <a:rPr lang="el-GR" sz="2000" b="1" dirty="0" smtClean="0">
                <a:latin typeface="Comic Sans MS" panose="030F0702030302020204" pitchFamily="66" charset="0"/>
              </a:rPr>
              <a:t>επιφάνεια, </a:t>
            </a:r>
            <a:r>
              <a:rPr lang="el-GR" sz="2000" b="1" dirty="0">
                <a:latin typeface="Comic Sans MS" panose="030F0702030302020204" pitchFamily="66" charset="0"/>
              </a:rPr>
              <a:t>τόσες εξέρχονται</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pic>
        <p:nvPicPr>
          <p:cNvPr id="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674" y="4704517"/>
            <a:ext cx="1148694" cy="109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27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22" presetClass="entr" presetSubtype="1" fill="hold"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childTnLst>
                          </p:cTn>
                        </p:par>
                        <p:par>
                          <p:cTn id="17" fill="hold">
                            <p:stCondLst>
                              <p:cond delay="2250"/>
                            </p:stCondLst>
                            <p:childTnLst>
                              <p:par>
                                <p:cTn id="18" presetID="22" presetClass="entr" presetSubtype="1" fill="hold" nodeType="after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p:stCondLst>
                              <p:cond delay="3500"/>
                            </p:stCondLst>
                            <p:childTnLst>
                              <p:par>
                                <p:cTn id="22" presetID="47" presetClass="entr" presetSubtype="0" fill="hold" nodeType="after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25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
                            </p:stCondLst>
                            <p:childTnLst>
                              <p:par>
                                <p:cTn id="46" presetID="22" presetClass="entr" presetSubtype="8" fill="hold" grpId="0" nodeType="afterEffect">
                                  <p:stCondLst>
                                    <p:cond delay="25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60</a:t>
            </a:fld>
            <a:endParaRPr lang="el-GR">
              <a:solidFill>
                <a:prstClr val="black">
                  <a:tint val="75000"/>
                </a:prstClr>
              </a:solidFill>
            </a:endParaRPr>
          </a:p>
        </p:txBody>
      </p:sp>
      <p:grpSp>
        <p:nvGrpSpPr>
          <p:cNvPr id="4" name="Group 6"/>
          <p:cNvGrpSpPr>
            <a:grpSpLocks/>
          </p:cNvGrpSpPr>
          <p:nvPr/>
        </p:nvGrpSpPr>
        <p:grpSpPr bwMode="auto">
          <a:xfrm>
            <a:off x="1280159" y="295275"/>
            <a:ext cx="9631363" cy="5751512"/>
            <a:chOff x="-121" y="-122"/>
            <a:chExt cx="6067" cy="3623"/>
          </a:xfrm>
        </p:grpSpPr>
        <p:sp>
          <p:nvSpPr>
            <p:cNvPr id="5" name="Rectangle 4"/>
            <p:cNvSpPr>
              <a:spLocks noChangeArrowheads="1"/>
            </p:cNvSpPr>
            <p:nvPr/>
          </p:nvSpPr>
          <p:spPr bwMode="auto">
            <a:xfrm>
              <a:off x="-121" y="1116"/>
              <a:ext cx="6067" cy="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b="1" dirty="0">
                  <a:latin typeface="Trebuchet MS" panose="020B0603020202020204" pitchFamily="34" charset="0"/>
                </a:rPr>
                <a:t>7.  </a:t>
              </a:r>
              <a:r>
                <a:rPr lang="el-GR" altLang="el-GR" sz="2000" dirty="0">
                  <a:latin typeface="Trebuchet MS" panose="020B0603020202020204" pitchFamily="34" charset="0"/>
                </a:rPr>
                <a:t>Ένας μαθητής πλησιάζει το </a:t>
              </a:r>
              <a:r>
                <a:rPr lang="el-GR" altLang="el-GR" sz="2000" dirty="0" err="1">
                  <a:latin typeface="Trebuchet MS" panose="020B0603020202020204" pitchFamily="34" charset="0"/>
                </a:rPr>
                <a:t>ραβδόμορφο</a:t>
              </a:r>
              <a:r>
                <a:rPr lang="el-GR" altLang="el-GR" sz="2000" dirty="0">
                  <a:latin typeface="Trebuchet MS" panose="020B0603020202020204" pitchFamily="34" charset="0"/>
                </a:rPr>
                <a:t> μαγνήτη προς το πηνίο με σταθερή ταχύτητα </a:t>
              </a:r>
              <a:r>
                <a:rPr lang="el-GR" altLang="el-GR" sz="2000" i="1" dirty="0">
                  <a:latin typeface="Trebuchet MS" panose="020B0603020202020204" pitchFamily="34" charset="0"/>
                </a:rPr>
                <a:t>υ</a:t>
              </a:r>
              <a:r>
                <a:rPr lang="el-GR" altLang="el-GR" sz="2000" dirty="0">
                  <a:latin typeface="Trebuchet MS" panose="020B0603020202020204" pitchFamily="34" charset="0"/>
                </a:rPr>
                <a:t>, όπως </a:t>
              </a:r>
              <a:r>
                <a:rPr lang="el-GR" altLang="el-GR" sz="2000" dirty="0" smtClean="0">
                  <a:latin typeface="Trebuchet MS" panose="020B0603020202020204" pitchFamily="34" charset="0"/>
                </a:rPr>
                <a:t>δείχνει </a:t>
              </a:r>
              <a:r>
                <a:rPr lang="el-GR" altLang="el-GR" sz="2000" dirty="0">
                  <a:latin typeface="Trebuchet MS" panose="020B0603020202020204" pitchFamily="34" charset="0"/>
                </a:rPr>
                <a:t>το σχήμα. Κατά την κίνηση ο δείκτης του γαλβανομέτρου G αποκλίνει προς τα δεξιά.</a:t>
              </a:r>
              <a:endParaRPr lang="en-US"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α.  </a:t>
              </a:r>
              <a:r>
                <a:rPr lang="el-GR" altLang="el-GR" sz="2000" dirty="0">
                  <a:latin typeface="Trebuchet MS" panose="020B0603020202020204" pitchFamily="34" charset="0"/>
                </a:rPr>
                <a:t>Ο μαθητής επαναλαμβάνει την πιο πάνω διαδικασία κινώντας το μαγνήτη με μεγαλύτερη ταχύτητα.</a:t>
              </a:r>
              <a:endParaRPr lang="en-US" altLang="el-GR" sz="2000" dirty="0">
                <a:latin typeface="Trebuchet MS" panose="020B0603020202020204" pitchFamily="34" charset="0"/>
              </a:endParaRPr>
            </a:p>
            <a:p>
              <a:pPr algn="just">
                <a:lnSpc>
                  <a:spcPct val="150000"/>
                </a:lnSpc>
              </a:pPr>
              <a:r>
                <a:rPr lang="el-GR" altLang="el-GR" sz="2000" dirty="0">
                  <a:latin typeface="Trebuchet MS" panose="020B0603020202020204" pitchFamily="34" charset="0"/>
                </a:rPr>
                <a:t>Να συγκρίνετε τη νέα απόκλιση του γαλβανομέτρου με την προηγούμενη.</a:t>
              </a:r>
              <a:endParaRPr lang="el-GR" altLang="el-GR" sz="2000" b="1"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β.  </a:t>
              </a:r>
              <a:r>
                <a:rPr lang="el-GR" altLang="el-GR" sz="2000" dirty="0">
                  <a:latin typeface="Trebuchet MS" panose="020B0603020202020204" pitchFamily="34" charset="0"/>
                </a:rPr>
                <a:t>Να αναφέρετε τι πρέπει να κάνει στη συνέχεια ο μαθητής, για να αποκλίνει ο δείκτης του γαλβανομέτρου προς τα αριστερά.</a:t>
              </a:r>
              <a:r>
                <a:rPr lang="en-US" altLang="el-GR" sz="2000" dirty="0">
                  <a:latin typeface="Trebuchet MS" panose="020B0603020202020204" pitchFamily="34" charset="0"/>
                </a:rPr>
                <a:t>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8" y="-122"/>
              <a:ext cx="1968"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43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61</a:t>
            </a:fld>
            <a:endParaRPr lang="el-GR">
              <a:solidFill>
                <a:prstClr val="black">
                  <a:tint val="75000"/>
                </a:prstClr>
              </a:solidFill>
            </a:endParaRPr>
          </a:p>
        </p:txBody>
      </p:sp>
      <p:grpSp>
        <p:nvGrpSpPr>
          <p:cNvPr id="7" name="Ομάδα 6"/>
          <p:cNvGrpSpPr/>
          <p:nvPr/>
        </p:nvGrpSpPr>
        <p:grpSpPr>
          <a:xfrm>
            <a:off x="1569720" y="213996"/>
            <a:ext cx="8732520" cy="4831526"/>
            <a:chOff x="1569720" y="213996"/>
            <a:chExt cx="8732520" cy="4831526"/>
          </a:xfrm>
        </p:grpSpPr>
        <p:pic>
          <p:nvPicPr>
            <p:cNvPr id="4" name="Εικόνα 13"/>
            <p:cNvPicPr>
              <a:picLocks noChangeAspect="1" noChangeArrowheads="1"/>
            </p:cNvPicPr>
            <p:nvPr/>
          </p:nvPicPr>
          <p:blipFill>
            <a:blip r:embed="rId2">
              <a:clrChange>
                <a:clrFrom>
                  <a:srgbClr val="FFFFFF"/>
                </a:clrFrom>
                <a:clrTo>
                  <a:srgbClr val="FFFFFF">
                    <a:alpha val="0"/>
                  </a:srgbClr>
                </a:clrTo>
              </a:clrChange>
              <a:lum bright="-12000" contrast="24000"/>
              <a:extLst>
                <a:ext uri="{28A0092B-C50C-407E-A947-70E740481C1C}">
                  <a14:useLocalDpi xmlns:a14="http://schemas.microsoft.com/office/drawing/2010/main" val="0"/>
                </a:ext>
              </a:extLst>
            </a:blip>
            <a:srcRect/>
            <a:stretch>
              <a:fillRect/>
            </a:stretch>
          </p:blipFill>
          <p:spPr bwMode="auto">
            <a:xfrm>
              <a:off x="3142933" y="213996"/>
              <a:ext cx="5948290" cy="342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569720" y="4029859"/>
              <a:ext cx="8732520" cy="1015663"/>
            </a:xfrm>
            <a:prstGeom prst="rect">
              <a:avLst/>
            </a:prstGeom>
          </p:spPr>
          <p:txBody>
            <a:bodyPr wrap="square">
              <a:spAutoFit/>
            </a:bodyPr>
            <a:lstStyle/>
            <a:p>
              <a:pPr algn="just">
                <a:lnSpc>
                  <a:spcPct val="150000"/>
                </a:lnSpc>
              </a:pPr>
              <a:r>
                <a:rPr lang="el-GR" altLang="el-GR" sz="2000" dirty="0" smtClean="0">
                  <a:latin typeface="Trebuchet MS" panose="020B0603020202020204" pitchFamily="34" charset="0"/>
                </a:rPr>
                <a:t>Κατά </a:t>
              </a:r>
              <a:r>
                <a:rPr lang="el-GR" altLang="el-GR" sz="2000" dirty="0">
                  <a:latin typeface="Trebuchet MS" panose="020B0603020202020204" pitchFamily="34" charset="0"/>
                </a:rPr>
                <a:t>το κλείσιμο του </a:t>
              </a:r>
              <a:r>
                <a:rPr lang="el-GR" altLang="el-GR" sz="2000" dirty="0" smtClean="0">
                  <a:latin typeface="Trebuchet MS" panose="020B0603020202020204" pitchFamily="34" charset="0"/>
                </a:rPr>
                <a:t>διακόπτη δ</a:t>
              </a:r>
              <a:r>
                <a:rPr lang="el-GR" altLang="el-GR" sz="2000" dirty="0">
                  <a:latin typeface="Trebuchet MS" panose="020B0603020202020204" pitchFamily="34" charset="0"/>
                </a:rPr>
                <a:t>, ο δακτύλιος μετακινείται προς τα δεξιά. Να εξηγήσετε την παρατήρηση αυτή.</a:t>
              </a:r>
            </a:p>
          </p:txBody>
        </p:sp>
        <p:sp>
          <p:nvSpPr>
            <p:cNvPr id="6" name="Ορθογώνιο 5"/>
            <p:cNvSpPr/>
            <p:nvPr/>
          </p:nvSpPr>
          <p:spPr>
            <a:xfrm>
              <a:off x="1569720" y="653534"/>
              <a:ext cx="473206" cy="369332"/>
            </a:xfrm>
            <a:prstGeom prst="rect">
              <a:avLst/>
            </a:prstGeom>
          </p:spPr>
          <p:txBody>
            <a:bodyPr wrap="none">
              <a:spAutoFit/>
            </a:bodyPr>
            <a:lstStyle/>
            <a:p>
              <a:r>
                <a:rPr lang="el-GR" altLang="el-GR" b="1" dirty="0" smtClean="0">
                  <a:latin typeface="Trebuchet MS" panose="020B0603020202020204" pitchFamily="34" charset="0"/>
                </a:rPr>
                <a:t>8. </a:t>
              </a:r>
              <a:endParaRPr lang="el-GR" dirty="0"/>
            </a:p>
          </p:txBody>
        </p:sp>
      </p:grpSp>
    </p:spTree>
    <p:extLst>
      <p:ext uri="{BB962C8B-B14F-4D97-AF65-F5344CB8AC3E}">
        <p14:creationId xmlns:p14="http://schemas.microsoft.com/office/powerpoint/2010/main" val="35426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62</a:t>
            </a:fld>
            <a:endParaRPr lang="el-GR">
              <a:solidFill>
                <a:prstClr val="black">
                  <a:tint val="75000"/>
                </a:prstClr>
              </a:solidFill>
            </a:endParaRPr>
          </a:p>
        </p:txBody>
      </p:sp>
      <p:sp>
        <p:nvSpPr>
          <p:cNvPr id="8" name="Οβάλ 7"/>
          <p:cNvSpPr/>
          <p:nvPr/>
        </p:nvSpPr>
        <p:spPr>
          <a:xfrm>
            <a:off x="7668260" y="4039603"/>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p:cNvSpPr/>
          <p:nvPr/>
        </p:nvSpPr>
        <p:spPr>
          <a:xfrm>
            <a:off x="4416213" y="4831576"/>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 name="Ομάδα 11"/>
          <p:cNvGrpSpPr/>
          <p:nvPr/>
        </p:nvGrpSpPr>
        <p:grpSpPr>
          <a:xfrm>
            <a:off x="1219835" y="277496"/>
            <a:ext cx="10363201" cy="5030788"/>
            <a:chOff x="1219835" y="277496"/>
            <a:chExt cx="10363201" cy="5030788"/>
          </a:xfrm>
        </p:grpSpPr>
        <p:grpSp>
          <p:nvGrpSpPr>
            <p:cNvPr id="4" name="Group 7"/>
            <p:cNvGrpSpPr>
              <a:grpSpLocks/>
            </p:cNvGrpSpPr>
            <p:nvPr/>
          </p:nvGrpSpPr>
          <p:grpSpPr bwMode="auto">
            <a:xfrm>
              <a:off x="1219835" y="277496"/>
              <a:ext cx="10363201" cy="5030788"/>
              <a:chOff x="10" y="146"/>
              <a:chExt cx="6528" cy="3169"/>
            </a:xfrm>
          </p:grpSpPr>
          <p:sp>
            <p:nvSpPr>
              <p:cNvPr id="5" name="Rectangle 4"/>
              <p:cNvSpPr>
                <a:spLocks noChangeArrowheads="1"/>
              </p:cNvSpPr>
              <p:nvPr/>
            </p:nvSpPr>
            <p:spPr bwMode="auto">
              <a:xfrm>
                <a:off x="10" y="146"/>
                <a:ext cx="624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ct val="150000"/>
                  </a:lnSpc>
                </a:pPr>
                <a:r>
                  <a:rPr lang="el-GR" altLang="el-GR" sz="2000" b="1" dirty="0">
                    <a:latin typeface="Trebuchet MS" panose="020B0603020202020204" pitchFamily="34" charset="0"/>
                  </a:rPr>
                  <a:t>9.  </a:t>
                </a:r>
                <a:r>
                  <a:rPr lang="el-GR" altLang="el-GR" sz="2000" dirty="0">
                    <a:latin typeface="Trebuchet MS" panose="020B0603020202020204" pitchFamily="34" charset="0"/>
                  </a:rPr>
                  <a:t>Ένας μαθητής κινεί ένα μαγνήτη, πρώτα προς έναν ανοιχτό </a:t>
                </a:r>
                <a:r>
                  <a:rPr lang="el-GR" altLang="el-GR" sz="2000" dirty="0" smtClean="0">
                    <a:latin typeface="Trebuchet MS" panose="020B0603020202020204" pitchFamily="34" charset="0"/>
                  </a:rPr>
                  <a:t>και μετά </a:t>
                </a:r>
                <a:r>
                  <a:rPr lang="el-GR" altLang="el-GR" sz="2000" dirty="0">
                    <a:latin typeface="Trebuchet MS" panose="020B0603020202020204" pitchFamily="34" charset="0"/>
                  </a:rPr>
                  <a:t>προς έναν κλειστό μεταλλικό δακτύλιο.</a:t>
                </a:r>
                <a:r>
                  <a:rPr lang="en-US" altLang="el-GR" sz="2000" dirty="0">
                    <a:latin typeface="Trebuchet MS" panose="020B0603020202020204" pitchFamily="34" charset="0"/>
                  </a:rPr>
                  <a:t> </a:t>
                </a:r>
              </a:p>
            </p:txBody>
          </p:sp>
          <p:pic>
            <p:nvPicPr>
              <p:cNvPr id="6" name="Εικόνα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5" y="836"/>
                <a:ext cx="4008"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 y="2191"/>
                <a:ext cx="6528"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n-US" altLang="el-GR" sz="2000" b="1" dirty="0" err="1" smtClean="0">
                    <a:latin typeface="Trebuchet MS" panose="020B0603020202020204" pitchFamily="34" charset="0"/>
                  </a:rPr>
                  <a:t>i</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Η </a:t>
                </a:r>
                <a:r>
                  <a:rPr lang="el-GR" altLang="el-GR" sz="2000" dirty="0">
                    <a:latin typeface="Trebuchet MS" panose="020B0603020202020204" pitchFamily="34" charset="0"/>
                  </a:rPr>
                  <a:t>κίνηση του μαγνήτη προκαλεί διαφορά </a:t>
                </a:r>
                <a:r>
                  <a:rPr lang="el-GR" altLang="el-GR" sz="2000" dirty="0" smtClean="0">
                    <a:latin typeface="Trebuchet MS" panose="020B0603020202020204" pitchFamily="34" charset="0"/>
                  </a:rPr>
                  <a:t>δυναμικού</a:t>
                </a:r>
              </a:p>
              <a:p>
                <a:pPr algn="just">
                  <a:lnSpc>
                    <a:spcPct val="150000"/>
                  </a:lnSpc>
                </a:pPr>
                <a:r>
                  <a:rPr lang="el-GR" altLang="el-GR" sz="2000" b="1" dirty="0">
                    <a:latin typeface="Trebuchet MS" panose="020B0603020202020204" pitchFamily="34" charset="0"/>
                  </a:rPr>
                  <a:t>α</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μόνο </a:t>
                </a:r>
                <a:r>
                  <a:rPr lang="el-GR" altLang="el-GR" sz="2000" dirty="0">
                    <a:latin typeface="Trebuchet MS" panose="020B0603020202020204" pitchFamily="34" charset="0"/>
                  </a:rPr>
                  <a:t>στο δακτύλιο </a:t>
                </a:r>
                <a:r>
                  <a:rPr lang="el-GR" altLang="el-GR" sz="2000" dirty="0" smtClean="0">
                    <a:latin typeface="Trebuchet MS" panose="020B0603020202020204" pitchFamily="34" charset="0"/>
                  </a:rPr>
                  <a:t>Α.     </a:t>
                </a:r>
                <a:r>
                  <a:rPr lang="el-GR" altLang="el-GR" sz="2000" b="1" dirty="0" smtClean="0">
                    <a:latin typeface="Trebuchet MS" panose="020B0603020202020204" pitchFamily="34" charset="0"/>
                  </a:rPr>
                  <a:t> β)  </a:t>
                </a:r>
                <a:r>
                  <a:rPr lang="el-GR" altLang="el-GR" sz="2000" dirty="0" smtClean="0">
                    <a:latin typeface="Trebuchet MS" panose="020B0603020202020204" pitchFamily="34" charset="0"/>
                  </a:rPr>
                  <a:t>μόνο </a:t>
                </a:r>
                <a:r>
                  <a:rPr lang="el-GR" altLang="el-GR" sz="2000" dirty="0">
                    <a:latin typeface="Trebuchet MS" panose="020B0603020202020204" pitchFamily="34" charset="0"/>
                  </a:rPr>
                  <a:t>στο δακτύλιο </a:t>
                </a:r>
                <a:r>
                  <a:rPr lang="el-GR" altLang="el-GR" sz="2000" dirty="0" smtClean="0">
                    <a:latin typeface="Trebuchet MS" panose="020B0603020202020204" pitchFamily="34" charset="0"/>
                  </a:rPr>
                  <a:t>Β.      </a:t>
                </a:r>
                <a:r>
                  <a:rPr lang="el-GR" altLang="el-GR" sz="2000" b="1" dirty="0" smtClean="0">
                    <a:latin typeface="Trebuchet MS" panose="020B0603020202020204" pitchFamily="34" charset="0"/>
                  </a:rPr>
                  <a:t>γ)  </a:t>
                </a:r>
                <a:r>
                  <a:rPr lang="el-GR" altLang="el-GR" sz="2000" dirty="0" smtClean="0">
                    <a:latin typeface="Trebuchet MS" panose="020B0603020202020204" pitchFamily="34" charset="0"/>
                  </a:rPr>
                  <a:t>και </a:t>
                </a:r>
                <a:r>
                  <a:rPr lang="el-GR" altLang="el-GR" sz="2000" dirty="0">
                    <a:latin typeface="Trebuchet MS" panose="020B0603020202020204" pitchFamily="34" charset="0"/>
                  </a:rPr>
                  <a:t>στους </a:t>
                </a:r>
                <a:r>
                  <a:rPr lang="el-GR" altLang="el-GR" sz="2000" dirty="0" smtClean="0">
                    <a:latin typeface="Trebuchet MS" panose="020B0603020202020204" pitchFamily="34" charset="0"/>
                  </a:rPr>
                  <a:t>δύο </a:t>
                </a:r>
                <a:r>
                  <a:rPr lang="el-GR" altLang="el-GR" sz="2000" dirty="0" err="1" smtClean="0">
                    <a:latin typeface="Trebuchet MS" panose="020B0603020202020204" pitchFamily="34" charset="0"/>
                  </a:rPr>
                  <a:t>δακτύλιους</a:t>
                </a:r>
                <a:r>
                  <a:rPr lang="el-GR" altLang="el-GR" sz="2000" dirty="0" smtClean="0">
                    <a:latin typeface="Trebuchet MS" panose="020B0603020202020204" pitchFamily="34" charset="0"/>
                  </a:rPr>
                  <a:t>.</a:t>
                </a:r>
                <a:endParaRPr lang="en-US" altLang="el-GR" sz="2000" dirty="0">
                  <a:latin typeface="Trebuchet MS" panose="020B0603020202020204" pitchFamily="34" charset="0"/>
                </a:endParaRPr>
              </a:p>
              <a:p>
                <a:pPr algn="just">
                  <a:lnSpc>
                    <a:spcPct val="150000"/>
                  </a:lnSpc>
                </a:pPr>
                <a:r>
                  <a:rPr lang="en-US" altLang="el-GR" sz="2000" b="1" dirty="0" smtClean="0">
                    <a:latin typeface="Trebuchet MS" panose="020B0603020202020204" pitchFamily="34" charset="0"/>
                  </a:rPr>
                  <a:t>ii</a:t>
                </a:r>
                <a:r>
                  <a:rPr lang="el-GR" altLang="el-GR" sz="2000" b="1" dirty="0" smtClean="0">
                    <a:latin typeface="Trebuchet MS" panose="020B0603020202020204" pitchFamily="34" charset="0"/>
                  </a:rPr>
                  <a:t>. </a:t>
                </a:r>
                <a:r>
                  <a:rPr lang="en-US" altLang="el-GR" sz="2000" b="1" dirty="0" smtClean="0">
                    <a:latin typeface="Trebuchet MS" panose="020B0603020202020204" pitchFamily="34" charset="0"/>
                  </a:rPr>
                  <a:t> </a:t>
                </a:r>
                <a:r>
                  <a:rPr lang="en-US" altLang="el-GR" sz="2000" dirty="0" smtClean="0">
                    <a:latin typeface="Trebuchet MS" panose="020B0603020202020204" pitchFamily="34" charset="0"/>
                  </a:rPr>
                  <a:t>A</a:t>
                </a:r>
                <a:r>
                  <a:rPr lang="el-GR" altLang="el-GR" sz="2000" dirty="0" err="1" smtClean="0">
                    <a:latin typeface="Trebuchet MS" panose="020B0603020202020204" pitchFamily="34" charset="0"/>
                  </a:rPr>
                  <a:t>πό</a:t>
                </a:r>
                <a:r>
                  <a:rPr lang="el-GR" altLang="el-GR" sz="2000" dirty="0" smtClean="0">
                    <a:latin typeface="Trebuchet MS" panose="020B0603020202020204" pitchFamily="34" charset="0"/>
                  </a:rPr>
                  <a:t> ρεύμα</a:t>
                </a:r>
                <a:r>
                  <a:rPr lang="en-US" altLang="el-GR" sz="2000" dirty="0" smtClean="0">
                    <a:latin typeface="Trebuchet MS" panose="020B0603020202020204" pitchFamily="34" charset="0"/>
                  </a:rPr>
                  <a:t> </a:t>
                </a:r>
                <a:r>
                  <a:rPr lang="el-GR" altLang="el-GR" sz="2000" dirty="0">
                    <a:latin typeface="Trebuchet MS" panose="020B0603020202020204" pitchFamily="34" charset="0"/>
                  </a:rPr>
                  <a:t>θα διαρρέεται </a:t>
                </a:r>
                <a:endParaRPr lang="en-US" altLang="el-GR" sz="2000" dirty="0">
                  <a:latin typeface="Trebuchet MS" panose="020B0603020202020204" pitchFamily="34" charset="0"/>
                </a:endParaRPr>
              </a:p>
              <a:p>
                <a:pPr algn="just"/>
                <a:r>
                  <a:rPr lang="el-GR" altLang="el-GR" sz="2000" b="1" dirty="0">
                    <a:latin typeface="Trebuchet MS" panose="020B0603020202020204" pitchFamily="34" charset="0"/>
                  </a:rPr>
                  <a:t>α)  </a:t>
                </a:r>
                <a:r>
                  <a:rPr lang="el-GR" altLang="el-GR" sz="2000" dirty="0" smtClean="0">
                    <a:latin typeface="Trebuchet MS" panose="020B0603020202020204" pitchFamily="34" charset="0"/>
                  </a:rPr>
                  <a:t>μόνον ο δακτύλιος </a:t>
                </a:r>
                <a:r>
                  <a:rPr lang="el-GR" altLang="el-GR" sz="2000" dirty="0">
                    <a:latin typeface="Trebuchet MS" panose="020B0603020202020204" pitchFamily="34" charset="0"/>
                  </a:rPr>
                  <a:t>Α.      </a:t>
                </a:r>
                <a:r>
                  <a:rPr lang="el-GR" altLang="el-GR" sz="2000" b="1" dirty="0">
                    <a:latin typeface="Trebuchet MS" panose="020B0603020202020204" pitchFamily="34" charset="0"/>
                  </a:rPr>
                  <a:t>β)  </a:t>
                </a:r>
                <a:r>
                  <a:rPr lang="el-GR" altLang="el-GR" sz="2000" dirty="0" smtClean="0">
                    <a:latin typeface="Trebuchet MS" panose="020B0603020202020204" pitchFamily="34" charset="0"/>
                  </a:rPr>
                  <a:t>μόνον ο δακτύλιος </a:t>
                </a:r>
                <a:r>
                  <a:rPr lang="el-GR" altLang="el-GR" sz="2000" dirty="0">
                    <a:latin typeface="Trebuchet MS" panose="020B0603020202020204" pitchFamily="34" charset="0"/>
                  </a:rPr>
                  <a:t>Β.     </a:t>
                </a:r>
                <a:r>
                  <a:rPr lang="el-GR" altLang="el-GR" sz="2000" b="1" dirty="0">
                    <a:latin typeface="Trebuchet MS" panose="020B0603020202020204" pitchFamily="34" charset="0"/>
                  </a:rPr>
                  <a:t> γ) </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και οι </a:t>
                </a:r>
                <a:r>
                  <a:rPr lang="el-GR" altLang="el-GR" sz="2000" dirty="0">
                    <a:latin typeface="Trebuchet MS" panose="020B0603020202020204" pitchFamily="34" charset="0"/>
                  </a:rPr>
                  <a:t>δύο </a:t>
                </a:r>
                <a:r>
                  <a:rPr lang="el-GR" altLang="el-GR" sz="2000" dirty="0" smtClean="0">
                    <a:latin typeface="Trebuchet MS" panose="020B0603020202020204" pitchFamily="34" charset="0"/>
                  </a:rPr>
                  <a:t>δακτύλιοι.</a:t>
                </a:r>
                <a:endParaRPr lang="en-US" altLang="el-GR" sz="2000" dirty="0">
                  <a:latin typeface="Trebuchet MS" panose="020B0603020202020204" pitchFamily="34" charset="0"/>
                </a:endParaRPr>
              </a:p>
            </p:txBody>
          </p:sp>
        </p:grpSp>
        <p:sp>
          <p:nvSpPr>
            <p:cNvPr id="10" name="TextBox 9"/>
            <p:cNvSpPr txBox="1"/>
            <p:nvPr/>
          </p:nvSpPr>
          <p:spPr>
            <a:xfrm>
              <a:off x="3505200" y="3093006"/>
              <a:ext cx="541867" cy="400110"/>
            </a:xfrm>
            <a:prstGeom prst="rect">
              <a:avLst/>
            </a:prstGeom>
            <a:noFill/>
          </p:spPr>
          <p:txBody>
            <a:bodyPr wrap="square" rtlCol="0">
              <a:spAutoFit/>
            </a:bodyPr>
            <a:lstStyle/>
            <a:p>
              <a:r>
                <a:rPr lang="el-GR" sz="2000" b="1" dirty="0" smtClean="0">
                  <a:latin typeface="Trebuchet MS" panose="020B0603020202020204" pitchFamily="34" charset="0"/>
                </a:rPr>
                <a:t>Α</a:t>
              </a:r>
              <a:endParaRPr lang="el-GR" sz="2000" b="1" dirty="0">
                <a:latin typeface="Trebuchet MS" panose="020B0603020202020204" pitchFamily="34" charset="0"/>
              </a:endParaRPr>
            </a:p>
          </p:txBody>
        </p:sp>
        <p:sp>
          <p:nvSpPr>
            <p:cNvPr id="11" name="TextBox 10"/>
            <p:cNvSpPr txBox="1"/>
            <p:nvPr/>
          </p:nvSpPr>
          <p:spPr>
            <a:xfrm>
              <a:off x="7200053" y="3111154"/>
              <a:ext cx="584200" cy="400110"/>
            </a:xfrm>
            <a:prstGeom prst="rect">
              <a:avLst/>
            </a:prstGeom>
            <a:noFill/>
          </p:spPr>
          <p:txBody>
            <a:bodyPr wrap="square" rtlCol="0">
              <a:spAutoFit/>
            </a:bodyPr>
            <a:lstStyle/>
            <a:p>
              <a:r>
                <a:rPr lang="el-GR" sz="2000" b="1" dirty="0" smtClean="0">
                  <a:latin typeface="Trebuchet MS" panose="020B0603020202020204" pitchFamily="34" charset="0"/>
                </a:rPr>
                <a:t>Β</a:t>
              </a:r>
              <a:endParaRPr lang="el-GR" sz="2000" b="1" dirty="0">
                <a:latin typeface="Trebuchet MS" panose="020B0603020202020204" pitchFamily="34" charset="0"/>
              </a:endParaRPr>
            </a:p>
          </p:txBody>
        </p:sp>
      </p:grpSp>
    </p:spTree>
    <p:extLst>
      <p:ext uri="{BB962C8B-B14F-4D97-AF65-F5344CB8AC3E}">
        <p14:creationId xmlns:p14="http://schemas.microsoft.com/office/powerpoint/2010/main" val="17286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63</a:t>
            </a:fld>
            <a:endParaRPr lang="el-GR">
              <a:solidFill>
                <a:prstClr val="black">
                  <a:tint val="75000"/>
                </a:prstClr>
              </a:solidFill>
            </a:endParaRPr>
          </a:p>
        </p:txBody>
      </p:sp>
      <p:sp>
        <p:nvSpPr>
          <p:cNvPr id="4" name="Rectangle 2"/>
          <p:cNvSpPr>
            <a:spLocks noChangeArrowheads="1"/>
          </p:cNvSpPr>
          <p:nvPr/>
        </p:nvSpPr>
        <p:spPr bwMode="auto">
          <a:xfrm>
            <a:off x="945753" y="636004"/>
            <a:ext cx="1030049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l-GR" altLang="el-GR" sz="2000" b="1" dirty="0" smtClean="0">
                <a:latin typeface="Trebuchet MS" panose="020B0603020202020204" pitchFamily="34" charset="0"/>
              </a:rPr>
              <a:t>10.</a:t>
            </a:r>
            <a:r>
              <a:rPr lang="el-GR" altLang="el-GR" sz="2000" i="1" dirty="0" smtClean="0">
                <a:latin typeface="Trebuchet MS" panose="020B0603020202020204" pitchFamily="34" charset="0"/>
              </a:rPr>
              <a:t>  </a:t>
            </a:r>
            <a:r>
              <a:rPr lang="en-US" altLang="el-GR" sz="2000" dirty="0">
                <a:latin typeface="Trebuchet MS" panose="020B0603020202020204" pitchFamily="34" charset="0"/>
              </a:rPr>
              <a:t>Να χαρα</a:t>
            </a:r>
            <a:r>
              <a:rPr lang="en-US" altLang="el-GR" sz="2000" dirty="0" err="1">
                <a:latin typeface="Trebuchet MS" panose="020B0603020202020204" pitchFamily="34" charset="0"/>
              </a:rPr>
              <a:t>κτηρίσετε</a:t>
            </a:r>
            <a:r>
              <a:rPr lang="en-US" altLang="el-GR" sz="2000" dirty="0">
                <a:latin typeface="Trebuchet MS" panose="020B0603020202020204" pitchFamily="34" charset="0"/>
              </a:rPr>
              <a:t> </a:t>
            </a:r>
            <a:r>
              <a:rPr lang="en-US" altLang="el-GR" sz="2000" dirty="0" err="1">
                <a:latin typeface="Trebuchet MS" panose="020B0603020202020204" pitchFamily="34" charset="0"/>
              </a:rPr>
              <a:t>τις</a:t>
            </a:r>
            <a:r>
              <a:rPr lang="en-US" altLang="el-GR" sz="2000" dirty="0">
                <a:latin typeface="Trebuchet MS" panose="020B0603020202020204" pitchFamily="34" charset="0"/>
              </a:rPr>
              <a:t> παρα</a:t>
            </a:r>
            <a:r>
              <a:rPr lang="en-US" altLang="el-GR" sz="2000" dirty="0" err="1">
                <a:latin typeface="Trebuchet MS" panose="020B0603020202020204" pitchFamily="34" charset="0"/>
              </a:rPr>
              <a:t>κάτω</a:t>
            </a:r>
            <a:r>
              <a:rPr lang="en-US" altLang="el-GR" sz="2000" dirty="0">
                <a:latin typeface="Trebuchet MS" panose="020B0603020202020204" pitchFamily="34" charset="0"/>
              </a:rPr>
              <a:t> π</a:t>
            </a:r>
            <a:r>
              <a:rPr lang="en-US" altLang="el-GR" sz="2000" dirty="0" err="1">
                <a:latin typeface="Trebuchet MS" panose="020B0603020202020204" pitchFamily="34" charset="0"/>
              </a:rPr>
              <a:t>ροτάσεις</a:t>
            </a:r>
            <a:r>
              <a:rPr lang="en-US" altLang="el-GR" sz="2000" dirty="0">
                <a:latin typeface="Trebuchet MS" panose="020B0603020202020204" pitchFamily="34" charset="0"/>
              </a:rPr>
              <a:t> </a:t>
            </a:r>
            <a:r>
              <a:rPr lang="en-US" altLang="el-GR" sz="2000" dirty="0" err="1">
                <a:latin typeface="Trebuchet MS" panose="020B0603020202020204" pitchFamily="34" charset="0"/>
              </a:rPr>
              <a:t>με</a:t>
            </a:r>
            <a:r>
              <a:rPr lang="en-US" altLang="el-GR" sz="2000" dirty="0">
                <a:latin typeface="Trebuchet MS" panose="020B0603020202020204" pitchFamily="34" charset="0"/>
              </a:rPr>
              <a:t> Σ αν </a:t>
            </a:r>
            <a:r>
              <a:rPr lang="en-US" altLang="el-GR" sz="2000" dirty="0" err="1">
                <a:latin typeface="Trebuchet MS" panose="020B0603020202020204" pitchFamily="34" charset="0"/>
              </a:rPr>
              <a:t>είν</a:t>
            </a:r>
            <a:r>
              <a:rPr lang="en-US" altLang="el-GR" sz="2000" dirty="0">
                <a:latin typeface="Trebuchet MS" panose="020B0603020202020204" pitchFamily="34" charset="0"/>
              </a:rPr>
              <a:t>αι σωστές και Λ αν είναι λανθασμένες.</a:t>
            </a:r>
          </a:p>
          <a:p>
            <a:pPr algn="just">
              <a:lnSpc>
                <a:spcPct val="150000"/>
              </a:lnSpc>
            </a:pPr>
            <a:r>
              <a:rPr lang="el-GR" altLang="el-GR" sz="2000" b="1" dirty="0">
                <a:latin typeface="Trebuchet MS" panose="020B0603020202020204" pitchFamily="34" charset="0"/>
              </a:rPr>
              <a:t>α</a:t>
            </a:r>
            <a:r>
              <a:rPr lang="en-US" altLang="el-GR" sz="2000" b="1" dirty="0">
                <a:latin typeface="Trebuchet MS" panose="020B0603020202020204" pitchFamily="34" charset="0"/>
              </a:rPr>
              <a:t>.</a:t>
            </a:r>
            <a:r>
              <a:rPr lang="el-GR" altLang="el-GR" sz="2000" dirty="0">
                <a:latin typeface="Trebuchet MS" panose="020B0603020202020204" pitchFamily="34" charset="0"/>
              </a:rPr>
              <a:t> </a:t>
            </a:r>
            <a:r>
              <a:rPr lang="en-US" altLang="el-GR" sz="2000" dirty="0" smtClean="0">
                <a:latin typeface="Trebuchet MS" panose="020B0603020202020204" pitchFamily="34" charset="0"/>
              </a:rPr>
              <a:t>Η</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ΗΕΔ </a:t>
            </a:r>
            <a:r>
              <a:rPr lang="en-US" altLang="el-GR" sz="2000" dirty="0">
                <a:latin typeface="Trebuchet MS" panose="020B0603020202020204" pitchFamily="34" charset="0"/>
              </a:rPr>
              <a:t>από επα</a:t>
            </a:r>
            <a:r>
              <a:rPr lang="en-US" altLang="el-GR" sz="2000" dirty="0" err="1">
                <a:latin typeface="Trebuchet MS" panose="020B0603020202020204" pitchFamily="34" charset="0"/>
              </a:rPr>
              <a:t>γωγή</a:t>
            </a:r>
            <a:r>
              <a:rPr lang="en-US" altLang="el-GR" sz="2000" dirty="0">
                <a:latin typeface="Trebuchet MS" panose="020B0603020202020204" pitchFamily="34" charset="0"/>
              </a:rPr>
              <a:t> </a:t>
            </a:r>
            <a:r>
              <a:rPr lang="en-US" altLang="el-GR" sz="2000" dirty="0" err="1">
                <a:latin typeface="Trebuchet MS" panose="020B0603020202020204" pitchFamily="34" charset="0"/>
              </a:rPr>
              <a:t>εμφ</a:t>
            </a:r>
            <a:r>
              <a:rPr lang="en-US" altLang="el-GR" sz="2000" dirty="0">
                <a:latin typeface="Trebuchet MS" panose="020B0603020202020204" pitchFamily="34" charset="0"/>
              </a:rPr>
              <a:t>ανίζεται στα άκρα πηνίου </a:t>
            </a:r>
            <a:r>
              <a:rPr lang="en-US" altLang="el-GR" sz="2000" dirty="0" smtClean="0">
                <a:latin typeface="Trebuchet MS" panose="020B0603020202020204" pitchFamily="34" charset="0"/>
              </a:rPr>
              <a:t>σε</a:t>
            </a:r>
            <a:r>
              <a:rPr lang="el-GR" altLang="el-GR" sz="2000" dirty="0" smtClean="0">
                <a:latin typeface="Trebuchet MS" panose="020B0603020202020204" pitchFamily="34" charset="0"/>
              </a:rPr>
              <a:t> </a:t>
            </a:r>
            <a:r>
              <a:rPr lang="en-US" altLang="el-GR" sz="2000" dirty="0" err="1" smtClean="0">
                <a:latin typeface="Trebuchet MS" panose="020B0603020202020204" pitchFamily="34" charset="0"/>
              </a:rPr>
              <a:t>κάθε</a:t>
            </a:r>
            <a:r>
              <a:rPr lang="en-US" altLang="el-GR" sz="2000" dirty="0" smtClean="0">
                <a:latin typeface="Trebuchet MS" panose="020B0603020202020204" pitchFamily="34" charset="0"/>
              </a:rPr>
              <a:t> </a:t>
            </a:r>
            <a:r>
              <a:rPr lang="en-US" altLang="el-GR" sz="2000" dirty="0">
                <a:latin typeface="Trebuchet MS" panose="020B0603020202020204" pitchFamily="34" charset="0"/>
              </a:rPr>
              <a:t>π</a:t>
            </a:r>
            <a:r>
              <a:rPr lang="en-US" altLang="el-GR" sz="2000" dirty="0" err="1">
                <a:latin typeface="Trebuchet MS" panose="020B0603020202020204" pitchFamily="34" charset="0"/>
              </a:rPr>
              <a:t>ερί</a:t>
            </a:r>
            <a:r>
              <a:rPr lang="en-US" altLang="el-GR" sz="2000" dirty="0">
                <a:latin typeface="Trebuchet MS" panose="020B0603020202020204" pitchFamily="34" charset="0"/>
              </a:rPr>
              <a:t>πτωση που μεταβάλλεται η μαγνητική ροή, που διέρχεται από το πηνίο.  (…….)</a:t>
            </a:r>
            <a:endParaRPr lang="el-GR" altLang="el-GR" sz="2000" b="1"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β</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l-GR" altLang="el-GR" sz="2000" dirty="0" smtClean="0">
                <a:latin typeface="Trebuchet MS" panose="020B0603020202020204" pitchFamily="34" charset="0"/>
              </a:rPr>
              <a:t> </a:t>
            </a:r>
            <a:r>
              <a:rPr lang="en-US" altLang="el-GR" sz="2000" dirty="0" err="1" smtClean="0">
                <a:latin typeface="Trebuchet MS" panose="020B0603020202020204" pitchFamily="34" charset="0"/>
              </a:rPr>
              <a:t>Όσο</a:t>
            </a:r>
            <a:r>
              <a:rPr lang="en-US" altLang="el-GR" sz="2000" dirty="0" smtClean="0">
                <a:latin typeface="Trebuchet MS" panose="020B0603020202020204" pitchFamily="34" charset="0"/>
              </a:rPr>
              <a:t> </a:t>
            </a:r>
            <a:r>
              <a:rPr lang="en-US" altLang="el-GR" sz="2000" dirty="0">
                <a:latin typeface="Trebuchet MS" panose="020B0603020202020204" pitchFamily="34" charset="0"/>
              </a:rPr>
              <a:t>π</a:t>
            </a:r>
            <a:r>
              <a:rPr lang="en-US" altLang="el-GR" sz="2000" dirty="0" err="1">
                <a:latin typeface="Trebuchet MS" panose="020B0603020202020204" pitchFamily="34" charset="0"/>
              </a:rPr>
              <a:t>ιο</a:t>
            </a:r>
            <a:r>
              <a:rPr lang="en-US" altLang="el-GR" sz="2000" dirty="0">
                <a:latin typeface="Trebuchet MS" panose="020B0603020202020204" pitchFamily="34" charset="0"/>
              </a:rPr>
              <a:t> </a:t>
            </a:r>
            <a:r>
              <a:rPr lang="en-US" altLang="el-GR" sz="2000" dirty="0" err="1">
                <a:latin typeface="Trebuchet MS" panose="020B0603020202020204" pitchFamily="34" charset="0"/>
              </a:rPr>
              <a:t>γρήγορ</a:t>
            </a:r>
            <a:r>
              <a:rPr lang="en-US" altLang="el-GR" sz="2000" dirty="0">
                <a:latin typeface="Trebuchet MS" panose="020B0603020202020204" pitchFamily="34" charset="0"/>
              </a:rPr>
              <a:t>α μεταβάλλεται η μαγνητική ροή που</a:t>
            </a:r>
            <a:r>
              <a:rPr lang="el-GR" altLang="el-GR" sz="2000" dirty="0">
                <a:latin typeface="Trebuchet MS" panose="020B0603020202020204" pitchFamily="34" charset="0"/>
              </a:rPr>
              <a:t> </a:t>
            </a:r>
            <a:r>
              <a:rPr lang="en-US" altLang="el-GR" sz="2000" dirty="0" err="1">
                <a:latin typeface="Trebuchet MS" panose="020B0603020202020204" pitchFamily="34" charset="0"/>
              </a:rPr>
              <a:t>διέρχετ</a:t>
            </a:r>
            <a:r>
              <a:rPr lang="en-US" altLang="el-GR" sz="2000" dirty="0">
                <a:latin typeface="Trebuchet MS" panose="020B0603020202020204" pitchFamily="34" charset="0"/>
              </a:rPr>
              <a:t>αι από ένα πηνίο, τόσο μεγαλύτερη είναι η  ΗΕΔ από επαγωγή, σύμφωνα με το νόμο του Faraday.  (……)</a:t>
            </a:r>
            <a:endParaRPr lang="el-GR"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γ</a:t>
            </a:r>
            <a:r>
              <a:rPr lang="en-US" altLang="el-GR" sz="2000" b="1" dirty="0">
                <a:latin typeface="Trebuchet MS" panose="020B0603020202020204" pitchFamily="34" charset="0"/>
              </a:rPr>
              <a:t>.  </a:t>
            </a:r>
            <a:r>
              <a:rPr lang="en-US" altLang="el-GR" sz="2000" dirty="0" err="1">
                <a:latin typeface="Trebuchet MS" panose="020B0603020202020204" pitchFamily="34" charset="0"/>
              </a:rPr>
              <a:t>Έν</a:t>
            </a:r>
            <a:r>
              <a:rPr lang="en-US" altLang="el-GR" sz="2000" dirty="0">
                <a:latin typeface="Trebuchet MS" panose="020B0603020202020204" pitchFamily="34" charset="0"/>
              </a:rPr>
              <a:t>α πηνίο διαρρέεται από επαγωγικό ρεύμα, οποτεδήποτε </a:t>
            </a:r>
            <a:r>
              <a:rPr lang="en-US" altLang="el-GR" sz="2000" dirty="0" smtClean="0">
                <a:latin typeface="Trebuchet MS" panose="020B0603020202020204" pitchFamily="34" charset="0"/>
              </a:rPr>
              <a:t>μεταβάλλεται </a:t>
            </a:r>
            <a:r>
              <a:rPr lang="en-US" altLang="el-GR" sz="2000" dirty="0">
                <a:latin typeface="Trebuchet MS" panose="020B0603020202020204" pitchFamily="34" charset="0"/>
              </a:rPr>
              <a:t>η μαγνητική ροή που διέρχεται μέσα από </a:t>
            </a:r>
            <a:r>
              <a:rPr lang="en-US" altLang="el-GR" sz="2000" dirty="0" smtClean="0">
                <a:latin typeface="Trebuchet MS" panose="020B0603020202020204" pitchFamily="34" charset="0"/>
              </a:rPr>
              <a:t>αυτό</a:t>
            </a:r>
            <a:r>
              <a:rPr lang="en-US" altLang="el-GR" sz="2000" dirty="0">
                <a:latin typeface="Trebuchet MS" panose="020B0603020202020204" pitchFamily="34" charset="0"/>
              </a:rPr>
              <a:t>.  (……)</a:t>
            </a:r>
            <a:endParaRPr lang="el-GR"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δ</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Ότ</a:t>
            </a:r>
            <a:r>
              <a:rPr lang="en-US" altLang="el-GR" sz="2000" dirty="0">
                <a:latin typeface="Trebuchet MS" panose="020B0603020202020204" pitchFamily="34" charset="0"/>
              </a:rPr>
              <a:t>αν ένας ραβδόμορφος μαγνήτης βρίσκεται ακίνητος στο εσωτερικό ενός πηνίου, η  ΗΕΔ από επαγωγή στα άκρα του πηνίου είναι μέγιστη.  (……)</a:t>
            </a:r>
          </a:p>
        </p:txBody>
      </p:sp>
      <p:sp>
        <p:nvSpPr>
          <p:cNvPr id="5" name="Text Box 3"/>
          <p:cNvSpPr txBox="1">
            <a:spLocks noChangeArrowheads="1"/>
          </p:cNvSpPr>
          <p:nvPr/>
        </p:nvSpPr>
        <p:spPr bwMode="auto">
          <a:xfrm>
            <a:off x="8586629" y="1961229"/>
            <a:ext cx="576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b="1" dirty="0">
                <a:solidFill>
                  <a:srgbClr val="FF0000"/>
                </a:solidFill>
                <a:effectLst>
                  <a:outerShdw blurRad="38100" dist="38100" dir="2700000" algn="tl">
                    <a:srgbClr val="000000"/>
                  </a:outerShdw>
                </a:effectLst>
                <a:latin typeface="Trebuchet MS" panose="020B0603020202020204" pitchFamily="34" charset="0"/>
              </a:rPr>
              <a:t>Σ</a:t>
            </a:r>
          </a:p>
        </p:txBody>
      </p:sp>
      <p:sp>
        <p:nvSpPr>
          <p:cNvPr id="6" name="Text Box 5"/>
          <p:cNvSpPr txBox="1">
            <a:spLocks noChangeArrowheads="1"/>
          </p:cNvSpPr>
          <p:nvPr/>
        </p:nvSpPr>
        <p:spPr bwMode="auto">
          <a:xfrm>
            <a:off x="5666264" y="3792791"/>
            <a:ext cx="57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b="1" dirty="0">
                <a:solidFill>
                  <a:srgbClr val="FF0000"/>
                </a:solidFill>
                <a:effectLst>
                  <a:outerShdw blurRad="38100" dist="38100" dir="2700000" algn="tl">
                    <a:srgbClr val="000000"/>
                  </a:outerShdw>
                </a:effectLst>
                <a:latin typeface="Trebuchet MS" panose="020B0603020202020204" pitchFamily="34" charset="0"/>
              </a:rPr>
              <a:t>Λ</a:t>
            </a:r>
          </a:p>
        </p:txBody>
      </p:sp>
      <p:sp>
        <p:nvSpPr>
          <p:cNvPr id="7" name="Text Box 3"/>
          <p:cNvSpPr txBox="1">
            <a:spLocks noChangeArrowheads="1"/>
          </p:cNvSpPr>
          <p:nvPr/>
        </p:nvSpPr>
        <p:spPr bwMode="auto">
          <a:xfrm>
            <a:off x="10160000" y="2868565"/>
            <a:ext cx="576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b="1" dirty="0">
                <a:solidFill>
                  <a:srgbClr val="FF0000"/>
                </a:solidFill>
                <a:effectLst>
                  <a:outerShdw blurRad="38100" dist="38100" dir="2700000" algn="tl">
                    <a:srgbClr val="000000"/>
                  </a:outerShdw>
                </a:effectLst>
                <a:latin typeface="Trebuchet MS" panose="020B0603020202020204" pitchFamily="34" charset="0"/>
              </a:rPr>
              <a:t>Σ</a:t>
            </a:r>
          </a:p>
        </p:txBody>
      </p:sp>
      <p:sp>
        <p:nvSpPr>
          <p:cNvPr id="8" name="Text Box 5"/>
          <p:cNvSpPr txBox="1">
            <a:spLocks noChangeArrowheads="1"/>
          </p:cNvSpPr>
          <p:nvPr/>
        </p:nvSpPr>
        <p:spPr bwMode="auto">
          <a:xfrm>
            <a:off x="7857967" y="4673472"/>
            <a:ext cx="57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800" b="1" dirty="0">
                <a:solidFill>
                  <a:srgbClr val="FF0000"/>
                </a:solidFill>
                <a:effectLst>
                  <a:outerShdw blurRad="38100" dist="38100" dir="2700000" algn="tl">
                    <a:srgbClr val="000000"/>
                  </a:outerShdw>
                </a:effectLst>
                <a:latin typeface="Trebuchet MS" panose="020B0603020202020204" pitchFamily="34" charset="0"/>
              </a:rPr>
              <a:t>Λ</a:t>
            </a:r>
          </a:p>
        </p:txBody>
      </p:sp>
    </p:spTree>
    <p:extLst>
      <p:ext uri="{BB962C8B-B14F-4D97-AF65-F5344CB8AC3E}">
        <p14:creationId xmlns:p14="http://schemas.microsoft.com/office/powerpoint/2010/main" val="12025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dissolv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dissolv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dissolve">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64</a:t>
            </a:fld>
            <a:endParaRPr lang="el-GR">
              <a:solidFill>
                <a:prstClr val="black">
                  <a:tint val="75000"/>
                </a:prstClr>
              </a:solidFill>
            </a:endParaRPr>
          </a:p>
        </p:txBody>
      </p:sp>
      <p:sp>
        <p:nvSpPr>
          <p:cNvPr id="5" name="Rectangle 2"/>
          <p:cNvSpPr>
            <a:spLocks noChangeArrowheads="1"/>
          </p:cNvSpPr>
          <p:nvPr/>
        </p:nvSpPr>
        <p:spPr bwMode="auto">
          <a:xfrm>
            <a:off x="2683385" y="1967123"/>
            <a:ext cx="68252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a:solidFill>
                  <a:srgbClr val="800000"/>
                </a:solidFill>
                <a:effectLst>
                  <a:outerShdw blurRad="38100" dist="38100" dir="2700000" algn="tl">
                    <a:srgbClr val="000000"/>
                  </a:outerShdw>
                </a:effectLst>
                <a:latin typeface="Comic Sans MS" pitchFamily="66" charset="0"/>
              </a:rPr>
              <a:t>Ασκήσεις και Προβλήματα εκτός του βιβλίου</a:t>
            </a:r>
          </a:p>
        </p:txBody>
      </p:sp>
    </p:spTree>
    <p:extLst>
      <p:ext uri="{BB962C8B-B14F-4D97-AF65-F5344CB8AC3E}">
        <p14:creationId xmlns:p14="http://schemas.microsoft.com/office/powerpoint/2010/main" val="4224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65</a:t>
            </a:fld>
            <a:endParaRPr lang="el-GR">
              <a:solidFill>
                <a:prstClr val="black">
                  <a:tint val="75000"/>
                </a:prstClr>
              </a:solidFill>
            </a:endParaRPr>
          </a:p>
        </p:txBody>
      </p:sp>
      <p:grpSp>
        <p:nvGrpSpPr>
          <p:cNvPr id="4" name="Group 9"/>
          <p:cNvGrpSpPr>
            <a:grpSpLocks/>
          </p:cNvGrpSpPr>
          <p:nvPr/>
        </p:nvGrpSpPr>
        <p:grpSpPr bwMode="auto">
          <a:xfrm>
            <a:off x="1280160" y="229870"/>
            <a:ext cx="10043160" cy="5546725"/>
            <a:chOff x="295" y="164"/>
            <a:chExt cx="5216" cy="3494"/>
          </a:xfrm>
        </p:grpSpPr>
        <p:sp>
          <p:nvSpPr>
            <p:cNvPr id="5" name="Text Box 6"/>
            <p:cNvSpPr txBox="1">
              <a:spLocks noChangeArrowheads="1"/>
            </p:cNvSpPr>
            <p:nvPr/>
          </p:nvSpPr>
          <p:spPr bwMode="auto">
            <a:xfrm>
              <a:off x="295" y="164"/>
              <a:ext cx="5216"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50000"/>
                </a:lnSpc>
              </a:pPr>
              <a:r>
                <a:rPr lang="el-GR" altLang="el-GR" sz="2000" b="1" dirty="0" smtClean="0">
                  <a:latin typeface="Trebuchet MS" panose="020B0603020202020204" pitchFamily="34" charset="0"/>
                </a:rPr>
                <a:t>1. </a:t>
              </a:r>
              <a:r>
                <a:rPr lang="el-GR" altLang="el-GR" sz="2000" dirty="0">
                  <a:latin typeface="Trebuchet MS" panose="020B0603020202020204" pitchFamily="34" charset="0"/>
                </a:rPr>
                <a:t>Ένας </a:t>
              </a:r>
              <a:r>
                <a:rPr lang="el-GR" altLang="el-GR" sz="2000" dirty="0" err="1">
                  <a:latin typeface="Trebuchet MS" panose="020B0603020202020204" pitchFamily="34" charset="0"/>
                </a:rPr>
                <a:t>ραβδόμορφος</a:t>
              </a:r>
              <a:r>
                <a:rPr lang="el-GR" altLang="el-GR" sz="2000" dirty="0">
                  <a:latin typeface="Trebuchet MS" panose="020B0603020202020204" pitchFamily="34" charset="0"/>
                </a:rPr>
                <a:t> μαγνήτης</a:t>
              </a:r>
              <a:r>
                <a:rPr lang="en-US" altLang="el-GR" sz="2000" dirty="0">
                  <a:latin typeface="Trebuchet MS" panose="020B0603020202020204" pitchFamily="34" charset="0"/>
                </a:rPr>
                <a:t> </a:t>
              </a:r>
              <a:r>
                <a:rPr lang="el-GR" altLang="el-GR" sz="2000" dirty="0">
                  <a:latin typeface="Trebuchet MS" panose="020B0603020202020204" pitchFamily="34" charset="0"/>
                </a:rPr>
                <a:t>κινείται προς τα αριστερά και απομακρύνεται από ακίνητο κυκλικό αγώγιμο και λεπτό δακτυλίδι, όπως δείχνει το σχήμα. Το δακτυλίδι έχει ωμική αντίσταση </a:t>
              </a:r>
              <a:r>
                <a:rPr lang="el-GR" altLang="el-GR" sz="2000" dirty="0" smtClean="0">
                  <a:latin typeface="Trebuchet MS" panose="020B0603020202020204" pitchFamily="34" charset="0"/>
                </a:rPr>
                <a:t>6Ω</a:t>
              </a:r>
              <a:r>
                <a:rPr lang="el-GR" altLang="el-GR" sz="2000" dirty="0">
                  <a:latin typeface="Trebuchet MS" panose="020B0603020202020204" pitchFamily="34" charset="0"/>
                </a:rPr>
                <a:t>. </a:t>
              </a:r>
            </a:p>
            <a:p>
              <a:pPr algn="just">
                <a:lnSpc>
                  <a:spcPct val="150000"/>
                </a:lnSpc>
              </a:pPr>
              <a:r>
                <a:rPr lang="el-GR" altLang="el-GR" sz="2000" dirty="0">
                  <a:latin typeface="Trebuchet MS" panose="020B0603020202020204" pitchFamily="34" charset="0"/>
                </a:rPr>
                <a:t>Η  μαγνητική  ροή  μέσα  από  το  δακτυλίδι  ελαττώνεται κατά </a:t>
              </a:r>
              <a:r>
                <a:rPr lang="el-GR" altLang="el-GR" sz="2000" dirty="0" smtClean="0">
                  <a:latin typeface="Trebuchet MS" panose="020B0603020202020204" pitchFamily="34" charset="0"/>
                </a:rPr>
                <a:t>0,6Wb </a:t>
              </a:r>
              <a:r>
                <a:rPr lang="el-GR" altLang="el-GR" sz="2000" dirty="0">
                  <a:latin typeface="Trebuchet MS" panose="020B0603020202020204" pitchFamily="34" charset="0"/>
                </a:rPr>
                <a:t>σε χρόνο </a:t>
              </a:r>
              <a:r>
                <a:rPr lang="el-GR" altLang="el-GR" sz="2000" dirty="0" smtClean="0">
                  <a:latin typeface="Trebuchet MS" panose="020B0603020202020204" pitchFamily="34" charset="0"/>
                </a:rPr>
                <a:t>0,2s</a:t>
              </a:r>
              <a:r>
                <a:rPr lang="el-GR" altLang="el-GR" sz="2000" dirty="0">
                  <a:latin typeface="Trebuchet MS" panose="020B0603020202020204" pitchFamily="34" charset="0"/>
                </a:rPr>
                <a:t>. </a:t>
              </a:r>
            </a:p>
          </p:txBody>
        </p:sp>
        <p:pic>
          <p:nvPicPr>
            <p:cNvPr id="6" name="Picture 7"/>
            <p:cNvPicPr>
              <a:picLocks noChangeAspect="1" noChangeArrowheads="1"/>
            </p:cNvPicPr>
            <p:nvPr/>
          </p:nvPicPr>
          <p:blipFill>
            <a:blip r:embed="rId2">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771" y="1514"/>
              <a:ext cx="2359"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295" y="2727"/>
              <a:ext cx="5216"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l-GR" altLang="el-GR" sz="2000" b="1" dirty="0">
                  <a:latin typeface="Trebuchet MS" panose="020B0603020202020204" pitchFamily="34" charset="0"/>
                </a:rPr>
                <a:t>α. </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Να  </a:t>
              </a:r>
              <a:r>
                <a:rPr lang="el-GR" altLang="el-GR" sz="2000" dirty="0">
                  <a:latin typeface="Trebuchet MS" panose="020B0603020202020204" pitchFamily="34" charset="0"/>
                </a:rPr>
                <a:t>υπολογίσετε  την  ένταση  του  επαγωγικού ρεύματος στο δακτυλίδι κατά  </a:t>
              </a:r>
              <a:r>
                <a:rPr lang="el-GR" altLang="el-GR" sz="2000" dirty="0" smtClean="0">
                  <a:latin typeface="Trebuchet MS" panose="020B0603020202020204" pitchFamily="34" charset="0"/>
                </a:rPr>
                <a:t>την διάρκεια </a:t>
              </a:r>
              <a:r>
                <a:rPr lang="el-GR" altLang="el-GR" sz="2000" dirty="0">
                  <a:latin typeface="Trebuchet MS" panose="020B0603020202020204" pitchFamily="34" charset="0"/>
                </a:rPr>
                <a:t>της μεταβολής της ροής.    </a:t>
              </a:r>
              <a:r>
                <a:rPr lang="el-GR" altLang="el-GR" sz="2000" dirty="0" smtClean="0">
                  <a:latin typeface="Trebuchet MS" panose="020B0603020202020204" pitchFamily="34" charset="0"/>
                </a:rPr>
                <a:t>                             </a:t>
              </a:r>
              <a:endParaRPr lang="en-US"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β. </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Να </a:t>
              </a:r>
              <a:r>
                <a:rPr lang="el-GR" altLang="el-GR" sz="2000" dirty="0">
                  <a:latin typeface="Trebuchet MS" panose="020B0603020202020204" pitchFamily="34" charset="0"/>
                </a:rPr>
                <a:t>σημειώσετε και να εξηγήσετε τη φορά του ρεύματος στο δακτυλίδι.  </a:t>
              </a:r>
            </a:p>
          </p:txBody>
        </p:sp>
      </p:grpSp>
    </p:spTree>
    <p:extLst>
      <p:ext uri="{BB962C8B-B14F-4D97-AF65-F5344CB8AC3E}">
        <p14:creationId xmlns:p14="http://schemas.microsoft.com/office/powerpoint/2010/main" val="32425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66</a:t>
            </a:fld>
            <a:endParaRPr lang="el-GR">
              <a:solidFill>
                <a:prstClr val="black">
                  <a:tint val="75000"/>
                </a:prstClr>
              </a:solidFill>
            </a:endParaRPr>
          </a:p>
        </p:txBody>
      </p:sp>
      <p:grpSp>
        <p:nvGrpSpPr>
          <p:cNvPr id="4" name="Group 8"/>
          <p:cNvGrpSpPr>
            <a:grpSpLocks/>
          </p:cNvGrpSpPr>
          <p:nvPr/>
        </p:nvGrpSpPr>
        <p:grpSpPr bwMode="auto">
          <a:xfrm>
            <a:off x="1358899" y="388730"/>
            <a:ext cx="9872664" cy="5576888"/>
            <a:chOff x="59" y="206"/>
            <a:chExt cx="6219" cy="3513"/>
          </a:xfrm>
        </p:grpSpPr>
        <p:sp>
          <p:nvSpPr>
            <p:cNvPr id="5" name="Rectangle 4"/>
            <p:cNvSpPr>
              <a:spLocks noChangeArrowheads="1"/>
            </p:cNvSpPr>
            <p:nvPr/>
          </p:nvSpPr>
          <p:spPr bwMode="auto">
            <a:xfrm>
              <a:off x="59" y="206"/>
              <a:ext cx="5969"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ct val="150000"/>
                </a:lnSpc>
              </a:pPr>
              <a:r>
                <a:rPr lang="el-GR" altLang="el-GR" sz="2400" b="1" dirty="0" smtClean="0"/>
                <a:t>2. </a:t>
              </a:r>
              <a:r>
                <a:rPr lang="el-GR" altLang="el-GR" sz="2000" dirty="0">
                  <a:latin typeface="Trebuchet MS" panose="020B0603020202020204" pitchFamily="34" charset="0"/>
                </a:rPr>
                <a:t>Στο πιο κάτω σχήμα δίνεται το διάγραμμα της μαγνητικής ροής σε συνάρτηση με το χρόνο </a:t>
              </a:r>
              <a:r>
                <a:rPr lang="el-GR" altLang="el-GR" sz="2000" i="1" dirty="0" smtClean="0">
                  <a:latin typeface="Trebuchet MS" panose="020B0603020202020204" pitchFamily="34" charset="0"/>
                </a:rPr>
                <a:t>Φ </a:t>
              </a:r>
              <a:r>
                <a:rPr lang="el-GR" altLang="el-GR" sz="2000" dirty="0" smtClean="0">
                  <a:latin typeface="Trebuchet MS" panose="020B0603020202020204" pitchFamily="34" charset="0"/>
                </a:rPr>
                <a:t>= f(</a:t>
              </a:r>
              <a:r>
                <a:rPr lang="el-GR" altLang="el-GR" sz="2000" i="1" dirty="0" smtClean="0">
                  <a:latin typeface="Trebuchet MS" panose="020B0603020202020204" pitchFamily="34" charset="0"/>
                </a:rPr>
                <a:t>t</a:t>
              </a:r>
              <a:r>
                <a:rPr lang="el-GR" altLang="el-GR" sz="2000" dirty="0">
                  <a:latin typeface="Trebuchet MS" panose="020B0603020202020204" pitchFamily="34" charset="0"/>
                </a:rPr>
                <a:t>), που περνά μέσα από ένα πηνίο αμελητέας αντίστασης.</a:t>
              </a:r>
            </a:p>
          </p:txBody>
        </p:sp>
        <p:pic>
          <p:nvPicPr>
            <p:cNvPr id="6" name="Εικόνα 14"/>
            <p:cNvPicPr>
              <a:picLocks noChangeAspect="1" noChangeArrowheads="1"/>
            </p:cNvPicPr>
            <p:nvPr/>
          </p:nvPicPr>
          <p:blipFill>
            <a:blip r:embed="rId2">
              <a:clrChange>
                <a:clrFrom>
                  <a:srgbClr val="FFFFFF"/>
                </a:clrFrom>
                <a:clrTo>
                  <a:srgbClr val="FFFFFF">
                    <a:alpha val="0"/>
                  </a:srgbClr>
                </a:clrTo>
              </a:clrChange>
              <a:lum bright="-36000" contrast="60000"/>
              <a:extLst>
                <a:ext uri="{28A0092B-C50C-407E-A947-70E740481C1C}">
                  <a14:useLocalDpi xmlns:a14="http://schemas.microsoft.com/office/drawing/2010/main" val="0"/>
                </a:ext>
              </a:extLst>
            </a:blip>
            <a:srcRect/>
            <a:stretch>
              <a:fillRect/>
            </a:stretch>
          </p:blipFill>
          <p:spPr bwMode="auto">
            <a:xfrm>
              <a:off x="1383" y="997"/>
              <a:ext cx="287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59" y="2207"/>
              <a:ext cx="6219" cy="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dirty="0">
                  <a:latin typeface="Trebuchet MS" panose="020B0603020202020204" pitchFamily="34" charset="0"/>
                </a:rPr>
                <a:t>Ζητούνται: </a:t>
              </a:r>
              <a:endParaRPr lang="en-US"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α.</a:t>
              </a:r>
              <a:r>
                <a:rPr lang="el-GR" altLang="el-GR" sz="2000" dirty="0">
                  <a:latin typeface="Trebuchet MS" panose="020B0603020202020204" pitchFamily="34" charset="0"/>
                </a:rPr>
                <a:t> Το διάγραμμα της επαγωγικής τάσης που αναπτύσσεται στα άκρα του πηνίου σε συνάρτηση με το χρόνο, </a:t>
              </a:r>
              <a:r>
                <a:rPr lang="el-GR" altLang="el-GR" sz="2000" i="1" dirty="0" err="1" smtClean="0">
                  <a:latin typeface="Trebuchet MS" panose="020B0603020202020204" pitchFamily="34" charset="0"/>
                </a:rPr>
                <a:t>Ε</a:t>
              </a:r>
              <a:r>
                <a:rPr lang="el-GR" altLang="el-GR" sz="2000" baseline="-25000" dirty="0" err="1" smtClean="0">
                  <a:latin typeface="Trebuchet MS" panose="020B0603020202020204" pitchFamily="34" charset="0"/>
                </a:rPr>
                <a:t>επ</a:t>
              </a:r>
              <a:r>
                <a:rPr lang="el-GR" altLang="el-GR" sz="2000" baseline="-25000" dirty="0" smtClean="0">
                  <a:latin typeface="Trebuchet MS" panose="020B0603020202020204" pitchFamily="34" charset="0"/>
                </a:rPr>
                <a:t> </a:t>
              </a:r>
              <a:r>
                <a:rPr lang="el-GR" altLang="el-GR" sz="2000" dirty="0" smtClean="0">
                  <a:latin typeface="Trebuchet MS" panose="020B0603020202020204" pitchFamily="34" charset="0"/>
                </a:rPr>
                <a:t>= f(</a:t>
              </a:r>
              <a:r>
                <a:rPr lang="el-GR" altLang="el-GR" sz="2000" i="1" dirty="0" smtClean="0">
                  <a:latin typeface="Trebuchet MS" panose="020B0603020202020204" pitchFamily="34" charset="0"/>
                </a:rPr>
                <a:t>t</a:t>
              </a:r>
              <a:r>
                <a:rPr lang="el-GR" altLang="el-GR" sz="2000" dirty="0">
                  <a:latin typeface="Trebuchet MS" panose="020B0603020202020204" pitchFamily="34" charset="0"/>
                </a:rPr>
                <a:t>).                                                             </a:t>
              </a:r>
              <a:endParaRPr lang="en-US" altLang="el-GR" sz="2000" dirty="0">
                <a:latin typeface="Trebuchet MS" panose="020B0603020202020204" pitchFamily="34" charset="0"/>
              </a:endParaRPr>
            </a:p>
            <a:p>
              <a:pPr algn="just">
                <a:lnSpc>
                  <a:spcPct val="150000"/>
                </a:lnSpc>
              </a:pPr>
              <a:r>
                <a:rPr lang="el-GR" altLang="el-GR" sz="2000" b="1" dirty="0">
                  <a:latin typeface="Trebuchet MS" panose="020B0603020202020204" pitchFamily="34" charset="0"/>
                </a:rPr>
                <a:t>β.</a:t>
              </a:r>
              <a:r>
                <a:rPr lang="el-GR" altLang="el-GR" sz="2000" dirty="0">
                  <a:latin typeface="Trebuchet MS" panose="020B0603020202020204" pitchFamily="34" charset="0"/>
                </a:rPr>
                <a:t> Το </a:t>
              </a:r>
              <a:r>
                <a:rPr lang="el-GR" altLang="el-GR" sz="2000" dirty="0" smtClean="0">
                  <a:latin typeface="Trebuchet MS" panose="020B0603020202020204" pitchFamily="34" charset="0"/>
                </a:rPr>
                <a:t>διάγραμμα </a:t>
              </a:r>
              <a:r>
                <a:rPr lang="el-GR" altLang="el-GR" sz="2000" dirty="0">
                  <a:latin typeface="Trebuchet MS" panose="020B0603020202020204" pitchFamily="34" charset="0"/>
                </a:rPr>
                <a:t>της </a:t>
              </a:r>
              <a:r>
                <a:rPr lang="el-GR" altLang="el-GR" sz="2000" dirty="0" smtClean="0">
                  <a:latin typeface="Trebuchet MS" panose="020B0603020202020204" pitchFamily="34" charset="0"/>
                </a:rPr>
                <a:t>έντασης του ρεύματος που </a:t>
              </a:r>
              <a:r>
                <a:rPr lang="el-GR" altLang="el-GR" sz="2000" dirty="0">
                  <a:latin typeface="Trebuchet MS" panose="020B0603020202020204" pitchFamily="34" charset="0"/>
                </a:rPr>
                <a:t>διαρρέει  το πηνίο σε συνάρτηση με το χρόνο  </a:t>
              </a:r>
              <a:r>
                <a:rPr lang="el-GR" altLang="el-GR" sz="2000" i="1" dirty="0" err="1" smtClean="0">
                  <a:latin typeface="Trebuchet MS" panose="020B0603020202020204" pitchFamily="34" charset="0"/>
                </a:rPr>
                <a:t>Ι</a:t>
              </a:r>
              <a:r>
                <a:rPr lang="el-GR" altLang="el-GR" sz="2000" baseline="-25000" dirty="0" err="1" smtClean="0">
                  <a:latin typeface="Trebuchet MS" panose="020B0603020202020204" pitchFamily="34" charset="0"/>
                </a:rPr>
                <a:t>επ</a:t>
              </a:r>
              <a:r>
                <a:rPr lang="el-GR" altLang="el-GR" sz="2000" baseline="-25000" dirty="0" smtClean="0">
                  <a:latin typeface="Trebuchet MS" panose="020B0603020202020204" pitchFamily="34" charset="0"/>
                </a:rPr>
                <a:t> </a:t>
              </a:r>
              <a:r>
                <a:rPr lang="el-GR" altLang="el-GR" sz="2000" dirty="0" smtClean="0">
                  <a:latin typeface="Trebuchet MS" panose="020B0603020202020204" pitchFamily="34" charset="0"/>
                </a:rPr>
                <a:t>= f(</a:t>
              </a:r>
              <a:r>
                <a:rPr lang="el-GR" altLang="el-GR" sz="2000" i="1" dirty="0" smtClean="0">
                  <a:latin typeface="Trebuchet MS" panose="020B0603020202020204" pitchFamily="34" charset="0"/>
                </a:rPr>
                <a:t>t</a:t>
              </a:r>
              <a:r>
                <a:rPr lang="el-GR" altLang="el-GR" sz="2000" dirty="0">
                  <a:latin typeface="Trebuchet MS" panose="020B0603020202020204" pitchFamily="34" charset="0"/>
                </a:rPr>
                <a:t>), όταν συνδέσουμε στα άκρα του πηνίου ωμική αντίσταση </a:t>
              </a:r>
              <a:r>
                <a:rPr lang="el-GR" altLang="el-GR" sz="2000" i="1" dirty="0">
                  <a:latin typeface="Trebuchet MS" panose="020B0603020202020204" pitchFamily="34" charset="0"/>
                </a:rPr>
                <a:t>R</a:t>
              </a:r>
              <a:r>
                <a:rPr lang="el-GR" altLang="el-GR" sz="2000" dirty="0">
                  <a:latin typeface="Trebuchet MS" panose="020B0603020202020204" pitchFamily="34" charset="0"/>
                </a:rPr>
                <a:t> = 5Ω.</a:t>
              </a:r>
            </a:p>
          </p:txBody>
        </p:sp>
      </p:grpSp>
    </p:spTree>
    <p:extLst>
      <p:ext uri="{BB962C8B-B14F-4D97-AF65-F5344CB8AC3E}">
        <p14:creationId xmlns:p14="http://schemas.microsoft.com/office/powerpoint/2010/main" val="16668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67</a:t>
            </a:fld>
            <a:endParaRPr lang="el-GR">
              <a:solidFill>
                <a:prstClr val="black">
                  <a:tint val="75000"/>
                </a:prstClr>
              </a:solidFill>
            </a:endParaRPr>
          </a:p>
        </p:txBody>
      </p:sp>
      <p:sp>
        <p:nvSpPr>
          <p:cNvPr id="4" name="Rectangle 4"/>
          <p:cNvSpPr>
            <a:spLocks noChangeArrowheads="1"/>
          </p:cNvSpPr>
          <p:nvPr/>
        </p:nvSpPr>
        <p:spPr bwMode="auto">
          <a:xfrm>
            <a:off x="1553528" y="373192"/>
            <a:ext cx="89620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b="1" dirty="0" smtClean="0">
                <a:latin typeface="Trebuchet MS" panose="020B0603020202020204" pitchFamily="34" charset="0"/>
              </a:rPr>
              <a:t>3. </a:t>
            </a:r>
            <a:r>
              <a:rPr lang="en-US" altLang="el-GR" sz="2000" dirty="0" err="1">
                <a:latin typeface="Trebuchet MS" panose="020B0603020202020204" pitchFamily="34" charset="0"/>
              </a:rPr>
              <a:t>Έν</a:t>
            </a:r>
            <a:r>
              <a:rPr lang="en-US" altLang="el-GR" sz="2000" dirty="0">
                <a:latin typeface="Trebuchet MS" panose="020B0603020202020204" pitchFamily="34" charset="0"/>
              </a:rPr>
              <a:t>α πηνίο έχει </a:t>
            </a:r>
            <a:r>
              <a:rPr lang="en-US" altLang="el-GR" sz="2000" i="1" dirty="0" smtClean="0">
                <a:latin typeface="Trebuchet MS" panose="020B0603020202020204" pitchFamily="34" charset="0"/>
              </a:rPr>
              <a:t>Ν</a:t>
            </a:r>
            <a:r>
              <a:rPr lang="el-GR" altLang="el-GR" sz="2000" i="1" dirty="0" smtClean="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100 </a:t>
            </a:r>
            <a:r>
              <a:rPr lang="en-US" altLang="el-GR" sz="2000" dirty="0">
                <a:latin typeface="Trebuchet MS" panose="020B0603020202020204" pitchFamily="34" charset="0"/>
              </a:rPr>
              <a:t>σπείρες και το εμβαδόν κάθε σπείρας </a:t>
            </a:r>
            <a:r>
              <a:rPr lang="en-US" altLang="el-GR" sz="2000" dirty="0" smtClean="0">
                <a:latin typeface="Trebuchet MS" panose="020B0603020202020204" pitchFamily="34" charset="0"/>
              </a:rPr>
              <a:t>είναι</a:t>
            </a:r>
            <a:r>
              <a:rPr lang="el-GR" altLang="el-GR" sz="2000" dirty="0" smtClean="0">
                <a:latin typeface="Trebuchet MS" panose="020B0603020202020204" pitchFamily="34" charset="0"/>
              </a:rPr>
              <a:t>            </a:t>
            </a:r>
            <a:r>
              <a:rPr lang="en-US" altLang="el-GR" sz="2000" i="1" dirty="0" smtClean="0">
                <a:latin typeface="Trebuchet MS" panose="020B0603020202020204" pitchFamily="34" charset="0"/>
              </a:rPr>
              <a:t>S</a:t>
            </a:r>
            <a:r>
              <a:rPr lang="el-GR" altLang="el-GR" sz="2000" i="1" dirty="0" smtClean="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100cm</a:t>
            </a:r>
            <a:r>
              <a:rPr lang="en-US" altLang="el-GR" sz="2000" baseline="30000" dirty="0" smtClean="0">
                <a:latin typeface="Trebuchet MS" panose="020B0603020202020204" pitchFamily="34" charset="0"/>
              </a:rPr>
              <a:t>2</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π</a:t>
            </a:r>
            <a:r>
              <a:rPr lang="en-US" altLang="el-GR" sz="2000" dirty="0" err="1">
                <a:latin typeface="Trebuchet MS" panose="020B0603020202020204" pitchFamily="34" charset="0"/>
              </a:rPr>
              <a:t>ηνίο</a:t>
            </a:r>
            <a:r>
              <a:rPr lang="en-US" altLang="el-GR" sz="2000" dirty="0">
                <a:latin typeface="Trebuchet MS" panose="020B0603020202020204" pitchFamily="34" charset="0"/>
              </a:rPr>
              <a:t> β</a:t>
            </a:r>
            <a:r>
              <a:rPr lang="en-US" altLang="el-GR" sz="2000" dirty="0" err="1">
                <a:latin typeface="Trebuchet MS" panose="020B0603020202020204" pitchFamily="34" charset="0"/>
              </a:rPr>
              <a:t>ρίσκετ</a:t>
            </a:r>
            <a:r>
              <a:rPr lang="en-US" altLang="el-GR" sz="2000" dirty="0">
                <a:latin typeface="Trebuchet MS" panose="020B0603020202020204" pitchFamily="34" charset="0"/>
              </a:rPr>
              <a:t>αι με τον άξονα του παράλληλο σε ομογενές μαγνητικό πεδίο έντασης </a:t>
            </a:r>
            <a:r>
              <a:rPr lang="el-GR" altLang="el-GR" sz="2000" dirty="0">
                <a:latin typeface="Trebuchet MS" panose="020B0603020202020204" pitchFamily="34" charset="0"/>
              </a:rPr>
              <a:t> </a:t>
            </a:r>
            <a:r>
              <a:rPr lang="en-US" altLang="el-GR" sz="2000" i="1" dirty="0">
                <a:latin typeface="Trebuchet MS" panose="020B0603020202020204" pitchFamily="34" charset="0"/>
              </a:rPr>
              <a:t>Β</a:t>
            </a:r>
            <a:r>
              <a:rPr lang="en-US" altLang="el-GR" sz="2000" dirty="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2Τ </a:t>
            </a:r>
            <a:r>
              <a:rPr lang="en-US" altLang="el-GR" sz="2000" dirty="0">
                <a:latin typeface="Trebuchet MS" panose="020B0603020202020204" pitchFamily="34" charset="0"/>
              </a:rPr>
              <a:t>και </a:t>
            </a:r>
            <a:r>
              <a:rPr lang="en-US" altLang="el-GR" sz="2000" dirty="0" err="1">
                <a:latin typeface="Trebuchet MS" panose="020B0603020202020204" pitchFamily="34" charset="0"/>
              </a:rPr>
              <a:t>έχει</a:t>
            </a:r>
            <a:r>
              <a:rPr lang="en-US" altLang="el-GR" sz="2000" dirty="0">
                <a:latin typeface="Trebuchet MS" panose="020B0603020202020204" pitchFamily="34" charset="0"/>
              </a:rPr>
              <a:t> α</a:t>
            </a:r>
            <a:r>
              <a:rPr lang="en-US" altLang="el-GR" sz="2000" dirty="0" err="1">
                <a:latin typeface="Trebuchet MS" panose="020B0603020202020204" pitchFamily="34" charset="0"/>
              </a:rPr>
              <a:t>ντίστ</a:t>
            </a:r>
            <a:r>
              <a:rPr lang="en-US" altLang="el-GR" sz="2000" dirty="0">
                <a:latin typeface="Trebuchet MS" panose="020B0603020202020204" pitchFamily="34" charset="0"/>
              </a:rPr>
              <a:t>αση </a:t>
            </a:r>
            <a:r>
              <a:rPr lang="en-US" altLang="el-GR" sz="2000" i="1" dirty="0" smtClean="0">
                <a:latin typeface="Trebuchet MS" panose="020B0603020202020204" pitchFamily="34" charset="0"/>
              </a:rPr>
              <a:t>R</a:t>
            </a:r>
            <a:r>
              <a:rPr lang="en-US" altLang="el-GR" sz="2000" baseline="-25000" dirty="0" smtClean="0">
                <a:latin typeface="Trebuchet MS" panose="020B0603020202020204" pitchFamily="34" charset="0"/>
              </a:rPr>
              <a:t>1</a:t>
            </a:r>
            <a:r>
              <a:rPr lang="el-GR" altLang="el-GR" sz="2000" baseline="-25000" dirty="0" smtClean="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0,9Ω </a:t>
            </a:r>
            <a:r>
              <a:rPr lang="en-US" altLang="el-GR" sz="2000" dirty="0">
                <a:latin typeface="Trebuchet MS" panose="020B0603020202020204" pitchFamily="34" charset="0"/>
              </a:rPr>
              <a:t>ανά σπείρα. </a:t>
            </a:r>
            <a:r>
              <a:rPr lang="en-US" altLang="el-GR" sz="2000" dirty="0" err="1">
                <a:latin typeface="Trebuchet MS" panose="020B0603020202020204" pitchFamily="34" charset="0"/>
              </a:rPr>
              <a:t>Αν</a:t>
            </a:r>
            <a:r>
              <a:rPr lang="en-US" altLang="el-GR" sz="2000" dirty="0">
                <a:latin typeface="Trebuchet MS" panose="020B0603020202020204" pitchFamily="34" charset="0"/>
              </a:rPr>
              <a:t> </a:t>
            </a:r>
            <a:r>
              <a:rPr lang="en-US" altLang="el-GR" sz="2000" dirty="0" err="1">
                <a:latin typeface="Trebuchet MS" panose="020B0603020202020204" pitchFamily="34" charset="0"/>
              </a:rPr>
              <a:t>συνδέσουμε</a:t>
            </a:r>
            <a:r>
              <a:rPr lang="en-US" altLang="el-GR" sz="2000" dirty="0">
                <a:latin typeface="Trebuchet MS" panose="020B0603020202020204" pitchFamily="34" charset="0"/>
              </a:rPr>
              <a:t> </a:t>
            </a:r>
            <a:r>
              <a:rPr lang="en-US" altLang="el-GR" sz="2000" dirty="0" err="1">
                <a:latin typeface="Trebuchet MS" panose="020B0603020202020204" pitchFamily="34" charset="0"/>
              </a:rPr>
              <a:t>τις</a:t>
            </a:r>
            <a:r>
              <a:rPr lang="en-US" altLang="el-GR" sz="2000" dirty="0">
                <a:latin typeface="Trebuchet MS" panose="020B0603020202020204" pitchFamily="34" charset="0"/>
              </a:rPr>
              <a:t> </a:t>
            </a:r>
            <a:r>
              <a:rPr lang="en-US" altLang="el-GR" sz="2000" dirty="0" err="1">
                <a:latin typeface="Trebuchet MS" panose="020B0603020202020204" pitchFamily="34" charset="0"/>
              </a:rPr>
              <a:t>άκρες</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π</a:t>
            </a:r>
            <a:r>
              <a:rPr lang="en-US" altLang="el-GR" sz="2000" dirty="0" err="1">
                <a:latin typeface="Trebuchet MS" panose="020B0603020202020204" pitchFamily="34" charset="0"/>
              </a:rPr>
              <a:t>ηνίου</a:t>
            </a:r>
            <a:r>
              <a:rPr lang="en-US" altLang="el-GR" sz="2000" dirty="0">
                <a:latin typeface="Trebuchet MS" panose="020B0603020202020204" pitchFamily="34" charset="0"/>
              </a:rPr>
              <a:t> </a:t>
            </a:r>
            <a:r>
              <a:rPr lang="en-US" altLang="el-GR" sz="2000" dirty="0" err="1">
                <a:latin typeface="Trebuchet MS" panose="020B0603020202020204" pitchFamily="34" charset="0"/>
              </a:rPr>
              <a:t>με</a:t>
            </a:r>
            <a:r>
              <a:rPr lang="en-US" altLang="el-GR" sz="2000" dirty="0">
                <a:latin typeface="Trebuchet MS" panose="020B0603020202020204" pitchFamily="34" charset="0"/>
              </a:rPr>
              <a:t> αμπ</a:t>
            </a:r>
            <a:r>
              <a:rPr lang="en-US" altLang="el-GR" sz="2000" dirty="0" err="1">
                <a:latin typeface="Trebuchet MS" panose="020B0603020202020204" pitchFamily="34" charset="0"/>
              </a:rPr>
              <a:t>ερόμετρο</a:t>
            </a:r>
            <a:r>
              <a:rPr lang="en-US" altLang="el-GR" sz="2000" dirty="0">
                <a:latin typeface="Trebuchet MS" panose="020B0603020202020204" pitchFamily="34" charset="0"/>
              </a:rPr>
              <a:t> α</a:t>
            </a:r>
            <a:r>
              <a:rPr lang="en-US" altLang="el-GR" sz="2000" dirty="0" err="1">
                <a:latin typeface="Trebuchet MS" panose="020B0603020202020204" pitchFamily="34" charset="0"/>
              </a:rPr>
              <a:t>ντίστ</a:t>
            </a:r>
            <a:r>
              <a:rPr lang="en-US" altLang="el-GR" sz="2000" dirty="0">
                <a:latin typeface="Trebuchet MS" panose="020B0603020202020204" pitchFamily="34" charset="0"/>
              </a:rPr>
              <a:t>ασης </a:t>
            </a:r>
            <a:r>
              <a:rPr lang="en-US" altLang="el-GR" sz="2000" i="1" dirty="0" smtClean="0">
                <a:latin typeface="Trebuchet MS" panose="020B0603020202020204" pitchFamily="34" charset="0"/>
              </a:rPr>
              <a:t>R</a:t>
            </a:r>
            <a:r>
              <a:rPr lang="en-US" altLang="el-GR" sz="2000" baseline="-25000" dirty="0" smtClean="0">
                <a:latin typeface="Trebuchet MS" panose="020B0603020202020204" pitchFamily="34" charset="0"/>
              </a:rPr>
              <a:t>2</a:t>
            </a:r>
            <a:r>
              <a:rPr lang="el-GR" altLang="el-GR" sz="2000" baseline="-25000" dirty="0" smtClean="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10Ω</a:t>
            </a:r>
            <a:r>
              <a:rPr lang="en-US" altLang="el-GR" sz="2000" dirty="0">
                <a:latin typeface="Trebuchet MS" panose="020B0603020202020204" pitchFamily="34" charset="0"/>
              </a:rPr>
              <a:t>, να βρεθεί η ένδειξή του όταν σε χρόνο Δ</a:t>
            </a:r>
            <a:r>
              <a:rPr lang="en-US" altLang="el-GR" sz="2000" i="1" dirty="0">
                <a:latin typeface="Trebuchet MS" panose="020B0603020202020204" pitchFamily="34" charset="0"/>
              </a:rPr>
              <a:t>t</a:t>
            </a:r>
            <a:r>
              <a:rPr lang="en-US" altLang="el-GR" sz="2000" dirty="0">
                <a:latin typeface="Trebuchet MS" panose="020B0603020202020204" pitchFamily="34" charset="0"/>
              </a:rPr>
              <a:t> = 1s η ένταση του μαγνητικού πεδίου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α</a:t>
            </a:r>
            <a:r>
              <a:rPr lang="el-GR" altLang="el-GR" sz="2000" b="1" dirty="0">
                <a:latin typeface="Trebuchet MS" panose="020B0603020202020204" pitchFamily="34" charset="0"/>
              </a:rPr>
              <a:t>.</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πλασιάζεται</a:t>
            </a:r>
            <a:r>
              <a:rPr lang="el-GR" altLang="el-GR" sz="2000"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b="1" dirty="0">
                <a:latin typeface="Trebuchet MS" panose="020B0603020202020204" pitchFamily="34" charset="0"/>
              </a:rPr>
              <a:t>β</a:t>
            </a:r>
            <a:r>
              <a:rPr lang="el-GR" altLang="el-GR" sz="2000" b="1" dirty="0">
                <a:latin typeface="Trebuchet MS" panose="020B0603020202020204" pitchFamily="34" charset="0"/>
              </a:rPr>
              <a:t>.</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n-US" altLang="el-GR" sz="2000" dirty="0" err="1">
                <a:latin typeface="Trebuchet MS" panose="020B0603020202020204" pitchFamily="34" charset="0"/>
              </a:rPr>
              <a:t>μηδενίζετ</a:t>
            </a:r>
            <a:r>
              <a:rPr lang="en-US" altLang="el-GR" sz="2000" dirty="0">
                <a:latin typeface="Trebuchet MS" panose="020B0603020202020204" pitchFamily="34" charset="0"/>
              </a:rPr>
              <a:t>αι.</a:t>
            </a:r>
          </a:p>
        </p:txBody>
      </p:sp>
    </p:spTree>
    <p:extLst>
      <p:ext uri="{BB962C8B-B14F-4D97-AF65-F5344CB8AC3E}">
        <p14:creationId xmlns:p14="http://schemas.microsoft.com/office/powerpoint/2010/main" val="23903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68</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1795224" y="346619"/>
                <a:ext cx="8601552" cy="365651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just" eaLnBrk="1" hangingPunct="1">
                  <a:lnSpc>
                    <a:spcPct val="150000"/>
                  </a:lnSpc>
                </a:pPr>
                <a:r>
                  <a:rPr lang="el-GR" altLang="el-GR" sz="2000" b="1" dirty="0" smtClean="0">
                    <a:latin typeface="Trebuchet MS" panose="020B0603020202020204" pitchFamily="34" charset="0"/>
                  </a:rPr>
                  <a:t>4. </a:t>
                </a:r>
                <a:r>
                  <a:rPr lang="en-US" altLang="el-GR" sz="2000" dirty="0" err="1">
                    <a:latin typeface="Trebuchet MS" panose="020B0603020202020204" pitchFamily="34" charset="0"/>
                  </a:rPr>
                  <a:t>Έν</a:t>
                </a:r>
                <a:r>
                  <a:rPr lang="en-US" altLang="el-GR" sz="2000" dirty="0">
                    <a:latin typeface="Trebuchet MS" panose="020B0603020202020204" pitchFamily="34" charset="0"/>
                  </a:rPr>
                  <a:t>α κυκλικό πλαίσιο έχει </a:t>
                </a:r>
                <a:r>
                  <a:rPr lang="en-US" altLang="el-GR" sz="2000" i="1" dirty="0" smtClean="0">
                    <a:latin typeface="Trebuchet MS" panose="020B0603020202020204" pitchFamily="34" charset="0"/>
                  </a:rPr>
                  <a:t>Ν</a:t>
                </a:r>
                <a:r>
                  <a:rPr lang="el-GR" altLang="el-GR" sz="2000" i="1" dirty="0" smtClean="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20 </a:t>
                </a:r>
                <a:r>
                  <a:rPr lang="en-US" altLang="el-GR" sz="2000" dirty="0">
                    <a:latin typeface="Trebuchet MS" panose="020B0603020202020204" pitchFamily="34" charset="0"/>
                  </a:rPr>
                  <a:t>σπείρες, το εμβαδόν κάθε σπείρας είναι </a:t>
                </a:r>
                <a:r>
                  <a:rPr lang="en-US" altLang="el-GR" sz="2000" i="1" dirty="0" smtClean="0">
                    <a:latin typeface="Trebuchet MS" panose="020B0603020202020204" pitchFamily="34" charset="0"/>
                  </a:rPr>
                  <a:t>S</a:t>
                </a:r>
                <a:r>
                  <a:rPr lang="el-GR" altLang="el-GR" sz="2000" i="1" dirty="0" smtClean="0">
                    <a:latin typeface="Trebuchet MS" panose="020B0603020202020204" pitchFamily="34" charset="0"/>
                  </a:rPr>
                  <a:t> </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0,2m</a:t>
                </a:r>
                <a:r>
                  <a:rPr lang="en-US" altLang="el-GR" sz="2000" baseline="30000" dirty="0" smtClean="0">
                    <a:latin typeface="Trebuchet MS" panose="020B0603020202020204" pitchFamily="34" charset="0"/>
                  </a:rPr>
                  <a:t>2</a:t>
                </a:r>
                <a:r>
                  <a:rPr lang="en-US" altLang="el-GR" sz="2000" dirty="0">
                    <a:latin typeface="Trebuchet MS" panose="020B0603020202020204" pitchFamily="34" charset="0"/>
                  </a:rPr>
                  <a:t>, το πλαίσιο είναι κάθετο στις δυναμικές γραμμές </a:t>
                </a:r>
                <a:r>
                  <a:rPr lang="el-GR" altLang="el-GR" sz="2000" dirty="0">
                    <a:latin typeface="Trebuchet MS" panose="020B0603020202020204" pitchFamily="34" charset="0"/>
                  </a:rPr>
                  <a:t>ομογενούς μαγνητικού πεδίου και κάθε σπείρα έχει αντίσταση </a:t>
                </a:r>
                <a:r>
                  <a:rPr lang="el-GR" altLang="el-GR" sz="2000" i="1" dirty="0" smtClean="0">
                    <a:latin typeface="Trebuchet MS" panose="020B0603020202020204" pitchFamily="34" charset="0"/>
                  </a:rPr>
                  <a:t>R </a:t>
                </a:r>
                <a:r>
                  <a:rPr lang="el-GR" altLang="el-GR" sz="2000" dirty="0" smtClean="0">
                    <a:latin typeface="Trebuchet MS" panose="020B0603020202020204" pitchFamily="34" charset="0"/>
                  </a:rPr>
                  <a:t>= 2Ω</a:t>
                </a:r>
                <a:r>
                  <a:rPr lang="el-GR" altLang="el-GR" sz="2000" dirty="0">
                    <a:latin typeface="Trebuchet MS" panose="020B0603020202020204" pitchFamily="34" charset="0"/>
                  </a:rPr>
                  <a:t>. Όταν τις άκρες του πλαισίου τις συνδέσουμε με γαλβανόμετρο αντίστασης </a:t>
                </a:r>
                <a:r>
                  <a:rPr lang="el-GR" altLang="el-GR" sz="2000" i="1" dirty="0" smtClean="0">
                    <a:latin typeface="Trebuchet MS" panose="020B0603020202020204" pitchFamily="34" charset="0"/>
                  </a:rPr>
                  <a:t>R</a:t>
                </a:r>
                <a:r>
                  <a:rPr lang="el-GR" altLang="el-GR" sz="2000" baseline="-25000" dirty="0" smtClean="0">
                    <a:latin typeface="Trebuchet MS" panose="020B0603020202020204" pitchFamily="34" charset="0"/>
                  </a:rPr>
                  <a:t>1 </a:t>
                </a:r>
                <a:r>
                  <a:rPr lang="el-GR" altLang="el-GR" sz="2000" dirty="0" smtClean="0">
                    <a:latin typeface="Trebuchet MS" panose="020B0603020202020204" pitchFamily="34" charset="0"/>
                  </a:rPr>
                  <a:t>= 10Ω </a:t>
                </a:r>
                <a:r>
                  <a:rPr lang="el-GR" altLang="el-GR" sz="2000" dirty="0">
                    <a:latin typeface="Trebuchet MS" panose="020B0603020202020204" pitchFamily="34" charset="0"/>
                  </a:rPr>
                  <a:t>και βγάλουμε το πλαίσιο απότομα από το μαγνητικό πεδίο το γαλβανόμετρο δείχνει ότι περνά μέσα απ' αυτό φορτίο </a:t>
                </a:r>
                <a:r>
                  <a:rPr lang="el-GR" altLang="el-GR" sz="2000" i="1" dirty="0" smtClean="0">
                    <a:latin typeface="Trebuchet MS" panose="020B0603020202020204" pitchFamily="34" charset="0"/>
                  </a:rPr>
                  <a:t>q </a:t>
                </a:r>
                <a:r>
                  <a:rPr lang="el-GR" altLang="el-GR" sz="2000" dirty="0" smtClean="0">
                    <a:latin typeface="Trebuchet MS" panose="020B0603020202020204" pitchFamily="34" charset="0"/>
                  </a:rPr>
                  <a:t>= </a:t>
                </a:r>
                <a14:m>
                  <m:oMath xmlns:m="http://schemas.openxmlformats.org/officeDocument/2006/math">
                    <m:f>
                      <m:fPr>
                        <m:ctrlPr>
                          <a:rPr lang="el-GR" altLang="el-GR" sz="2400" i="1" smtClean="0">
                            <a:latin typeface="Cambria Math" panose="02040503050406030204" pitchFamily="18" charset="0"/>
                          </a:rPr>
                        </m:ctrlPr>
                      </m:fPr>
                      <m:num>
                        <m:r>
                          <a:rPr lang="el-GR" altLang="el-GR" sz="2400" b="0" i="1" smtClean="0">
                            <a:latin typeface="Cambria Math" panose="02040503050406030204" pitchFamily="18" charset="0"/>
                          </a:rPr>
                          <m:t>5</m:t>
                        </m:r>
                      </m:num>
                      <m:den>
                        <m:r>
                          <a:rPr lang="el-GR" altLang="el-GR" sz="2400" b="0" i="1" smtClean="0">
                            <a:latin typeface="Cambria Math" panose="02040503050406030204" pitchFamily="18" charset="0"/>
                          </a:rPr>
                          <m:t>3</m:t>
                        </m:r>
                      </m:den>
                    </m:f>
                  </m:oMath>
                </a14:m>
                <a:r>
                  <a:rPr lang="en-US" altLang="el-GR" sz="2000" dirty="0" smtClean="0">
                    <a:latin typeface="Trebuchet MS" panose="020B0603020202020204" pitchFamily="34" charset="0"/>
                  </a:rPr>
                  <a:t>.</a:t>
                </a:r>
                <a:r>
                  <a:rPr lang="el-GR" altLang="el-GR" sz="2000" dirty="0">
                    <a:latin typeface="Trebuchet MS" panose="020B0603020202020204" pitchFamily="34" charset="0"/>
                  </a:rPr>
                  <a:t>10</a:t>
                </a:r>
                <a:r>
                  <a:rPr lang="el-GR" altLang="el-GR" sz="2000" baseline="30000" dirty="0">
                    <a:latin typeface="Trebuchet MS" panose="020B0603020202020204" pitchFamily="34" charset="0"/>
                  </a:rPr>
                  <a:t>-3</a:t>
                </a:r>
                <a:r>
                  <a:rPr lang="el-GR" altLang="el-GR" sz="2000" dirty="0">
                    <a:latin typeface="Trebuchet MS" panose="020B0603020202020204" pitchFamily="34" charset="0"/>
                  </a:rPr>
                  <a:t>C. Να υπολογιστεί το μέτρο της έντασης του ομογενούς μαγνητικού πεδίου. </a:t>
                </a:r>
                <a:endParaRPr lang="en-US" altLang="el-GR" sz="2000" dirty="0">
                  <a:latin typeface="Trebuchet MS" panose="020B0603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bwMode="auto">
              <a:xfrm>
                <a:off x="1795224" y="346619"/>
                <a:ext cx="8601552" cy="3656514"/>
              </a:xfrm>
              <a:prstGeom prst="rect">
                <a:avLst/>
              </a:prstGeom>
              <a:blipFill>
                <a:blip r:embed="rId2"/>
                <a:stretch>
                  <a:fillRect l="-708" r="-708" b="-8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val="122786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7</a:t>
            </a:fld>
            <a:endParaRPr lang="el-GR">
              <a:solidFill>
                <a:prstClr val="black">
                  <a:tint val="75000"/>
                </a:prstClr>
              </a:solidFill>
            </a:endParaRPr>
          </a:p>
        </p:txBody>
      </p:sp>
      <p:sp>
        <p:nvSpPr>
          <p:cNvPr id="7" name="Rectangle 11" descr="Δημοσιογραφικό χαρτί"/>
          <p:cNvSpPr>
            <a:spLocks noChangeArrowheads="1"/>
          </p:cNvSpPr>
          <p:nvPr/>
        </p:nvSpPr>
        <p:spPr bwMode="auto">
          <a:xfrm rot="2157757">
            <a:off x="5744775" y="506835"/>
            <a:ext cx="69850" cy="1998663"/>
          </a:xfrm>
          <a:prstGeom prst="rect">
            <a:avLst/>
          </a:prstGeom>
          <a:blipFill>
            <a:blip r:embed="rId2"/>
            <a:tile tx="0" ty="0" sx="100000" sy="100000" flip="none" algn="tl"/>
          </a:blipFill>
          <a:ln w="19050">
            <a:solidFill>
              <a:schemeClr val="tx1"/>
            </a:solidFill>
            <a:miter lim="800000"/>
            <a:headEnd/>
            <a:tailEnd/>
          </a:ln>
          <a:effectLst/>
        </p:spPr>
        <p:txBody>
          <a:bodyPr wrap="none" anchor="ctr"/>
          <a:lstStyle/>
          <a:p>
            <a:endParaRPr lang="el-GR"/>
          </a:p>
        </p:txBody>
      </p:sp>
      <p:grpSp>
        <p:nvGrpSpPr>
          <p:cNvPr id="18" name="Ομάδα 17"/>
          <p:cNvGrpSpPr/>
          <p:nvPr/>
        </p:nvGrpSpPr>
        <p:grpSpPr>
          <a:xfrm>
            <a:off x="4731943" y="574625"/>
            <a:ext cx="2663825" cy="2160587"/>
            <a:chOff x="971550" y="836613"/>
            <a:chExt cx="2663825" cy="2160587"/>
          </a:xfrm>
        </p:grpSpPr>
        <p:sp>
          <p:nvSpPr>
            <p:cNvPr id="6" name="Line 10"/>
            <p:cNvSpPr>
              <a:spLocks noChangeShapeType="1"/>
            </p:cNvSpPr>
            <p:nvPr/>
          </p:nvSpPr>
          <p:spPr bwMode="auto">
            <a:xfrm>
              <a:off x="971550" y="836613"/>
              <a:ext cx="2663825"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8" name="Line 12"/>
            <p:cNvSpPr>
              <a:spLocks noChangeShapeType="1"/>
            </p:cNvSpPr>
            <p:nvPr/>
          </p:nvSpPr>
          <p:spPr bwMode="auto">
            <a:xfrm>
              <a:off x="971550" y="1268413"/>
              <a:ext cx="1296988"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9" name="Line 13"/>
            <p:cNvSpPr>
              <a:spLocks noChangeShapeType="1"/>
            </p:cNvSpPr>
            <p:nvPr/>
          </p:nvSpPr>
          <p:spPr bwMode="auto">
            <a:xfrm>
              <a:off x="2462982" y="1266827"/>
              <a:ext cx="1172391" cy="1585"/>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0" name="Line 14"/>
            <p:cNvSpPr>
              <a:spLocks noChangeShapeType="1"/>
            </p:cNvSpPr>
            <p:nvPr/>
          </p:nvSpPr>
          <p:spPr bwMode="auto">
            <a:xfrm>
              <a:off x="2124075" y="1700213"/>
              <a:ext cx="1511300"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1" name="Line 15"/>
            <p:cNvSpPr>
              <a:spLocks noChangeShapeType="1"/>
            </p:cNvSpPr>
            <p:nvPr/>
          </p:nvSpPr>
          <p:spPr bwMode="auto">
            <a:xfrm>
              <a:off x="1835150" y="2133600"/>
              <a:ext cx="1800225"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 name="Line 16"/>
            <p:cNvSpPr>
              <a:spLocks noChangeShapeType="1"/>
            </p:cNvSpPr>
            <p:nvPr/>
          </p:nvSpPr>
          <p:spPr bwMode="auto">
            <a:xfrm>
              <a:off x="1476375" y="2565400"/>
              <a:ext cx="2159000"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3" name="Line 17"/>
            <p:cNvSpPr>
              <a:spLocks noChangeShapeType="1"/>
            </p:cNvSpPr>
            <p:nvPr/>
          </p:nvSpPr>
          <p:spPr bwMode="auto">
            <a:xfrm>
              <a:off x="971550" y="2997200"/>
              <a:ext cx="2663825"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4" name="Line 18"/>
            <p:cNvSpPr>
              <a:spLocks noChangeShapeType="1"/>
            </p:cNvSpPr>
            <p:nvPr/>
          </p:nvSpPr>
          <p:spPr bwMode="auto">
            <a:xfrm>
              <a:off x="971550" y="1700213"/>
              <a:ext cx="100965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15" name="Line 19"/>
            <p:cNvSpPr>
              <a:spLocks noChangeShapeType="1"/>
            </p:cNvSpPr>
            <p:nvPr/>
          </p:nvSpPr>
          <p:spPr bwMode="auto">
            <a:xfrm flipV="1">
              <a:off x="971550" y="2132013"/>
              <a:ext cx="711971" cy="1587"/>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16" name="Line 20"/>
            <p:cNvSpPr>
              <a:spLocks noChangeShapeType="1"/>
            </p:cNvSpPr>
            <p:nvPr/>
          </p:nvSpPr>
          <p:spPr bwMode="auto">
            <a:xfrm>
              <a:off x="971550" y="2565400"/>
              <a:ext cx="4318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a:p>
          </p:txBody>
        </p:sp>
      </p:grpSp>
      <p:grpSp>
        <p:nvGrpSpPr>
          <p:cNvPr id="20" name="Ομάδα 19"/>
          <p:cNvGrpSpPr/>
          <p:nvPr/>
        </p:nvGrpSpPr>
        <p:grpSpPr>
          <a:xfrm>
            <a:off x="4906549" y="222729"/>
            <a:ext cx="1331120" cy="760258"/>
            <a:chOff x="885593" y="409928"/>
            <a:chExt cx="1331120" cy="760258"/>
          </a:xfrm>
        </p:grpSpPr>
        <p:cxnSp>
          <p:nvCxnSpPr>
            <p:cNvPr id="17" name="AutoShape 22"/>
            <p:cNvCxnSpPr>
              <a:cxnSpLocks noChangeShapeType="1"/>
            </p:cNvCxnSpPr>
            <p:nvPr/>
          </p:nvCxnSpPr>
          <p:spPr bwMode="auto">
            <a:xfrm>
              <a:off x="1402205" y="632023"/>
              <a:ext cx="684213" cy="538163"/>
            </a:xfrm>
            <a:prstGeom prst="straightConnector1">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9" name="Text Box 21"/>
            <p:cNvSpPr txBox="1">
              <a:spLocks noChangeArrowheads="1"/>
            </p:cNvSpPr>
            <p:nvPr/>
          </p:nvSpPr>
          <p:spPr bwMode="auto">
            <a:xfrm>
              <a:off x="885593" y="409928"/>
              <a:ext cx="13311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sz="1400" b="1" dirty="0">
                  <a:latin typeface="Comic Sans MS" panose="030F0702030302020204" pitchFamily="66" charset="0"/>
                </a:rPr>
                <a:t>Επιφάνεια </a:t>
              </a:r>
              <a:r>
                <a:rPr lang="en-US" altLang="el-GR" sz="1400" b="1" i="1" dirty="0">
                  <a:latin typeface="Comic Sans MS" panose="030F0702030302020204" pitchFamily="66" charset="0"/>
                </a:rPr>
                <a:t>S</a:t>
              </a:r>
            </a:p>
          </p:txBody>
        </p:sp>
      </p:grpSp>
      <p:grpSp>
        <p:nvGrpSpPr>
          <p:cNvPr id="22" name="Ομάδα 21"/>
          <p:cNvGrpSpPr/>
          <p:nvPr/>
        </p:nvGrpSpPr>
        <p:grpSpPr>
          <a:xfrm>
            <a:off x="5765268" y="1589652"/>
            <a:ext cx="997094" cy="648494"/>
            <a:chOff x="1979613" y="1844675"/>
            <a:chExt cx="997094" cy="648494"/>
          </a:xfrm>
        </p:grpSpPr>
        <p:sp>
          <p:nvSpPr>
            <p:cNvPr id="4" name="Line 2"/>
            <p:cNvSpPr>
              <a:spLocks noChangeShapeType="1"/>
            </p:cNvSpPr>
            <p:nvPr/>
          </p:nvSpPr>
          <p:spPr bwMode="auto">
            <a:xfrm>
              <a:off x="1979613" y="1844675"/>
              <a:ext cx="792162" cy="576263"/>
            </a:xfrm>
            <a:prstGeom prst="line">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mc:AlternateContent xmlns:mc="http://schemas.openxmlformats.org/markup-compatibility/2006" xmlns:a14="http://schemas.microsoft.com/office/drawing/2010/main">
          <mc:Choice Requires="a14">
            <p:sp>
              <p:nvSpPr>
                <p:cNvPr id="21" name="TextBox 20"/>
                <p:cNvSpPr txBox="1"/>
                <p:nvPr/>
              </p:nvSpPr>
              <p:spPr>
                <a:xfrm>
                  <a:off x="2782743" y="2216170"/>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782743" y="2216170"/>
                  <a:ext cx="193964" cy="276999"/>
                </a:xfrm>
                <a:prstGeom prst="rect">
                  <a:avLst/>
                </a:prstGeom>
                <a:blipFill>
                  <a:blip r:embed="rId3"/>
                  <a:stretch>
                    <a:fillRect l="-18750" r="-18750" b="-2222"/>
                  </a:stretch>
                </a:blipFill>
              </p:spPr>
              <p:txBody>
                <a:bodyPr/>
                <a:lstStyle/>
                <a:p>
                  <a:r>
                    <a:rPr lang="el-GR">
                      <a:noFill/>
                    </a:rPr>
                    <a:t> </a:t>
                  </a:r>
                </a:p>
              </p:txBody>
            </p:sp>
          </mc:Fallback>
        </mc:AlternateContent>
      </p:grpSp>
      <p:grpSp>
        <p:nvGrpSpPr>
          <p:cNvPr id="25" name="Ομάδα 24"/>
          <p:cNvGrpSpPr/>
          <p:nvPr/>
        </p:nvGrpSpPr>
        <p:grpSpPr>
          <a:xfrm>
            <a:off x="6031369" y="1540397"/>
            <a:ext cx="372218" cy="379313"/>
            <a:chOff x="2256682" y="1808262"/>
            <a:chExt cx="372218" cy="379313"/>
          </a:xfrm>
        </p:grpSpPr>
        <p:sp>
          <p:nvSpPr>
            <p:cNvPr id="23" name="Text Box 3"/>
            <p:cNvSpPr txBox="1">
              <a:spLocks noChangeArrowheads="1"/>
            </p:cNvSpPr>
            <p:nvPr/>
          </p:nvSpPr>
          <p:spPr bwMode="auto">
            <a:xfrm>
              <a:off x="2256682" y="1808262"/>
              <a:ext cx="30797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b="1" i="1" dirty="0">
                  <a:latin typeface="Comic Sans MS" panose="030F0702030302020204" pitchFamily="66" charset="0"/>
                </a:rPr>
                <a:t>α</a:t>
              </a:r>
            </a:p>
          </p:txBody>
        </p:sp>
        <p:sp>
          <p:nvSpPr>
            <p:cNvPr id="24" name="Arc 26"/>
            <p:cNvSpPr>
              <a:spLocks/>
            </p:cNvSpPr>
            <p:nvPr/>
          </p:nvSpPr>
          <p:spPr bwMode="auto">
            <a:xfrm rot="1237793" flipH="1">
              <a:off x="2495550" y="1841500"/>
              <a:ext cx="133350" cy="346075"/>
            </a:xfrm>
            <a:custGeom>
              <a:avLst/>
              <a:gdLst>
                <a:gd name="G0" fmla="+- 21600 0 0"/>
                <a:gd name="G1" fmla="+- 20282 0 0"/>
                <a:gd name="G2" fmla="+- 21600 0 0"/>
                <a:gd name="T0" fmla="*/ 16424 w 21600"/>
                <a:gd name="T1" fmla="*/ 41253 h 41253"/>
                <a:gd name="T2" fmla="*/ 14170 w 21600"/>
                <a:gd name="T3" fmla="*/ 0 h 41253"/>
                <a:gd name="T4" fmla="*/ 21600 w 21600"/>
                <a:gd name="T5" fmla="*/ 20282 h 41253"/>
              </a:gdLst>
              <a:ahLst/>
              <a:cxnLst>
                <a:cxn ang="0">
                  <a:pos x="T0" y="T1"/>
                </a:cxn>
                <a:cxn ang="0">
                  <a:pos x="T2" y="T3"/>
                </a:cxn>
                <a:cxn ang="0">
                  <a:pos x="T4" y="T5"/>
                </a:cxn>
              </a:cxnLst>
              <a:rect l="0" t="0" r="r" b="b"/>
              <a:pathLst>
                <a:path w="21600" h="41253" fill="none" extrusionOk="0">
                  <a:moveTo>
                    <a:pt x="16424" y="41252"/>
                  </a:moveTo>
                  <a:cubicBezTo>
                    <a:pt x="6777" y="38871"/>
                    <a:pt x="0" y="30217"/>
                    <a:pt x="0" y="20282"/>
                  </a:cubicBezTo>
                  <a:cubicBezTo>
                    <a:pt x="0" y="11217"/>
                    <a:pt x="5659" y="3117"/>
                    <a:pt x="14170" y="0"/>
                  </a:cubicBezTo>
                </a:path>
                <a:path w="21600" h="41253" stroke="0" extrusionOk="0">
                  <a:moveTo>
                    <a:pt x="16424" y="41252"/>
                  </a:moveTo>
                  <a:cubicBezTo>
                    <a:pt x="6777" y="38871"/>
                    <a:pt x="0" y="30217"/>
                    <a:pt x="0" y="20282"/>
                  </a:cubicBezTo>
                  <a:cubicBezTo>
                    <a:pt x="0" y="11217"/>
                    <a:pt x="5659" y="3117"/>
                    <a:pt x="14170" y="0"/>
                  </a:cubicBezTo>
                  <a:lnTo>
                    <a:pt x="21600" y="2028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27" name="Ομάδα 26"/>
          <p:cNvGrpSpPr/>
          <p:nvPr/>
        </p:nvGrpSpPr>
        <p:grpSpPr>
          <a:xfrm>
            <a:off x="5754300" y="1238072"/>
            <a:ext cx="1178466" cy="345159"/>
            <a:chOff x="1979613" y="1505937"/>
            <a:chExt cx="1178466" cy="345159"/>
          </a:xfrm>
        </p:grpSpPr>
        <p:sp>
          <p:nvSpPr>
            <p:cNvPr id="5" name="Line 6"/>
            <p:cNvSpPr>
              <a:spLocks noChangeShapeType="1"/>
            </p:cNvSpPr>
            <p:nvPr/>
          </p:nvSpPr>
          <p:spPr bwMode="auto">
            <a:xfrm>
              <a:off x="1979613" y="1844675"/>
              <a:ext cx="10080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6" name="TextBox 25"/>
                <p:cNvSpPr txBox="1"/>
                <p:nvPr/>
              </p:nvSpPr>
              <p:spPr>
                <a:xfrm>
                  <a:off x="2914423" y="1505937"/>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26" name="TextBox 25"/>
                <p:cNvSpPr txBox="1">
                  <a:spLocks noRot="1" noChangeAspect="1" noMove="1" noResize="1" noEditPoints="1" noAdjustHandles="1" noChangeArrowheads="1" noChangeShapeType="1" noTextEdit="1"/>
                </p:cNvSpPr>
                <p:nvPr/>
              </p:nvSpPr>
              <p:spPr>
                <a:xfrm>
                  <a:off x="2914423" y="1505937"/>
                  <a:ext cx="243656" cy="345159"/>
                </a:xfrm>
                <a:prstGeom prst="rect">
                  <a:avLst/>
                </a:prstGeom>
                <a:blipFill>
                  <a:blip r:embed="rId4"/>
                  <a:stretch>
                    <a:fillRect l="-22500" r="-25000" b="-5263"/>
                  </a:stretch>
                </a:blipFill>
              </p:spPr>
              <p:txBody>
                <a:bodyPr/>
                <a:lstStyle/>
                <a:p>
                  <a:r>
                    <a:rPr lang="el-GR">
                      <a:noFill/>
                    </a:rPr>
                    <a:t> </a:t>
                  </a:r>
                </a:p>
              </p:txBody>
            </p:sp>
          </mc:Fallback>
        </mc:AlternateContent>
      </p:grpSp>
      <p:sp>
        <p:nvSpPr>
          <p:cNvPr id="34" name="TextBox 33"/>
          <p:cNvSpPr txBox="1"/>
          <p:nvPr/>
        </p:nvSpPr>
        <p:spPr>
          <a:xfrm>
            <a:off x="1376720" y="2879630"/>
            <a:ext cx="9304421"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Αν η επιφάνεια τοποθετηθεί πλάγια στις δυναμικές γραμμές του μαγνητικού πεδίου, τότε η μαγνητική ροή υπολογίζεται από την (γενική) σχέση </a:t>
            </a:r>
            <a:endParaRPr lang="el-GR" sz="2000" b="1" dirty="0">
              <a:latin typeface="Comic Sans MS" panose="030F0702030302020204" pitchFamily="66" charset="0"/>
            </a:endParaRPr>
          </a:p>
        </p:txBody>
      </p:sp>
      <p:sp>
        <p:nvSpPr>
          <p:cNvPr id="35" name="TextBox 34"/>
          <p:cNvSpPr txBox="1"/>
          <p:nvPr/>
        </p:nvSpPr>
        <p:spPr>
          <a:xfrm>
            <a:off x="5034281" y="3922345"/>
            <a:ext cx="2406775" cy="461665"/>
          </a:xfrm>
          <a:prstGeom prst="rect">
            <a:avLst/>
          </a:prstGeom>
          <a:noFill/>
        </p:spPr>
        <p:txBody>
          <a:bodyPr wrap="square" rtlCol="0">
            <a:spAutoFit/>
          </a:bodyPr>
          <a:lstStyle/>
          <a:p>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Β</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συν</a:t>
            </a:r>
            <a:r>
              <a:rPr lang="el-GR"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α</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Ορθογώνιο 35"/>
              <p:cNvSpPr/>
              <p:nvPr/>
            </p:nvSpPr>
            <p:spPr>
              <a:xfrm>
                <a:off x="1500371" y="4384010"/>
                <a:ext cx="9321956" cy="969496"/>
              </a:xfrm>
              <a:prstGeom prst="rect">
                <a:avLst/>
              </a:prstGeom>
              <a:effectLst/>
            </p:spPr>
            <p:txBody>
              <a:bodyPr wrap="square">
                <a:spAutoFit/>
              </a:bodyPr>
              <a:lstStyle/>
              <a:p>
                <a:pPr algn="just">
                  <a:lnSpc>
                    <a:spcPct val="150000"/>
                  </a:lnSpc>
                  <a:spcBef>
                    <a:spcPct val="50000"/>
                  </a:spcBef>
                </a:pPr>
                <a:r>
                  <a:rPr lang="el-GR" altLang="el-GR" b="1" dirty="0" smtClean="0">
                    <a:effectLst>
                      <a:outerShdw blurRad="38100" dist="38100" dir="2700000" algn="tl">
                        <a:srgbClr val="FFFFFF"/>
                      </a:outerShdw>
                    </a:effectLst>
                    <a:latin typeface="Comic Sans MS" panose="030F0702030302020204" pitchFamily="66" charset="0"/>
                  </a:rPr>
                  <a:t>Η </a:t>
                </a:r>
                <a:r>
                  <a:rPr lang="el-GR" altLang="el-GR" sz="2000" b="1" dirty="0">
                    <a:solidFill>
                      <a:srgbClr val="FF0000"/>
                    </a:solidFill>
                    <a:effectLst>
                      <a:outerShdw blurRad="38100" dist="38100" dir="2700000" algn="tl">
                        <a:srgbClr val="000000"/>
                      </a:outerShdw>
                    </a:effectLst>
                    <a:latin typeface="Comic Sans MS" panose="030F0702030302020204" pitchFamily="66" charset="0"/>
                  </a:rPr>
                  <a:t>γωνία</a:t>
                </a:r>
                <a:r>
                  <a:rPr lang="el-GR" altLang="el-GR" sz="2000" b="1" dirty="0">
                    <a:effectLst>
                      <a:outerShdw blurRad="38100" dist="38100" dir="2700000" algn="tl">
                        <a:srgbClr val="FFFFFF"/>
                      </a:outerShdw>
                    </a:effectLst>
                    <a:latin typeface="Comic Sans MS" panose="030F0702030302020204" pitchFamily="66" charset="0"/>
                  </a:rPr>
                  <a:t> </a:t>
                </a:r>
                <a:r>
                  <a:rPr lang="el-GR" altLang="el-GR" sz="2000" b="1" i="1" dirty="0">
                    <a:solidFill>
                      <a:srgbClr val="FF0000"/>
                    </a:solidFill>
                    <a:effectLst>
                      <a:outerShdw blurRad="38100" dist="38100" dir="2700000" algn="tl">
                        <a:srgbClr val="000000"/>
                      </a:outerShdw>
                    </a:effectLst>
                    <a:latin typeface="Comic Sans MS" panose="030F0702030302020204" pitchFamily="66" charset="0"/>
                  </a:rPr>
                  <a:t>α</a:t>
                </a:r>
                <a:r>
                  <a:rPr lang="el-GR" altLang="el-GR" sz="2000" b="1" dirty="0">
                    <a:effectLst>
                      <a:outerShdw blurRad="38100" dist="38100" dir="2700000" algn="tl">
                        <a:srgbClr val="FFFFFF"/>
                      </a:outerShdw>
                    </a:effectLst>
                    <a:latin typeface="Comic Sans MS" panose="030F0702030302020204" pitchFamily="66" charset="0"/>
                  </a:rPr>
                  <a:t> </a:t>
                </a:r>
                <a:r>
                  <a:rPr lang="el-GR" altLang="el-GR" b="1" dirty="0">
                    <a:latin typeface="Comic Sans MS" panose="030F0702030302020204" pitchFamily="66" charset="0"/>
                  </a:rPr>
                  <a:t>σχηματίζεται από την (προσανατολισμένη) </a:t>
                </a:r>
                <a:r>
                  <a:rPr lang="el-GR" altLang="el-GR" b="1" dirty="0" smtClean="0">
                    <a:latin typeface="Comic Sans MS" panose="030F0702030302020204" pitchFamily="66" charset="0"/>
                  </a:rPr>
                  <a:t>κάθετη </a:t>
                </a:r>
                <a14:m>
                  <m:oMath xmlns:m="http://schemas.openxmlformats.org/officeDocument/2006/math">
                    <m:acc>
                      <m:accPr>
                        <m:chr m:val="⃗"/>
                        <m:ctrlPr>
                          <a:rPr lang="el-GR" altLang="el-GR" b="1" i="1" smtClean="0">
                            <a:latin typeface="Cambria Math" panose="02040503050406030204" pitchFamily="18" charset="0"/>
                          </a:rPr>
                        </m:ctrlPr>
                      </m:accPr>
                      <m:e>
                        <m:r>
                          <a:rPr lang="el-GR" altLang="el-GR" b="1" i="1" smtClean="0">
                            <a:latin typeface="Cambria Math" panose="02040503050406030204" pitchFamily="18" charset="0"/>
                          </a:rPr>
                          <m:t>𝜿</m:t>
                        </m:r>
                      </m:e>
                    </m:acc>
                  </m:oMath>
                </a14:m>
                <a:r>
                  <a:rPr lang="el-GR" altLang="el-GR" b="1" dirty="0" smtClean="0">
                    <a:latin typeface="Comic Sans MS" panose="030F0702030302020204" pitchFamily="66" charset="0"/>
                  </a:rPr>
                  <a:t> στην </a:t>
                </a:r>
                <a:r>
                  <a:rPr lang="el-GR" altLang="el-GR" b="1" dirty="0">
                    <a:latin typeface="Comic Sans MS" panose="030F0702030302020204" pitchFamily="66" charset="0"/>
                  </a:rPr>
                  <a:t>επιφάνεια </a:t>
                </a:r>
                <a:r>
                  <a:rPr lang="en-US" altLang="el-GR" b="1" i="1" dirty="0">
                    <a:latin typeface="Comic Sans MS" panose="030F0702030302020204" pitchFamily="66" charset="0"/>
                  </a:rPr>
                  <a:t>S</a:t>
                </a:r>
                <a:r>
                  <a:rPr lang="en-US" altLang="el-GR" b="1" dirty="0">
                    <a:latin typeface="Comic Sans MS" panose="030F0702030302020204" pitchFamily="66" charset="0"/>
                  </a:rPr>
                  <a:t> </a:t>
                </a:r>
                <a:r>
                  <a:rPr lang="el-GR" altLang="el-GR" b="1" dirty="0">
                    <a:latin typeface="Comic Sans MS" panose="030F0702030302020204" pitchFamily="66" charset="0"/>
                  </a:rPr>
                  <a:t>με την κατεύθυνση των δυναμικών γραμμών (ή της έντασης  του μαγνητικού πεδίου). </a:t>
                </a:r>
              </a:p>
            </p:txBody>
          </p:sp>
        </mc:Choice>
        <mc:Fallback xmlns="">
          <p:sp>
            <p:nvSpPr>
              <p:cNvPr id="36" name="Ορθογώνιο 35"/>
              <p:cNvSpPr>
                <a:spLocks noRot="1" noChangeAspect="1" noMove="1" noResize="1" noEditPoints="1" noAdjustHandles="1" noChangeArrowheads="1" noChangeShapeType="1" noTextEdit="1"/>
              </p:cNvSpPr>
              <p:nvPr/>
            </p:nvSpPr>
            <p:spPr>
              <a:xfrm>
                <a:off x="1500371" y="4384010"/>
                <a:ext cx="9321956" cy="969496"/>
              </a:xfrm>
              <a:prstGeom prst="rect">
                <a:avLst/>
              </a:prstGeom>
              <a:blipFill>
                <a:blip r:embed="rId5"/>
                <a:stretch>
                  <a:fillRect l="-589" r="-589" b="-5031"/>
                </a:stretch>
              </a:blipFill>
              <a:effec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Ορθογώνιο 27"/>
              <p:cNvSpPr/>
              <p:nvPr/>
            </p:nvSpPr>
            <p:spPr>
              <a:xfrm>
                <a:off x="1500371" y="5306832"/>
                <a:ext cx="9321956" cy="1015663"/>
              </a:xfrm>
              <a:prstGeom prst="rect">
                <a:avLst/>
              </a:prstGeom>
            </p:spPr>
            <p:txBody>
              <a:bodyPr wrap="square">
                <a:spAutoFit/>
              </a:bodyPr>
              <a:lstStyle/>
              <a:p>
                <a:pPr algn="just">
                  <a:lnSpc>
                    <a:spcPct val="150000"/>
                  </a:lnSpc>
                  <a:spcBef>
                    <a:spcPct val="50000"/>
                  </a:spcBef>
                </a:pPr>
                <a:r>
                  <a:rPr lang="el-GR" altLang="el-GR" sz="2000" b="1" dirty="0" smtClean="0">
                    <a:latin typeface="Comic Sans MS" panose="030F0702030302020204" pitchFamily="66" charset="0"/>
                  </a:rPr>
                  <a:t>Όταν η επιφάνεια στρέφεται </a:t>
                </a:r>
                <a:r>
                  <a:rPr lang="el-GR" altLang="el-GR" sz="2000" b="1" dirty="0">
                    <a:latin typeface="Comic Sans MS" panose="030F0702030302020204" pitchFamily="66" charset="0"/>
                  </a:rPr>
                  <a:t>κατά </a:t>
                </a:r>
                <a14:m>
                  <m:oMath xmlns:m="http://schemas.openxmlformats.org/officeDocument/2006/math">
                    <m:acc>
                      <m:accPr>
                        <m:chr m:val="̂"/>
                        <m:ctrlP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𝝋</m:t>
                        </m:r>
                      </m:e>
                    </m:acc>
                  </m:oMath>
                </a14:m>
                <a:r>
                  <a:rPr lang="el-GR" altLang="el-GR" sz="2000" b="1" dirty="0" smtClean="0">
                    <a:latin typeface="Comic Sans MS" panose="030F0702030302020204" pitchFamily="66" charset="0"/>
                  </a:rPr>
                  <a:t>,</a:t>
                </a:r>
                <a:r>
                  <a:rPr lang="el-GR" altLang="el-GR" sz="2000" b="1" dirty="0" smtClean="0">
                    <a:solidFill>
                      <a:schemeClr val="accent2"/>
                    </a:solidFill>
                    <a:effectLst>
                      <a:outerShdw blurRad="38100" dist="38100" dir="2700000" algn="tl">
                        <a:srgbClr val="000000"/>
                      </a:outerShdw>
                    </a:effectLst>
                    <a:latin typeface="Comic Sans MS" panose="030F0702030302020204" pitchFamily="66" charset="0"/>
                  </a:rPr>
                  <a:t> </a:t>
                </a:r>
                <a:r>
                  <a:rPr lang="el-GR" altLang="el-GR" sz="2000" b="1" dirty="0">
                    <a:latin typeface="Comic Sans MS" panose="030F0702030302020204" pitchFamily="66" charset="0"/>
                  </a:rPr>
                  <a:t>κατά την ίδια γωνία στρέφεται και το διάνυσμα </a:t>
                </a:r>
                <a14:m>
                  <m:oMath xmlns:m="http://schemas.openxmlformats.org/officeDocument/2006/math">
                    <m:acc>
                      <m:accPr>
                        <m:chr m:val="⃗"/>
                        <m:ctrlPr>
                          <a:rPr lang="el-GR" sz="2000" b="1" i="1">
                            <a:latin typeface="Cambria Math" panose="02040503050406030204" pitchFamily="18" charset="0"/>
                          </a:rPr>
                        </m:ctrlPr>
                      </m:accPr>
                      <m:e>
                        <m:r>
                          <a:rPr lang="el-GR" sz="2000" b="1" i="1">
                            <a:latin typeface="Cambria Math" panose="02040503050406030204" pitchFamily="18" charset="0"/>
                          </a:rPr>
                          <m:t>𝜿</m:t>
                        </m:r>
                      </m:e>
                    </m:acc>
                  </m:oMath>
                </a14:m>
                <a:r>
                  <a:rPr lang="el-GR" altLang="el-GR" sz="2000" b="1" dirty="0" smtClean="0">
                    <a:latin typeface="Comic Sans MS" panose="030F0702030302020204" pitchFamily="66" charset="0"/>
                  </a:rPr>
                  <a:t> που είναι κάθετο </a:t>
                </a:r>
                <a:r>
                  <a:rPr lang="el-GR" altLang="el-GR" sz="2000" b="1" dirty="0">
                    <a:latin typeface="Comic Sans MS" panose="030F0702030302020204" pitchFamily="66" charset="0"/>
                  </a:rPr>
                  <a:t>σε </a:t>
                </a:r>
                <a:r>
                  <a:rPr lang="el-GR" altLang="el-GR" sz="2000" b="1" dirty="0" smtClean="0">
                    <a:latin typeface="Comic Sans MS" panose="030F0702030302020204" pitchFamily="66" charset="0"/>
                  </a:rPr>
                  <a:t>αυτή, </a:t>
                </a:r>
                <a:r>
                  <a:rPr lang="el-GR" altLang="el-GR" sz="2000" b="1" dirty="0">
                    <a:latin typeface="Comic Sans MS" panose="030F0702030302020204" pitchFamily="66" charset="0"/>
                  </a:rPr>
                  <a:t>δηλαδή </a:t>
                </a:r>
                <a14:m>
                  <m:oMath xmlns:m="http://schemas.openxmlformats.org/officeDocument/2006/math">
                    <m:acc>
                      <m:accPr>
                        <m:chr m:val="̂"/>
                        <m:ctrlPr>
                          <a:rPr lang="el-GR"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oMath>
                </a14:m>
                <a:r>
                  <a:rPr lang="el-GR" altLang="el-GR" sz="2000" b="1" dirty="0">
                    <a:solidFill>
                      <a:schemeClr val="accent2"/>
                    </a:solidFill>
                    <a:effectLst>
                      <a:outerShdw blurRad="38100" dist="38100" dir="2700000" algn="tl">
                        <a:srgbClr val="000000"/>
                      </a:outerShdw>
                    </a:effectLst>
                    <a:latin typeface="Comic Sans MS" panose="030F0702030302020204" pitchFamily="66" charset="0"/>
                  </a:rPr>
                  <a:t> </a:t>
                </a:r>
                <a:r>
                  <a:rPr lang="el-GR" altLang="el-GR" sz="2000" b="1" dirty="0">
                    <a:solidFill>
                      <a:srgbClr val="FF0000"/>
                    </a:solidFill>
                    <a:effectLst>
                      <a:outerShdw blurRad="38100" dist="38100" dir="2700000" algn="tl">
                        <a:srgbClr val="000000"/>
                      </a:outerShdw>
                    </a:effectLst>
                    <a:latin typeface="Comic Sans MS" panose="030F0702030302020204" pitchFamily="66" charset="0"/>
                  </a:rPr>
                  <a:t>=</a:t>
                </a:r>
                <a:r>
                  <a:rPr lang="el-GR" altLang="el-GR" sz="2000" b="1" dirty="0">
                    <a:solidFill>
                      <a:schemeClr val="accent2"/>
                    </a:solidFill>
                    <a:effectLst>
                      <a:outerShdw blurRad="38100" dist="38100" dir="2700000" algn="tl">
                        <a:srgbClr val="000000"/>
                      </a:outerShdw>
                    </a:effectLst>
                    <a:latin typeface="Comic Sans MS" panose="030F0702030302020204" pitchFamily="66" charset="0"/>
                  </a:rPr>
                  <a:t> </a:t>
                </a:r>
                <a14:m>
                  <m:oMath xmlns:m="http://schemas.openxmlformats.org/officeDocument/2006/math">
                    <m:acc>
                      <m:accPr>
                        <m:chr m:val="̂"/>
                        <m:ctrlPr>
                          <a:rPr lang="el-GR"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𝝋</m:t>
                        </m:r>
                      </m:e>
                    </m:acc>
                  </m:oMath>
                </a14:m>
                <a:r>
                  <a:rPr lang="el-GR" altLang="el-GR" sz="2000" b="1" dirty="0">
                    <a:solidFill>
                      <a:srgbClr val="FF0000"/>
                    </a:solidFill>
                    <a:effectLst>
                      <a:outerShdw blurRad="38100" dist="38100" dir="2700000" algn="tl">
                        <a:srgbClr val="000000"/>
                      </a:outerShdw>
                    </a:effectLst>
                    <a:latin typeface="Comic Sans MS" panose="030F0702030302020204" pitchFamily="66" charset="0"/>
                  </a:rPr>
                  <a:t>.</a:t>
                </a:r>
              </a:p>
            </p:txBody>
          </p:sp>
        </mc:Choice>
        <mc:Fallback xmlns="">
          <p:sp>
            <p:nvSpPr>
              <p:cNvPr id="28" name="Ορθογώνιο 27"/>
              <p:cNvSpPr>
                <a:spLocks noRot="1" noChangeAspect="1" noMove="1" noResize="1" noEditPoints="1" noAdjustHandles="1" noChangeArrowheads="1" noChangeShapeType="1" noTextEdit="1"/>
              </p:cNvSpPr>
              <p:nvPr/>
            </p:nvSpPr>
            <p:spPr>
              <a:xfrm>
                <a:off x="1500371" y="5306832"/>
                <a:ext cx="9321956" cy="1015663"/>
              </a:xfrm>
              <a:prstGeom prst="rect">
                <a:avLst/>
              </a:prstGeom>
              <a:blipFill>
                <a:blip r:embed="rId6"/>
                <a:stretch>
                  <a:fillRect l="-654" r="-719" b="-7229"/>
                </a:stretch>
              </a:blipFill>
            </p:spPr>
            <p:txBody>
              <a:bodyPr/>
              <a:lstStyle/>
              <a:p>
                <a:r>
                  <a:rPr lang="el-GR">
                    <a:noFill/>
                  </a:rPr>
                  <a:t> </a:t>
                </a:r>
              </a:p>
            </p:txBody>
          </p:sp>
        </mc:Fallback>
      </mc:AlternateContent>
    </p:spTree>
    <p:extLst>
      <p:ext uri="{BB962C8B-B14F-4D97-AF65-F5344CB8AC3E}">
        <p14:creationId xmlns:p14="http://schemas.microsoft.com/office/powerpoint/2010/main" val="29193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250"/>
                            </p:stCondLst>
                            <p:childTnLst>
                              <p:par>
                                <p:cTn id="12" presetID="22" presetClass="entr" presetSubtype="1" fill="hold" nodeType="after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750"/>
                                        <p:tgtEl>
                                          <p:spTgt spid="20"/>
                                        </p:tgtEl>
                                      </p:cBhvr>
                                    </p:animEffect>
                                  </p:childTnLst>
                                </p:cTn>
                              </p:par>
                            </p:childTnLst>
                          </p:cTn>
                        </p:par>
                        <p:par>
                          <p:cTn id="15" fill="hold">
                            <p:stCondLst>
                              <p:cond delay="2250"/>
                            </p:stCondLst>
                            <p:childTnLst>
                              <p:par>
                                <p:cTn id="16" presetID="10" presetClass="entr" presetSubtype="0" fill="hold" nodeType="afterEffect">
                                  <p:stCondLst>
                                    <p:cond delay="5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3250"/>
                            </p:stCondLst>
                            <p:childTnLst>
                              <p:par>
                                <p:cTn id="20" presetID="10" presetClass="entr" presetSubtype="0"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4250"/>
                            </p:stCondLst>
                            <p:childTnLst>
                              <p:par>
                                <p:cTn id="24" presetID="10" presetClass="entr" presetSubtype="0" fill="hold" nodeType="afterEffect">
                                  <p:stCondLst>
                                    <p:cond delay="5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47" presetClass="entr" presetSubtype="0" fill="hold" grpId="0" nodeType="afterEffect">
                                  <p:stCondLst>
                                    <p:cond delay="5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P spid="35" grpId="0"/>
      <p:bldP spid="3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8</a:t>
            </a:fld>
            <a:endParaRPr lang="el-GR">
              <a:solidFill>
                <a:prstClr val="black">
                  <a:tint val="75000"/>
                </a:prstClr>
              </a:solidFill>
            </a:endParaRPr>
          </a:p>
        </p:txBody>
      </p:sp>
      <p:sp>
        <p:nvSpPr>
          <p:cNvPr id="4" name="AutoShape 15" descr="Δημοσιογραφικό χαρτί"/>
          <p:cNvSpPr>
            <a:spLocks noChangeArrowheads="1"/>
          </p:cNvSpPr>
          <p:nvPr/>
        </p:nvSpPr>
        <p:spPr bwMode="auto">
          <a:xfrm>
            <a:off x="1559488" y="916915"/>
            <a:ext cx="3960812" cy="1081088"/>
          </a:xfrm>
          <a:prstGeom prst="parallelogram">
            <a:avLst>
              <a:gd name="adj" fmla="val 140273"/>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1" name="Ομάδα 10"/>
          <p:cNvGrpSpPr/>
          <p:nvPr/>
        </p:nvGrpSpPr>
        <p:grpSpPr>
          <a:xfrm>
            <a:off x="1343588" y="772453"/>
            <a:ext cx="4537075" cy="1223962"/>
            <a:chOff x="3949700" y="762418"/>
            <a:chExt cx="4537075" cy="1223962"/>
          </a:xfrm>
          <a:effectLst/>
        </p:grpSpPr>
        <p:sp>
          <p:nvSpPr>
            <p:cNvPr id="5" name="Line 16"/>
            <p:cNvSpPr>
              <a:spLocks noChangeShapeType="1"/>
            </p:cNvSpPr>
            <p:nvPr/>
          </p:nvSpPr>
          <p:spPr bwMode="auto">
            <a:xfrm>
              <a:off x="5102225" y="762418"/>
              <a:ext cx="3384550"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6" name="Line 17"/>
            <p:cNvSpPr>
              <a:spLocks noChangeShapeType="1"/>
            </p:cNvSpPr>
            <p:nvPr/>
          </p:nvSpPr>
          <p:spPr bwMode="auto">
            <a:xfrm>
              <a:off x="4741862" y="1194218"/>
              <a:ext cx="3455988"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7" name="Line 18"/>
            <p:cNvSpPr>
              <a:spLocks noChangeShapeType="1"/>
            </p:cNvSpPr>
            <p:nvPr/>
          </p:nvSpPr>
          <p:spPr bwMode="auto">
            <a:xfrm>
              <a:off x="4454525" y="1554580"/>
              <a:ext cx="3384550"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8" name="Line 19"/>
            <p:cNvSpPr>
              <a:spLocks noChangeShapeType="1"/>
            </p:cNvSpPr>
            <p:nvPr/>
          </p:nvSpPr>
          <p:spPr bwMode="auto">
            <a:xfrm>
              <a:off x="3949700" y="1986380"/>
              <a:ext cx="3384550"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grpSp>
        <p:nvGrpSpPr>
          <p:cNvPr id="15" name="Ομάδα 14"/>
          <p:cNvGrpSpPr/>
          <p:nvPr/>
        </p:nvGrpSpPr>
        <p:grpSpPr>
          <a:xfrm>
            <a:off x="3648638" y="1074995"/>
            <a:ext cx="1152525" cy="346745"/>
            <a:chOff x="6254750" y="1064960"/>
            <a:chExt cx="1152525" cy="346745"/>
          </a:xfrm>
        </p:grpSpPr>
        <p:sp>
          <p:nvSpPr>
            <p:cNvPr id="9" name="Line 20"/>
            <p:cNvSpPr>
              <a:spLocks noChangeShapeType="1"/>
            </p:cNvSpPr>
            <p:nvPr/>
          </p:nvSpPr>
          <p:spPr bwMode="auto">
            <a:xfrm>
              <a:off x="6254750" y="1411705"/>
              <a:ext cx="9366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2" name="TextBox 11"/>
                <p:cNvSpPr txBox="1"/>
                <p:nvPr/>
              </p:nvSpPr>
              <p:spPr>
                <a:xfrm>
                  <a:off x="7163619" y="1064960"/>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7163619" y="1064960"/>
                  <a:ext cx="243656" cy="345159"/>
                </a:xfrm>
                <a:prstGeom prst="rect">
                  <a:avLst/>
                </a:prstGeom>
                <a:blipFill>
                  <a:blip r:embed="rId3"/>
                  <a:stretch>
                    <a:fillRect l="-22500" r="-25000" b="-5357"/>
                  </a:stretch>
                </a:blipFill>
              </p:spPr>
              <p:txBody>
                <a:bodyPr/>
                <a:lstStyle/>
                <a:p>
                  <a:r>
                    <a:rPr lang="el-GR">
                      <a:noFill/>
                    </a:rPr>
                    <a:t> </a:t>
                  </a:r>
                </a:p>
              </p:txBody>
            </p:sp>
          </mc:Fallback>
        </mc:AlternateContent>
      </p:grpSp>
      <p:grpSp>
        <p:nvGrpSpPr>
          <p:cNvPr id="14" name="Ομάδα 13"/>
          <p:cNvGrpSpPr/>
          <p:nvPr/>
        </p:nvGrpSpPr>
        <p:grpSpPr>
          <a:xfrm>
            <a:off x="3648638" y="705392"/>
            <a:ext cx="215106" cy="716348"/>
            <a:chOff x="6254750" y="695357"/>
            <a:chExt cx="215106" cy="716348"/>
          </a:xfrm>
        </p:grpSpPr>
        <p:sp>
          <p:nvSpPr>
            <p:cNvPr id="10" name="Line 22"/>
            <p:cNvSpPr>
              <a:spLocks noChangeShapeType="1"/>
            </p:cNvSpPr>
            <p:nvPr/>
          </p:nvSpPr>
          <p:spPr bwMode="auto">
            <a:xfrm flipV="1">
              <a:off x="6254750" y="835443"/>
              <a:ext cx="0"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3" name="TextBox 12"/>
                <p:cNvSpPr txBox="1"/>
                <p:nvPr/>
              </p:nvSpPr>
              <p:spPr>
                <a:xfrm>
                  <a:off x="6275892" y="695357"/>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75892" y="695357"/>
                  <a:ext cx="193964" cy="276999"/>
                </a:xfrm>
                <a:prstGeom prst="rect">
                  <a:avLst/>
                </a:prstGeom>
                <a:blipFill>
                  <a:blip r:embed="rId4"/>
                  <a:stretch>
                    <a:fillRect l="-22581" r="-19355"/>
                  </a:stretch>
                </a:blipFill>
              </p:spPr>
              <p:txBody>
                <a:bodyPr/>
                <a:lstStyle/>
                <a:p>
                  <a:r>
                    <a:rPr lang="el-GR">
                      <a:noFill/>
                    </a:rPr>
                    <a:t> </a:t>
                  </a:r>
                </a:p>
              </p:txBody>
            </p:sp>
          </mc:Fallback>
        </mc:AlternateContent>
      </p:grpSp>
      <p:sp>
        <p:nvSpPr>
          <p:cNvPr id="16" name="TextBox 15"/>
          <p:cNvSpPr txBox="1"/>
          <p:nvPr/>
        </p:nvSpPr>
        <p:spPr>
          <a:xfrm>
            <a:off x="1351704" y="3175111"/>
            <a:ext cx="9564524" cy="1046761"/>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Αν η επιφάνεια τοποθετηθεί παράλληλα στις δυναμικές γραμμές του μαγνητικού πεδίου, τότε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9</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24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n-US" sz="2000" b="1" dirty="0" smtClean="0">
                <a:latin typeface="Comic Sans MS" panose="030F0702030302020204" pitchFamily="66" charset="0"/>
              </a:rPr>
              <a:t>,</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μαγνητική ροή </a:t>
            </a:r>
            <a:r>
              <a:rPr lang="el-GR" sz="2000" b="1" dirty="0" smtClean="0">
                <a:latin typeface="Comic Sans MS" panose="030F0702030302020204" pitchFamily="66" charset="0"/>
              </a:rPr>
              <a:t>γίνεται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2000" b="1" dirty="0" smtClean="0">
                <a:latin typeface="Comic Sans MS" panose="030F0702030302020204" pitchFamily="66" charset="0"/>
              </a:rPr>
              <a:t> και είναι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ελάχιστη</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17" name="TextBox 16"/>
          <p:cNvSpPr txBox="1"/>
          <p:nvPr/>
        </p:nvSpPr>
        <p:spPr>
          <a:xfrm>
            <a:off x="1175242" y="4505528"/>
            <a:ext cx="9740986" cy="1107996"/>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Αν η επιφάνεια τοποθετηθεί κάθετα στις δυναμικές γραμμές του μαγνητικού πεδίου, τότε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0</a:t>
            </a:r>
            <a:r>
              <a:rPr lang="el-GR" sz="24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και</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μαγνητική ροή </a:t>
            </a:r>
            <a:r>
              <a:rPr lang="el-GR" sz="2000" b="1" dirty="0" smtClean="0">
                <a:latin typeface="Comic Sans MS" panose="030F0702030302020204" pitchFamily="66" charset="0"/>
              </a:rPr>
              <a:t>γίνεται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μέγιστη</a:t>
            </a:r>
            <a:r>
              <a:rPr lang="el-GR" sz="2000" b="1" dirty="0" smtClean="0">
                <a:latin typeface="Comic Sans MS" panose="030F0702030302020204" pitchFamily="66" charset="0"/>
              </a:rPr>
              <a:t>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n-US"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max</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B</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000" b="1" dirty="0" smtClean="0">
                <a:latin typeface="Comic Sans MS" panose="030F0702030302020204" pitchFamily="66" charset="0"/>
              </a:rPr>
              <a:t>)</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18" name="Ομάδα 17"/>
          <p:cNvGrpSpPr/>
          <p:nvPr/>
        </p:nvGrpSpPr>
        <p:grpSpPr>
          <a:xfrm>
            <a:off x="6817288" y="624728"/>
            <a:ext cx="2528978" cy="2266727"/>
            <a:chOff x="4165600" y="1545382"/>
            <a:chExt cx="2771357" cy="2808287"/>
          </a:xfrm>
        </p:grpSpPr>
        <p:sp>
          <p:nvSpPr>
            <p:cNvPr id="19" name="AutoShape 27" descr="Δημοσιογραφικό χαρτί"/>
            <p:cNvSpPr>
              <a:spLocks noChangeArrowheads="1"/>
            </p:cNvSpPr>
            <p:nvPr/>
          </p:nvSpPr>
          <p:spPr bwMode="auto">
            <a:xfrm rot="19995588">
              <a:off x="4309644" y="1689845"/>
              <a:ext cx="2627313" cy="2519363"/>
            </a:xfrm>
            <a:prstGeom prst="parallelogram">
              <a:avLst>
                <a:gd name="adj" fmla="val 52645"/>
              </a:avLst>
            </a:prstGeom>
            <a:blipFill dpi="0" rotWithShape="1">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el-GR"/>
            </a:p>
          </p:txBody>
        </p:sp>
        <p:grpSp>
          <p:nvGrpSpPr>
            <p:cNvPr id="20" name="Ομάδα 19"/>
            <p:cNvGrpSpPr/>
            <p:nvPr/>
          </p:nvGrpSpPr>
          <p:grpSpPr>
            <a:xfrm>
              <a:off x="4165600" y="1545382"/>
              <a:ext cx="2520950" cy="2808287"/>
              <a:chOff x="4309644" y="547856"/>
              <a:chExt cx="2520950" cy="2808287"/>
            </a:xfrm>
          </p:grpSpPr>
          <p:sp>
            <p:nvSpPr>
              <p:cNvPr id="27" name="Line 2"/>
              <p:cNvSpPr>
                <a:spLocks noChangeShapeType="1"/>
              </p:cNvSpPr>
              <p:nvPr/>
            </p:nvSpPr>
            <p:spPr bwMode="auto">
              <a:xfrm>
                <a:off x="4454107" y="1187953"/>
                <a:ext cx="7191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Line 3"/>
              <p:cNvSpPr>
                <a:spLocks noChangeShapeType="1"/>
              </p:cNvSpPr>
              <p:nvPr/>
            </p:nvSpPr>
            <p:spPr bwMode="auto">
              <a:xfrm>
                <a:off x="4741444" y="855414"/>
                <a:ext cx="5032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9" name="Line 5"/>
              <p:cNvSpPr>
                <a:spLocks noChangeShapeType="1"/>
              </p:cNvSpPr>
              <p:nvPr/>
            </p:nvSpPr>
            <p:spPr bwMode="auto">
              <a:xfrm>
                <a:off x="4309644" y="3356143"/>
                <a:ext cx="86360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0" name="Line 6"/>
              <p:cNvSpPr>
                <a:spLocks noChangeShapeType="1"/>
              </p:cNvSpPr>
              <p:nvPr/>
            </p:nvSpPr>
            <p:spPr bwMode="auto">
              <a:xfrm>
                <a:off x="4309644" y="3068806"/>
                <a:ext cx="9350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 name="Line 7"/>
              <p:cNvSpPr>
                <a:spLocks noChangeShapeType="1"/>
              </p:cNvSpPr>
              <p:nvPr/>
            </p:nvSpPr>
            <p:spPr bwMode="auto">
              <a:xfrm>
                <a:off x="4381082" y="2779881"/>
                <a:ext cx="792162"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2" name="Line 8"/>
              <p:cNvSpPr>
                <a:spLocks noChangeShapeType="1"/>
              </p:cNvSpPr>
              <p:nvPr/>
            </p:nvSpPr>
            <p:spPr bwMode="auto">
              <a:xfrm>
                <a:off x="4454107" y="2563981"/>
                <a:ext cx="71913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 name="Line 9"/>
              <p:cNvSpPr>
                <a:spLocks noChangeShapeType="1"/>
              </p:cNvSpPr>
              <p:nvPr/>
            </p:nvSpPr>
            <p:spPr bwMode="auto">
              <a:xfrm>
                <a:off x="4595394" y="1627356"/>
                <a:ext cx="57785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4" name="Line 28"/>
              <p:cNvSpPr>
                <a:spLocks noChangeShapeType="1"/>
              </p:cNvSpPr>
              <p:nvPr/>
            </p:nvSpPr>
            <p:spPr bwMode="auto">
              <a:xfrm>
                <a:off x="5893969" y="547856"/>
                <a:ext cx="93345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5" name="Line 29"/>
              <p:cNvSpPr>
                <a:spLocks noChangeShapeType="1"/>
              </p:cNvSpPr>
              <p:nvPr/>
            </p:nvSpPr>
            <p:spPr bwMode="auto">
              <a:xfrm>
                <a:off x="5247857" y="836781"/>
                <a:ext cx="1222375"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6" name="Line 30"/>
              <p:cNvSpPr>
                <a:spLocks noChangeShapeType="1"/>
              </p:cNvSpPr>
              <p:nvPr/>
            </p:nvSpPr>
            <p:spPr bwMode="auto">
              <a:xfrm>
                <a:off x="5389144" y="1195556"/>
                <a:ext cx="12954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7" name="Line 31"/>
              <p:cNvSpPr>
                <a:spLocks noChangeShapeType="1"/>
              </p:cNvSpPr>
              <p:nvPr/>
            </p:nvSpPr>
            <p:spPr bwMode="auto">
              <a:xfrm>
                <a:off x="5389144" y="162735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8" name="Line 34"/>
              <p:cNvSpPr>
                <a:spLocks noChangeShapeType="1"/>
              </p:cNvSpPr>
              <p:nvPr/>
            </p:nvSpPr>
            <p:spPr bwMode="auto">
              <a:xfrm>
                <a:off x="5463757" y="2563981"/>
                <a:ext cx="13668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9" name="Line 35"/>
              <p:cNvSpPr>
                <a:spLocks noChangeShapeType="1"/>
              </p:cNvSpPr>
              <p:nvPr/>
            </p:nvSpPr>
            <p:spPr bwMode="auto">
              <a:xfrm>
                <a:off x="5317707" y="2779881"/>
                <a:ext cx="11509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40" name="Line 36"/>
              <p:cNvSpPr>
                <a:spLocks noChangeShapeType="1"/>
              </p:cNvSpPr>
              <p:nvPr/>
            </p:nvSpPr>
            <p:spPr bwMode="auto">
              <a:xfrm>
                <a:off x="5247857" y="306880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41" name="Line 37"/>
              <p:cNvSpPr>
                <a:spLocks noChangeShapeType="1"/>
              </p:cNvSpPr>
              <p:nvPr/>
            </p:nvSpPr>
            <p:spPr bwMode="auto">
              <a:xfrm>
                <a:off x="5247857" y="3356143"/>
                <a:ext cx="8636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grpSp>
          <p:nvGrpSpPr>
            <p:cNvPr id="21" name="Ομάδα 20"/>
            <p:cNvGrpSpPr/>
            <p:nvPr/>
          </p:nvGrpSpPr>
          <p:grpSpPr>
            <a:xfrm>
              <a:off x="5547267" y="2725160"/>
              <a:ext cx="1199815" cy="345159"/>
              <a:chOff x="5605044" y="1750510"/>
              <a:chExt cx="1199815" cy="345159"/>
            </a:xfrm>
          </p:grpSpPr>
          <p:sp>
            <p:nvSpPr>
              <p:cNvPr id="25" name="Line 33"/>
              <p:cNvSpPr>
                <a:spLocks noChangeShapeType="1"/>
              </p:cNvSpPr>
              <p:nvPr/>
            </p:nvSpPr>
            <p:spPr bwMode="auto">
              <a:xfrm>
                <a:off x="5605044" y="2060743"/>
                <a:ext cx="1008063" cy="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6" name="TextBox 25"/>
                  <p:cNvSpPr txBox="1"/>
                  <p:nvPr/>
                </p:nvSpPr>
                <p:spPr>
                  <a:xfrm>
                    <a:off x="6561203" y="1750510"/>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6561203" y="1750510"/>
                    <a:ext cx="243656" cy="345159"/>
                  </a:xfrm>
                  <a:prstGeom prst="rect">
                    <a:avLst/>
                  </a:prstGeom>
                  <a:blipFill>
                    <a:blip r:embed="rId5"/>
                    <a:stretch>
                      <a:fillRect l="-25000" r="-22500" b="-5263"/>
                    </a:stretch>
                  </a:blipFill>
                </p:spPr>
                <p:txBody>
                  <a:bodyPr/>
                  <a:lstStyle/>
                  <a:p>
                    <a:r>
                      <a:rPr lang="el-GR">
                        <a:noFill/>
                      </a:rPr>
                      <a:t> </a:t>
                    </a:r>
                  </a:p>
                </p:txBody>
              </p:sp>
            </mc:Fallback>
          </mc:AlternateContent>
        </p:grpSp>
        <p:grpSp>
          <p:nvGrpSpPr>
            <p:cNvPr id="22" name="Ομάδα 21"/>
            <p:cNvGrpSpPr/>
            <p:nvPr/>
          </p:nvGrpSpPr>
          <p:grpSpPr>
            <a:xfrm>
              <a:off x="5533607" y="3170595"/>
              <a:ext cx="1079500" cy="276999"/>
              <a:chOff x="5533607" y="2173068"/>
              <a:chExt cx="1079500" cy="276999"/>
            </a:xfrm>
          </p:grpSpPr>
          <p:sp>
            <p:nvSpPr>
              <p:cNvPr id="23" name="Line 32"/>
              <p:cNvSpPr>
                <a:spLocks noChangeShapeType="1"/>
              </p:cNvSpPr>
              <p:nvPr/>
            </p:nvSpPr>
            <p:spPr bwMode="auto">
              <a:xfrm>
                <a:off x="5533607" y="2203618"/>
                <a:ext cx="9366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4" name="TextBox 23"/>
                  <p:cNvSpPr txBox="1"/>
                  <p:nvPr/>
                </p:nvSpPr>
                <p:spPr>
                  <a:xfrm>
                    <a:off x="6419143" y="2173068"/>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19143" y="2173068"/>
                    <a:ext cx="193964" cy="276999"/>
                  </a:xfrm>
                  <a:prstGeom prst="rect">
                    <a:avLst/>
                  </a:prstGeom>
                  <a:blipFill>
                    <a:blip r:embed="rId6"/>
                    <a:stretch>
                      <a:fillRect l="-18750" r="-18750"/>
                    </a:stretch>
                  </a:blipFill>
                </p:spPr>
                <p:txBody>
                  <a:bodyPr/>
                  <a:lstStyle/>
                  <a:p>
                    <a:r>
                      <a:rPr lang="el-GR">
                        <a:noFill/>
                      </a:rPr>
                      <a:t> </a:t>
                    </a:r>
                  </a:p>
                </p:txBody>
              </p:sp>
            </mc:Fallback>
          </mc:AlternateContent>
        </p:grpSp>
      </p:grpSp>
    </p:spTree>
    <p:extLst>
      <p:ext uri="{BB962C8B-B14F-4D97-AF65-F5344CB8AC3E}">
        <p14:creationId xmlns:p14="http://schemas.microsoft.com/office/powerpoint/2010/main" val="1151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250"/>
                                        <p:tgtEl>
                                          <p:spTgt spid="4"/>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500"/>
                            </p:stCondLst>
                            <p:childTnLst>
                              <p:par>
                                <p:cTn id="31" presetID="10" presetClass="entr" presetSubtype="0" fill="hold" nodeType="after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9</a:t>
            </a:fld>
            <a:endParaRPr lang="el-GR">
              <a:solidFill>
                <a:prstClr val="black">
                  <a:tint val="75000"/>
                </a:prstClr>
              </a:solidFill>
            </a:endParaRPr>
          </a:p>
        </p:txBody>
      </p:sp>
      <p:sp>
        <p:nvSpPr>
          <p:cNvPr id="4" name="Rectangle 2"/>
          <p:cNvSpPr>
            <a:spLocks noChangeArrowheads="1"/>
          </p:cNvSpPr>
          <p:nvPr/>
        </p:nvSpPr>
        <p:spPr bwMode="auto">
          <a:xfrm>
            <a:off x="3325813" y="359270"/>
            <a:ext cx="5411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l-GR" sz="3200" b="1" dirty="0" err="1">
                <a:solidFill>
                  <a:srgbClr val="800000"/>
                </a:solidFill>
                <a:effectLst>
                  <a:outerShdw blurRad="38100" dist="38100" dir="2700000" algn="tl">
                    <a:srgbClr val="000000"/>
                  </a:outerShdw>
                </a:effectLst>
                <a:latin typeface="Comic Sans MS" panose="030F0702030302020204" pitchFamily="66" charset="0"/>
              </a:rPr>
              <a:t>Μετ</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αβολή </a:t>
            </a:r>
            <a:r>
              <a:rPr lang="en-US" altLang="el-GR" sz="3200" b="1" dirty="0" smtClean="0">
                <a:solidFill>
                  <a:srgbClr val="800000"/>
                </a:solidFill>
                <a:effectLst>
                  <a:outerShdw blurRad="38100" dist="38100" dir="2700000" algn="tl">
                    <a:srgbClr val="000000"/>
                  </a:outerShdw>
                </a:effectLst>
                <a:latin typeface="Comic Sans MS" panose="030F0702030302020204" pitchFamily="66" charset="0"/>
              </a:rPr>
              <a:t>μαγνητικής </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ροής</a:t>
            </a:r>
          </a:p>
        </p:txBody>
      </p:sp>
      <p:graphicFrame>
        <p:nvGraphicFramePr>
          <p:cNvPr id="5" name="Group 4"/>
          <p:cNvGraphicFramePr>
            <a:graphicFrameLocks noGrp="1"/>
          </p:cNvGraphicFramePr>
          <p:nvPr>
            <p:extLst>
              <p:ext uri="{D42A27DB-BD31-4B8C-83A1-F6EECF244321}">
                <p14:modId xmlns:p14="http://schemas.microsoft.com/office/powerpoint/2010/main" val="2287875515"/>
              </p:ext>
            </p:extLst>
          </p:nvPr>
        </p:nvGraphicFramePr>
        <p:xfrm>
          <a:off x="2733387" y="1225014"/>
          <a:ext cx="6408738" cy="4032251"/>
        </p:xfrm>
        <a:graphic>
          <a:graphicData uri="http://schemas.openxmlformats.org/drawingml/2006/table">
            <a:tbl>
              <a:tblPr/>
              <a:tblGrid>
                <a:gridCol w="2032000">
                  <a:extLst>
                    <a:ext uri="{9D8B030D-6E8A-4147-A177-3AD203B41FA5}">
                      <a16:colId xmlns:a16="http://schemas.microsoft.com/office/drawing/2014/main" val="3659205230"/>
                    </a:ext>
                  </a:extLst>
                </a:gridCol>
                <a:gridCol w="2549813">
                  <a:extLst>
                    <a:ext uri="{9D8B030D-6E8A-4147-A177-3AD203B41FA5}">
                      <a16:colId xmlns:a16="http://schemas.microsoft.com/office/drawing/2014/main" val="3604411266"/>
                    </a:ext>
                  </a:extLst>
                </a:gridCol>
                <a:gridCol w="1826925">
                  <a:extLst>
                    <a:ext uri="{9D8B030D-6E8A-4147-A177-3AD203B41FA5}">
                      <a16:colId xmlns:a16="http://schemas.microsoft.com/office/drawing/2014/main" val="2161444024"/>
                    </a:ext>
                  </a:extLst>
                </a:gridCol>
              </a:tblGrid>
              <a:tr h="13541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l-GR" sz="2400" b="1" i="0" u="none" strike="noStrike" cap="none" normalizeH="0" baseline="0" dirty="0" smtClean="0">
                        <a:ln>
                          <a:noFill/>
                        </a:ln>
                        <a:solidFill>
                          <a:schemeClr val="tx1"/>
                        </a:solidFill>
                        <a:effectLst>
                          <a:outerShdw blurRad="38100" dist="38100" dir="2700000" algn="tl">
                            <a:srgbClr val="FFFFFF"/>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Comic Sans MS" panose="030F0702030302020204" pitchFamily="66" charset="0"/>
                        </a:rPr>
                        <a:t>Μέγεθος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400" b="1" i="0" u="none" strike="noStrike" cap="none" normalizeH="0" baseline="0" dirty="0" smtClean="0">
                        <a:ln>
                          <a:noFill/>
                        </a:ln>
                        <a:solidFill>
                          <a:schemeClr val="tx1"/>
                        </a:solidFill>
                        <a:effectLst>
                          <a:outerShdw blurRad="38100" dist="38100" dir="2700000" algn="tl">
                            <a:srgbClr val="FFFFFF"/>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Comic Sans MS" panose="030F0702030302020204" pitchFamily="66" charset="0"/>
                        </a:rPr>
                        <a:t>Μεταβολή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Comic Sans MS" panose="030F0702030302020204" pitchFamily="66" charset="0"/>
                        </a:rPr>
                        <a:t>Ρυθμός μεταβολής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0493257"/>
                  </a:ext>
                </a:extLst>
              </a:tr>
              <a:tr h="13557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rPr>
                        <a:t>Ένταση </a:t>
                      </a:r>
                      <a:r>
                        <a:rPr kumimoji="0" lang="el-GR" altLang="el-GR" sz="2400" b="1" i="1"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rPr>
                        <a:t>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rPr>
                        <a:t>Δ</a:t>
                      </a:r>
                      <a:r>
                        <a:rPr kumimoji="0" lang="el-GR" altLang="el-GR" sz="2400" b="1" i="1"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rPr>
                        <a:t>Β </a:t>
                      </a:r>
                      <a:r>
                        <a:rPr kumimoji="0" lang="el-GR" altLang="el-GR" sz="24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smtClean="0">
                          <a:ln>
                            <a:noFill/>
                          </a:ln>
                          <a:solidFill>
                            <a:srgbClr val="FF0000"/>
                          </a:solidFill>
                          <a:effectLst>
                            <a:outerShdw blurRad="38100" dist="38100" dir="2700000" algn="tl">
                              <a:srgbClr val="000000"/>
                            </a:outerShdw>
                          </a:effectLst>
                          <a:latin typeface="Comic Sans MS" panose="030F0702030302020204" pitchFamily="66" charset="0"/>
                        </a:rPr>
                        <a:t>Β</a:t>
                      </a:r>
                      <a:r>
                        <a:rPr kumimoji="0" lang="el-GR" altLang="el-GR" sz="2400" b="1" i="0" u="none" strike="noStrike" cap="none" normalizeH="0" baseline="-25000" dirty="0" err="1" smtClean="0">
                          <a:ln>
                            <a:noFill/>
                          </a:ln>
                          <a:solidFill>
                            <a:srgbClr val="FF0000"/>
                          </a:solidFill>
                          <a:effectLst>
                            <a:outerShdw blurRad="38100" dist="38100" dir="2700000" algn="tl">
                              <a:srgbClr val="000000"/>
                            </a:outerShdw>
                          </a:effectLst>
                          <a:latin typeface="Comic Sans MS" panose="030F0702030302020204" pitchFamily="66" charset="0"/>
                        </a:rPr>
                        <a:t>τελ</a:t>
                      </a:r>
                      <a:r>
                        <a:rPr kumimoji="0" lang="el-GR" altLang="el-GR" sz="2400" b="1" i="0" u="none" strike="noStrike" cap="none" normalizeH="0" baseline="-25000" dirty="0" smtClean="0">
                          <a:ln>
                            <a:noFill/>
                          </a:ln>
                          <a:solidFill>
                            <a:srgbClr val="FF0000"/>
                          </a:solidFill>
                          <a:effectLst>
                            <a:outerShdw blurRad="38100" dist="38100" dir="2700000" algn="tl">
                              <a:srgbClr val="000000"/>
                            </a:outerShdw>
                          </a:effectLst>
                          <a:latin typeface="Comic Sans MS" panose="030F0702030302020204" pitchFamily="66" charset="0"/>
                        </a:rPr>
                        <a:t> </a:t>
                      </a:r>
                      <a:r>
                        <a:rPr kumimoji="0" lang="el-GR" altLang="el-GR" sz="24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smtClean="0">
                          <a:ln>
                            <a:noFill/>
                          </a:ln>
                          <a:solidFill>
                            <a:srgbClr val="FF0000"/>
                          </a:solidFill>
                          <a:effectLst>
                            <a:outerShdw blurRad="38100" dist="38100" dir="2700000" algn="tl">
                              <a:srgbClr val="000000"/>
                            </a:outerShdw>
                          </a:effectLst>
                          <a:latin typeface="Comic Sans MS" panose="030F0702030302020204" pitchFamily="66" charset="0"/>
                        </a:rPr>
                        <a:t>Β</a:t>
                      </a:r>
                      <a:r>
                        <a:rPr kumimoji="0" lang="el-GR" altLang="el-GR" sz="2400" b="1" i="0" u="none" strike="noStrike" cap="none" normalizeH="0" baseline="-25000" dirty="0" err="1" smtClean="0">
                          <a:ln>
                            <a:noFill/>
                          </a:ln>
                          <a:solidFill>
                            <a:srgbClr val="FF0000"/>
                          </a:solidFill>
                          <a:effectLst>
                            <a:outerShdw blurRad="38100" dist="38100" dir="2700000" algn="tl">
                              <a:srgbClr val="000000"/>
                            </a:outerShdw>
                          </a:effectLst>
                          <a:latin typeface="Comic Sans MS" panose="030F0702030302020204" pitchFamily="66" charset="0"/>
                        </a:rPr>
                        <a:t>αρχ</a:t>
                      </a:r>
                      <a:endParaRPr kumimoji="0" lang="el-GR" altLang="el-GR" sz="2400" b="1" i="0" u="none" strike="noStrike" cap="none" normalizeH="0" baseline="0" dirty="0" smtClean="0">
                        <a:ln>
                          <a:noFill/>
                        </a:ln>
                        <a:solidFill>
                          <a:srgbClr val="FF0000"/>
                        </a:solidFill>
                        <a:effectLst>
                          <a:outerShdw blurRad="38100" dist="38100" dir="2700000" algn="tl">
                            <a:srgbClr val="000000"/>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25000" dirty="0" smtClean="0">
                        <a:ln>
                          <a:noFill/>
                        </a:ln>
                        <a:solidFill>
                          <a:schemeClr val="tx1"/>
                        </a:solidFill>
                        <a:effectLst>
                          <a:outerShdw blurRad="38100" dist="38100" dir="2700000" algn="tl">
                            <a:srgbClr val="FFFFFF"/>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3636594"/>
                  </a:ext>
                </a:extLst>
              </a:tr>
              <a:tr h="13223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l-GR" altLang="el-GR" sz="2400" b="1" i="0"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rPr>
                        <a:t>Μαγνητική Ροή  </a:t>
                      </a:r>
                      <a:r>
                        <a:rPr kumimoji="0" lang="el-GR" altLang="el-GR" sz="2400" b="1" i="1"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rPr>
                        <a:t>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smtClean="0">
                        <a:ln>
                          <a:noFill/>
                        </a:ln>
                        <a:solidFill>
                          <a:srgbClr val="0000FF"/>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rPr>
                        <a:t>Δ</a:t>
                      </a:r>
                      <a:r>
                        <a:rPr kumimoji="0" lang="el-GR" altLang="el-GR" sz="2400" b="1" i="1"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rPr>
                        <a:t>Φ </a:t>
                      </a:r>
                      <a:r>
                        <a:rPr kumimoji="0" lang="el-GR" altLang="el-GR" sz="2400" b="1" i="0"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smtClean="0">
                          <a:ln>
                            <a:noFill/>
                          </a:ln>
                          <a:solidFill>
                            <a:srgbClr val="006600"/>
                          </a:solidFill>
                          <a:effectLst>
                            <a:outerShdw blurRad="38100" dist="38100" dir="2700000" algn="tl">
                              <a:srgbClr val="000000"/>
                            </a:outerShdw>
                          </a:effectLst>
                          <a:latin typeface="Comic Sans MS" panose="030F0702030302020204" pitchFamily="66" charset="0"/>
                        </a:rPr>
                        <a:t>Φ</a:t>
                      </a:r>
                      <a:r>
                        <a:rPr kumimoji="0" lang="el-GR" altLang="el-GR" sz="2400" b="1" i="0" u="none" strike="noStrike" cap="none" normalizeH="0" baseline="-25000" dirty="0" err="1" smtClean="0">
                          <a:ln>
                            <a:noFill/>
                          </a:ln>
                          <a:solidFill>
                            <a:srgbClr val="006600"/>
                          </a:solidFill>
                          <a:effectLst>
                            <a:outerShdw blurRad="38100" dist="38100" dir="2700000" algn="tl">
                              <a:srgbClr val="000000"/>
                            </a:outerShdw>
                          </a:effectLst>
                          <a:latin typeface="Comic Sans MS" panose="030F0702030302020204" pitchFamily="66" charset="0"/>
                        </a:rPr>
                        <a:t>τελ</a:t>
                      </a:r>
                      <a:r>
                        <a:rPr kumimoji="0" lang="el-GR" altLang="el-GR" sz="2400" b="1" i="0" u="none" strike="noStrike" cap="none" normalizeH="0" baseline="-25000" dirty="0" smtClean="0">
                          <a:ln>
                            <a:noFill/>
                          </a:ln>
                          <a:solidFill>
                            <a:srgbClr val="006600"/>
                          </a:solidFill>
                          <a:effectLst>
                            <a:outerShdw blurRad="38100" dist="38100" dir="2700000" algn="tl">
                              <a:srgbClr val="000000"/>
                            </a:outerShdw>
                          </a:effectLst>
                          <a:latin typeface="Comic Sans MS" panose="030F0702030302020204" pitchFamily="66" charset="0"/>
                        </a:rPr>
                        <a:t> </a:t>
                      </a:r>
                      <a:r>
                        <a:rPr kumimoji="0" lang="el-GR" altLang="el-GR" sz="2400" b="1" i="0"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smtClean="0">
                          <a:ln>
                            <a:noFill/>
                          </a:ln>
                          <a:solidFill>
                            <a:srgbClr val="006600"/>
                          </a:solidFill>
                          <a:effectLst>
                            <a:outerShdw blurRad="38100" dist="38100" dir="2700000" algn="tl">
                              <a:srgbClr val="000000"/>
                            </a:outerShdw>
                          </a:effectLst>
                          <a:latin typeface="Comic Sans MS" panose="030F0702030302020204" pitchFamily="66" charset="0"/>
                        </a:rPr>
                        <a:t>Φ</a:t>
                      </a:r>
                      <a:r>
                        <a:rPr kumimoji="0" lang="el-GR" altLang="el-GR" sz="2400" b="1" i="0" u="none" strike="noStrike" cap="none" normalizeH="0" baseline="-25000" dirty="0" err="1" smtClean="0">
                          <a:ln>
                            <a:noFill/>
                          </a:ln>
                          <a:solidFill>
                            <a:srgbClr val="006600"/>
                          </a:solidFill>
                          <a:effectLst>
                            <a:outerShdw blurRad="38100" dist="38100" dir="2700000" algn="tl">
                              <a:srgbClr val="000000"/>
                            </a:outerShdw>
                          </a:effectLst>
                          <a:latin typeface="Comic Sans MS" panose="030F0702030302020204" pitchFamily="66" charset="0"/>
                        </a:rPr>
                        <a:t>αρχ</a:t>
                      </a:r>
                      <a:endParaRPr kumimoji="0" lang="el-GR" altLang="el-GR" sz="2400" b="1" i="0" u="none" strike="noStrike" cap="none" normalizeH="0" baseline="0" dirty="0" smtClean="0">
                        <a:ln>
                          <a:noFill/>
                        </a:ln>
                        <a:solidFill>
                          <a:srgbClr val="006600"/>
                        </a:solidFill>
                        <a:effectLst>
                          <a:outerShdw blurRad="38100" dist="38100" dir="2700000" algn="tl">
                            <a:srgbClr val="000000"/>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smtClean="0">
                        <a:ln>
                          <a:noFill/>
                        </a:ln>
                        <a:solidFill>
                          <a:schemeClr val="tx1"/>
                        </a:solidFill>
                        <a:effectLst>
                          <a:outerShdw blurRad="38100" dist="38100" dir="2700000" algn="tl">
                            <a:srgbClr val="FFFFFF"/>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7423726"/>
                  </a:ext>
                </a:extLst>
              </a:tr>
            </a:tbl>
          </a:graphicData>
        </a:graphic>
      </p:graphicFrame>
      <p:grpSp>
        <p:nvGrpSpPr>
          <p:cNvPr id="8" name="Ομάδα 7"/>
          <p:cNvGrpSpPr/>
          <p:nvPr/>
        </p:nvGrpSpPr>
        <p:grpSpPr>
          <a:xfrm>
            <a:off x="7704447" y="2856966"/>
            <a:ext cx="1080654" cy="2088036"/>
            <a:chOff x="7704447" y="2856966"/>
            <a:chExt cx="1080654" cy="2088036"/>
          </a:xfrm>
        </p:grpSpPr>
        <mc:AlternateContent xmlns:mc="http://schemas.openxmlformats.org/markup-compatibility/2006" xmlns:a14="http://schemas.microsoft.com/office/drawing/2010/main">
          <mc:Choice Requires="a14">
            <p:sp>
              <p:nvSpPr>
                <p:cNvPr id="6" name="TextBox 5"/>
                <p:cNvSpPr txBox="1"/>
                <p:nvPr/>
              </p:nvSpPr>
              <p:spPr>
                <a:xfrm>
                  <a:off x="7704447" y="2856966"/>
                  <a:ext cx="1080654" cy="785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𝜝</m:t>
                            </m:r>
                          </m:num>
                          <m:den>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400" b="1"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704447" y="2856966"/>
                  <a:ext cx="1080654" cy="785087"/>
                </a:xfrm>
                <a:prstGeom prst="rect">
                  <a:avLst/>
                </a:prstGeom>
                <a:blipFill>
                  <a:blip r:embed="rId2"/>
                  <a:stretch>
                    <a:fillRect b="-7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704447" y="4159915"/>
                  <a:ext cx="1080654" cy="785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rPr>
                              <m:t>𝚫</m:t>
                            </m:r>
                            <m: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t>𝜱</m:t>
                            </m:r>
                          </m:num>
                          <m:den>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0066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400"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704447" y="4159915"/>
                  <a:ext cx="1080654" cy="785087"/>
                </a:xfrm>
                <a:prstGeom prst="rect">
                  <a:avLst/>
                </a:prstGeom>
                <a:blipFill>
                  <a:blip r:embed="rId3"/>
                  <a:stretch>
                    <a:fillRect b="-775"/>
                  </a:stretch>
                </a:blipFill>
              </p:spPr>
              <p:txBody>
                <a:bodyPr/>
                <a:lstStyle/>
                <a:p>
                  <a:r>
                    <a:rPr lang="el-GR">
                      <a:noFill/>
                    </a:rPr>
                    <a:t> </a:t>
                  </a:r>
                </a:p>
              </p:txBody>
            </p:sp>
          </mc:Fallback>
        </mc:AlternateContent>
      </p:grpSp>
    </p:spTree>
    <p:extLst>
      <p:ext uri="{BB962C8B-B14F-4D97-AF65-F5344CB8AC3E}">
        <p14:creationId xmlns:p14="http://schemas.microsoft.com/office/powerpoint/2010/main" val="221509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3392</TotalTime>
  <Words>4471</Words>
  <Application>Microsoft Office PowerPoint</Application>
  <PresentationFormat>Ευρεία οθόνη</PresentationFormat>
  <Paragraphs>540</Paragraphs>
  <Slides>68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68</vt:i4>
      </vt:variant>
    </vt:vector>
  </HeadingPairs>
  <TitlesOfParts>
    <vt:vector size="74" baseType="lpstr">
      <vt:lpstr>Arial</vt:lpstr>
      <vt:lpstr>Calibri</vt:lpstr>
      <vt:lpstr>Cambria Math</vt:lpstr>
      <vt:lpstr>Comic Sans MS</vt:lpstr>
      <vt:lpstr>Trebuchet MS</vt:lpstr>
      <vt:lpstr>2_Θέμα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Μερκούριος Παναγιωτόπουλος</cp:lastModifiedBy>
  <cp:revision>426</cp:revision>
  <dcterms:created xsi:type="dcterms:W3CDTF">2019-10-17T11:24:49Z</dcterms:created>
  <dcterms:modified xsi:type="dcterms:W3CDTF">2019-10-28T16:05:57Z</dcterms:modified>
</cp:coreProperties>
</file>