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sldIdLst>
    <p:sldId id="256" r:id="rId2"/>
    <p:sldId id="257" r:id="rId3"/>
    <p:sldId id="258" r:id="rId4"/>
    <p:sldId id="267" r:id="rId5"/>
    <p:sldId id="266" r:id="rId6"/>
    <p:sldId id="268" r:id="rId7"/>
    <p:sldId id="265" r:id="rId8"/>
    <p:sldId id="264" r:id="rId9"/>
    <p:sldId id="263" r:id="rId10"/>
    <p:sldId id="262" r:id="rId11"/>
    <p:sldId id="261" r:id="rId12"/>
    <p:sldId id="259" r:id="rId13"/>
    <p:sldId id="260" r:id="rId14"/>
    <p:sldId id="269" r:id="rId15"/>
    <p:sldId id="358" r:id="rId16"/>
    <p:sldId id="270" r:id="rId17"/>
    <p:sldId id="314" r:id="rId18"/>
    <p:sldId id="271" r:id="rId19"/>
    <p:sldId id="276" r:id="rId20"/>
    <p:sldId id="274" r:id="rId21"/>
    <p:sldId id="275" r:id="rId22"/>
    <p:sldId id="277" r:id="rId23"/>
    <p:sldId id="278" r:id="rId24"/>
    <p:sldId id="283" r:id="rId25"/>
    <p:sldId id="281" r:id="rId26"/>
    <p:sldId id="282" r:id="rId27"/>
    <p:sldId id="272" r:id="rId28"/>
    <p:sldId id="273" r:id="rId29"/>
    <p:sldId id="279" r:id="rId30"/>
    <p:sldId id="280" r:id="rId31"/>
    <p:sldId id="284" r:id="rId32"/>
    <p:sldId id="289" r:id="rId33"/>
    <p:sldId id="285" r:id="rId34"/>
    <p:sldId id="286" r:id="rId35"/>
    <p:sldId id="288" r:id="rId36"/>
    <p:sldId id="287" r:id="rId37"/>
    <p:sldId id="290" r:id="rId38"/>
    <p:sldId id="300" r:id="rId39"/>
    <p:sldId id="291" r:id="rId40"/>
    <p:sldId id="302" r:id="rId41"/>
    <p:sldId id="301" r:id="rId42"/>
    <p:sldId id="303" r:id="rId43"/>
    <p:sldId id="292" r:id="rId44"/>
    <p:sldId id="294" r:id="rId45"/>
    <p:sldId id="295" r:id="rId46"/>
    <p:sldId id="296" r:id="rId47"/>
    <p:sldId id="297" r:id="rId48"/>
    <p:sldId id="293" r:id="rId49"/>
    <p:sldId id="299" r:id="rId50"/>
    <p:sldId id="307" r:id="rId51"/>
    <p:sldId id="298" r:id="rId52"/>
    <p:sldId id="306" r:id="rId53"/>
    <p:sldId id="308" r:id="rId54"/>
    <p:sldId id="309" r:id="rId55"/>
    <p:sldId id="310" r:id="rId56"/>
    <p:sldId id="312" r:id="rId57"/>
    <p:sldId id="311" r:id="rId58"/>
    <p:sldId id="313" r:id="rId59"/>
    <p:sldId id="305" r:id="rId60"/>
    <p:sldId id="304" r:id="rId61"/>
    <p:sldId id="315" r:id="rId62"/>
    <p:sldId id="316" r:id="rId63"/>
    <p:sldId id="317" r:id="rId64"/>
    <p:sldId id="318" r:id="rId65"/>
    <p:sldId id="321" r:id="rId66"/>
    <p:sldId id="320" r:id="rId67"/>
    <p:sldId id="319" r:id="rId68"/>
    <p:sldId id="322" r:id="rId69"/>
    <p:sldId id="323" r:id="rId70"/>
    <p:sldId id="324" r:id="rId71"/>
    <p:sldId id="325" r:id="rId72"/>
    <p:sldId id="326" r:id="rId73"/>
    <p:sldId id="327" r:id="rId74"/>
    <p:sldId id="331" r:id="rId75"/>
    <p:sldId id="328" r:id="rId76"/>
    <p:sldId id="333" r:id="rId77"/>
    <p:sldId id="332" r:id="rId78"/>
    <p:sldId id="329" r:id="rId79"/>
    <p:sldId id="330" r:id="rId80"/>
    <p:sldId id="334" r:id="rId81"/>
    <p:sldId id="335" r:id="rId82"/>
    <p:sldId id="336" r:id="rId83"/>
    <p:sldId id="337" r:id="rId84"/>
    <p:sldId id="338" r:id="rId85"/>
    <p:sldId id="339" r:id="rId86"/>
    <p:sldId id="340" r:id="rId87"/>
    <p:sldId id="344" r:id="rId88"/>
    <p:sldId id="341" r:id="rId89"/>
    <p:sldId id="342" r:id="rId90"/>
    <p:sldId id="343" r:id="rId91"/>
    <p:sldId id="345" r:id="rId92"/>
    <p:sldId id="346" r:id="rId93"/>
    <p:sldId id="347" r:id="rId94"/>
    <p:sldId id="350" r:id="rId95"/>
    <p:sldId id="352" r:id="rId96"/>
    <p:sldId id="348" r:id="rId97"/>
    <p:sldId id="355" r:id="rId98"/>
    <p:sldId id="356" r:id="rId99"/>
    <p:sldId id="372" r:id="rId100"/>
    <p:sldId id="357" r:id="rId101"/>
    <p:sldId id="359" r:id="rId102"/>
    <p:sldId id="360" r:id="rId103"/>
    <p:sldId id="361" r:id="rId104"/>
    <p:sldId id="362" r:id="rId105"/>
    <p:sldId id="363" r:id="rId106"/>
    <p:sldId id="364" r:id="rId107"/>
    <p:sldId id="365" r:id="rId108"/>
    <p:sldId id="373" r:id="rId109"/>
    <p:sldId id="366" r:id="rId110"/>
    <p:sldId id="367" r:id="rId111"/>
    <p:sldId id="368" r:id="rId112"/>
    <p:sldId id="349" r:id="rId113"/>
    <p:sldId id="351" r:id="rId114"/>
    <p:sldId id="353" r:id="rId115"/>
    <p:sldId id="354" r:id="rId116"/>
    <p:sldId id="371" r:id="rId117"/>
    <p:sldId id="369" r:id="rId118"/>
    <p:sldId id="370" r:id="rId119"/>
    <p:sldId id="374" r:id="rId120"/>
    <p:sldId id="376" r:id="rId121"/>
    <p:sldId id="375" r:id="rId122"/>
    <p:sldId id="378" r:id="rId123"/>
    <p:sldId id="380" r:id="rId124"/>
    <p:sldId id="379" r:id="rId125"/>
    <p:sldId id="377"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4" r:id="rId139"/>
    <p:sldId id="399" r:id="rId140"/>
    <p:sldId id="395" r:id="rId141"/>
    <p:sldId id="396" r:id="rId142"/>
    <p:sldId id="393" r:id="rId143"/>
    <p:sldId id="397" r:id="rId144"/>
    <p:sldId id="398"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38" r:id="rId167"/>
    <p:sldId id="436" r:id="rId168"/>
    <p:sldId id="437"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9" r:id="rId185"/>
    <p:sldId id="440" r:id="rId186"/>
    <p:sldId id="441" r:id="rId187"/>
    <p:sldId id="442" r:id="rId188"/>
    <p:sldId id="443" r:id="rId189"/>
    <p:sldId id="444" r:id="rId190"/>
    <p:sldId id="447" r:id="rId191"/>
    <p:sldId id="445" r:id="rId192"/>
    <p:sldId id="446" r:id="rId193"/>
    <p:sldId id="448" r:id="rId19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1C22E2-CA0F-431D-BCD3-264C542598BF}" type="datetimeFigureOut">
              <a:rPr lang="el-GR" smtClean="0"/>
              <a:pPr/>
              <a:t>24/11/2024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0B103A-5801-45E8-911E-2CDF9F2AD18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E0B103A-5801-45E8-911E-2CDF9F2AD18D}" type="slidenum">
              <a:rPr lang="el-GR" smtClean="0"/>
              <a:pPr/>
              <a:t>41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C019F3B-6937-4409-86AD-07269FF08F5C}" type="datetimeFigureOut">
              <a:rPr lang="el-GR" smtClean="0"/>
              <a:pPr/>
              <a:t>24/11/2024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CA28551-9008-433D-852F-124C55E2799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000">
              <a:schemeClr val="accent3">
                <a:lumMod val="60000"/>
                <a:lumOff val="40000"/>
              </a:schemeClr>
            </a:gs>
            <a:gs pos="15000">
              <a:schemeClr val="accent3">
                <a:lumMod val="40000"/>
                <a:lumOff val="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19F3B-6937-4409-86AD-07269FF08F5C}" type="datetimeFigureOut">
              <a:rPr lang="el-GR" smtClean="0"/>
              <a:pPr/>
              <a:t>24/11/2024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28551-9008-433D-852F-124C55E2799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2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latin typeface="Georgia" pitchFamily="18" charset="0"/>
              </a:rPr>
              <a:t>ΥΓΕΙΑ ΚΑΙ ΔΙΑΤΡΟΦΗ </a:t>
            </a:r>
            <a:endParaRPr lang="el-GR" dirty="0">
              <a:latin typeface="Georgia" pitchFamily="18" charset="0"/>
            </a:endParaRP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ÎÎÎ¤ÎÎÎÎÎÎ£ | Î Î·Î³Î­Ï ÎºÎ±Î¹: Î£Îµ ÏÎ¹ Î²Î¿Î·Î¸Î¿ÏÎ½; | #Î²Î¹ÏÎ±Î¼Î¹Î½ÎµÏ #Î´Î¹Î±ÏÏÎ¿ÏÎ· #ÏÎ³ÎµÎ¹Î± #Î±Î½Î¿ÏÎ¿ÏÎ¿Î¹Î·ÏÎ¹ÎºÎ¿"/>
          <p:cNvPicPr>
            <a:picLocks noChangeAspect="1" noChangeArrowheads="1"/>
          </p:cNvPicPr>
          <p:nvPr/>
        </p:nvPicPr>
        <p:blipFill>
          <a:blip r:embed="rId2" cstate="print"/>
          <a:srcRect/>
          <a:stretch>
            <a:fillRect/>
          </a:stretch>
        </p:blipFill>
        <p:spPr bwMode="auto">
          <a:xfrm>
            <a:off x="1979712" y="0"/>
            <a:ext cx="5040560" cy="6774455"/>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a:bodyPr>
          <a:lstStyle/>
          <a:p>
            <a:r>
              <a:rPr lang="el-GR" sz="2800" dirty="0" smtClean="0">
                <a:latin typeface="Georgia" pitchFamily="18" charset="0"/>
              </a:rPr>
              <a:t>ΑΙΤΙΟΠΑΘΟΓΕΝΕΙΑ</a:t>
            </a:r>
            <a:endParaRPr lang="el-GR" sz="2800" dirty="0">
              <a:latin typeface="Georgia" pitchFamily="18" charset="0"/>
            </a:endParaRPr>
          </a:p>
        </p:txBody>
      </p:sp>
      <p:sp>
        <p:nvSpPr>
          <p:cNvPr id="3" name="2 - Θέση περιεχομένου"/>
          <p:cNvSpPr>
            <a:spLocks noGrp="1"/>
          </p:cNvSpPr>
          <p:nvPr>
            <p:ph idx="1"/>
          </p:nvPr>
        </p:nvSpPr>
        <p:spPr>
          <a:xfrm>
            <a:off x="0" y="1214422"/>
            <a:ext cx="9144000" cy="5643578"/>
          </a:xfrm>
        </p:spPr>
        <p:txBody>
          <a:bodyPr>
            <a:normAutofit fontScale="92500"/>
          </a:bodyPr>
          <a:lstStyle/>
          <a:p>
            <a:pPr algn="ctr">
              <a:buNone/>
            </a:pPr>
            <a:r>
              <a:rPr lang="el-GR" sz="2400" b="1" dirty="0" smtClean="0">
                <a:latin typeface="Georgia" pitchFamily="18" charset="0"/>
              </a:rPr>
              <a:t>Παχυσαρκία: </a:t>
            </a:r>
            <a:r>
              <a:rPr lang="el-GR" sz="2200" b="1" dirty="0" smtClean="0">
                <a:latin typeface="Georgia" pitchFamily="18" charset="0"/>
              </a:rPr>
              <a:t>η υπερβολική εναπόθεση λίπους στις λιπαποθήκες του σώματος (λιποκύτταρα) το οποίο συμβαίνει όταν το σωματικό βάρος υπερβαίνει το 20% - 30% του φυσιολογικού. </a:t>
            </a:r>
          </a:p>
          <a:p>
            <a:pPr algn="ctr">
              <a:buNone/>
            </a:pPr>
            <a:r>
              <a:rPr lang="el-GR" sz="2200" dirty="0" smtClean="0">
                <a:latin typeface="Georgia" pitchFamily="18" charset="0"/>
              </a:rPr>
              <a:t>Φυσιολογικά, το λίπος στο σύνολό του αποτελεί το 15-20% του σωματικού βάρους για τον άνδρα και το 20-25% για τη γυναίκα. Στην παχυσαρκία το ποσοστό αυτό μπορεί να φθάσει το 40%, ενώ σε σπάνιες περιπτώσεις ακόμα και το 70%. Στην περίπτωση αυτή γίνεται λόγος για κακοήθη παχυσαρκία (morbid obesity). </a:t>
            </a:r>
          </a:p>
          <a:p>
            <a:pPr algn="ctr">
              <a:buNone/>
            </a:pPr>
            <a:r>
              <a:rPr lang="el-GR" sz="2200" dirty="0" smtClean="0">
                <a:latin typeface="Georgia" pitchFamily="18" charset="0"/>
              </a:rPr>
              <a:t>Η παχυσαρκία δημιουργείται με την αύξηση των λιποκυττάρων. Όταν προσλαμβάνεται περισσότερη ενέργεια από την απαιτούμενη, τότε αυτή αποθηκεύεται με τη μορφή λίπους στα λιποκύτταρα. Μέχρι την ενηλικίωση τα λιποκύτταρα αυξάνονται και σε μέγεθος και σε αριθμό, ενώ μετά την ενηλικίωση τα λιποκύτταρα μεγαλώνουν μόνο σε όγκο. Έτσι, τα παχύσαρκα άτομα έχουν μεγαλύτερα λιποκύτταρα αλλά και περισσότερα, αν προϋπήρχε παιδική παχυσαρκία. Όταν υπάρχει απώλεια βάρους τα λιποκύτταρα συρρικνώνονται αλλά δεν μειώνονται σε αριθμό</a:t>
            </a:r>
            <a:r>
              <a:rPr lang="el-GR" sz="2400" dirty="0" smtClean="0"/>
              <a:t>.</a:t>
            </a:r>
            <a:endParaRPr lang="el-GR" sz="2400" dirty="0">
              <a:latin typeface="Georgia"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Πότε αποκτάμε τα λιποκύτταρα μας τελικά; - Στέλλα Βαλούρδου"/>
          <p:cNvPicPr>
            <a:picLocks noChangeAspect="1" noChangeArrowheads="1"/>
          </p:cNvPicPr>
          <p:nvPr/>
        </p:nvPicPr>
        <p:blipFill>
          <a:blip r:embed="rId2"/>
          <a:srcRect/>
          <a:stretch>
            <a:fillRect/>
          </a:stretch>
        </p:blipFill>
        <p:spPr bwMode="auto">
          <a:xfrm>
            <a:off x="142843" y="0"/>
            <a:ext cx="7072363" cy="3071810"/>
          </a:xfrm>
          <a:prstGeom prst="rect">
            <a:avLst/>
          </a:prstGeom>
          <a:noFill/>
        </p:spPr>
      </p:pic>
      <p:pic>
        <p:nvPicPr>
          <p:cNvPr id="3076" name="Picture 4" descr="Λιποκύτταρα &amp; Λιπώδης Ιστός - genenutrition.gr"/>
          <p:cNvPicPr>
            <a:picLocks noChangeAspect="1" noChangeArrowheads="1"/>
          </p:cNvPicPr>
          <p:nvPr/>
        </p:nvPicPr>
        <p:blipFill>
          <a:blip r:embed="rId3"/>
          <a:srcRect/>
          <a:stretch>
            <a:fillRect/>
          </a:stretch>
        </p:blipFill>
        <p:spPr bwMode="auto">
          <a:xfrm>
            <a:off x="4000496" y="3143248"/>
            <a:ext cx="5000628" cy="3563548"/>
          </a:xfrm>
          <a:prstGeom prst="rect">
            <a:avLst/>
          </a:prstGeom>
          <a:noFill/>
        </p:spPr>
      </p:pic>
      <p:sp>
        <p:nvSpPr>
          <p:cNvPr id="6" name="5 - Ορθογώνιο"/>
          <p:cNvSpPr/>
          <p:nvPr/>
        </p:nvSpPr>
        <p:spPr>
          <a:xfrm>
            <a:off x="0" y="3929066"/>
            <a:ext cx="3786182" cy="2031325"/>
          </a:xfrm>
          <a:prstGeom prst="rect">
            <a:avLst/>
          </a:prstGeom>
        </p:spPr>
        <p:txBody>
          <a:bodyPr wrap="square">
            <a:spAutoFit/>
          </a:bodyPr>
          <a:lstStyle/>
          <a:p>
            <a:pPr algn="ctr"/>
            <a:r>
              <a:rPr lang="el-GR" dirty="0" smtClean="0">
                <a:latin typeface="Georgia" pitchFamily="18" charset="0"/>
                <a:ea typeface="Tahoma" pitchFamily="34" charset="0"/>
                <a:cs typeface="Tahoma" pitchFamily="34" charset="0"/>
              </a:rPr>
              <a:t>Στους 4-12 μήνες της ζωής των βρεφών καθορίζεται ο αριθμός και το μέγεθος των λιποκυττάρων. Σε αυτή την ηλικία το λίπος δρα θερμομονωτικά και σαν αποθήκη ενέργειας μέχρι να διαμορφωθεί πλήρως ο οργανισμός του βρέφους</a:t>
            </a:r>
            <a:endParaRPr lang="el-GR" dirty="0">
              <a:latin typeface="Georgia" pitchFamily="18" charset="0"/>
              <a:ea typeface="Tahoma" pitchFamily="34" charset="0"/>
              <a:cs typeface="Tahoma"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89"/>
            <a:ext cx="9144000" cy="5940088"/>
          </a:xfrm>
          <a:prstGeom prst="rect">
            <a:avLst/>
          </a:prstGeom>
        </p:spPr>
        <p:txBody>
          <a:bodyPr wrap="square">
            <a:spAutoFit/>
          </a:bodyPr>
          <a:lstStyle/>
          <a:p>
            <a:pPr algn="ctr"/>
            <a:r>
              <a:rPr lang="el-GR" sz="2000" b="1" dirty="0" smtClean="0">
                <a:latin typeface="Georgia" pitchFamily="18" charset="0"/>
              </a:rPr>
              <a:t>Ι. Γενετικά αίτια</a:t>
            </a:r>
          </a:p>
          <a:p>
            <a:pPr algn="ctr"/>
            <a:r>
              <a:rPr lang="el-GR" sz="2000" b="1" dirty="0" smtClean="0">
                <a:latin typeface="Georgia" pitchFamily="18" charset="0"/>
              </a:rPr>
              <a:t> </a:t>
            </a:r>
            <a:r>
              <a:rPr lang="el-GR" sz="2000" dirty="0" smtClean="0">
                <a:latin typeface="Georgia" pitchFamily="18" charset="0"/>
              </a:rPr>
              <a:t>Η κληρονομικότητα παίζει σημαντικό ρόλο στην εμφάνιση της παχυσαρκίας. Οι έρευνες δείχνουν ότι στις περιπτώσεις όπου και οι δυο γονείς είναι παχύσαρκοι, οι πιθανότητες και το παιδί να είναι παχύσαρκο είναι 80%, ενώ, αν κανένας από τους δυο γονείς δεν είναι παχύσαρκος, οι πιθανότητες μειώνονται στο 10%. Αλλά κληρονομική φαίνεται να είναι και η τάση κάποιων ανθρώπων να παίρνουν εύκολα βάρος, καθώς και κάποιοι παράγοντες που αφορούν τη δαπάνη ενέργειας από τον οργανισμό. </a:t>
            </a:r>
          </a:p>
          <a:p>
            <a:pPr algn="ctr"/>
            <a:endParaRPr lang="el-GR" sz="2000" b="1" dirty="0" smtClean="0">
              <a:latin typeface="Georgia" pitchFamily="18" charset="0"/>
            </a:endParaRPr>
          </a:p>
          <a:p>
            <a:pPr algn="ctr"/>
            <a:r>
              <a:rPr lang="el-GR" sz="2000" b="1" dirty="0" smtClean="0">
                <a:latin typeface="Georgia" pitchFamily="18" charset="0"/>
              </a:rPr>
              <a:t>ΙΙ. Περιβαλλοντικοί Παράγοντες</a:t>
            </a:r>
            <a:r>
              <a:rPr lang="el-GR" sz="2000" dirty="0" smtClean="0">
                <a:latin typeface="Georgia" pitchFamily="18" charset="0"/>
              </a:rPr>
              <a:t> </a:t>
            </a:r>
          </a:p>
          <a:p>
            <a:pPr algn="ctr"/>
            <a:r>
              <a:rPr lang="el-GR" sz="2000" dirty="0" smtClean="0">
                <a:latin typeface="Georgia" pitchFamily="18" charset="0"/>
              </a:rPr>
              <a:t>Συνήθως, η εμφάνιση της παχυσαρκίας προϋποθέτει την ύπαρξη, εκτός των γενετικών, και περιβαλλοντικών παραγόντων. Τα άτομα αποκτούν διατροφικές συνήθειες μέσα στην οικογένεια. Μπορεί, λοιπόν, να υπάρχει γενετική προδιάθεση για παχυσαρκία, αλλά όταν και το οικογενειακό περιβάλλον διαμορφώνει κακές διατροφικές συνήθειες και παράλληλα απουσιάζει η φυσική δραστηριότητα, τότε είναι σίγουρο ότι θα εμφανισθεί η παχυσαρκία. «Παχύσαρκες οικογένειες» φαίνεται να καταναλώνουν τρόφιμα πλούσια σε θερμίδες και λίπος, ενώ το φαγητό έχει γι’ αυτούς ιδιαίτερη σημασία – είναι κοινωνικά ευχάριστο και επιθυμητό.</a:t>
            </a:r>
            <a:endParaRPr lang="el-GR" sz="2000" dirty="0">
              <a:latin typeface="Georgia"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357166"/>
            <a:ext cx="9144000" cy="5940088"/>
          </a:xfrm>
          <a:prstGeom prst="rect">
            <a:avLst/>
          </a:prstGeom>
        </p:spPr>
        <p:txBody>
          <a:bodyPr wrap="square">
            <a:spAutoFit/>
          </a:bodyPr>
          <a:lstStyle/>
          <a:p>
            <a:pPr algn="ctr"/>
            <a:r>
              <a:rPr lang="el-GR" sz="2000" b="1" dirty="0" smtClean="0">
                <a:latin typeface="Georgia" pitchFamily="18" charset="0"/>
              </a:rPr>
              <a:t>ΙΙΙ. Μεταβολικές Διαταραχές </a:t>
            </a:r>
          </a:p>
          <a:p>
            <a:pPr algn="ctr"/>
            <a:r>
              <a:rPr lang="el-GR" sz="2000" dirty="0" smtClean="0">
                <a:latin typeface="Georgia" pitchFamily="18" charset="0"/>
              </a:rPr>
              <a:t>Ο ΒΜΡ ορισμένων ατόμων είναι χαμηλότερος και δεν αυξάνεται με την πρόσληψη τροφής ή ορμονικές διεγέρσεις, με αποτέλεσμα να μη δαπανάται ενέργεια και να συσσωρεύεται στο σώμα ως λίπος. Σε περιπτώσεις παθήσεων του θυρεοειδή αδένα (υποθυρεοειδισμός) εμφανίζεται παχυσαρκία ως αποτέλεσμα της μείωσης του Βασικού Μεταβολικού Ρυθμού. </a:t>
            </a:r>
          </a:p>
          <a:p>
            <a:pPr algn="ctr"/>
            <a:r>
              <a:rPr lang="el-GR" sz="2000" b="1" dirty="0" smtClean="0">
                <a:latin typeface="Georgia" pitchFamily="18" charset="0"/>
              </a:rPr>
              <a:t>ΙV. Χαμηλή Φυσική Δραστηριότητα </a:t>
            </a:r>
          </a:p>
          <a:p>
            <a:pPr algn="ctr"/>
            <a:r>
              <a:rPr lang="el-GR" sz="2000" dirty="0" smtClean="0">
                <a:latin typeface="Georgia" pitchFamily="18" charset="0"/>
              </a:rPr>
              <a:t>Η έλλειψη σωματικής άσκησης, σε συνδυασμό με υπερβολική θερμιδική πρόσληψη σε λίγα και μεγάλα γεύματα, έχει ως φυσικό επακόλουθο την παχυσαρκία. Η μειωμένη φυσική δραστηριότητα θεωρείται από τους πιο σημαντικούς παράγοντες, που οδηγούν στην αύξηση του σωματικού βάρους. Μπορεί ένα παχύσαρκο άτομο να τρώει λιγότερο από ένα αδύνατο, αλλά να έχει θετικό ισοζύγιο ενέργειας, γιατί δε γυμνάζεται! </a:t>
            </a:r>
          </a:p>
          <a:p>
            <a:pPr algn="ctr"/>
            <a:r>
              <a:rPr lang="el-GR" sz="2000" b="1" dirty="0" smtClean="0">
                <a:latin typeface="Georgia" pitchFamily="18" charset="0"/>
              </a:rPr>
              <a:t>V. Ψυχολογικά Αίτια </a:t>
            </a:r>
          </a:p>
          <a:p>
            <a:pPr algn="ctr"/>
            <a:r>
              <a:rPr lang="el-GR" sz="2000" dirty="0" smtClean="0">
                <a:latin typeface="Georgia" pitchFamily="18" charset="0"/>
              </a:rPr>
              <a:t>Πολλά άτομα αντιδρούν στο άγχος, την ανία, την απογοήτευση, την κατάθλιψη τρώγοντας υπερβολικά. Θεωρούν ότι έτσι αντιμετωπίζεται η κακή τους ψυχολογική διάθεση. Αν όμως το υπερβολικό φαγητό γίνει συνήθεια, μια και η ευχαρίστηση του φαγητού αποτελεί την παρηγοριά για κάθε είδους πρόβλημα και στεναχώρια, τότε το άτομο θα οδηγηθεί στην απόκτηση επιπλέον κιλών.</a:t>
            </a:r>
            <a:endParaRPr lang="el-GR" sz="2000" dirty="0">
              <a:latin typeface="Georgia"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357166"/>
            <a:ext cx="9144000" cy="6124754"/>
          </a:xfrm>
          <a:prstGeom prst="rect">
            <a:avLst/>
          </a:prstGeom>
        </p:spPr>
        <p:txBody>
          <a:bodyPr wrap="square">
            <a:spAutoFit/>
          </a:bodyPr>
          <a:lstStyle/>
          <a:p>
            <a:pPr algn="ctr"/>
            <a:r>
              <a:rPr lang="el-GR" sz="2400" b="1" dirty="0" smtClean="0">
                <a:latin typeface="Georgia" pitchFamily="18" charset="0"/>
              </a:rPr>
              <a:t>ΤΑ ΑΙΤΙΑ ΤΗΣ ΠΑΧΥΣΑΡΚΙΑΣ </a:t>
            </a:r>
          </a:p>
          <a:p>
            <a:pPr algn="ctr"/>
            <a:endParaRPr lang="el-GR" sz="2400" b="1" dirty="0" smtClean="0">
              <a:latin typeface="Georgia" pitchFamily="18" charset="0"/>
            </a:endParaRPr>
          </a:p>
          <a:p>
            <a:pPr algn="ctr"/>
            <a:endParaRPr lang="el-GR" sz="2400" b="1" dirty="0" smtClean="0">
              <a:latin typeface="Georgia" pitchFamily="18" charset="0"/>
            </a:endParaRPr>
          </a:p>
          <a:p>
            <a:pPr algn="ctr"/>
            <a:r>
              <a:rPr lang="el-GR" sz="2000" dirty="0" smtClean="0">
                <a:latin typeface="Georgia" pitchFamily="18" charset="0"/>
              </a:rPr>
              <a:t>                                            Γενετικά</a:t>
            </a:r>
          </a:p>
          <a:p>
            <a:pPr algn="ctr"/>
            <a:r>
              <a:rPr lang="el-GR" sz="2000" dirty="0" smtClean="0">
                <a:latin typeface="Georgia" pitchFamily="18" charset="0"/>
              </a:rPr>
              <a:t>                                                          Περιβαλλοντικά</a:t>
            </a:r>
          </a:p>
          <a:p>
            <a:pPr algn="ctr"/>
            <a:r>
              <a:rPr lang="el-GR" sz="2000" dirty="0" smtClean="0">
                <a:latin typeface="Georgia" pitchFamily="18" charset="0"/>
              </a:rPr>
              <a:t>ΑΙΤΙΑ ΠΑΧΥΣΑΡΚΙΑΣ          Μεταβολικά</a:t>
            </a:r>
          </a:p>
          <a:p>
            <a:pPr algn="ctr"/>
            <a:r>
              <a:rPr lang="el-GR" sz="2000" dirty="0" smtClean="0">
                <a:latin typeface="Georgia" pitchFamily="18" charset="0"/>
              </a:rPr>
              <a:t>                                                   Ψυχολογικά </a:t>
            </a:r>
          </a:p>
          <a:p>
            <a:pPr algn="ctr"/>
            <a:r>
              <a:rPr lang="el-GR" sz="2000" dirty="0" smtClean="0">
                <a:latin typeface="Georgia" pitchFamily="18" charset="0"/>
              </a:rPr>
              <a:t>                                                                                       Χαμηλή φυσική δραστηριότητα</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dirty="0" smtClean="0">
                <a:latin typeface="Georgia" pitchFamily="18" charset="0"/>
              </a:rPr>
              <a:t>Αντίθετα απ’ ό,τι πιστεύεται, οι παχύσαρκοι: </a:t>
            </a:r>
          </a:p>
          <a:p>
            <a:pPr algn="ctr">
              <a:buFont typeface="Arial" pitchFamily="34" charset="0"/>
              <a:buChar char="•"/>
            </a:pPr>
            <a:r>
              <a:rPr lang="el-GR" sz="2000" dirty="0" smtClean="0">
                <a:latin typeface="Georgia" pitchFamily="18" charset="0"/>
              </a:rPr>
              <a:t> Δεν έχουν αυξημένη απορρόφηση τροφής από το λεπτό έντερο. </a:t>
            </a:r>
          </a:p>
          <a:p>
            <a:pPr algn="ctr">
              <a:buFont typeface="Arial" pitchFamily="34" charset="0"/>
              <a:buChar char="•"/>
            </a:pPr>
            <a:r>
              <a:rPr lang="el-GR" sz="2000" dirty="0" smtClean="0">
                <a:latin typeface="Georgia" pitchFamily="18" charset="0"/>
              </a:rPr>
              <a:t> Δεν έχουν μεγαλύτερο «εθισμό» στις γλυκές τροφές. </a:t>
            </a:r>
          </a:p>
          <a:p>
            <a:pPr algn="ctr">
              <a:buFont typeface="Arial" pitchFamily="34" charset="0"/>
              <a:buChar char="•"/>
            </a:pPr>
            <a:r>
              <a:rPr lang="el-GR" sz="2000" dirty="0" smtClean="0">
                <a:latin typeface="Georgia" pitchFamily="18" charset="0"/>
              </a:rPr>
              <a:t> Δεν εμφανίζουν συχνά δυσλειτουργία του θυρεοειδούς αδένα. </a:t>
            </a:r>
          </a:p>
          <a:p>
            <a:pPr algn="ctr">
              <a:buFont typeface="Arial" pitchFamily="34" charset="0"/>
              <a:buChar char="•"/>
            </a:pPr>
            <a:endParaRPr lang="el-GR" sz="2000" dirty="0" smtClean="0">
              <a:latin typeface="Georgia" pitchFamily="18" charset="0"/>
            </a:endParaRPr>
          </a:p>
          <a:p>
            <a:pPr algn="ctr"/>
            <a:r>
              <a:rPr lang="el-GR" sz="2000" dirty="0" smtClean="0">
                <a:latin typeface="Georgia" pitchFamily="18" charset="0"/>
              </a:rPr>
              <a:t>Βάζοντας μαζί την κληρονομικότητα με κακές οικογενειακές διατροφικές συνήθειες, έναν χαμηλό Βασικό Μεταβολικό Ρυθμό με έλλειψη άσκησης και ένα ψυχολογικά ευαίσθητο άτομο, τότε σίγουρα οδηγούμαστε σε εμφάνιση παχυσαρκίας</a:t>
            </a:r>
            <a:endParaRPr lang="el-GR" sz="2000" dirty="0">
              <a:latin typeface="Georgia" pitchFamily="18" charset="0"/>
            </a:endParaRPr>
          </a:p>
        </p:txBody>
      </p:sp>
      <p:cxnSp>
        <p:nvCxnSpPr>
          <p:cNvPr id="6" name="5 - Ευθύγραμμο βέλος σύνδεσης"/>
          <p:cNvCxnSpPr/>
          <p:nvPr/>
        </p:nvCxnSpPr>
        <p:spPr>
          <a:xfrm rot="5400000" flipH="1" flipV="1">
            <a:off x="4893471" y="1750207"/>
            <a:ext cx="50006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flipV="1">
            <a:off x="4929190" y="1928802"/>
            <a:ext cx="50006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a:off x="4929190" y="2214554"/>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a:off x="4929190" y="2214554"/>
            <a:ext cx="50006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rot="16200000" flipH="1">
            <a:off x="4857752" y="2285992"/>
            <a:ext cx="64294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6769955"/>
          </a:xfrm>
          <a:prstGeom prst="rect">
            <a:avLst/>
          </a:prstGeom>
        </p:spPr>
        <p:txBody>
          <a:bodyPr wrap="square">
            <a:spAutoFit/>
          </a:bodyPr>
          <a:lstStyle/>
          <a:p>
            <a:pPr algn="ctr"/>
            <a:r>
              <a:rPr lang="el-GR" sz="2400" b="1" dirty="0" smtClean="0">
                <a:latin typeface="Georgia" pitchFamily="18" charset="0"/>
              </a:rPr>
              <a:t>Τύποι παχυσαρκίας </a:t>
            </a:r>
          </a:p>
          <a:p>
            <a:pPr algn="ctr"/>
            <a:r>
              <a:rPr lang="el-GR" sz="2000" dirty="0" smtClean="0">
                <a:latin typeface="Georgia" pitchFamily="18" charset="0"/>
              </a:rPr>
              <a:t>Σημαντικό ρόλο στην παχυσαρκία παίζει και η κατανομή του σωματικού λίπους. Έτσι, υπάρχουν δύο μορφές παχυσαρκίας: Κάτι άλλο... Το πόσο επιδρά το περιβάλλον στην εμφάνιση της παχυσαρκίας φανερώνουν έρευνες που έχουν γίνει και δείχνουν ότι οι σκύλοι των παχύσαρκων ατόμων είναι και αυτοί παχύσαρκοι! </a:t>
            </a:r>
          </a:p>
          <a:p>
            <a:pPr algn="ctr"/>
            <a:r>
              <a:rPr lang="el-GR" sz="2000" b="1" dirty="0" smtClean="0">
                <a:latin typeface="Georgia" pitchFamily="18" charset="0"/>
              </a:rPr>
              <a:t>α. Ανδροειδής παχυσαρκία</a:t>
            </a:r>
            <a:r>
              <a:rPr lang="el-GR" sz="2000" dirty="0" smtClean="0">
                <a:latin typeface="Georgia" pitchFamily="18" charset="0"/>
              </a:rPr>
              <a:t>: Όταν το λίπος συγκεντρώνεται κυρίως στην κοιλιακή χώρα. Συνοδεύεται από αυξημένο κίνδυνο εμφάνισης προβλημάτων υγείας (καρδιοπάθειες, σακχαρώδης διαβήτης και άλλα). Η μορφή αυτή της παχυσαρκίας εμφανίζεται κυρίως στους άνδρες και το σώμα αποκτά σχήμα «</a:t>
            </a:r>
            <a:r>
              <a:rPr lang="el-GR" sz="2000" b="1" dirty="0" smtClean="0">
                <a:latin typeface="Georgia" pitchFamily="18" charset="0"/>
              </a:rPr>
              <a:t>μήλου</a:t>
            </a:r>
            <a:r>
              <a:rPr lang="el-GR" sz="2000" dirty="0" smtClean="0">
                <a:latin typeface="Georgia" pitchFamily="18" charset="0"/>
              </a:rPr>
              <a:t>».</a:t>
            </a:r>
            <a:r>
              <a:rPr lang="el-GR" sz="2000" dirty="0" smtClean="0"/>
              <a:t> </a:t>
            </a:r>
          </a:p>
          <a:p>
            <a:pPr algn="ctr"/>
            <a:r>
              <a:rPr lang="el-GR" sz="2000" b="1" dirty="0" smtClean="0">
                <a:latin typeface="Georgia" pitchFamily="18" charset="0"/>
              </a:rPr>
              <a:t>β. Γυναικοειδής παχυσαρκία:</a:t>
            </a:r>
            <a:r>
              <a:rPr lang="el-GR" sz="2000" dirty="0" smtClean="0">
                <a:latin typeface="Georgia" pitchFamily="18" charset="0"/>
              </a:rPr>
              <a:t> Όταν το λίπος συγκεντρώνεται κυρίως από τη μέση και κάτω (μηροί και γλουτοί). Η κατανομή αυτή λίπους, που εμφανίζεται κυρίως στις γυναίκες, εγκυμονεί λιγότερους κινδύνους για την υγεία. Το σώμα αποκτά σχήμα «</a:t>
            </a:r>
            <a:r>
              <a:rPr lang="el-GR" sz="2000" b="1" dirty="0" smtClean="0">
                <a:latin typeface="Georgia" pitchFamily="18" charset="0"/>
              </a:rPr>
              <a:t>αχλαδιού</a:t>
            </a:r>
            <a:r>
              <a:rPr lang="el-GR" sz="2000" dirty="0" smtClean="0">
                <a:latin typeface="Georgia" pitchFamily="18" charset="0"/>
              </a:rPr>
              <a:t>». Η παχυσαρκία μπορεί να συμβεί σε όλη τη διάρκεια της ζωής του ατόμου υπό την επίδραση γενετικών, μεταβολικών, κοινωνικών και ψυχολογικών παραγόντων. Εκτός από την παχυσαρκία της ενηλικίωσης, η οποία χαρακτηρίζεται ως υπερτροφική, γιατί συνοδεύεται από διόγκωση των λιποκυττάρων, υπάρχει και η παιδική παχυσαρκία, που χαρακτηρίζεται ως υπερπλαστική, γιατί συνοδεύεται από αύξηση του αριθμού των λιποκυττάρων.</a:t>
            </a:r>
            <a:endParaRPr lang="el-GR" sz="2000" dirty="0">
              <a:latin typeface="Georgia"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857232"/>
            <a:ext cx="9144000" cy="5324535"/>
          </a:xfrm>
          <a:prstGeom prst="rect">
            <a:avLst/>
          </a:prstGeom>
        </p:spPr>
        <p:txBody>
          <a:bodyPr wrap="square">
            <a:spAutoFit/>
          </a:bodyPr>
          <a:lstStyle/>
          <a:p>
            <a:pPr algn="ctr"/>
            <a:r>
              <a:rPr lang="el-GR" sz="2000" dirty="0" smtClean="0">
                <a:latin typeface="Georgia" pitchFamily="18" charset="0"/>
              </a:rPr>
              <a:t>Και η </a:t>
            </a:r>
            <a:r>
              <a:rPr lang="el-GR" sz="2000" b="1" dirty="0" smtClean="0">
                <a:latin typeface="Georgia" pitchFamily="18" charset="0"/>
              </a:rPr>
              <a:t>παιδική παχυσαρκία </a:t>
            </a:r>
            <a:r>
              <a:rPr lang="el-GR" sz="2000" dirty="0" smtClean="0">
                <a:latin typeface="Georgia" pitchFamily="18" charset="0"/>
              </a:rPr>
              <a:t>βρίσκεται σε έξαρση. Μάλιστα η χώρα μας κατέχει μια απαισιόδοξη πρωτιά: τα Ελληνόπουλα είναι τα πιο παχύσαρκα παιδιά στην Ευρώπη! Το πρόβλημα της παιδικής παχυσαρκίας είναι σημαντικό, γιατί είναι πολύ πιθανό να οδηγήσει σε παχυσαρκία κατά την ενηλικίωση: Το 30% των παχύσαρκων παιδιών γίνονται παχύσαρκοι ενήλικες.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Οι παράγοντες που οδηγούν στην παιδική παχυσαρκία είναι πολλοί: </a:t>
            </a:r>
            <a:endParaRPr lang="en-US" sz="2000" dirty="0" smtClean="0">
              <a:latin typeface="Georgia" pitchFamily="18" charset="0"/>
            </a:endParaRPr>
          </a:p>
          <a:p>
            <a:pPr algn="ctr"/>
            <a:r>
              <a:rPr lang="el-GR" sz="2000" dirty="0" smtClean="0">
                <a:latin typeface="Georgia" pitchFamily="18" charset="0"/>
              </a:rPr>
              <a:t> </a:t>
            </a:r>
            <a:r>
              <a:rPr lang="el-GR" sz="2000" b="1" dirty="0" smtClean="0">
                <a:latin typeface="Georgia" pitchFamily="18" charset="0"/>
              </a:rPr>
              <a:t>Κληρονομική προδιάθεση προς την παχυσαρκία. </a:t>
            </a:r>
            <a:endParaRPr lang="en-US" sz="2000" b="1" dirty="0" smtClean="0">
              <a:latin typeface="Georgia" pitchFamily="18" charset="0"/>
            </a:endParaRPr>
          </a:p>
          <a:p>
            <a:pPr algn="ctr"/>
            <a:r>
              <a:rPr lang="el-GR" sz="2000" b="1" dirty="0" smtClean="0">
                <a:latin typeface="Georgia" pitchFamily="18" charset="0"/>
              </a:rPr>
              <a:t> Διατροφικές συνήθειες της οικογένειας. </a:t>
            </a:r>
            <a:endParaRPr lang="en-US" sz="2000" b="1" dirty="0" smtClean="0">
              <a:latin typeface="Georgia" pitchFamily="18" charset="0"/>
            </a:endParaRPr>
          </a:p>
          <a:p>
            <a:pPr algn="ctr"/>
            <a:r>
              <a:rPr lang="el-GR" sz="2000" b="1" dirty="0" smtClean="0">
                <a:latin typeface="Georgia" pitchFamily="18" charset="0"/>
              </a:rPr>
              <a:t> Έλλειψη επαρκούς φυσικής δραστηριότητας. </a:t>
            </a:r>
            <a:endParaRPr lang="en-US" sz="2000" b="1" dirty="0" smtClean="0">
              <a:latin typeface="Georgia" pitchFamily="18" charset="0"/>
            </a:endParaRPr>
          </a:p>
          <a:p>
            <a:pPr algn="ctr"/>
            <a:r>
              <a:rPr lang="el-GR" sz="2000" b="1" dirty="0" smtClean="0">
                <a:latin typeface="Georgia" pitchFamily="18" charset="0"/>
              </a:rPr>
              <a:t> Υπερκατανάλωση τροφίμων πλούσιων σε λίπος και ζάχαρη</a:t>
            </a:r>
            <a:r>
              <a:rPr lang="el-GR" sz="2000" dirty="0" smtClean="0">
                <a:latin typeface="Georgia" pitchFamily="18" charset="0"/>
              </a:rPr>
              <a:t>.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Βέβαια, εκτός από τις επιπτώσεις στην υγεία υπάρχουν και </a:t>
            </a:r>
            <a:r>
              <a:rPr lang="el-GR" sz="2000" b="1" dirty="0" smtClean="0">
                <a:latin typeface="Georgia" pitchFamily="18" charset="0"/>
              </a:rPr>
              <a:t>ψυχοκοινωνικές επιπτώσεις </a:t>
            </a:r>
            <a:r>
              <a:rPr lang="el-GR" sz="2000" dirty="0" smtClean="0">
                <a:latin typeface="Georgia" pitchFamily="18" charset="0"/>
              </a:rPr>
              <a:t>στα παχύσαρκα παιδιά. Συνήθως αισθάνονται μειονεκτικά και απομονώνονται. Θεωρούνται από τον κοινωνικό περίγυρο τεμπέλικα και με έλλειψη αυτοέλεγχου. Πολλές φορές δέχονται τα αρνητικά σχόλια των συνομηλίκων τους για το μέγεθος και το βάρος τους.</a:t>
            </a:r>
            <a:endParaRPr lang="el-GR" sz="2000" dirty="0">
              <a:latin typeface="Georgia"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6186309"/>
          </a:xfrm>
          <a:prstGeom prst="rect">
            <a:avLst/>
          </a:prstGeom>
        </p:spPr>
        <p:txBody>
          <a:bodyPr wrap="square">
            <a:spAutoFit/>
          </a:bodyPr>
          <a:lstStyle/>
          <a:p>
            <a:pPr algn="ctr"/>
            <a:r>
              <a:rPr lang="el-GR" dirty="0" smtClean="0">
                <a:latin typeface="Georgia" pitchFamily="18" charset="0"/>
              </a:rPr>
              <a:t>Η αντιμετώπιση και θεραπεία της παιδικής παχυσαρκίας δεν είναι εύκολη. Δεν μπορούμε να μιλάμε για απώλεια βάρους, αφού βρίσκονται τα παιδιά αυτά σε φάση ανάπτυξης. Συνεπώς, επιδιώκεται η μείωση της αύξησης του βάρους, έτσι ώστε το παιδί μεγαλώνοντας να «χωρέσει» μέσα στο σώμα του, αλλά και η αλλαγή των διατροφικών συνηθειών του παιδιού. Σε ορισμένες μόνο ακραίες περιπτώσεις συστήνεται μείωση του σωματικού βάρους. </a:t>
            </a:r>
            <a:endParaRPr lang="en-US" dirty="0" smtClean="0">
              <a:latin typeface="Georgia" pitchFamily="18" charset="0"/>
            </a:endParaRPr>
          </a:p>
          <a:p>
            <a:pPr algn="ctr"/>
            <a:r>
              <a:rPr lang="el-GR" dirty="0" smtClean="0">
                <a:latin typeface="Georgia" pitchFamily="18" charset="0"/>
              </a:rPr>
              <a:t>Για την αποτελεσματική αντιμετώπιση της παιδικής παχυσαρκίας θα πρέπει να ευαισθητοποιηθούν τόσο οι γονείς όσο και η πολιτεία, λαμβάνοντας τα κατάλληλα μέτρα:</a:t>
            </a:r>
            <a:endParaRPr lang="en-US" dirty="0" smtClean="0">
              <a:latin typeface="Georgia" pitchFamily="18" charset="0"/>
            </a:endParaRPr>
          </a:p>
          <a:p>
            <a:pPr algn="ctr"/>
            <a:r>
              <a:rPr lang="el-GR" dirty="0" smtClean="0">
                <a:latin typeface="Georgia" pitchFamily="18" charset="0"/>
              </a:rPr>
              <a:t> Οι </a:t>
            </a:r>
            <a:r>
              <a:rPr lang="el-GR" b="1" dirty="0" smtClean="0">
                <a:latin typeface="Georgia" pitchFamily="18" charset="0"/>
              </a:rPr>
              <a:t>γονείς</a:t>
            </a:r>
            <a:r>
              <a:rPr lang="el-GR" dirty="0" smtClean="0">
                <a:latin typeface="Georgia" pitchFamily="18" charset="0"/>
              </a:rPr>
              <a:t> θα πρέπει: </a:t>
            </a:r>
            <a:endParaRPr lang="en-US" dirty="0" smtClean="0">
              <a:latin typeface="Georgia" pitchFamily="18" charset="0"/>
            </a:endParaRPr>
          </a:p>
          <a:p>
            <a:pPr algn="ctr">
              <a:buFont typeface="Arial" pitchFamily="34" charset="0"/>
              <a:buChar char="•"/>
            </a:pPr>
            <a:r>
              <a:rPr lang="el-GR" dirty="0" smtClean="0">
                <a:latin typeface="Georgia" pitchFamily="18" charset="0"/>
              </a:rPr>
              <a:t>Να δίνουν στα παιδιά σωστή διατροφική αγωγή από τα πρώτα χρόνια της ζωής τους.</a:t>
            </a:r>
            <a:endParaRPr lang="en-US" dirty="0" smtClean="0">
              <a:latin typeface="Georgia" pitchFamily="18" charset="0"/>
            </a:endParaRPr>
          </a:p>
          <a:p>
            <a:pPr algn="ctr">
              <a:buFont typeface="Arial" pitchFamily="34" charset="0"/>
              <a:buChar char="•"/>
            </a:pPr>
            <a:r>
              <a:rPr lang="el-GR" dirty="0" smtClean="0">
                <a:latin typeface="Georgia" pitchFamily="18" charset="0"/>
              </a:rPr>
              <a:t>  Να ελέγχουν τακτικά το βάρος και το ύψος τους. </a:t>
            </a:r>
            <a:endParaRPr lang="en-US" dirty="0" smtClean="0">
              <a:latin typeface="Georgia" pitchFamily="18" charset="0"/>
            </a:endParaRPr>
          </a:p>
          <a:p>
            <a:pPr algn="ctr">
              <a:buFont typeface="Arial" pitchFamily="34" charset="0"/>
              <a:buChar char="•"/>
            </a:pPr>
            <a:r>
              <a:rPr lang="el-GR" dirty="0" smtClean="0">
                <a:latin typeface="Georgia" pitchFamily="18" charset="0"/>
              </a:rPr>
              <a:t> Να δίνουν κίνητρα στο παιδί για αύξηση της φυσικής δραστηριότητας (αθλητισμό, άσκηση, παιχνίδι). </a:t>
            </a:r>
            <a:endParaRPr lang="en-US" dirty="0" smtClean="0">
              <a:latin typeface="Georgia" pitchFamily="18" charset="0"/>
            </a:endParaRPr>
          </a:p>
          <a:p>
            <a:pPr algn="ctr">
              <a:buFont typeface="Arial" pitchFamily="34" charset="0"/>
              <a:buChar char="•"/>
            </a:pPr>
            <a:r>
              <a:rPr lang="el-GR" dirty="0" smtClean="0">
                <a:latin typeface="Georgia" pitchFamily="18" charset="0"/>
              </a:rPr>
              <a:t> Να στηρίζουν ψυχολογικά το παιδί στην προσπάθεια απώλειας βάρους.</a:t>
            </a:r>
            <a:endParaRPr lang="en-US" dirty="0" smtClean="0">
              <a:latin typeface="Georgia" pitchFamily="18" charset="0"/>
            </a:endParaRPr>
          </a:p>
          <a:p>
            <a:pPr algn="ctr"/>
            <a:endParaRPr lang="en-US" dirty="0" smtClean="0">
              <a:latin typeface="Georgia" pitchFamily="18" charset="0"/>
            </a:endParaRPr>
          </a:p>
          <a:p>
            <a:pPr algn="ctr"/>
            <a:r>
              <a:rPr lang="el-GR" dirty="0" smtClean="0">
                <a:latin typeface="Georgia" pitchFamily="18" charset="0"/>
              </a:rPr>
              <a:t>Η </a:t>
            </a:r>
            <a:r>
              <a:rPr lang="el-GR" b="1" dirty="0" smtClean="0">
                <a:latin typeface="Georgia" pitchFamily="18" charset="0"/>
              </a:rPr>
              <a:t>πολιτεία</a:t>
            </a:r>
            <a:r>
              <a:rPr lang="el-GR" dirty="0" smtClean="0">
                <a:latin typeface="Georgia" pitchFamily="18" charset="0"/>
              </a:rPr>
              <a:t> θα πρέπει:</a:t>
            </a:r>
            <a:endParaRPr lang="en-US" dirty="0" smtClean="0">
              <a:latin typeface="Georgia" pitchFamily="18" charset="0"/>
            </a:endParaRPr>
          </a:p>
          <a:p>
            <a:pPr algn="ctr">
              <a:buFont typeface="Arial" pitchFamily="34" charset="0"/>
              <a:buChar char="•"/>
            </a:pPr>
            <a:r>
              <a:rPr lang="el-GR" dirty="0" smtClean="0">
                <a:latin typeface="Georgia" pitchFamily="18" charset="0"/>
              </a:rPr>
              <a:t>  Να ενημερώνει σωστά τα παιδιά και να βοηθά, ώστε να αποκτούν σωστές διατροφικές συνήθειες. </a:t>
            </a:r>
            <a:endParaRPr lang="en-US" dirty="0" smtClean="0">
              <a:latin typeface="Georgia" pitchFamily="18" charset="0"/>
            </a:endParaRPr>
          </a:p>
          <a:p>
            <a:pPr algn="ctr">
              <a:buFont typeface="Arial" pitchFamily="34" charset="0"/>
              <a:buChar char="•"/>
            </a:pPr>
            <a:r>
              <a:rPr lang="en-US" dirty="0" smtClean="0">
                <a:latin typeface="Georgia" pitchFamily="18" charset="0"/>
              </a:rPr>
              <a:t> </a:t>
            </a:r>
            <a:r>
              <a:rPr lang="el-GR" dirty="0" smtClean="0">
                <a:latin typeface="Georgia" pitchFamily="18" charset="0"/>
              </a:rPr>
              <a:t>Να εξασφαλίζει στο πρόγραμμα του σχολείου σωματική άσκηση σε καθημερινή βάση.</a:t>
            </a:r>
            <a:r>
              <a:rPr lang="en-US" dirty="0" smtClean="0">
                <a:latin typeface="Georgia" pitchFamily="18" charset="0"/>
              </a:rPr>
              <a:t> </a:t>
            </a:r>
          </a:p>
          <a:p>
            <a:pPr algn="ctr">
              <a:buFont typeface="Arial" pitchFamily="34" charset="0"/>
              <a:buChar char="•"/>
            </a:pPr>
            <a:r>
              <a:rPr lang="el-GR" dirty="0" smtClean="0">
                <a:latin typeface="Georgia" pitchFamily="18" charset="0"/>
              </a:rPr>
              <a:t> Να φροντίσει για την αυστηρή τήρηση των νόμων στα κυλικεία των σχολείων, ώστε να παρέχουν στα παιδιά υγιεινές διατροφικές επιλογές.</a:t>
            </a:r>
            <a:endParaRPr lang="el-GR" dirty="0">
              <a:latin typeface="Georgia"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in.gr/wp-content/uploads/2023/05/fat.jpg"/>
          <p:cNvPicPr>
            <a:picLocks noChangeAspect="1" noChangeArrowheads="1"/>
          </p:cNvPicPr>
          <p:nvPr/>
        </p:nvPicPr>
        <p:blipFill>
          <a:blip r:embed="rId2"/>
          <a:srcRect/>
          <a:stretch>
            <a:fillRect/>
          </a:stretch>
        </p:blipFill>
        <p:spPr bwMode="auto">
          <a:xfrm>
            <a:off x="642910" y="1214422"/>
            <a:ext cx="7620000" cy="4581525"/>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85728"/>
            <a:ext cx="9144000" cy="6769955"/>
          </a:xfrm>
          <a:prstGeom prst="rect">
            <a:avLst/>
          </a:prstGeom>
        </p:spPr>
        <p:txBody>
          <a:bodyPr wrap="square">
            <a:spAutoFit/>
          </a:bodyPr>
          <a:lstStyle/>
          <a:p>
            <a:pPr algn="ctr"/>
            <a:r>
              <a:rPr lang="el-GR" sz="2000" dirty="0" smtClean="0">
                <a:latin typeface="Georgia" pitchFamily="18" charset="0"/>
              </a:rPr>
              <a:t>Εκτός από την παιδική ηλικία, η παχυσαρκία μπορεί να εμφανιστεί και στη δύσκολη ηλικία της εφηβείας, με ξαφνική μεγάλη αύξηση του σωματικού βάρους. Οι παράγοντες που συμβάλλουν στην εμφάνιση της εφηβικής παχυσαρκίας είναι: </a:t>
            </a:r>
            <a:endParaRPr lang="en-US" sz="2000" dirty="0" smtClean="0">
              <a:latin typeface="Georgia" pitchFamily="18" charset="0"/>
            </a:endParaRPr>
          </a:p>
          <a:p>
            <a:pPr algn="ctr"/>
            <a:endParaRPr lang="en-US"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Μείωση της φυσικής δραστηριότητας </a:t>
            </a:r>
            <a:r>
              <a:rPr lang="el-GR" sz="2000" dirty="0" smtClean="0">
                <a:latin typeface="Georgia" pitchFamily="18" charset="0"/>
              </a:rPr>
              <a:t>λόγω φόρτου εργασίας στο σχολείο αλλά και συνεχής ενασχόληση με ηλεκτρονικούς υπολογιστές. </a:t>
            </a:r>
            <a:endParaRPr lang="en-US"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Κατανάλωση τροφίμων χαμηλής διατροφικής αξίας </a:t>
            </a:r>
            <a:r>
              <a:rPr lang="el-GR" sz="2000" dirty="0" smtClean="0">
                <a:latin typeface="Georgia" pitchFamily="18" charset="0"/>
              </a:rPr>
              <a:t>(αναψυκτικά, γλυκά, παγωτά, </a:t>
            </a:r>
            <a:r>
              <a:rPr lang="el-GR" sz="2000" dirty="0" err="1" smtClean="0">
                <a:latin typeface="Georgia" pitchFamily="18" charset="0"/>
              </a:rPr>
              <a:t>σνακς</a:t>
            </a:r>
            <a:r>
              <a:rPr lang="el-GR" sz="2000" dirty="0" smtClean="0">
                <a:latin typeface="Georgia" pitchFamily="18" charset="0"/>
              </a:rPr>
              <a:t>, φαγητό σε </a:t>
            </a:r>
            <a:r>
              <a:rPr lang="el-GR" sz="2000" dirty="0" err="1" smtClean="0">
                <a:latin typeface="Georgia" pitchFamily="18" charset="0"/>
              </a:rPr>
              <a:t>ταχυφαγεία</a:t>
            </a:r>
            <a:r>
              <a:rPr lang="el-GR" sz="2000" dirty="0" smtClean="0">
                <a:latin typeface="Georgia" pitchFamily="18" charset="0"/>
              </a:rPr>
              <a:t> (fast </a:t>
            </a:r>
            <a:r>
              <a:rPr lang="el-GR" sz="2000" dirty="0" err="1" smtClean="0">
                <a:latin typeface="Georgia" pitchFamily="18" charset="0"/>
              </a:rPr>
              <a:t>food</a:t>
            </a:r>
            <a:r>
              <a:rPr lang="el-GR" sz="2000" dirty="0" smtClean="0">
                <a:latin typeface="Georgia" pitchFamily="18" charset="0"/>
              </a:rPr>
              <a:t>). </a:t>
            </a:r>
            <a:endParaRPr lang="en-US"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Χαρακτηριστικά της εφηβικής ηλικίας</a:t>
            </a:r>
            <a:r>
              <a:rPr lang="el-GR" sz="2000" dirty="0" smtClean="0">
                <a:latin typeface="Georgia" pitchFamily="18" charset="0"/>
              </a:rPr>
              <a:t>, όπως η μεγάλη συναισθηματική φόρτιση και προσπάθεια για αυτονόμηση, καθώς και η ανάγκη εναντίωσης στους μεγάλους, το άγχος και τα ψυχολογικά προβλήματα. </a:t>
            </a:r>
            <a:endParaRPr lang="en-US" sz="2000" dirty="0" smtClean="0">
              <a:latin typeface="Georgia" pitchFamily="18" charset="0"/>
            </a:endParaRPr>
          </a:p>
          <a:p>
            <a:pPr algn="ctr">
              <a:buFont typeface="Arial" pitchFamily="34" charset="0"/>
              <a:buChar char="•"/>
            </a:pPr>
            <a:endParaRPr lang="en-US" sz="2000" dirty="0" smtClean="0">
              <a:latin typeface="Georgia" pitchFamily="18" charset="0"/>
            </a:endParaRPr>
          </a:p>
          <a:p>
            <a:pPr algn="ctr"/>
            <a:r>
              <a:rPr lang="el-GR" sz="2000" dirty="0" smtClean="0">
                <a:latin typeface="Georgia" pitchFamily="18" charset="0"/>
              </a:rPr>
              <a:t>Στην ηλικία αυτή, όπου οι έφηβοι αναπτύσσονται με ταχείς ρυθμούς, δεν μπορεί το πρόβλημα του αυξημένου σωματικού βάρους να αντιμετωπισθεί με αυστηρά προγράμματα αδυνατίσματος. Η δραστική μείωση της θερμιδικής πρόληψης μπορεί να επιφέρει μείωση ανάπτυξης. Θα πρέπει ο έφηβος να υποστηριχθεί ψυχολογικά και να του δοθεί σωστή διατροφική αγωγή. Είναι σημαντικό να συνειδητοποιήσει ο ίδιος το πρόβλημα και να αναλάβει την ευθύνη της επίλυσής του. Ο έφηβος χρειάζεται αυτονομία και πρωτοβουλία κινήσεων. Και εδώ σημαντικό ρόλο μπορεί να παίξει το </a:t>
            </a:r>
            <a:r>
              <a:rPr lang="el-GR" sz="2000" b="1" dirty="0" smtClean="0">
                <a:latin typeface="Georgia" pitchFamily="18" charset="0"/>
              </a:rPr>
              <a:t>σχολείο</a:t>
            </a:r>
            <a:r>
              <a:rPr lang="el-GR" sz="2000" dirty="0" smtClean="0">
                <a:latin typeface="Georgia" pitchFamily="18" charset="0"/>
              </a:rPr>
              <a:t>.</a:t>
            </a:r>
            <a:endParaRPr lang="el-GR" sz="2000" dirty="0">
              <a:latin typeface="Georgia"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Î¤Î¡ÎÎ¦ÎÎÎ ÎÎ Î ÎÎÎÎ ÎÎÎ¤ÎÎÎÎÎ C #paidi #ygeia #diatrofi #Î²Î¹ÏÎ±Î¼Î¹Î½ÎµÏ #ÏÎ±Î¹Î´Î¹ #ÏÎ³ÎµÎ¹Î±"/>
          <p:cNvPicPr>
            <a:picLocks noChangeAspect="1" noChangeArrowheads="1"/>
          </p:cNvPicPr>
          <p:nvPr/>
        </p:nvPicPr>
        <p:blipFill>
          <a:blip r:embed="rId2" cstate="print"/>
          <a:srcRect/>
          <a:stretch>
            <a:fillRect/>
          </a:stretch>
        </p:blipFill>
        <p:spPr bwMode="auto">
          <a:xfrm>
            <a:off x="1763688" y="0"/>
            <a:ext cx="5256584" cy="685800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57158" y="1643050"/>
            <a:ext cx="8643998" cy="3231654"/>
          </a:xfrm>
          <a:prstGeom prst="rect">
            <a:avLst/>
          </a:prstGeom>
        </p:spPr>
        <p:txBody>
          <a:bodyPr wrap="square">
            <a:spAutoFit/>
          </a:bodyPr>
          <a:lstStyle/>
          <a:p>
            <a:pPr algn="ctr"/>
            <a:r>
              <a:rPr lang="el-GR" sz="2800" b="1" dirty="0" smtClean="0">
                <a:latin typeface="Georgia" pitchFamily="18" charset="0"/>
              </a:rPr>
              <a:t>Επιπτώσεις της Παχυσαρκίας στην Υγεία </a:t>
            </a:r>
            <a:endParaRPr lang="en-US" sz="2800" b="1" dirty="0" smtClean="0">
              <a:latin typeface="Georgia" pitchFamily="18" charset="0"/>
            </a:endParaRPr>
          </a:p>
          <a:p>
            <a:pPr algn="ctr"/>
            <a:endParaRPr lang="en-US" sz="2800" b="1" dirty="0" smtClean="0">
              <a:latin typeface="Georgia" pitchFamily="18" charset="0"/>
            </a:endParaRPr>
          </a:p>
          <a:p>
            <a:pPr algn="ctr"/>
            <a:endParaRPr lang="en-US" sz="2800" b="1" dirty="0" smtClean="0">
              <a:latin typeface="Georgia" pitchFamily="18" charset="0"/>
            </a:endParaRPr>
          </a:p>
          <a:p>
            <a:pPr algn="ctr"/>
            <a:r>
              <a:rPr lang="el-GR" sz="2400" dirty="0" smtClean="0">
                <a:latin typeface="Georgia" pitchFamily="18" charset="0"/>
              </a:rPr>
              <a:t>Το γεγονός ότι ένα ποσοστό του πληθυσμού είναι παχύσαρκο και ένα μικρότερο ποσοστό νοσηρά παχύσαρκο δε θα είχε σημασία, αν η παχυσαρκία ήταν ακίνδυνη για την υγεία. Δυστυχώς, όμως, είναι πολυάριθμοι οι κίνδυνοι που προκαλούνται στην υγεία από την παχυσαρκία.</a:t>
            </a:r>
            <a:endParaRPr lang="el-GR" sz="2400" dirty="0">
              <a:latin typeface="Georgia"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42853"/>
            <a:ext cx="8715436" cy="6667740"/>
          </a:xfrm>
          <a:prstGeom prst="rect">
            <a:avLst/>
          </a:prstGeom>
        </p:spPr>
        <p:txBody>
          <a:bodyPr wrap="square">
            <a:spAutoFit/>
          </a:bodyPr>
          <a:lstStyle/>
          <a:p>
            <a:endParaRPr lang="en-US" dirty="0" smtClean="0"/>
          </a:p>
          <a:p>
            <a:pPr algn="ctr"/>
            <a:r>
              <a:rPr lang="el-GR" sz="2000" b="1" dirty="0" smtClean="0">
                <a:latin typeface="Georgia" pitchFamily="18" charset="0"/>
              </a:rPr>
              <a:t>Κίνδυνοι Παχυσαρκίας</a:t>
            </a:r>
            <a:r>
              <a:rPr lang="el-GR" sz="2000" dirty="0" smtClean="0">
                <a:latin typeface="Georgia" pitchFamily="18" charset="0"/>
              </a:rPr>
              <a:t> </a:t>
            </a:r>
          </a:p>
          <a:p>
            <a:pPr algn="ctr"/>
            <a:endParaRPr lang="en-US" sz="2000" dirty="0" smtClean="0">
              <a:latin typeface="Georgia" pitchFamily="18" charset="0"/>
            </a:endParaRPr>
          </a:p>
          <a:p>
            <a:pPr marL="342900" indent="-342900" algn="ctr">
              <a:buAutoNum type="arabicPeriod"/>
            </a:pPr>
            <a:r>
              <a:rPr lang="el-GR" sz="2000" dirty="0" smtClean="0">
                <a:latin typeface="Georgia" pitchFamily="18" charset="0"/>
              </a:rPr>
              <a:t>Σακχαρώδης διαβήτης: Τα λιποκύτταρα εμποδίζουν τη δράση της ινσουλίνης. </a:t>
            </a:r>
            <a:endParaRPr lang="en-US" sz="2000" dirty="0" smtClean="0">
              <a:latin typeface="Georgia" pitchFamily="18" charset="0"/>
            </a:endParaRPr>
          </a:p>
          <a:p>
            <a:pPr marL="342900" indent="-342900" algn="ctr"/>
            <a:r>
              <a:rPr lang="el-GR" sz="2000" dirty="0" smtClean="0">
                <a:latin typeface="Georgia" pitchFamily="18" charset="0"/>
              </a:rPr>
              <a:t> 2. Καρδιοπάθειες : Αύξηση της χοληστερίνης και των </a:t>
            </a:r>
            <a:r>
              <a:rPr lang="el-GR" sz="2000" dirty="0" err="1" smtClean="0">
                <a:latin typeface="Georgia" pitchFamily="18" charset="0"/>
              </a:rPr>
              <a:t>τριγλυκεριδίων</a:t>
            </a:r>
            <a:r>
              <a:rPr lang="el-GR" sz="2000" dirty="0" smtClean="0">
                <a:latin typeface="Georgia" pitchFamily="18" charset="0"/>
              </a:rPr>
              <a:t> στο αίμα.</a:t>
            </a:r>
            <a:endParaRPr lang="en-US" sz="2000" dirty="0" smtClean="0">
              <a:latin typeface="Georgia" pitchFamily="18" charset="0"/>
            </a:endParaRPr>
          </a:p>
          <a:p>
            <a:pPr marL="342900" indent="-342900" algn="ctr"/>
            <a:r>
              <a:rPr lang="el-GR" sz="2000" dirty="0" smtClean="0">
                <a:latin typeface="Georgia" pitchFamily="18" charset="0"/>
              </a:rPr>
              <a:t>3. Υπέρταση : Η αυξημένη αρτηριακή πίεση μπορεί να οδηγήσει σε εγκεφαλικά επεισόδια. </a:t>
            </a:r>
            <a:endParaRPr lang="en-US" sz="2000" dirty="0" smtClean="0">
              <a:latin typeface="Georgia" pitchFamily="18" charset="0"/>
            </a:endParaRPr>
          </a:p>
          <a:p>
            <a:pPr marL="342900" indent="-342900" algn="ctr"/>
            <a:r>
              <a:rPr lang="el-GR" sz="2000" dirty="0" smtClean="0">
                <a:latin typeface="Georgia" pitchFamily="18" charset="0"/>
              </a:rPr>
              <a:t> 4. Αναπνευστικές παθήσεις : Το υπερβολικό λίπος εμποδίζει τη λειτουργία των πνευμόνων και του λάρυγγα. </a:t>
            </a:r>
            <a:endParaRPr lang="en-US" sz="2000" dirty="0" smtClean="0">
              <a:latin typeface="Georgia" pitchFamily="18" charset="0"/>
            </a:endParaRPr>
          </a:p>
          <a:p>
            <a:pPr marL="342900" indent="-342900" algn="ctr"/>
            <a:r>
              <a:rPr lang="el-GR" sz="2000" dirty="0" smtClean="0">
                <a:latin typeface="Georgia" pitchFamily="18" charset="0"/>
              </a:rPr>
              <a:t> 5. Αρθροπάθειες : Το υπερβολικό βάρος επιβαρύνει τη λειτουργία των αρθρώσεων. </a:t>
            </a:r>
            <a:endParaRPr lang="en-US" sz="2000" dirty="0" smtClean="0">
              <a:latin typeface="Georgia" pitchFamily="18" charset="0"/>
            </a:endParaRPr>
          </a:p>
          <a:p>
            <a:pPr marL="342900" indent="-342900" algn="ctr"/>
            <a:r>
              <a:rPr lang="el-GR" sz="2000" dirty="0" smtClean="0">
                <a:latin typeface="Georgia" pitchFamily="18" charset="0"/>
              </a:rPr>
              <a:t>6. Χειρουργικοί κίνδυνοι : Χρειάζονται μεγάλες ποσότητες αναισθητικού – κίνδυνοι μόλυνσης της πληγής.</a:t>
            </a:r>
          </a:p>
          <a:p>
            <a:pPr marL="342900" indent="-342900" algn="ctr"/>
            <a:r>
              <a:rPr lang="el-GR" sz="2000" dirty="0" smtClean="0">
                <a:latin typeface="Georgia" pitchFamily="18" charset="0"/>
              </a:rPr>
              <a:t> 7. Διάφορα είδη καρκίνων (καρκίνος παχέος εντέρου, καρκίνος του μαστού). </a:t>
            </a:r>
          </a:p>
          <a:p>
            <a:pPr marL="342900" indent="-342900" algn="ctr"/>
            <a:r>
              <a:rPr lang="el-GR" sz="2000" dirty="0" smtClean="0">
                <a:latin typeface="Georgia" pitchFamily="18" charset="0"/>
              </a:rPr>
              <a:t>8. Παθήσεις της χοληδόχου κύστης. </a:t>
            </a:r>
          </a:p>
          <a:p>
            <a:pPr marL="342900" indent="-342900" algn="ctr"/>
            <a:r>
              <a:rPr lang="el-GR" sz="2000" dirty="0" smtClean="0">
                <a:latin typeface="Georgia" pitchFamily="18" charset="0"/>
              </a:rPr>
              <a:t>9. Κίνδυνοι στην εγκυμοσύνη, μειωμένη γονιμότητα, ανωμαλίες έμμηνης ρύσης. </a:t>
            </a:r>
          </a:p>
          <a:p>
            <a:pPr marL="342900" indent="-342900" algn="ctr"/>
            <a:r>
              <a:rPr lang="el-GR" sz="2000" dirty="0" smtClean="0">
                <a:latin typeface="Georgia" pitchFamily="18" charset="0"/>
              </a:rPr>
              <a:t>10. Αυξημένοι κίνδυνοι ατυχημάτων λόγω μείωσης ευκινησίας.</a:t>
            </a:r>
            <a:endParaRPr lang="el-GR" sz="2000" dirty="0">
              <a:latin typeface="Georgia"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kathimerini.gr/resources/2016-05/21s14paxysarkia-thumb-large.jpg"/>
          <p:cNvPicPr>
            <a:picLocks noChangeAspect="1" noChangeArrowheads="1"/>
          </p:cNvPicPr>
          <p:nvPr/>
        </p:nvPicPr>
        <p:blipFill>
          <a:blip r:embed="rId2" cstate="print"/>
          <a:srcRect/>
          <a:stretch>
            <a:fillRect/>
          </a:stretch>
        </p:blipFill>
        <p:spPr bwMode="auto">
          <a:xfrm>
            <a:off x="0" y="404664"/>
            <a:ext cx="9124950" cy="6272014"/>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Σχετική εικόνα"/>
          <p:cNvPicPr>
            <a:picLocks noChangeAspect="1" noChangeArrowheads="1"/>
          </p:cNvPicPr>
          <p:nvPr/>
        </p:nvPicPr>
        <p:blipFill>
          <a:blip r:embed="rId2" cstate="print"/>
          <a:srcRect/>
          <a:stretch>
            <a:fillRect/>
          </a:stretch>
        </p:blipFill>
        <p:spPr bwMode="auto">
          <a:xfrm>
            <a:off x="107504" y="1"/>
            <a:ext cx="8928992" cy="6741367"/>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s://esurgery.gr/wp-content/uploads/2016/02/bmi.png"/>
          <p:cNvPicPr>
            <a:picLocks noChangeAspect="1" noChangeArrowheads="1"/>
          </p:cNvPicPr>
          <p:nvPr/>
        </p:nvPicPr>
        <p:blipFill>
          <a:blip r:embed="rId2" cstate="print"/>
          <a:srcRect/>
          <a:stretch>
            <a:fillRect/>
          </a:stretch>
        </p:blipFill>
        <p:spPr bwMode="auto">
          <a:xfrm>
            <a:off x="39727" y="764704"/>
            <a:ext cx="9091927" cy="446449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s://esurgery.gr/wp-content/uploads/2016/02/diatia_or_surgery-1024x651.png"/>
          <p:cNvPicPr>
            <a:picLocks noChangeAspect="1" noChangeArrowheads="1"/>
          </p:cNvPicPr>
          <p:nvPr/>
        </p:nvPicPr>
        <p:blipFill>
          <a:blip r:embed="rId2" cstate="print"/>
          <a:srcRect/>
          <a:stretch>
            <a:fillRect/>
          </a:stretch>
        </p:blipFill>
        <p:spPr bwMode="auto">
          <a:xfrm>
            <a:off x="0" y="404664"/>
            <a:ext cx="9144000" cy="6272783"/>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6555641"/>
          </a:xfrm>
          <a:prstGeom prst="rect">
            <a:avLst/>
          </a:prstGeom>
        </p:spPr>
        <p:txBody>
          <a:bodyPr wrap="square">
            <a:spAutoFit/>
          </a:bodyPr>
          <a:lstStyle/>
          <a:p>
            <a:pPr algn="ctr"/>
            <a:r>
              <a:rPr lang="el-GR" sz="2000" dirty="0" smtClean="0">
                <a:latin typeface="Georgia" pitchFamily="18" charset="0"/>
              </a:rPr>
              <a:t>Είναι φανερό ότι όλα αυτά τα προβλήματα υγείας, που σχετίζονται με την παχυσαρκία, είτε θεραπεύονται εντελώς είτε μειώνονται σημαντικά, όταν υπάρξει απώλεια σωματικού βάρους. Όμως, η παχυσαρκία, εκτός από τις επιπτώσεις στον οργανισμό, έχει και </a:t>
            </a:r>
            <a:r>
              <a:rPr lang="el-GR" sz="2000" b="1" dirty="0" smtClean="0">
                <a:latin typeface="Georgia" pitchFamily="18" charset="0"/>
              </a:rPr>
              <a:t>ψυχολογικές - κοινωνικές επιπτώσεις </a:t>
            </a:r>
            <a:r>
              <a:rPr lang="el-GR" sz="2000" dirty="0" smtClean="0">
                <a:latin typeface="Georgia" pitchFamily="18" charset="0"/>
              </a:rPr>
              <a:t>στα παχύσαρκα άτομα: Πληρώνουν περισσότερα χρήματα σε ασφάλειες ζωής και για τον ρουχισμό τους και δεν προσλαμβάνονται εύκολα σε διάφορες θέσεις εργασίας, αν και έχουν τα προσόντα. Αισθάνονται συχνά ενοχή και αποστροφή για το σώμα τους και αντιμετωπίζουν την εχθρότητα και την κοροϊδία των άλλων. Έτσι, οδηγούνται σε καταστάσεις απομόνωσης, έντονου άγχους και χαμηλής αυτοεκτίμησης </a:t>
            </a:r>
          </a:p>
          <a:p>
            <a:pPr algn="ctr"/>
            <a:r>
              <a:rPr lang="el-GR" sz="2000" dirty="0" smtClean="0">
                <a:latin typeface="Georgia" pitchFamily="18" charset="0"/>
              </a:rPr>
              <a:t>Τα αισθητικά πρότυπα της σύγχρονης κοινωνίας απαιτούν άτομα με χαμηλό βάρος. Σήμερα, έχει ταυτισθεί το υπερβολικά αδύνατο σώμα με το ωραίο. Αυτό οδηγεί στο να αντιμετωπίζονται τα παχύσαρκα άτομα με προκατάληψη. Θεωρούνται άτομα «</a:t>
            </a:r>
            <a:r>
              <a:rPr lang="el-GR" sz="2000" b="1" dirty="0" smtClean="0">
                <a:latin typeface="Georgia" pitchFamily="18" charset="0"/>
              </a:rPr>
              <a:t>ασταθή</a:t>
            </a:r>
            <a:r>
              <a:rPr lang="el-GR" sz="2000" dirty="0" smtClean="0">
                <a:latin typeface="Georgia" pitchFamily="18" charset="0"/>
              </a:rPr>
              <a:t>» και </a:t>
            </a:r>
            <a:r>
              <a:rPr lang="el-GR" sz="2000" b="1" dirty="0" smtClean="0">
                <a:latin typeface="Georgia" pitchFamily="18" charset="0"/>
              </a:rPr>
              <a:t>κοινωνικά ιδιόρρυθμα</a:t>
            </a:r>
            <a:r>
              <a:rPr lang="el-GR" sz="2000" dirty="0" smtClean="0">
                <a:latin typeface="Georgia" pitchFamily="18" charset="0"/>
              </a:rPr>
              <a:t>. Συνήθως κρίνονται από την εμφάνισή τους παρά από τον χαρακτήρα τους και απορρίπτονται ως άτομα χωρίς αυτοέλεγχο. </a:t>
            </a:r>
          </a:p>
          <a:p>
            <a:pPr algn="ctr"/>
            <a:r>
              <a:rPr lang="el-GR" sz="2000" dirty="0" smtClean="0">
                <a:latin typeface="Georgia" pitchFamily="18" charset="0"/>
              </a:rPr>
              <a:t>Σε όλα τα παραπάνω έρχεται να προστεθεί και η παραπλάνηση από τα μηνύματα των διαφημίσεων της βιομηχανίας αδυνατίσματος. Τα παχύσαρκα άτομα, στην προσπάθειά τους για μείωση του σωματικού τους βάρους, καταφεύγουν στα κέντρα αδυνατίσματος, πληρώνουν υπέρογκα ποσά, ενώ συχνά δεν επιτυγχάνουν την αναμενόμενη απώλεια βάρους.</a:t>
            </a:r>
            <a:endParaRPr lang="el-GR" sz="2000" dirty="0">
              <a:latin typeface="Georgia"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42844" y="1285860"/>
            <a:ext cx="8858312" cy="4462760"/>
          </a:xfrm>
          <a:prstGeom prst="rect">
            <a:avLst/>
          </a:prstGeom>
        </p:spPr>
        <p:txBody>
          <a:bodyPr wrap="square">
            <a:spAutoFit/>
          </a:bodyPr>
          <a:lstStyle/>
          <a:p>
            <a:pPr algn="ctr"/>
            <a:r>
              <a:rPr lang="el-GR" sz="2400" b="1" dirty="0" smtClean="0">
                <a:latin typeface="Georgia" pitchFamily="18" charset="0"/>
              </a:rPr>
              <a:t>Τρόποι Αντιμετώπισης της Παχυσαρκίας</a:t>
            </a:r>
          </a:p>
          <a:p>
            <a:pPr algn="ctr"/>
            <a:endParaRPr lang="el-GR" sz="2000" dirty="0" smtClean="0">
              <a:latin typeface="Georgia" pitchFamily="18" charset="0"/>
            </a:endParaRPr>
          </a:p>
          <a:p>
            <a:pPr algn="ctr"/>
            <a:r>
              <a:rPr lang="el-GR" sz="2000" dirty="0" smtClean="0">
                <a:latin typeface="Georgia" pitchFamily="18" charset="0"/>
              </a:rPr>
              <a:t> Η προσπάθεια για απώλεια βάρους είναι δύσκολη, επίπονη και χρονοβόρα. Και αυτός είναι ο λόγος που το ποσοστό 80-90% των παχύσαρκων, ανεξάρτητα με τη μέθοδο αδυνατίσματος που ακολουθεί, αν και χάνει βάρος, το ξαναπαίρνει μέσα σε 1 ή 2 χρόνια. Τα παχύσαρκα άτομα, στην προσπάθειά τους να χάσουν βάρος, μπαίνουν σε ένα αυστηρό πρόγραμμα δίαιτας (απώλεια βάρους περισσότερο από 1 kg / εβδομάδα) και χάνουν κιλά, τα οποία όμως γρήγορα ξαναπαίρνουν (</a:t>
            </a:r>
            <a:r>
              <a:rPr lang="el-GR" sz="2000" b="1" dirty="0" smtClean="0">
                <a:latin typeface="Georgia" pitchFamily="18" charset="0"/>
              </a:rPr>
              <a:t>δίαιτες γιο-γιο</a:t>
            </a:r>
            <a:r>
              <a:rPr lang="el-GR" sz="2000" dirty="0" smtClean="0">
                <a:latin typeface="Georgia" pitchFamily="18" charset="0"/>
              </a:rPr>
              <a:t>). Δημιουργείται έτσι ένας φαύλος κύκλος απώλειας και επαναπόκτησης κιλών, ο οποίος «φορτώνει» το παχύσαρκο άτομο με το ψυχολογικό βάρος της αποτυχίας μειώνει την αυτοπεποίθησή του και αναμφισβήτητα είναι βλαβερό για την υγεία</a:t>
            </a:r>
          </a:p>
          <a:p>
            <a:pPr algn="ctr"/>
            <a:endParaRPr lang="el-GR" sz="2000" dirty="0" smtClean="0">
              <a:latin typeface="Georgia"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42844" y="500042"/>
            <a:ext cx="8858312" cy="5632311"/>
          </a:xfrm>
          <a:prstGeom prst="rect">
            <a:avLst/>
          </a:prstGeom>
        </p:spPr>
        <p:txBody>
          <a:bodyPr wrap="square">
            <a:spAutoFit/>
          </a:bodyPr>
          <a:lstStyle/>
          <a:p>
            <a:pPr algn="ctr"/>
            <a:r>
              <a:rPr lang="el-GR" sz="2000" dirty="0" smtClean="0">
                <a:latin typeface="Georgia" pitchFamily="18" charset="0"/>
              </a:rPr>
              <a:t>Είναι αυτονόητο ότι όσο πιο γρήγορη είναι η απώλεια των επιπλέον κιλών τόσο πιο σύντομη και σίγουρη η επαναπόκτησή τους, γιατί ο οργανισμός έχει την τάση να αντιστέκεται σε κάθε απότομη αλλαγή. Επίσης, οι «</a:t>
            </a:r>
            <a:r>
              <a:rPr lang="el-GR" sz="2000" b="1" dirty="0" smtClean="0">
                <a:latin typeface="Georgia" pitchFamily="18" charset="0"/>
              </a:rPr>
              <a:t>δίαιτες -  αστραπή</a:t>
            </a:r>
            <a:r>
              <a:rPr lang="el-GR" sz="2000" dirty="0" smtClean="0">
                <a:latin typeface="Georgia" pitchFamily="18" charset="0"/>
              </a:rPr>
              <a:t>», όταν διαρκούν περισσότερο από ένα μήνα, μπορεί να προκαλέσουν </a:t>
            </a:r>
            <a:r>
              <a:rPr lang="el-GR" sz="2000" b="1" dirty="0" smtClean="0">
                <a:latin typeface="Georgia" pitchFamily="18" charset="0"/>
              </a:rPr>
              <a:t>διατροφικές ανεπάρκειες </a:t>
            </a:r>
            <a:r>
              <a:rPr lang="el-GR" sz="2000" dirty="0" smtClean="0">
                <a:latin typeface="Georgia" pitchFamily="18" charset="0"/>
              </a:rPr>
              <a:t>και να επιβαρύνουν τον οργανισμό, οδηγώντας ακόμα και σε </a:t>
            </a:r>
            <a:r>
              <a:rPr lang="el-GR" sz="2000" b="1" dirty="0" smtClean="0">
                <a:latin typeface="Georgia" pitchFamily="18" charset="0"/>
              </a:rPr>
              <a:t>υποσιτισμό</a:t>
            </a:r>
            <a:r>
              <a:rPr lang="el-GR" sz="2000" dirty="0" smtClean="0">
                <a:latin typeface="Georgia" pitchFamily="18" charset="0"/>
              </a:rPr>
              <a:t>. Είναι απαραίτητο για την αποτελεσματική αντιμετώπιση της παχυσαρκίας να απευθύνεται κανείς μόνο σε ειδικούς: ο </a:t>
            </a:r>
            <a:r>
              <a:rPr lang="el-GR" sz="2000" b="1" dirty="0" smtClean="0">
                <a:latin typeface="Georgia" pitchFamily="18" charset="0"/>
              </a:rPr>
              <a:t>Διαιτολόγος</a:t>
            </a:r>
            <a:r>
              <a:rPr lang="el-GR" sz="2000" dirty="0" smtClean="0">
                <a:latin typeface="Georgia" pitchFamily="18" charset="0"/>
              </a:rPr>
              <a:t> θα πρέπει να λαμβάνει πλήρες ιατρικό ιστορικό, να γίνονται εργαστηριακές εξετάσεις, καθώς και να εκτιμάται η ψυχολογική κατάσταση του παχύσαρκου ατόμου, πριν επιλεγεί ο καταλληλότερος τρόπος θεραπείας. </a:t>
            </a:r>
          </a:p>
          <a:p>
            <a:pPr algn="ctr"/>
            <a:endParaRPr lang="el-GR" sz="2000" dirty="0" smtClean="0">
              <a:latin typeface="Georgia" pitchFamily="18" charset="0"/>
            </a:endParaRPr>
          </a:p>
          <a:p>
            <a:pPr algn="ctr"/>
            <a:r>
              <a:rPr lang="el-GR" sz="2000" dirty="0" smtClean="0">
                <a:latin typeface="Georgia" pitchFamily="18" charset="0"/>
              </a:rPr>
              <a:t>Οι στόχοι μιας σωστής θεραπευτικής προσέγγισης της παχυσαρκίας συνοψίζονται: </a:t>
            </a:r>
          </a:p>
          <a:p>
            <a:pPr algn="ctr"/>
            <a:r>
              <a:rPr lang="el-GR" sz="2000" dirty="0" smtClean="0">
                <a:latin typeface="Georgia" pitchFamily="18" charset="0"/>
              </a:rPr>
              <a:t>● Στην αργή και σταθερή απώλεια βάρους. </a:t>
            </a:r>
          </a:p>
          <a:p>
            <a:pPr algn="ctr"/>
            <a:r>
              <a:rPr lang="el-GR" sz="2000" dirty="0" smtClean="0">
                <a:latin typeface="Georgia" pitchFamily="18" charset="0"/>
              </a:rPr>
              <a:t>● Στη διατήρηση του νέου σωματικού βάρους. </a:t>
            </a:r>
          </a:p>
          <a:p>
            <a:pPr algn="ctr"/>
            <a:r>
              <a:rPr lang="el-GR" sz="2000" dirty="0" smtClean="0">
                <a:latin typeface="Georgia" pitchFamily="18" charset="0"/>
              </a:rPr>
              <a:t>● Στην πρόληψη των επιπλοκών. </a:t>
            </a:r>
          </a:p>
          <a:p>
            <a:pPr algn="ctr"/>
            <a:r>
              <a:rPr lang="el-GR" sz="2000" dirty="0" smtClean="0">
                <a:latin typeface="Georgia" pitchFamily="18" charset="0"/>
              </a:rPr>
              <a:t>● Στη διατήρηση της ψυχικής ισορροπίας του παχύσαρκου.</a:t>
            </a:r>
            <a:endParaRPr lang="el-GR" sz="2000" dirty="0">
              <a:latin typeface="Georgia"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142984"/>
            <a:ext cx="8858312" cy="4401205"/>
          </a:xfrm>
          <a:prstGeom prst="rect">
            <a:avLst/>
          </a:prstGeom>
        </p:spPr>
        <p:txBody>
          <a:bodyPr wrap="square">
            <a:spAutoFit/>
          </a:bodyPr>
          <a:lstStyle/>
          <a:p>
            <a:pPr algn="ctr"/>
            <a:r>
              <a:rPr lang="el-GR" sz="2000" dirty="0" smtClean="0">
                <a:latin typeface="Georgia" pitchFamily="18" charset="0"/>
              </a:rPr>
              <a:t>Για να επιτευχθούν σωστά οι παραπάνω στόχοι και να αντιμετωπιστεί σωστά η παχυσαρκία, θα πρέπει να ακολουθηθεί το Τρίγωνο Απώλειας Βάρους</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dirty="0" smtClean="0">
                <a:latin typeface="Georgia" pitchFamily="18" charset="0"/>
              </a:rPr>
              <a:t> </a:t>
            </a:r>
            <a:r>
              <a:rPr lang="el-GR" sz="2000" b="1" dirty="0" smtClean="0">
                <a:latin typeface="Georgia" pitchFamily="18" charset="0"/>
              </a:rPr>
              <a:t>ΤΟ ΤΡΙΓΩΝΟ ΑΠΩΛΕΙΑΣ ΒΑΡΟΥΣ</a:t>
            </a:r>
          </a:p>
          <a:p>
            <a:pPr algn="ctr"/>
            <a:endParaRPr lang="el-GR" sz="2000" b="1" dirty="0" smtClean="0">
              <a:latin typeface="Georgia" pitchFamily="18" charset="0"/>
            </a:endParaRPr>
          </a:p>
          <a:p>
            <a:pPr algn="ctr"/>
            <a:r>
              <a:rPr lang="el-GR" sz="2000" dirty="0" smtClean="0">
                <a:latin typeface="Georgia" pitchFamily="18" charset="0"/>
              </a:rPr>
              <a:t>Δίαιτα </a:t>
            </a:r>
          </a:p>
          <a:p>
            <a:pPr algn="ctr"/>
            <a:endParaRPr lang="el-GR" sz="2000" dirty="0" smtClean="0">
              <a:latin typeface="Georgia" pitchFamily="18" charset="0"/>
            </a:endParaRPr>
          </a:p>
          <a:p>
            <a:pPr algn="ctr"/>
            <a:r>
              <a:rPr lang="el-GR" sz="2000" dirty="0" smtClean="0">
                <a:latin typeface="Georgia" pitchFamily="18" charset="0"/>
              </a:rPr>
              <a:t>     Τακτική φυσική                                                 Αλλαγή διατροφικών</a:t>
            </a:r>
          </a:p>
          <a:p>
            <a:pPr algn="ctr"/>
            <a:r>
              <a:rPr lang="el-GR" sz="2000" dirty="0" smtClean="0">
                <a:latin typeface="Georgia" pitchFamily="18" charset="0"/>
              </a:rPr>
              <a:t>         δραστηριότητα                                          συνηθειών και τρόπου ζωής</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dirty="0" smtClean="0">
                <a:latin typeface="Georgia" pitchFamily="18" charset="0"/>
              </a:rPr>
              <a:t>Οι τρεις άκρες του τρίγωνου είναι αλληλένδετες: αν δεν υπάρχει η μια από τις τρεις, δεν υπάρχει απώλεια βάρους και διατήρησή του.</a:t>
            </a:r>
            <a:endParaRPr lang="el-GR" sz="2000" dirty="0">
              <a:latin typeface="Georgia" pitchFamily="18" charset="0"/>
            </a:endParaRPr>
          </a:p>
        </p:txBody>
      </p:sp>
      <p:cxnSp>
        <p:nvCxnSpPr>
          <p:cNvPr id="12" name="11 - Ευθύγραμμο βέλος σύνδεσης"/>
          <p:cNvCxnSpPr/>
          <p:nvPr/>
        </p:nvCxnSpPr>
        <p:spPr>
          <a:xfrm>
            <a:off x="3286116" y="4071942"/>
            <a:ext cx="200026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a:off x="4429124" y="3500438"/>
            <a:ext cx="785818" cy="4286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rot="10800000" flipV="1">
            <a:off x="3428992" y="3500438"/>
            <a:ext cx="928694" cy="4286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2" cstate="print"/>
          <a:srcRect/>
          <a:stretch>
            <a:fillRect/>
          </a:stretch>
        </p:blipFill>
        <p:spPr bwMode="auto">
          <a:xfrm>
            <a:off x="1979712" y="116632"/>
            <a:ext cx="5084068" cy="6571429"/>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474345"/>
            <a:ext cx="8786874" cy="6063198"/>
          </a:xfrm>
          <a:prstGeom prst="rect">
            <a:avLst/>
          </a:prstGeom>
        </p:spPr>
        <p:txBody>
          <a:bodyPr wrap="square">
            <a:spAutoFit/>
          </a:bodyPr>
          <a:lstStyle/>
          <a:p>
            <a:pPr marL="342900" indent="-342900" algn="ctr">
              <a:buAutoNum type="arabicPeriod"/>
            </a:pPr>
            <a:r>
              <a:rPr lang="el-GR" sz="2200" b="1" dirty="0" smtClean="0">
                <a:latin typeface="Georgia" pitchFamily="18" charset="0"/>
              </a:rPr>
              <a:t>Πρόγραμμα σωστής διατροφής (Δίαιτα) </a:t>
            </a:r>
            <a:endParaRPr lang="el-GR" sz="2000" dirty="0" smtClean="0">
              <a:latin typeface="Georgia" pitchFamily="18" charset="0"/>
            </a:endParaRPr>
          </a:p>
          <a:p>
            <a:pPr marL="342900" indent="-342900" algn="ctr"/>
            <a:r>
              <a:rPr lang="el-GR" sz="2000" dirty="0" smtClean="0">
                <a:latin typeface="Georgia" pitchFamily="18" charset="0"/>
              </a:rPr>
              <a:t>Είναι το κύριο μέσο θεραπείας της παχυσαρκίας. Γίνεται μείωση της θερμιδικής πρόσληψης αλλά και εξασφάλιση των απαραίτητων για τον οργανισμό θρεπτικών συστατικών. </a:t>
            </a:r>
          </a:p>
          <a:p>
            <a:pPr marL="342900" indent="-342900" algn="ctr"/>
            <a:endParaRPr lang="el-GR" sz="2000" dirty="0" smtClean="0">
              <a:latin typeface="Georgia" pitchFamily="18" charset="0"/>
            </a:endParaRPr>
          </a:p>
          <a:p>
            <a:pPr marL="342900" indent="-342900" algn="ctr"/>
            <a:r>
              <a:rPr lang="el-GR" sz="2200" b="1" dirty="0" smtClean="0">
                <a:latin typeface="Georgia" pitchFamily="18" charset="0"/>
              </a:rPr>
              <a:t>2. Τακτική φυσική δραστηριότητα </a:t>
            </a:r>
            <a:endParaRPr lang="el-GR" sz="2000" dirty="0" smtClean="0">
              <a:latin typeface="Georgia" pitchFamily="18" charset="0"/>
            </a:endParaRPr>
          </a:p>
          <a:p>
            <a:pPr marL="342900" indent="-342900" algn="ctr"/>
            <a:r>
              <a:rPr lang="el-GR" sz="2000" dirty="0" smtClean="0">
                <a:latin typeface="Georgia" pitchFamily="18" charset="0"/>
              </a:rPr>
              <a:t>Ο συνδυασμός δίαιτας και φυσικής άσκησης είναι συνήθως η αποτελεσματικότερη και ασφαλέστερη αντιμετώπιση της παχυσαρκίας. Έρευνες δείχνουν ότι τα παχύσαρκα άτομα που ακολούθησαν ένα πρόγραμμα άσκησης παράλληλα με μια δίαιτα έχασαν βάρος και δεν το ξαναπήραν. Ακόμα και όταν χαλάρωσαν το πρόγραμμα διατροφής ενώ συνέχισαν να αθλούνται, δεν πήραν βάρος. </a:t>
            </a:r>
          </a:p>
          <a:p>
            <a:pPr algn="ctr"/>
            <a:endParaRPr lang="el-GR" sz="2200" b="1" dirty="0" smtClean="0">
              <a:latin typeface="Georgia" pitchFamily="18" charset="0"/>
            </a:endParaRPr>
          </a:p>
          <a:p>
            <a:pPr algn="ctr"/>
            <a:r>
              <a:rPr lang="el-GR" sz="2200" b="1" dirty="0" smtClean="0">
                <a:latin typeface="Georgia" pitchFamily="18" charset="0"/>
              </a:rPr>
              <a:t>3. Αλλαγή διατροφικών συνηθειών και τρόπου ζωής </a:t>
            </a:r>
            <a:endParaRPr lang="el-GR" sz="2000" dirty="0" smtClean="0">
              <a:latin typeface="Georgia" pitchFamily="18" charset="0"/>
            </a:endParaRPr>
          </a:p>
          <a:p>
            <a:pPr algn="ctr"/>
            <a:r>
              <a:rPr lang="el-GR" sz="2000" dirty="0" smtClean="0">
                <a:latin typeface="Georgia" pitchFamily="18" charset="0"/>
              </a:rPr>
              <a:t>Είναι πολύ σημαντικό το παχύσαρκο άτομο να εντοπίσει και να αλλάξει εκείνες τις καθημερινές συνήθειες, που το κάνουν να τρώει υπερβολικά. Η απώλεια βάρους, για να είναι μόνιμη, απαιτεί αργή και σταθερή τροποποίηση των κακών διατροφικών συνηθειών και υιοθέτηση ενός υγιεινού τρόπου ζωής.</a:t>
            </a:r>
            <a:endParaRPr lang="el-GR" sz="2000" dirty="0">
              <a:latin typeface="Georgia"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001156" cy="5663089"/>
          </a:xfrm>
          <a:prstGeom prst="rect">
            <a:avLst/>
          </a:prstGeom>
        </p:spPr>
        <p:txBody>
          <a:bodyPr wrap="square">
            <a:spAutoFit/>
          </a:bodyPr>
          <a:lstStyle/>
          <a:p>
            <a:pPr algn="ctr"/>
            <a:endParaRPr lang="el-GR" sz="2000" dirty="0" smtClean="0">
              <a:latin typeface="Georgia" pitchFamily="18" charset="0"/>
            </a:endParaRPr>
          </a:p>
          <a:p>
            <a:pPr algn="ctr"/>
            <a:r>
              <a:rPr lang="el-GR" sz="2200" b="1" dirty="0" smtClean="0">
                <a:latin typeface="Georgia" pitchFamily="18" charset="0"/>
              </a:rPr>
              <a:t>4. Άλλοι Τρόποι Αντιμετώπισης της Παχυσαρκίας </a:t>
            </a:r>
            <a:endParaRPr lang="el-GR" sz="2000" dirty="0" smtClean="0">
              <a:latin typeface="Georgia" pitchFamily="18" charset="0"/>
            </a:endParaRPr>
          </a:p>
          <a:p>
            <a:pPr algn="ctr"/>
            <a:r>
              <a:rPr lang="el-GR" sz="2000" dirty="0" smtClean="0">
                <a:latin typeface="Georgia" pitchFamily="18" charset="0"/>
              </a:rPr>
              <a:t>Πολλές περιπτώσεις παχυσαρκίας χρήζουν άμεσης αντιμετώπισης λόγω των κινδύνων υγείας, που περικλείουν για το άτομο. Παρακάτω γίνεται σύντομη αναφορά στις κυριότερες: </a:t>
            </a:r>
          </a:p>
          <a:p>
            <a:pPr algn="ctr">
              <a:buFont typeface="Arial" pitchFamily="34" charset="0"/>
              <a:buChar char="•"/>
            </a:pPr>
            <a:endParaRPr lang="el-GR" sz="2000" dirty="0" smtClean="0">
              <a:latin typeface="Georgia" pitchFamily="18" charset="0"/>
            </a:endParaRPr>
          </a:p>
          <a:p>
            <a:pPr algn="ctr">
              <a:buFont typeface="Arial" pitchFamily="34" charset="0"/>
              <a:buChar char="•"/>
            </a:pPr>
            <a:endParaRPr lang="el-GR" sz="2000" b="1" dirty="0" smtClean="0">
              <a:latin typeface="Georgia" pitchFamily="18" charset="0"/>
            </a:endParaRPr>
          </a:p>
          <a:p>
            <a:pPr algn="ctr">
              <a:buFont typeface="Arial" pitchFamily="34" charset="0"/>
              <a:buChar char="•"/>
            </a:pPr>
            <a:r>
              <a:rPr lang="el-GR" sz="2000" b="1" dirty="0" smtClean="0">
                <a:latin typeface="Georgia" pitchFamily="18" charset="0"/>
              </a:rPr>
              <a:t> Φάρμακα </a:t>
            </a:r>
          </a:p>
          <a:p>
            <a:pPr algn="ctr"/>
            <a:r>
              <a:rPr lang="el-GR" sz="2000" dirty="0" smtClean="0">
                <a:latin typeface="Georgia" pitchFamily="18" charset="0"/>
              </a:rPr>
              <a:t>Στο εμπόριο κυκλοφορούν διάφορα σκευάσματα για την αντιμετώπιση της παχυσαρκίας. Η αξία τους, όμως, είναι περιορισμένη και συνήθως δημιουργούν παρενέργειες: </a:t>
            </a:r>
          </a:p>
          <a:p>
            <a:pPr algn="ctr"/>
            <a:endParaRPr lang="el-GR" sz="2000" dirty="0" smtClean="0">
              <a:latin typeface="Georgia" pitchFamily="18" charset="0"/>
            </a:endParaRPr>
          </a:p>
          <a:p>
            <a:pPr algn="ctr">
              <a:buFont typeface="Arial" pitchFamily="34" charset="0"/>
              <a:buChar char="•"/>
            </a:pPr>
            <a:r>
              <a:rPr lang="el-GR" sz="2000" dirty="0" smtClean="0">
                <a:latin typeface="Georgia" pitchFamily="18" charset="0"/>
              </a:rPr>
              <a:t> Ανορεξιογόνα: θεωρείται ότι «κόβουν» την όρεξη, συχνά όμως προκαλούν εθισμό. </a:t>
            </a:r>
          </a:p>
          <a:p>
            <a:pPr algn="ctr">
              <a:buFont typeface="Arial" pitchFamily="34" charset="0"/>
              <a:buChar char="•"/>
            </a:pPr>
            <a:r>
              <a:rPr lang="el-GR" sz="2000" dirty="0" smtClean="0">
                <a:latin typeface="Georgia" pitchFamily="18" charset="0"/>
              </a:rPr>
              <a:t> Διουρητικά: προκαλούν απώλεια υγρών του σώματος με αποτέλεσμα την πλασματική μείωση βάρους και τον κίνδυνο αφυδάτωσης. </a:t>
            </a:r>
          </a:p>
          <a:p>
            <a:pPr algn="ctr">
              <a:buFont typeface="Arial" pitchFamily="34" charset="0"/>
              <a:buChar char="•"/>
            </a:pPr>
            <a:r>
              <a:rPr lang="el-GR" sz="2000" dirty="0" smtClean="0">
                <a:latin typeface="Georgia" pitchFamily="18" charset="0"/>
              </a:rPr>
              <a:t> Φάρμακα που επιδρούν στο Βασικό Μεταβολικό Ρυθμό: χάνουν την αποτελεσματικότητά τους μετά από σύντομη χρήση.</a:t>
            </a:r>
            <a:endParaRPr lang="el-GR" sz="2000" dirty="0">
              <a:latin typeface="Georgia"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357166"/>
            <a:ext cx="8786874" cy="6492956"/>
          </a:xfrm>
          <a:prstGeom prst="rect">
            <a:avLst/>
          </a:prstGeom>
        </p:spPr>
        <p:txBody>
          <a:bodyPr wrap="square">
            <a:spAutoFit/>
          </a:bodyPr>
          <a:lstStyle/>
          <a:p>
            <a:pPr algn="ctr"/>
            <a:r>
              <a:rPr lang="el-GR" sz="2200" b="1" dirty="0" smtClean="0">
                <a:latin typeface="Georgia" pitchFamily="18" charset="0"/>
              </a:rPr>
              <a:t>Χειρουργικές Επεμβάσεις </a:t>
            </a:r>
          </a:p>
          <a:p>
            <a:pPr algn="ctr"/>
            <a:r>
              <a:rPr lang="el-GR" sz="2000" dirty="0" smtClean="0">
                <a:latin typeface="Georgia" pitchFamily="18" charset="0"/>
              </a:rPr>
              <a:t>Είναι αποδεκτές μόνο σε πολύ σοβαρές περιπτώσεις παχυσαρκίας και μπορεί να παρουσιάσουν πολλές επιπλοκές, όπως διαταραχή στην απορρόφηση θρεπτικών συστατικών. Οι κυριότερες επεμβάσεις είναι: </a:t>
            </a:r>
          </a:p>
          <a:p>
            <a:pPr algn="ctr"/>
            <a:endParaRPr lang="el-GR"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Γαστροπλαστική</a:t>
            </a:r>
            <a:r>
              <a:rPr lang="el-GR" sz="2000" dirty="0" smtClean="0">
                <a:latin typeface="Georgia" pitchFamily="18" charset="0"/>
              </a:rPr>
              <a:t>: χειρουργική επέμβαση στο στομάχι, με σκοπό τη μείωση της χωρητικότητάς του, ώστε να επέρχεται γρήγορα ο κορεσμός στον ασθενή. </a:t>
            </a: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Παράκαμψη</a:t>
            </a:r>
            <a:r>
              <a:rPr lang="el-GR" sz="2000" dirty="0" smtClean="0">
                <a:latin typeface="Georgia" pitchFamily="18" charset="0"/>
              </a:rPr>
              <a:t> του μεγαλύτερου μέρους του λεπτού έντερου, ώστε η τροφή να </a:t>
            </a:r>
            <a:r>
              <a:rPr lang="el-GR" sz="2000" dirty="0" err="1" smtClean="0">
                <a:latin typeface="Georgia" pitchFamily="18" charset="0"/>
              </a:rPr>
              <a:t>πέπτεται</a:t>
            </a:r>
            <a:r>
              <a:rPr lang="el-GR" sz="2000" dirty="0" smtClean="0">
                <a:latin typeface="Georgia" pitchFamily="18" charset="0"/>
              </a:rPr>
              <a:t> και να απορροφάται ατελώς.</a:t>
            </a:r>
          </a:p>
          <a:p>
            <a:pPr algn="ctr">
              <a:buFont typeface="Arial" pitchFamily="34" charset="0"/>
              <a:buChar char="•"/>
            </a:pPr>
            <a:r>
              <a:rPr lang="el-GR" sz="2000" dirty="0" smtClean="0">
                <a:latin typeface="Georgia" pitchFamily="18" charset="0"/>
              </a:rPr>
              <a:t>  </a:t>
            </a:r>
            <a:r>
              <a:rPr lang="el-GR" sz="2000" b="1" dirty="0" err="1" smtClean="0">
                <a:latin typeface="Georgia" pitchFamily="18" charset="0"/>
              </a:rPr>
              <a:t>Λιπεκτομή</a:t>
            </a:r>
            <a:r>
              <a:rPr lang="el-GR" sz="2000" dirty="0" smtClean="0">
                <a:latin typeface="Georgia" pitchFamily="18" charset="0"/>
              </a:rPr>
              <a:t>: χειρουργική αφαίρεση μάζας λιπώδους ιστού. Εξυπηρετεί κυρίως αισθητικούς σκοπούς.</a:t>
            </a: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Περίδεση</a:t>
            </a:r>
            <a:r>
              <a:rPr lang="el-GR" sz="2000" dirty="0" smtClean="0">
                <a:latin typeface="Georgia" pitchFamily="18" charset="0"/>
              </a:rPr>
              <a:t> σιαγόνων: οι ασθενείς δε μπορούν να μασήσουν και περιορίζονται σε υγρή δίαιτα. </a:t>
            </a:r>
          </a:p>
          <a:p>
            <a:pPr algn="ctr">
              <a:buFont typeface="Arial" pitchFamily="34" charset="0"/>
              <a:buChar char="•"/>
            </a:pPr>
            <a:endParaRPr lang="el-GR" sz="2000" dirty="0" smtClean="0">
              <a:latin typeface="Georgia" pitchFamily="18" charset="0"/>
            </a:endParaRPr>
          </a:p>
          <a:p>
            <a:pPr algn="ctr"/>
            <a:r>
              <a:rPr lang="el-GR" sz="2000" dirty="0" smtClean="0">
                <a:latin typeface="Georgia" pitchFamily="18" charset="0"/>
              </a:rPr>
              <a:t>Είναι σημαντικό να τονισθεί ότι οι χειρουργικές επεμβάσεις συνιστώνται μόνο όταν υπάρχει διπλάσιο σωματικό βάρος από το επιθυμητό στο παχύσαρκο άτομο, παρουσιάζουν σοβαρές επιπλοκές στην υγεία και τα άτομα αυτά αποδειγμένα αδυνατούν να διατηρήσουν το βάρος που είχαν χάσει. </a:t>
            </a:r>
            <a:endParaRPr lang="el-GR" sz="2000" dirty="0">
              <a:latin typeface="Georgia"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2" descr="Γαστροπλαστική (sleeve gastrectomy) - Γαστρικό μανίκι και διατροφή -  Eatfeelsgood - Στέλιος Κολυβίρας Τζιβανιώτης - Διαιτολόγος Διατροφολόγος  Γλυφάδ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42340" name="AutoShape 4" descr="Βαριατρική επέμβαση: Γαστροπλαστική εκτροπή, γαστρική παράκαμψη και πτύχωσ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42342" name="AutoShape 6" descr="Χειρουργικές επεμβάσεις γαστρικου περιορισμου στην παχυσαρκία  -www.paxysarkia.net - 2006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42344" name="Picture 8" descr="Χειρουργικές επεμβάσεις γαστρικου περιορισμου στην παχυσαρκία  -www.paxysarkia.net - 2006 -"/>
          <p:cNvPicPr>
            <a:picLocks noChangeAspect="1" noChangeArrowheads="1"/>
          </p:cNvPicPr>
          <p:nvPr/>
        </p:nvPicPr>
        <p:blipFill>
          <a:blip r:embed="rId2"/>
          <a:srcRect/>
          <a:stretch>
            <a:fillRect/>
          </a:stretch>
        </p:blipFill>
        <p:spPr bwMode="auto">
          <a:xfrm>
            <a:off x="2428860" y="500042"/>
            <a:ext cx="2357454" cy="2286732"/>
          </a:xfrm>
          <a:prstGeom prst="rect">
            <a:avLst/>
          </a:prstGeom>
          <a:noFill/>
        </p:spPr>
      </p:pic>
      <p:pic>
        <p:nvPicPr>
          <p:cNvPr id="142346" name="Picture 10" descr="Βαριατρική επέμβαση: Γαστροπλαστική εκτροπή, γαστρική παράκαμψη και πτύχωση"/>
          <p:cNvPicPr>
            <a:picLocks noChangeAspect="1" noChangeArrowheads="1"/>
          </p:cNvPicPr>
          <p:nvPr/>
        </p:nvPicPr>
        <p:blipFill>
          <a:blip r:embed="rId3"/>
          <a:srcRect/>
          <a:stretch>
            <a:fillRect/>
          </a:stretch>
        </p:blipFill>
        <p:spPr bwMode="auto">
          <a:xfrm>
            <a:off x="214282" y="4214818"/>
            <a:ext cx="2786082" cy="2083991"/>
          </a:xfrm>
          <a:prstGeom prst="rect">
            <a:avLst/>
          </a:prstGeom>
          <a:noFill/>
        </p:spPr>
      </p:pic>
      <p:pic>
        <p:nvPicPr>
          <p:cNvPr id="142348" name="Picture 12" descr="Γαστροπλαστική (sleeve gastrectomy) - Γαστρικό μανίκι και διατροφή -  Eatfeelsgood - Στέλιος Κολυβίρας Τζιβανιώτης - Διαιτολόγος Διατροφολόγος  Γλυφάδα"/>
          <p:cNvPicPr>
            <a:picLocks noChangeAspect="1" noChangeArrowheads="1"/>
          </p:cNvPicPr>
          <p:nvPr/>
        </p:nvPicPr>
        <p:blipFill>
          <a:blip r:embed="rId4"/>
          <a:srcRect/>
          <a:stretch>
            <a:fillRect/>
          </a:stretch>
        </p:blipFill>
        <p:spPr bwMode="auto">
          <a:xfrm>
            <a:off x="5000628" y="428604"/>
            <a:ext cx="4143372" cy="2767772"/>
          </a:xfrm>
          <a:prstGeom prst="rect">
            <a:avLst/>
          </a:prstGeom>
          <a:noFill/>
        </p:spPr>
      </p:pic>
      <p:pic>
        <p:nvPicPr>
          <p:cNvPr id="142350" name="Picture 14" descr="Βαριατρική Χειρουργική - lapsurgery-larissa.gr"/>
          <p:cNvPicPr>
            <a:picLocks noChangeAspect="1" noChangeArrowheads="1"/>
          </p:cNvPicPr>
          <p:nvPr/>
        </p:nvPicPr>
        <p:blipFill>
          <a:blip r:embed="rId5"/>
          <a:srcRect/>
          <a:stretch>
            <a:fillRect/>
          </a:stretch>
        </p:blipFill>
        <p:spPr bwMode="auto">
          <a:xfrm>
            <a:off x="4818338" y="4286256"/>
            <a:ext cx="4039912" cy="2343150"/>
          </a:xfrm>
          <a:prstGeom prst="rect">
            <a:avLst/>
          </a:prstGeom>
          <a:noFill/>
        </p:spPr>
      </p:pic>
      <p:pic>
        <p:nvPicPr>
          <p:cNvPr id="142352" name="Picture 16" descr="Επεμβάσεις απώλειας βάρους και μεταβολικής χειρουργικής | Η ΡΟΔΙΑΚΗ"/>
          <p:cNvPicPr>
            <a:picLocks noChangeAspect="1" noChangeArrowheads="1"/>
          </p:cNvPicPr>
          <p:nvPr/>
        </p:nvPicPr>
        <p:blipFill>
          <a:blip r:embed="rId6" cstate="print"/>
          <a:srcRect/>
          <a:stretch>
            <a:fillRect/>
          </a:stretch>
        </p:blipFill>
        <p:spPr bwMode="auto">
          <a:xfrm>
            <a:off x="142844" y="142852"/>
            <a:ext cx="2058971" cy="3071834"/>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s://www.eiep.gr/images/new/Bite1.gif"/>
          <p:cNvPicPr>
            <a:picLocks noChangeAspect="1" noChangeArrowheads="1"/>
          </p:cNvPicPr>
          <p:nvPr/>
        </p:nvPicPr>
        <p:blipFill>
          <a:blip r:embed="rId2"/>
          <a:srcRect/>
          <a:stretch>
            <a:fillRect/>
          </a:stretch>
        </p:blipFill>
        <p:spPr bwMode="auto">
          <a:xfrm>
            <a:off x="1214414" y="500638"/>
            <a:ext cx="2428892" cy="2418755"/>
          </a:xfrm>
          <a:prstGeom prst="rect">
            <a:avLst/>
          </a:prstGeom>
          <a:noFill/>
        </p:spPr>
      </p:pic>
      <p:pic>
        <p:nvPicPr>
          <p:cNvPr id="136196" name="Picture 4" descr="https://www.eiep.gr/images/new/Bite2.gif"/>
          <p:cNvPicPr>
            <a:picLocks noChangeAspect="1" noChangeArrowheads="1"/>
          </p:cNvPicPr>
          <p:nvPr/>
        </p:nvPicPr>
        <p:blipFill>
          <a:blip r:embed="rId3"/>
          <a:srcRect/>
          <a:stretch>
            <a:fillRect/>
          </a:stretch>
        </p:blipFill>
        <p:spPr bwMode="auto">
          <a:xfrm>
            <a:off x="4357686" y="500042"/>
            <a:ext cx="3552817" cy="2493459"/>
          </a:xfrm>
          <a:prstGeom prst="rect">
            <a:avLst/>
          </a:prstGeom>
          <a:noFill/>
        </p:spPr>
      </p:pic>
      <p:pic>
        <p:nvPicPr>
          <p:cNvPr id="136198" name="Picture 6" descr="https://www.eiep.gr/images/new/Bite3.gif"/>
          <p:cNvPicPr>
            <a:picLocks noChangeAspect="1" noChangeArrowheads="1"/>
          </p:cNvPicPr>
          <p:nvPr/>
        </p:nvPicPr>
        <p:blipFill>
          <a:blip r:embed="rId4"/>
          <a:srcRect/>
          <a:stretch>
            <a:fillRect/>
          </a:stretch>
        </p:blipFill>
        <p:spPr bwMode="auto">
          <a:xfrm>
            <a:off x="2500298" y="3714752"/>
            <a:ext cx="4357718" cy="2404816"/>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000108"/>
            <a:ext cx="8786874" cy="5047536"/>
          </a:xfrm>
          <a:prstGeom prst="rect">
            <a:avLst/>
          </a:prstGeom>
        </p:spPr>
        <p:txBody>
          <a:bodyPr wrap="square">
            <a:spAutoFit/>
          </a:bodyPr>
          <a:lstStyle/>
          <a:p>
            <a:pPr algn="ctr"/>
            <a:r>
              <a:rPr lang="el-GR" sz="2200" b="1" dirty="0" smtClean="0">
                <a:latin typeface="Georgia" pitchFamily="18" charset="0"/>
              </a:rPr>
              <a:t>Δίαιτες Πολύ Χαμηλής Θερμιδικής Πρόσληψης </a:t>
            </a:r>
          </a:p>
          <a:p>
            <a:pPr algn="ctr"/>
            <a:r>
              <a:rPr lang="el-GR" sz="2000" dirty="0" smtClean="0">
                <a:latin typeface="Georgia" pitchFamily="18" charset="0"/>
              </a:rPr>
              <a:t>Σε κακοήθεις περιπτώσεις παχυσαρκίας συστήνονται </a:t>
            </a:r>
            <a:r>
              <a:rPr lang="el-GR" sz="2000" dirty="0" err="1" smtClean="0">
                <a:latin typeface="Georgia" pitchFamily="18" charset="0"/>
              </a:rPr>
              <a:t>υποθερμιδικές</a:t>
            </a:r>
            <a:r>
              <a:rPr lang="el-GR" sz="2000" dirty="0" smtClean="0">
                <a:latin typeface="Georgia" pitchFamily="18" charset="0"/>
              </a:rPr>
              <a:t> δίαιτες (κάτω των 1200 </a:t>
            </a:r>
            <a:r>
              <a:rPr lang="el-GR" sz="2000" dirty="0" err="1" smtClean="0">
                <a:latin typeface="Georgia" pitchFamily="18" charset="0"/>
              </a:rPr>
              <a:t>Kcal</a:t>
            </a:r>
            <a:r>
              <a:rPr lang="el-GR" sz="2000" dirty="0" smtClean="0">
                <a:latin typeface="Georgia" pitchFamily="18" charset="0"/>
              </a:rPr>
              <a:t>/ημέρα) ή υγρές δίαιτες ή ακόμα και πλήρης νηστεία. Είναι κατανοητό ότι αυτές δίνονται για μικρό χρονικό διάστημα, υπό ιατρική επίβλεψη και με συμπληρώματα θρεπτικών συστατικών. Στις δίαιτες αυτές, όμως, ο οργανισμός αντιδρά όπως σε κατάσταση λιμού – προετοιμάζεται, δηλαδή, για να ξαναπάρει το βάρος όταν αυξηθεί η θερμιδική πρόσληψη. Έχουν, λοιπόν, βραχυπρόθεσμα αποτελέσματα και αρνητικές επιπτώσεις στην υγεία.</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b="1" dirty="0" smtClean="0">
                <a:latin typeface="Georgia" pitchFamily="18" charset="0"/>
              </a:rPr>
              <a:t>Συμπερασματικά, η αντιμετώπιση της παχυσαρκίας είναι πολύ δύσκολη και χρονοβόρα και εγκυμονεί πολλούς κινδύνους για τον οργανισμό, εκτός αν γίνει με το σωστό τρόπο!</a:t>
            </a:r>
          </a:p>
          <a:p>
            <a:pPr algn="ctr"/>
            <a:endParaRPr lang="el-GR" sz="2000" dirty="0" smtClean="0">
              <a:latin typeface="Georgia" pitchFamily="18" charset="0"/>
            </a:endParaRPr>
          </a:p>
          <a:p>
            <a:pPr algn="ctr"/>
            <a:endParaRPr lang="el-GR" sz="2000" dirty="0">
              <a:latin typeface="Georgia"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214290"/>
            <a:ext cx="8786874" cy="5663089"/>
          </a:xfrm>
          <a:prstGeom prst="rect">
            <a:avLst/>
          </a:prstGeom>
        </p:spPr>
        <p:txBody>
          <a:bodyPr wrap="square">
            <a:spAutoFit/>
          </a:bodyPr>
          <a:lstStyle/>
          <a:p>
            <a:pPr algn="ctr"/>
            <a:r>
              <a:rPr lang="el-GR" sz="2400" b="1" dirty="0" smtClean="0">
                <a:latin typeface="Georgia" pitchFamily="18" charset="0"/>
              </a:rPr>
              <a:t>4.3 ΔΙΑΤΡΟΦΙΚΕΣ ΔΙΑΤΑΡΑΧΕΣ </a:t>
            </a:r>
          </a:p>
          <a:p>
            <a:pPr algn="ctr"/>
            <a:endParaRPr lang="el-GR" dirty="0" smtClean="0">
              <a:latin typeface="Georgia" pitchFamily="18" charset="0"/>
            </a:endParaRPr>
          </a:p>
          <a:p>
            <a:pPr algn="ctr"/>
            <a:r>
              <a:rPr lang="el-GR" sz="2000" dirty="0" smtClean="0">
                <a:latin typeface="Georgia" pitchFamily="18" charset="0"/>
              </a:rPr>
              <a:t>Οι περισσότεροι άνθρωποι, περιστασιακά, έχουν καταναλώσει μεγάλες ποσότητες φαγητού, ενώ άλλοι συχνά αδυνατούν να ελέγξουν αποτελεσματικά το βάρος τους ή δεν έχουν τη δυνατότητα για φυσική δραστηριότητα. Οι διατροφικές διαταραχές, όμως, είναι πολύ πιο σοβαρές ψυχογενείς νόσοι, που απειλούν την ίδια τη ζωή.</a:t>
            </a:r>
          </a:p>
          <a:p>
            <a:pPr algn="ctr"/>
            <a:endParaRPr lang="el-GR" sz="2000" dirty="0" smtClean="0">
              <a:latin typeface="Georgia" pitchFamily="18" charset="0"/>
            </a:endParaRPr>
          </a:p>
          <a:p>
            <a:pPr algn="ctr"/>
            <a:r>
              <a:rPr lang="el-GR" sz="2000" dirty="0" smtClean="0">
                <a:latin typeface="Georgia" pitchFamily="18" charset="0"/>
              </a:rPr>
              <a:t> </a:t>
            </a:r>
            <a:r>
              <a:rPr lang="el-GR" sz="2000" b="1" dirty="0" smtClean="0">
                <a:latin typeface="Georgia" pitchFamily="18" charset="0"/>
              </a:rPr>
              <a:t>Οι διατροφικές διαταραχές αποτελούν αποκλίσεις από τη φυσιολογική διαιτητική συμπεριφορά, που θέτουν σε κίνδυνο τη σωματική και ψυχολογική υγεία ενός ατόμου. </a:t>
            </a:r>
          </a:p>
          <a:p>
            <a:pPr algn="ctr"/>
            <a:endParaRPr lang="el-GR" sz="2000" dirty="0" smtClean="0">
              <a:latin typeface="Georgia" pitchFamily="18" charset="0"/>
            </a:endParaRPr>
          </a:p>
          <a:p>
            <a:pPr algn="ctr"/>
            <a:r>
              <a:rPr lang="el-GR" sz="2000" dirty="0" smtClean="0">
                <a:latin typeface="Georgia" pitchFamily="18" charset="0"/>
              </a:rPr>
              <a:t>Οι πιο συχνές διαταραχές στη λήψη τροφής είναι η </a:t>
            </a:r>
            <a:r>
              <a:rPr lang="el-GR" sz="2000" b="1" dirty="0" smtClean="0">
                <a:latin typeface="Georgia" pitchFamily="18" charset="0"/>
              </a:rPr>
              <a:t>ψυχογενής ανορεξία </a:t>
            </a:r>
            <a:r>
              <a:rPr lang="el-GR" sz="2000" dirty="0" smtClean="0">
                <a:latin typeface="Georgia" pitchFamily="18" charset="0"/>
              </a:rPr>
              <a:t>και η </a:t>
            </a:r>
            <a:r>
              <a:rPr lang="el-GR" sz="2000" b="1" dirty="0" smtClean="0">
                <a:latin typeface="Georgia" pitchFamily="18" charset="0"/>
              </a:rPr>
              <a:t>ψυχογενής βουλιμία</a:t>
            </a:r>
            <a:r>
              <a:rPr lang="el-GR" sz="2000" dirty="0" smtClean="0">
                <a:latin typeface="Georgia" pitchFamily="18" charset="0"/>
              </a:rPr>
              <a:t>. Το φαγητό εξυπηρετεί ψυχολογικούς - κοινωνικούς - πολιτιστικούς σκοπούς για τον άνθρωπο. Από τη στιγμή της γέννησης του ανθρώπου, το φαγητό συνδέεται με αισθήματα ασφάλειας, ηρεμίας σε περιόδους άγχους και προβληματισμών, ευφορίας σε κοινωνικές εκδηλώσεις.</a:t>
            </a:r>
            <a:endParaRPr lang="el-GR" sz="2000" dirty="0">
              <a:latin typeface="Georgia"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428603"/>
            <a:ext cx="8858312" cy="7478970"/>
          </a:xfrm>
          <a:prstGeom prst="rect">
            <a:avLst/>
          </a:prstGeom>
        </p:spPr>
        <p:txBody>
          <a:bodyPr wrap="square">
            <a:spAutoFit/>
          </a:bodyPr>
          <a:lstStyle/>
          <a:p>
            <a:pPr algn="ctr"/>
            <a:r>
              <a:rPr lang="el-GR" sz="2000" dirty="0" smtClean="0">
                <a:latin typeface="Georgia" pitchFamily="18" charset="0"/>
              </a:rPr>
              <a:t>Η εξέχουσα σημασία του φαγητού, λοιπόν, σε συνδυασμό με μια αδύνατη ψυχικά προσωπικότητα, μπορεί να οδηγήσει στην εμφάνιση μιας διατροφικής διαταραχής. Και το πιο ανησυχητικό είναι ότι οι περιπτώσεις διατροφικών διαταραχών αυξάνονται κάθε χρόνο. Παρουσιάζονται κυρίως σε κορίτσια ηλικίας μεταξύ 15 και 25 χρόνων των ανώτερων κοινωνικοοικονομικών τάξεων και συχνά ανάμεσα σε αθλητές, ιδίως της ενόργανης γυμναστικής, σε χορευτές και νεαρές γυναίκες που εργάζονται ως μοντέλα. Το ποσοστό των ανδρών που εμφανίζει διατροφικές διαταραχές είναι πολύ μικρότερο. </a:t>
            </a:r>
          </a:p>
          <a:p>
            <a:pPr algn="ctr"/>
            <a:endParaRPr lang="el-GR" sz="2000" dirty="0" smtClean="0">
              <a:latin typeface="Georgia" pitchFamily="18" charset="0"/>
            </a:endParaRPr>
          </a:p>
          <a:p>
            <a:pPr algn="ctr"/>
            <a:r>
              <a:rPr lang="el-GR" sz="2000" dirty="0" smtClean="0">
                <a:latin typeface="Georgia" pitchFamily="18" charset="0"/>
              </a:rPr>
              <a:t>Τα σημαντικότερα αίτια που οδηγούν στην εμφάνιση αυτών των διατροφικών διαταραχών είναι: </a:t>
            </a:r>
          </a:p>
          <a:p>
            <a:pPr algn="ctr"/>
            <a:endParaRPr lang="el-GR" sz="2000" dirty="0" smtClean="0"/>
          </a:p>
          <a:p>
            <a:pPr algn="ctr"/>
            <a:r>
              <a:rPr lang="el-GR" sz="2000" b="1" dirty="0" smtClean="0">
                <a:latin typeface="Georgia" pitchFamily="18" charset="0"/>
              </a:rPr>
              <a:t>Ι. Ψυχολογικά Αίτια </a:t>
            </a:r>
          </a:p>
          <a:p>
            <a:pPr algn="ctr"/>
            <a:r>
              <a:rPr lang="el-GR" sz="2000" dirty="0" smtClean="0">
                <a:latin typeface="Georgia" pitchFamily="18" charset="0"/>
              </a:rPr>
              <a:t>Στοιχεία της προσωπικότητας κάποιων ατόμων τα καθιστούν πιο επιρρεπή στις διατροφικές διαταραχές: η αναζήτηση της τελειότητας, η ανάγκη αποδοχής, ο φόβος της κριτικής, το αίσθημα της ανεπάρκειας, η έλλειψη εκτίμησης του εαυτού τους. Θεωρούν ότι θέτοντας υπό έλεγχο την πείνα τους μπορούν να ελέγξουν και άλλους τομείς της ζωής τους. Πολλοί θεωρούν το φαγητό υποκατάστατο της αγάπης.</a:t>
            </a:r>
          </a:p>
          <a:p>
            <a:pPr algn="ctr"/>
            <a:endParaRPr lang="el-GR" sz="2000" dirty="0" smtClean="0">
              <a:latin typeface="Georgia" pitchFamily="18" charset="0"/>
            </a:endParaRPr>
          </a:p>
          <a:p>
            <a:pPr algn="ctr"/>
            <a:endParaRPr lang="el-GR" sz="2000" dirty="0" smtClean="0">
              <a:latin typeface="Georgia" pitchFamily="18" charset="0"/>
            </a:endParaRPr>
          </a:p>
          <a:p>
            <a:pPr algn="ctr"/>
            <a:endParaRPr lang="el-GR" sz="2000" dirty="0" smtClean="0">
              <a:latin typeface="Georgia" pitchFamily="18" charset="0"/>
            </a:endParaRPr>
          </a:p>
          <a:p>
            <a:pPr algn="ctr"/>
            <a:endParaRPr lang="el-GR" sz="2000" dirty="0">
              <a:latin typeface="Georgia"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357166"/>
            <a:ext cx="8858312" cy="6001643"/>
          </a:xfrm>
          <a:prstGeom prst="rect">
            <a:avLst/>
          </a:prstGeom>
        </p:spPr>
        <p:txBody>
          <a:bodyPr wrap="square">
            <a:spAutoFit/>
          </a:bodyPr>
          <a:lstStyle/>
          <a:p>
            <a:pPr algn="ctr"/>
            <a:r>
              <a:rPr lang="el-GR" sz="2200" b="1" dirty="0" smtClean="0">
                <a:latin typeface="Georgia" pitchFamily="18" charset="0"/>
              </a:rPr>
              <a:t>ΙΙ. Κοινωνικά Αίτια</a:t>
            </a:r>
          </a:p>
          <a:p>
            <a:pPr algn="ctr"/>
            <a:r>
              <a:rPr lang="el-GR" sz="2000" dirty="0" smtClean="0">
                <a:latin typeface="Georgia" pitchFamily="18" charset="0"/>
              </a:rPr>
              <a:t> Η σύγχρονη κοινωνία επιδοκιμάζει τους αδύνατους ανθρώπους. Τα Μέσα Μαζικής Ενημέρωσης στέλνουν μηνύματα σχετικά με τα πλεονεκτήματα του να είσαι αδύνατος: επιτυχία, δύναμη, αποδοχή, θαυμασμός, φίλοι. Προωθείται δε και το αντίθετο: αυτοί που δεν είναι όμορφοι και αδύνατοι είναι κακοί, αδύναμοι, απορριπτέοι. Έτσι, υπάρχει ένα συνεχές κυνήγι για την απώλεια βάρους και την επίτευξη της εικόνας του ιδανικού σώματος, που επιτυγχάνεται με συνεχή δίαιτα. Όλα αυτά κάνουν πολλούς θύματα των διατροφικών διαταραχών.</a:t>
            </a:r>
          </a:p>
          <a:p>
            <a:pPr algn="ctr"/>
            <a:r>
              <a:rPr lang="el-GR" sz="2000" dirty="0" smtClean="0">
                <a:latin typeface="Georgia" pitchFamily="18" charset="0"/>
              </a:rPr>
              <a:t> </a:t>
            </a:r>
          </a:p>
          <a:p>
            <a:pPr algn="ctr"/>
            <a:r>
              <a:rPr lang="el-GR" sz="2200" b="1" dirty="0" smtClean="0">
                <a:latin typeface="Georgia" pitchFamily="18" charset="0"/>
              </a:rPr>
              <a:t>ΙΙΙ. Οικογενειακά αίτια</a:t>
            </a:r>
          </a:p>
          <a:p>
            <a:pPr algn="ctr"/>
            <a:r>
              <a:rPr lang="el-GR" sz="2000" dirty="0" smtClean="0">
                <a:latin typeface="Georgia" pitchFamily="18" charset="0"/>
              </a:rPr>
              <a:t> Η οικογένεια παίζει σημαντικό ρόλο στην εμφάνιση αλλά και στην πρόληψη των διαταραχών αυτών. Οικογένειες που κάνουν τα παιδιά να αισθάνονται μόνα, εγκαταλειμμένα, δε δείχνουν κατανόηση ή θέτουν υψηλούς στόχους γι’ αυτά, μπορεί εύκολα να οδηγήσουν στην εμφάνιση διατροφικών διαταραχών. Όλα τα παραπάνω, σε συνδυασμό με το ότι τα περισσότερα περιστατικά εμφανίζονται γύρω στην εφηβεία, μια δύσκολη συναισθηματικά και ψυχολογικά ηλικία, εξηγούν επαρκώς την αύξηση της εμφάνισης των διαταραχών. </a:t>
            </a:r>
            <a:endParaRPr lang="el-GR" sz="2000" dirty="0">
              <a:latin typeface="Georgia"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642918"/>
            <a:ext cx="8715436" cy="5663089"/>
          </a:xfrm>
          <a:prstGeom prst="rect">
            <a:avLst/>
          </a:prstGeom>
        </p:spPr>
        <p:txBody>
          <a:bodyPr wrap="square">
            <a:spAutoFit/>
          </a:bodyPr>
          <a:lstStyle/>
          <a:p>
            <a:pPr algn="ctr"/>
            <a:r>
              <a:rPr lang="el-GR" sz="2200" b="1" dirty="0" smtClean="0">
                <a:latin typeface="Georgia" pitchFamily="18" charset="0"/>
              </a:rPr>
              <a:t>Ψυχογενής Ανορεξία </a:t>
            </a:r>
          </a:p>
          <a:p>
            <a:pPr algn="ctr"/>
            <a:endParaRPr lang="el-GR" sz="2000" b="1" dirty="0" smtClean="0">
              <a:latin typeface="Georgia" pitchFamily="18" charset="0"/>
            </a:endParaRPr>
          </a:p>
          <a:p>
            <a:pPr algn="ctr"/>
            <a:r>
              <a:rPr lang="el-GR" sz="2000" b="1" dirty="0" smtClean="0">
                <a:latin typeface="Georgia" pitchFamily="18" charset="0"/>
              </a:rPr>
              <a:t>Διατροφική διαταραχή, που χαρακτηρίζεται από άρνηση διατήρησης του κατώτερου φυσιολογικού σωματικού βάρους, έντονο φόβο για πρόσληψη βάρους και διαταραγμένη εικόνα σώματος. </a:t>
            </a:r>
          </a:p>
          <a:p>
            <a:pPr algn="ctr"/>
            <a:endParaRPr lang="el-GR" sz="2000" b="1" dirty="0" smtClean="0">
              <a:latin typeface="Georgia" pitchFamily="18" charset="0"/>
            </a:endParaRPr>
          </a:p>
          <a:p>
            <a:pPr algn="ctr"/>
            <a:r>
              <a:rPr lang="el-GR" sz="2000" dirty="0" smtClean="0">
                <a:latin typeface="Georgia" pitchFamily="18" charset="0"/>
              </a:rPr>
              <a:t>Η ψυχογενής (ή νευρική) ανορεξία είναι η πρώτη διατροφική διαταραχή που περιγράφηκε. Και αυτό γιατί, ενώ είναι ψυχολογική ασθένεια, εμφανίζει σωματικά συμπτώματα ασιτίας. Ο όρος «ανορεξία» δεν είναι απόλυτα σωστός. Το ανορεξικό άτομο χαρακτηρίζεται από καταπίεση του αισθήματος της πείνας και όχι από απώλεια της όρεξης</a:t>
            </a:r>
          </a:p>
          <a:p>
            <a:pPr algn="ctr"/>
            <a:r>
              <a:rPr lang="el-GR" sz="2000" dirty="0" smtClean="0">
                <a:latin typeface="Georgia" pitchFamily="18" charset="0"/>
              </a:rPr>
              <a:t> Υπολογίζεται ότι 1 στις 100 έφηβες και νεαρές γυναίκες στις ΗΠΑ πάσχουν από ψυχογενή ανορεξία, ενώ ποσοστό 6% από αυτές θα πεθάνουν μέσα σε 10 χρόνια από τη διάγνωση. Ο θάνατος συχνά προκαλείται από τις επιπτώσεις της ασιτίας ή από αυτοκτονία. Όσο περισσότερο χρονικό διάστημα υποφέρει κάποιος από τη διαταραχή αυτή στη λήψη τροφής τόσο δυσκολότερο είναι να θεραπευθεί.</a:t>
            </a:r>
            <a:endParaRPr lang="el-GR" sz="2000" dirty="0">
              <a:latin typeface="Georg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04"/>
            <a:ext cx="8229600" cy="1000132"/>
          </a:xfrm>
        </p:spPr>
        <p:txBody>
          <a:bodyPr>
            <a:normAutofit/>
          </a:bodyPr>
          <a:lstStyle/>
          <a:p>
            <a:r>
              <a:rPr lang="el-GR" sz="3200" dirty="0" smtClean="0">
                <a:latin typeface="Georgia" pitchFamily="18" charset="0"/>
              </a:rPr>
              <a:t>ΤΡΟΦΗ ΚΑΙ ΕΝΕΡΓΕΙΑ</a:t>
            </a:r>
            <a:endParaRPr lang="el-GR" sz="3200" dirty="0">
              <a:latin typeface="Georgia" pitchFamily="18" charset="0"/>
            </a:endParaRPr>
          </a:p>
        </p:txBody>
      </p:sp>
      <p:sp>
        <p:nvSpPr>
          <p:cNvPr id="3" name="2 - Θέση περιεχομένου"/>
          <p:cNvSpPr>
            <a:spLocks noGrp="1"/>
          </p:cNvSpPr>
          <p:nvPr>
            <p:ph idx="1"/>
          </p:nvPr>
        </p:nvSpPr>
        <p:spPr>
          <a:xfrm>
            <a:off x="0" y="1357298"/>
            <a:ext cx="9144000" cy="5500702"/>
          </a:xfrm>
        </p:spPr>
        <p:txBody>
          <a:bodyPr>
            <a:normAutofit/>
          </a:bodyPr>
          <a:lstStyle/>
          <a:p>
            <a:pPr algn="ctr">
              <a:buNone/>
            </a:pPr>
            <a:r>
              <a:rPr lang="el-GR" sz="2400" dirty="0" smtClean="0">
                <a:latin typeface="Georgia" pitchFamily="18" charset="0"/>
              </a:rPr>
              <a:t>Τα τρόφιμα που καταναλώνονται χρησιμοποιούνται από τον οργανισμό για: </a:t>
            </a:r>
          </a:p>
          <a:p>
            <a:pPr algn="ctr">
              <a:buFontTx/>
              <a:buChar char="-"/>
            </a:pPr>
            <a:r>
              <a:rPr lang="el-GR" sz="2400" dirty="0" smtClean="0">
                <a:latin typeface="Georgia" pitchFamily="18" charset="0"/>
              </a:rPr>
              <a:t>να παράγει ενέργεια, </a:t>
            </a:r>
          </a:p>
          <a:p>
            <a:pPr algn="ctr">
              <a:buNone/>
            </a:pPr>
            <a:r>
              <a:rPr lang="el-GR" sz="2400" dirty="0" smtClean="0">
                <a:latin typeface="Georgia" pitchFamily="18" charset="0"/>
              </a:rPr>
              <a:t>- να κινηθεί ή να αναπτυχθεί και </a:t>
            </a:r>
          </a:p>
          <a:p>
            <a:pPr algn="ctr">
              <a:buNone/>
            </a:pPr>
            <a:r>
              <a:rPr lang="el-GR" sz="2400" dirty="0" smtClean="0">
                <a:latin typeface="Georgia" pitchFamily="18" charset="0"/>
              </a:rPr>
              <a:t>- να επιτελέσει τις βασικές του λειτουργίες</a:t>
            </a:r>
          </a:p>
          <a:p>
            <a:pPr algn="ctr">
              <a:buNone/>
            </a:pPr>
            <a:r>
              <a:rPr lang="el-GR" sz="2400" dirty="0" smtClean="0">
                <a:latin typeface="Georgia" pitchFamily="18" charset="0"/>
              </a:rPr>
              <a:t>Με τη βοήθεια των τροφών υπάρχει μια συνεχής πρόσληψη και δαπάνη ενέργειας.</a:t>
            </a:r>
          </a:p>
          <a:p>
            <a:pPr algn="ctr">
              <a:buNone/>
            </a:pPr>
            <a:endParaRPr lang="el-GR" sz="2400" dirty="0" smtClean="0">
              <a:latin typeface="Georgia" pitchFamily="18" charset="0"/>
            </a:endParaRPr>
          </a:p>
          <a:p>
            <a:pPr algn="ctr">
              <a:buNone/>
            </a:pPr>
            <a:r>
              <a:rPr lang="el-GR" sz="2400" b="1" dirty="0" smtClean="0">
                <a:latin typeface="Georgia" pitchFamily="18" charset="0"/>
              </a:rPr>
              <a:t>Πρόσληψη ενέργειας</a:t>
            </a:r>
            <a:r>
              <a:rPr lang="el-GR" sz="2400" dirty="0" smtClean="0">
                <a:latin typeface="Georgia" pitchFamily="18" charset="0"/>
              </a:rPr>
              <a:t>: Τα τρόφιμα προσφέρουν τα υλικά για την ανάπτυξη και συντήρηση του οργανισμού αλλά και την απαιτούμενη ενέργεια (οι υδατάνθρακες, οι πρωτεΐνες και τα λίπη) μέσω του μεταβολισμού.</a:t>
            </a:r>
            <a:endParaRPr lang="el-GR" sz="2400" dirty="0">
              <a:latin typeface="Georgia" pitchFamily="18"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2" descr="Ψυχογενής Ανορεξία - Όταν σε τρώει αυτό που δεν τρω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43364" name="Picture 4" descr="Ψυχογενής Ανορεξία - Όταν σε τρώει αυτό που δεν τρως"/>
          <p:cNvPicPr>
            <a:picLocks noChangeAspect="1" noChangeArrowheads="1"/>
          </p:cNvPicPr>
          <p:nvPr/>
        </p:nvPicPr>
        <p:blipFill>
          <a:blip r:embed="rId2"/>
          <a:srcRect/>
          <a:stretch>
            <a:fillRect/>
          </a:stretch>
        </p:blipFill>
        <p:spPr bwMode="auto">
          <a:xfrm>
            <a:off x="2143108" y="214290"/>
            <a:ext cx="5381616" cy="3075209"/>
          </a:xfrm>
          <a:prstGeom prst="rect">
            <a:avLst/>
          </a:prstGeom>
          <a:noFill/>
        </p:spPr>
      </p:pic>
      <p:pic>
        <p:nvPicPr>
          <p:cNvPr id="143366" name="Picture 6" descr="Διαταραχές πρόσληψης τροφής : Τι είναι και πως εξελίσσονται; | Έντεχνη Δράση"/>
          <p:cNvPicPr>
            <a:picLocks noChangeAspect="1" noChangeArrowheads="1"/>
          </p:cNvPicPr>
          <p:nvPr/>
        </p:nvPicPr>
        <p:blipFill>
          <a:blip r:embed="rId3"/>
          <a:srcRect/>
          <a:stretch>
            <a:fillRect/>
          </a:stretch>
        </p:blipFill>
        <p:spPr bwMode="auto">
          <a:xfrm>
            <a:off x="4865974" y="3714752"/>
            <a:ext cx="3849398" cy="3010230"/>
          </a:xfrm>
          <a:prstGeom prst="rect">
            <a:avLst/>
          </a:prstGeom>
          <a:noFill/>
        </p:spPr>
      </p:pic>
      <p:pic>
        <p:nvPicPr>
          <p:cNvPr id="32770" name="Picture 2" descr="Διατροφικές διαταραχές στην εφηβεία | Εξέλιξη Ζωής"/>
          <p:cNvPicPr>
            <a:picLocks noChangeAspect="1" noChangeArrowheads="1"/>
          </p:cNvPicPr>
          <p:nvPr/>
        </p:nvPicPr>
        <p:blipFill>
          <a:blip r:embed="rId4"/>
          <a:srcRect/>
          <a:stretch>
            <a:fillRect/>
          </a:stretch>
        </p:blipFill>
        <p:spPr bwMode="auto">
          <a:xfrm>
            <a:off x="1071538" y="3714751"/>
            <a:ext cx="2857520" cy="2794579"/>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500043"/>
            <a:ext cx="9144000" cy="5940088"/>
          </a:xfrm>
          <a:prstGeom prst="rect">
            <a:avLst/>
          </a:prstGeom>
        </p:spPr>
        <p:txBody>
          <a:bodyPr wrap="square">
            <a:spAutoFit/>
          </a:bodyPr>
          <a:lstStyle/>
          <a:p>
            <a:pPr algn="ctr"/>
            <a:r>
              <a:rPr lang="el-GR" sz="2000" dirty="0" smtClean="0">
                <a:latin typeface="Georgia" pitchFamily="18" charset="0"/>
              </a:rPr>
              <a:t>Αν και οι ρίζες της ψυχογενούς ανορεξίας είναι ψυχολογικές, η ασιτία είναι αυτή που προκαλεί επιπλοκές στην υγεία. Όλα σχεδόν τα συστήματα του οργανισμού επηρεάζονται από την ανεπάρκεια των θρεπτικών συστατικών. Οι επιπτώσεις, πολλές από τις οποίες παραμένουν και μετά την πρόσληψη βάρους, είναι:</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 Απώλεια ικανότητας ρύθμισης της θερμοκρασίας του σώματος λόγω δραματικής μείωσης του λιπώδους ιστού. </a:t>
            </a:r>
            <a:endParaRPr lang="en-US" sz="2000" dirty="0" smtClean="0">
              <a:latin typeface="Georgia" pitchFamily="18" charset="0"/>
            </a:endParaRPr>
          </a:p>
          <a:p>
            <a:pPr algn="ctr"/>
            <a:r>
              <a:rPr lang="el-GR" sz="2000" dirty="0" smtClean="0">
                <a:latin typeface="Georgia" pitchFamily="18" charset="0"/>
              </a:rPr>
              <a:t>■ Χαμηλός μεταβολικός ρυθμός λόγω ορμονικών διαταραχών. </a:t>
            </a:r>
            <a:endParaRPr lang="en-US" sz="2000" dirty="0" smtClean="0">
              <a:latin typeface="Georgia" pitchFamily="18" charset="0"/>
            </a:endParaRPr>
          </a:p>
          <a:p>
            <a:pPr algn="ctr"/>
            <a:r>
              <a:rPr lang="el-GR" sz="2000" dirty="0" smtClean="0">
                <a:latin typeface="Georgia" pitchFamily="18" charset="0"/>
              </a:rPr>
              <a:t>■ Επιβράδυνση καρδιακών παλμών, που συνεπάγεται ατονία, λιποθυμία, υπνηλία. </a:t>
            </a:r>
            <a:endParaRPr lang="en-US" sz="2000" dirty="0" smtClean="0">
              <a:latin typeface="Georgia" pitchFamily="18" charset="0"/>
            </a:endParaRPr>
          </a:p>
          <a:p>
            <a:pPr algn="ctr"/>
            <a:r>
              <a:rPr lang="el-GR" sz="2000" dirty="0" smtClean="0">
                <a:latin typeface="Georgia" pitchFamily="18" charset="0"/>
              </a:rPr>
              <a:t>■ Σιδηροπενική αναιμία και άλλες αβιταμινώσεις. </a:t>
            </a:r>
            <a:endParaRPr lang="en-US" sz="2000" dirty="0" smtClean="0">
              <a:latin typeface="Georgia" pitchFamily="18" charset="0"/>
            </a:endParaRPr>
          </a:p>
          <a:p>
            <a:pPr algn="ctr"/>
            <a:r>
              <a:rPr lang="el-GR" sz="2000" dirty="0" smtClean="0">
                <a:latin typeface="Georgia" pitchFamily="18" charset="0"/>
              </a:rPr>
              <a:t>■ Ξηρό και άγριο δέρμα, απώλεια μαλλιών.</a:t>
            </a:r>
            <a:endParaRPr lang="en-US" sz="2000" dirty="0" smtClean="0">
              <a:latin typeface="Georgia" pitchFamily="18" charset="0"/>
            </a:endParaRPr>
          </a:p>
          <a:p>
            <a:pPr algn="ctr"/>
            <a:r>
              <a:rPr lang="el-GR" sz="2000" dirty="0" smtClean="0">
                <a:latin typeface="Georgia" pitchFamily="18" charset="0"/>
              </a:rPr>
              <a:t> ■ Προβλήματα του πεπτικού συστήματος - δυσκοιλιότητα.</a:t>
            </a:r>
            <a:endParaRPr lang="en-US" sz="2000" dirty="0" smtClean="0">
              <a:latin typeface="Georgia" pitchFamily="18" charset="0"/>
            </a:endParaRPr>
          </a:p>
          <a:p>
            <a:pPr algn="ctr"/>
            <a:r>
              <a:rPr lang="el-GR" sz="2000" dirty="0" smtClean="0">
                <a:latin typeface="Georgia" pitchFamily="18" charset="0"/>
              </a:rPr>
              <a:t> ■ Αφυδάτωση λόγω μεταβολών στους ηλεκτρολύτες του σώματος.</a:t>
            </a:r>
            <a:endParaRPr lang="en-US" sz="2000" dirty="0" smtClean="0">
              <a:latin typeface="Georgia" pitchFamily="18" charset="0"/>
            </a:endParaRPr>
          </a:p>
          <a:p>
            <a:pPr algn="ctr"/>
            <a:r>
              <a:rPr lang="el-GR" sz="2000" dirty="0" smtClean="0">
                <a:latin typeface="Georgia" pitchFamily="18" charset="0"/>
              </a:rPr>
              <a:t> ■ Αμηνόρροια (τρόπος διάγνωσης της νόσου) </a:t>
            </a:r>
            <a:endParaRPr lang="en-US" sz="2000" dirty="0" smtClean="0">
              <a:latin typeface="Georgia" pitchFamily="18" charset="0"/>
            </a:endParaRPr>
          </a:p>
          <a:p>
            <a:pPr algn="ctr"/>
            <a:r>
              <a:rPr lang="el-GR" sz="2000" dirty="0" smtClean="0">
                <a:latin typeface="Georgia" pitchFamily="18" charset="0"/>
              </a:rPr>
              <a:t>■ Μείωση της οστικής πυκνότητας λόγω ορμονικών διαταραχών, που μπορεί να προκαλέσουν οστεοπόρωση. </a:t>
            </a:r>
            <a:endParaRPr lang="en-US" sz="2000" dirty="0" smtClean="0">
              <a:latin typeface="Georgia" pitchFamily="18" charset="0"/>
            </a:endParaRPr>
          </a:p>
          <a:p>
            <a:pPr algn="ctr"/>
            <a:r>
              <a:rPr lang="el-GR" sz="2000" dirty="0" smtClean="0">
                <a:latin typeface="Georgia" pitchFamily="18" charset="0"/>
              </a:rPr>
              <a:t>■ Καρδιακή δυσλειτουργία και ανεπάρκεια, που αποτελεί και αιτία θανάτου.</a:t>
            </a:r>
            <a:endParaRPr lang="el-GR" sz="2000" dirty="0">
              <a:latin typeface="Georgia"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6555641"/>
          </a:xfrm>
          <a:prstGeom prst="rect">
            <a:avLst/>
          </a:prstGeom>
        </p:spPr>
        <p:txBody>
          <a:bodyPr wrap="square">
            <a:spAutoFit/>
          </a:bodyPr>
          <a:lstStyle/>
          <a:p>
            <a:pPr algn="ctr"/>
            <a:r>
              <a:rPr lang="el-GR" sz="2000" dirty="0" smtClean="0">
                <a:latin typeface="Georgia" pitchFamily="18" charset="0"/>
              </a:rPr>
              <a:t>Η αντιμετώπιση της ψυχογενούς ανορεξίας είναι </a:t>
            </a:r>
            <a:r>
              <a:rPr lang="el-GR" sz="2000" b="1" dirty="0" smtClean="0">
                <a:latin typeface="Georgia" pitchFamily="18" charset="0"/>
              </a:rPr>
              <a:t>δύσκολη</a:t>
            </a:r>
            <a:r>
              <a:rPr lang="el-GR" sz="2000" dirty="0" smtClean="0">
                <a:latin typeface="Georgia" pitchFamily="18" charset="0"/>
              </a:rPr>
              <a:t> και </a:t>
            </a:r>
            <a:r>
              <a:rPr lang="el-GR" sz="2000" b="1" dirty="0" smtClean="0">
                <a:latin typeface="Georgia" pitchFamily="18" charset="0"/>
              </a:rPr>
              <a:t>χρονοβόρα</a:t>
            </a:r>
            <a:r>
              <a:rPr lang="el-GR" sz="2000" dirty="0" smtClean="0">
                <a:latin typeface="Georgia" pitchFamily="18" charset="0"/>
              </a:rPr>
              <a:t>. Οι στατιστικές δείχνουν ότι το 70% των ασθενών θεραπεύονται, αλλά χρειάζονται συνεχή βοήθεια, γιατί υπάρχει </a:t>
            </a:r>
            <a:r>
              <a:rPr lang="el-GR" sz="2000" b="1" dirty="0" smtClean="0">
                <a:latin typeface="Georgia" pitchFamily="18" charset="0"/>
              </a:rPr>
              <a:t>κίνδυνος επανεμφάνισης </a:t>
            </a:r>
            <a:r>
              <a:rPr lang="el-GR" sz="2000" dirty="0" smtClean="0">
                <a:latin typeface="Georgia" pitchFamily="18" charset="0"/>
              </a:rPr>
              <a:t>της νόσου. </a:t>
            </a:r>
            <a:endParaRPr lang="en-US" sz="2000" dirty="0" smtClean="0">
              <a:latin typeface="Georgia" pitchFamily="18" charset="0"/>
            </a:endParaRPr>
          </a:p>
          <a:p>
            <a:pPr algn="ctr"/>
            <a:r>
              <a:rPr lang="el-GR" sz="2000" dirty="0" smtClean="0">
                <a:latin typeface="Georgia" pitchFamily="18" charset="0"/>
              </a:rPr>
              <a:t>Επειδή το ανορεξικό άτομο βυθίζεται στο φόβο και στην απομόνωση και </a:t>
            </a:r>
            <a:r>
              <a:rPr lang="el-GR" sz="2000" b="1" dirty="0" smtClean="0">
                <a:latin typeface="Georgia" pitchFamily="18" charset="0"/>
              </a:rPr>
              <a:t>αρνείται την ύπαρξη του προβλήματος</a:t>
            </a:r>
            <a:r>
              <a:rPr lang="el-GR" sz="2000" dirty="0" smtClean="0">
                <a:latin typeface="Georgia" pitchFamily="18" charset="0"/>
              </a:rPr>
              <a:t>, είναι αναγκαία η συλλογική αντιμετώπιση τόσο από την </a:t>
            </a:r>
            <a:r>
              <a:rPr lang="el-GR" sz="2000" b="1" dirty="0" smtClean="0">
                <a:latin typeface="Georgia" pitchFamily="18" charset="0"/>
              </a:rPr>
              <a:t>οικογένεια</a:t>
            </a:r>
            <a:r>
              <a:rPr lang="el-GR" sz="2000" dirty="0" smtClean="0">
                <a:latin typeface="Georgia" pitchFamily="18" charset="0"/>
              </a:rPr>
              <a:t> όσο και από μια ομάδα </a:t>
            </a:r>
            <a:r>
              <a:rPr lang="el-GR" sz="2000" b="1" dirty="0" smtClean="0">
                <a:latin typeface="Georgia" pitchFamily="18" charset="0"/>
              </a:rPr>
              <a:t>ειδικών επιστημόνων</a:t>
            </a:r>
            <a:r>
              <a:rPr lang="el-GR" sz="2000" dirty="0" smtClean="0">
                <a:latin typeface="Georgia" pitchFamily="18" charset="0"/>
              </a:rPr>
              <a:t>. Η οικογένεια, πρώτιστα, θα πρέπει να συνειδητοποιήσει το πρόβλημα και να το αντιμετωπίσει με ψυχραιμία και αγάπη. Έπειτα, θα πρέπει να απευθυνθεί σε ειδικούς: </a:t>
            </a:r>
            <a:r>
              <a:rPr lang="el-GR" sz="2000" b="1" dirty="0" smtClean="0">
                <a:latin typeface="Georgia" pitchFamily="18" charset="0"/>
              </a:rPr>
              <a:t>γιατρό - διαιτολόγο - ψυχολόγο</a:t>
            </a:r>
            <a:r>
              <a:rPr lang="el-GR" sz="2000" dirty="0" smtClean="0">
                <a:latin typeface="Georgia" pitchFamily="18" charset="0"/>
              </a:rPr>
              <a:t>, οι οποίοι θα πρέπει να συνεργασθούν συστηματικά, εξετάζοντας τα ιδιαίτερα χαρακτηριστικά της συγκεκριμένης περίπτωσης. </a:t>
            </a:r>
            <a:endParaRPr lang="en-US" sz="2000" dirty="0" smtClean="0">
              <a:latin typeface="Georgia" pitchFamily="18" charset="0"/>
            </a:endParaRPr>
          </a:p>
          <a:p>
            <a:pPr algn="ctr"/>
            <a:r>
              <a:rPr lang="el-GR" sz="2000" dirty="0" smtClean="0">
                <a:latin typeface="Georgia" pitchFamily="18" charset="0"/>
              </a:rPr>
              <a:t>Η παραμονή στο </a:t>
            </a:r>
            <a:r>
              <a:rPr lang="el-GR" sz="2000" b="1" dirty="0" smtClean="0">
                <a:latin typeface="Georgia" pitchFamily="18" charset="0"/>
              </a:rPr>
              <a:t>νοσοκομείο</a:t>
            </a:r>
            <a:r>
              <a:rPr lang="el-GR" sz="2000" dirty="0" smtClean="0">
                <a:latin typeface="Georgia" pitchFamily="18" charset="0"/>
              </a:rPr>
              <a:t> απαιτείται μόνο, όταν το βάρος του ασθενή είναι </a:t>
            </a:r>
            <a:r>
              <a:rPr lang="el-GR" sz="2000" b="1" dirty="0" smtClean="0">
                <a:latin typeface="Georgia" pitchFamily="18" charset="0"/>
              </a:rPr>
              <a:t>κάτω από το 70% του ιδεώδους</a:t>
            </a:r>
            <a:r>
              <a:rPr lang="el-GR" sz="2000" dirty="0" smtClean="0">
                <a:latin typeface="Georgia" pitchFamily="18" charset="0"/>
              </a:rPr>
              <a:t>. Οι ασθενείς χρειάζονται ιδιαίτερη προσοχή, γιατί συχνά κάνουν </a:t>
            </a:r>
            <a:r>
              <a:rPr lang="el-GR" sz="2000" b="1" dirty="0" smtClean="0">
                <a:latin typeface="Georgia" pitchFamily="18" charset="0"/>
              </a:rPr>
              <a:t>απόπειρα αυτοκτονίας</a:t>
            </a:r>
            <a:r>
              <a:rPr lang="el-GR" sz="2000" dirty="0" smtClean="0">
                <a:latin typeface="Georgia" pitchFamily="18" charset="0"/>
              </a:rPr>
              <a:t>, είναι </a:t>
            </a:r>
            <a:r>
              <a:rPr lang="el-GR" sz="2000" b="1" dirty="0" smtClean="0">
                <a:latin typeface="Georgia" pitchFamily="18" charset="0"/>
              </a:rPr>
              <a:t>επινοητικοί</a:t>
            </a:r>
            <a:r>
              <a:rPr lang="el-GR" sz="2000" dirty="0" smtClean="0">
                <a:latin typeface="Georgia" pitchFamily="18" charset="0"/>
              </a:rPr>
              <a:t> και </a:t>
            </a:r>
            <a:r>
              <a:rPr lang="el-GR" sz="2000" b="1" dirty="0" smtClean="0">
                <a:latin typeface="Georgia" pitchFamily="18" charset="0"/>
              </a:rPr>
              <a:t>επίμονοι</a:t>
            </a:r>
            <a:r>
              <a:rPr lang="el-GR" sz="2000" dirty="0" smtClean="0">
                <a:latin typeface="Georgia" pitchFamily="18" charset="0"/>
              </a:rPr>
              <a:t>. Δε διστάζουν πολλές φορές να εφεύρουν τρόπους, για να κρύψουν την απώλεια βάρους, όπως να πίνουν πολύ νερό πριν από τη ζύγισή τους ή να βάζουν κέρματα στις τσέπες τους, για να φαίνονται πιο βαριοί. Είναι αναγκαίο η ομάδα των ειδικών να κερδίσει την </a:t>
            </a:r>
            <a:r>
              <a:rPr lang="el-GR" sz="2000" b="1" dirty="0" smtClean="0">
                <a:latin typeface="Georgia" pitchFamily="18" charset="0"/>
              </a:rPr>
              <a:t>εμπιστοσύνη</a:t>
            </a:r>
            <a:r>
              <a:rPr lang="el-GR" sz="2000" dirty="0" smtClean="0">
                <a:latin typeface="Georgia" pitchFamily="18" charset="0"/>
              </a:rPr>
              <a:t> και τη </a:t>
            </a:r>
            <a:r>
              <a:rPr lang="el-GR" sz="2000" b="1" dirty="0" smtClean="0">
                <a:latin typeface="Georgia" pitchFamily="18" charset="0"/>
              </a:rPr>
              <a:t>συνεργασία</a:t>
            </a:r>
            <a:r>
              <a:rPr lang="el-GR" sz="2000" dirty="0" smtClean="0">
                <a:latin typeface="Georgia" pitchFamily="18" charset="0"/>
              </a:rPr>
              <a:t> του ασθενή. Η επανασίτιση είναι δύσκολη υπόθεση και ο βασικός λόγος είναι ότι οι ασθενείς είναι </a:t>
            </a:r>
            <a:r>
              <a:rPr lang="el-GR" sz="2000" b="1" dirty="0" smtClean="0">
                <a:latin typeface="Georgia" pitchFamily="18" charset="0"/>
              </a:rPr>
              <a:t>απρόθυμοι να φάνε</a:t>
            </a:r>
            <a:r>
              <a:rPr lang="el-GR" sz="2000" dirty="0" smtClean="0">
                <a:latin typeface="Georgia" pitchFamily="18" charset="0"/>
              </a:rPr>
              <a:t>! Βασικό είναι να συνεκτιμηθούν οι ιδιαίτερες ανάγκες και προτιμήσεις του ασθενή.</a:t>
            </a:r>
            <a:endParaRPr lang="el-GR" sz="2000" dirty="0">
              <a:latin typeface="Georgia"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42844" y="428604"/>
            <a:ext cx="8858312" cy="5539978"/>
          </a:xfrm>
          <a:prstGeom prst="rect">
            <a:avLst/>
          </a:prstGeom>
        </p:spPr>
        <p:txBody>
          <a:bodyPr wrap="square">
            <a:spAutoFit/>
          </a:bodyPr>
          <a:lstStyle/>
          <a:p>
            <a:pPr algn="ctr"/>
            <a:r>
              <a:rPr lang="el-GR" sz="2000" dirty="0" smtClean="0">
                <a:latin typeface="Georgia" pitchFamily="18" charset="0"/>
              </a:rPr>
              <a:t>Οι στόχοι της διαιτητικής θεραπείας θα πρέπει να είναι: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 Να σταματήσει η απώλεια βάρους. </a:t>
            </a:r>
            <a:endParaRPr lang="en-US" sz="2000" dirty="0" smtClean="0">
              <a:latin typeface="Georgia" pitchFamily="18" charset="0"/>
            </a:endParaRPr>
          </a:p>
          <a:p>
            <a:pPr algn="ctr"/>
            <a:r>
              <a:rPr lang="el-GR" sz="2000" dirty="0" smtClean="0">
                <a:latin typeface="Georgia" pitchFamily="18" charset="0"/>
              </a:rPr>
              <a:t>■ Να αυξηθεί αργά και σταθερά η θερμιδική πρόσληψη (περίπου 200 </a:t>
            </a:r>
            <a:r>
              <a:rPr lang="el-GR" sz="2000" dirty="0" err="1" smtClean="0">
                <a:latin typeface="Georgia" pitchFamily="18" charset="0"/>
              </a:rPr>
              <a:t>Kcal</a:t>
            </a:r>
            <a:r>
              <a:rPr lang="el-GR" sz="2000" dirty="0" smtClean="0">
                <a:latin typeface="Georgia" pitchFamily="18" charset="0"/>
              </a:rPr>
              <a:t>/εβδομάδα) και κατά συνέπεια το βάρος. </a:t>
            </a:r>
            <a:endParaRPr lang="en-US" sz="2000" dirty="0" smtClean="0">
              <a:latin typeface="Georgia" pitchFamily="18" charset="0"/>
            </a:endParaRPr>
          </a:p>
          <a:p>
            <a:pPr algn="ctr"/>
            <a:r>
              <a:rPr lang="el-GR" sz="2000" dirty="0" smtClean="0">
                <a:latin typeface="Georgia" pitchFamily="18" charset="0"/>
              </a:rPr>
              <a:t>■ Να δίνονται μικρά και τακτικά γεύματα, με ποικιλία τροφίμων, ώστε να μην αισθάνεται ο ασθενής «φουσκωμένος». </a:t>
            </a:r>
            <a:endParaRPr lang="en-US" sz="2000" dirty="0" smtClean="0">
              <a:latin typeface="Georgia" pitchFamily="18" charset="0"/>
            </a:endParaRPr>
          </a:p>
          <a:p>
            <a:pPr algn="ctr"/>
            <a:r>
              <a:rPr lang="el-GR" sz="2000" dirty="0" smtClean="0">
                <a:latin typeface="Georgia" pitchFamily="18" charset="0"/>
              </a:rPr>
              <a:t>■ Καλό θα είναι να δίνονται και συμπληρώματα βιταμινών, όταν κρίνεται αναγκαίο.</a:t>
            </a:r>
            <a:endParaRPr lang="en-US" sz="2000" dirty="0" smtClean="0">
              <a:latin typeface="Georgia" pitchFamily="18" charset="0"/>
            </a:endParaRPr>
          </a:p>
          <a:p>
            <a:pPr algn="ctr"/>
            <a:r>
              <a:rPr lang="el-GR" sz="2000" dirty="0" smtClean="0">
                <a:latin typeface="Georgia" pitchFamily="18" charset="0"/>
              </a:rPr>
              <a:t> ■ Να μάθει ο ασθενής να τρώει με βάση το αίσθημα της πείνας και του κορεσμού. </a:t>
            </a:r>
            <a:endParaRPr lang="en-US" sz="2000" dirty="0" smtClean="0">
              <a:latin typeface="Georgia" pitchFamily="18" charset="0"/>
            </a:endParaRPr>
          </a:p>
          <a:p>
            <a:pPr algn="ctr"/>
            <a:endParaRPr lang="en-US" dirty="0" smtClean="0">
              <a:latin typeface="Georgia" pitchFamily="18" charset="0"/>
            </a:endParaRPr>
          </a:p>
          <a:p>
            <a:pPr algn="ctr"/>
            <a:endParaRPr lang="en-US" dirty="0" smtClean="0">
              <a:latin typeface="Georgia" pitchFamily="18" charset="0"/>
            </a:endParaRPr>
          </a:p>
          <a:p>
            <a:pPr algn="ctr"/>
            <a:endParaRPr lang="en-US" dirty="0" smtClean="0">
              <a:latin typeface="Georgia" pitchFamily="18" charset="0"/>
            </a:endParaRPr>
          </a:p>
          <a:p>
            <a:pPr algn="ctr"/>
            <a:r>
              <a:rPr lang="el-GR" sz="2000" dirty="0" smtClean="0">
                <a:latin typeface="Georgia" pitchFamily="18" charset="0"/>
              </a:rPr>
              <a:t>Παράλληλα με τη διατροφική αντιμετώπιση είναι απαραίτητη η παρέμβαση του </a:t>
            </a:r>
            <a:r>
              <a:rPr lang="el-GR" sz="2000" b="1" dirty="0" smtClean="0">
                <a:latin typeface="Georgia" pitchFamily="18" charset="0"/>
              </a:rPr>
              <a:t>ψυχολόγου</a:t>
            </a:r>
            <a:r>
              <a:rPr lang="el-GR" sz="2000" dirty="0" smtClean="0">
                <a:latin typeface="Georgia" pitchFamily="18" charset="0"/>
              </a:rPr>
              <a:t>, για να αντιμετωπιστούν τα ψυχολογικά προβλήματα. Μόνον έτσι θα βοηθηθεί ο ασθενής να </a:t>
            </a:r>
            <a:r>
              <a:rPr lang="el-GR" sz="2000" b="1" dirty="0" smtClean="0">
                <a:latin typeface="Georgia" pitchFamily="18" charset="0"/>
              </a:rPr>
              <a:t>συνειδητοποιήσει</a:t>
            </a:r>
            <a:r>
              <a:rPr lang="el-GR" sz="2000" dirty="0" smtClean="0">
                <a:latin typeface="Georgia" pitchFamily="18" charset="0"/>
              </a:rPr>
              <a:t> τη βάση του προβλήματος και να επιστρέψει σε μια φυσιολογική ζωή.</a:t>
            </a:r>
            <a:endParaRPr lang="el-GR" sz="2000" dirty="0">
              <a:latin typeface="Georgia" pitchFamily="18"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6186309"/>
          </a:xfrm>
          <a:prstGeom prst="rect">
            <a:avLst/>
          </a:prstGeom>
        </p:spPr>
        <p:txBody>
          <a:bodyPr wrap="square">
            <a:spAutoFit/>
          </a:bodyPr>
          <a:lstStyle/>
          <a:p>
            <a:pPr algn="ctr"/>
            <a:r>
              <a:rPr lang="el-GR" sz="2200" b="1" dirty="0" smtClean="0">
                <a:latin typeface="Georgia" pitchFamily="18" charset="0"/>
              </a:rPr>
              <a:t>Ψυχογενής Βουλιμία </a:t>
            </a:r>
            <a:endParaRPr lang="en-US" sz="2200" b="1" dirty="0" smtClean="0">
              <a:latin typeface="Georgia" pitchFamily="18" charset="0"/>
            </a:endParaRPr>
          </a:p>
          <a:p>
            <a:pPr algn="ctr"/>
            <a:endParaRPr lang="en-US" sz="2000" dirty="0" smtClean="0">
              <a:latin typeface="Georgia" pitchFamily="18" charset="0"/>
            </a:endParaRPr>
          </a:p>
          <a:p>
            <a:pPr algn="ctr"/>
            <a:r>
              <a:rPr lang="el-GR" b="1" dirty="0" smtClean="0">
                <a:latin typeface="Georgia" pitchFamily="18" charset="0"/>
              </a:rPr>
              <a:t>Διατροφική διαταραχή, που χαρακτηρίζεται από επαναλαμβανόμενα αδηφαγικά επεισόδια, που συνήθως ακολουθούνται από χρήση καθαρτικών μεθόδων, υπερεντατική άσκηση ή πλήρη αποχή από το φαγητό. </a:t>
            </a:r>
            <a:endParaRPr lang="en-US" b="1" dirty="0" smtClean="0">
              <a:latin typeface="Georgia" pitchFamily="18" charset="0"/>
            </a:endParaRPr>
          </a:p>
          <a:p>
            <a:pPr algn="ctr"/>
            <a:endParaRPr lang="en-US" sz="2000" b="1" dirty="0" smtClean="0">
              <a:latin typeface="Georgia" pitchFamily="18" charset="0"/>
            </a:endParaRPr>
          </a:p>
          <a:p>
            <a:pPr algn="ctr"/>
            <a:r>
              <a:rPr lang="el-GR" sz="2000" dirty="0" smtClean="0">
                <a:latin typeface="Georgia" pitchFamily="18" charset="0"/>
              </a:rPr>
              <a:t>Θα πρέπει να διευκρινισθεί ότι ως </a:t>
            </a:r>
            <a:r>
              <a:rPr lang="el-GR" sz="2000" b="1" dirty="0" smtClean="0">
                <a:latin typeface="Georgia" pitchFamily="18" charset="0"/>
              </a:rPr>
              <a:t>αδηφαγικό επεισόδιο </a:t>
            </a:r>
            <a:r>
              <a:rPr lang="el-GR" sz="2000" dirty="0" smtClean="0">
                <a:latin typeface="Georgia" pitchFamily="18" charset="0"/>
              </a:rPr>
              <a:t>ή </a:t>
            </a:r>
            <a:r>
              <a:rPr lang="el-GR" sz="2000" b="1" dirty="0" smtClean="0">
                <a:latin typeface="Georgia" pitchFamily="18" charset="0"/>
              </a:rPr>
              <a:t>κρίση βουλιμίας </a:t>
            </a:r>
            <a:r>
              <a:rPr lang="el-GR" sz="2000" dirty="0" smtClean="0">
                <a:latin typeface="Georgia" pitchFamily="18" charset="0"/>
              </a:rPr>
              <a:t>ή </a:t>
            </a:r>
            <a:r>
              <a:rPr lang="el-GR" sz="2000" b="1" dirty="0" smtClean="0">
                <a:latin typeface="Georgia" pitchFamily="18" charset="0"/>
              </a:rPr>
              <a:t>υπερφαγία</a:t>
            </a:r>
            <a:r>
              <a:rPr lang="el-GR" sz="2000" dirty="0" smtClean="0">
                <a:latin typeface="Georgia" pitchFamily="18" charset="0"/>
              </a:rPr>
              <a:t> χαρακτηρίζεται η κατανάλωση σε μικρό χρονικό διάστημα (π.χ. 2 ωρών) τεραστίων ποσοτήτων τροφής, που οι περισσότεροι άνθρωποι δεν μπορούν να καταναλώσουν. Χαρακτηριστικό του είναι η </a:t>
            </a:r>
            <a:r>
              <a:rPr lang="el-GR" sz="2000" b="1" dirty="0" smtClean="0">
                <a:latin typeface="Georgia" pitchFamily="18" charset="0"/>
              </a:rPr>
              <a:t>απώλεια του αισθήματος του κορεσμού</a:t>
            </a:r>
            <a:r>
              <a:rPr lang="el-GR" sz="2000" dirty="0" smtClean="0">
                <a:latin typeface="Georgia" pitchFamily="18" charset="0"/>
              </a:rPr>
              <a:t> και η κατανάλωση τροφών </a:t>
            </a:r>
            <a:r>
              <a:rPr lang="el-GR" sz="2000" b="1" dirty="0" smtClean="0">
                <a:latin typeface="Georgia" pitchFamily="18" charset="0"/>
              </a:rPr>
              <a:t>υψηλής περιεκτικότητας σε υδατάνθρακες</a:t>
            </a:r>
            <a:r>
              <a:rPr lang="el-GR" sz="2000" dirty="0" smtClean="0">
                <a:latin typeface="Georgia" pitchFamily="18" charset="0"/>
              </a:rPr>
              <a:t>. Μόλις το 1980 η ψυχογενής βουλιμία θεωρήθηκε μια ξεχωριστή διατροφική διαταραχή. Εκδηλώνεται κυρίως σε έφηβες και νεαρές γυναίκες 17-25 ετών, αλλά μπορεί να εκδηλωθεί και αργότερα, στην ηλικία των 40-50. Στις ΗΠΑ υπολογίζεται ότι 4 - 6% των νεαρών γυναικών μπορούν να χαρακτηρισθούν </a:t>
            </a:r>
            <a:r>
              <a:rPr lang="el-GR" sz="2000" dirty="0" err="1" smtClean="0">
                <a:latin typeface="Georgia" pitchFamily="18" charset="0"/>
              </a:rPr>
              <a:t>βουλιμικές</a:t>
            </a:r>
            <a:r>
              <a:rPr lang="el-GR" sz="2000" dirty="0" smtClean="0">
                <a:latin typeface="Georgia" pitchFamily="18" charset="0"/>
              </a:rPr>
              <a:t>. </a:t>
            </a:r>
            <a:endParaRPr lang="en-US" sz="2000" dirty="0" smtClean="0">
              <a:latin typeface="Georgia" pitchFamily="18" charset="0"/>
            </a:endParaRPr>
          </a:p>
          <a:p>
            <a:pPr algn="ctr"/>
            <a:r>
              <a:rPr lang="el-GR" sz="2000" dirty="0" smtClean="0">
                <a:latin typeface="Georgia" pitchFamily="18" charset="0"/>
              </a:rPr>
              <a:t>Η πραγματική συχνότητα, όμως, της ασθένειας στο γενικό πληθυσμό είναι άγνωστη, γιατί μόνο οι γυναίκες που ζητούν βοήθεια από γιατρό μπορούν να εντοπισθούν. Γίνεται αναφορά κυρίως στις γυναίκες, γιατί στους άνδρες το πρόβλημα εμφανίζεται σε πολύ μικρό ποσοστό (0.2%).</a:t>
            </a:r>
            <a:endParaRPr lang="el-GR" sz="2000" dirty="0">
              <a:latin typeface="Georgia"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85728"/>
            <a:ext cx="8786874" cy="5940088"/>
          </a:xfrm>
          <a:prstGeom prst="rect">
            <a:avLst/>
          </a:prstGeom>
        </p:spPr>
        <p:txBody>
          <a:bodyPr wrap="square">
            <a:spAutoFit/>
          </a:bodyPr>
          <a:lstStyle/>
          <a:p>
            <a:pPr algn="ctr"/>
            <a:r>
              <a:rPr lang="el-GR" sz="2000" dirty="0" smtClean="0">
                <a:latin typeface="Georgia" pitchFamily="18" charset="0"/>
              </a:rPr>
              <a:t>Διακρίνονται δύο τύποι βουλιμικού ατόμου: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α. </a:t>
            </a:r>
            <a:r>
              <a:rPr lang="el-GR" sz="2000" b="1" dirty="0" smtClean="0">
                <a:latin typeface="Georgia" pitchFamily="18" charset="0"/>
              </a:rPr>
              <a:t>Καθαρτήριος</a:t>
            </a:r>
            <a:r>
              <a:rPr lang="el-GR" sz="2000" dirty="0" smtClean="0">
                <a:latin typeface="Georgia" pitchFamily="18" charset="0"/>
              </a:rPr>
              <a:t> τύπος: χρησιμοποιεί συστηματικά </a:t>
            </a:r>
            <a:r>
              <a:rPr lang="el-GR" sz="2000" b="1" dirty="0" smtClean="0">
                <a:latin typeface="Georgia" pitchFamily="18" charset="0"/>
              </a:rPr>
              <a:t>καθαρτικά</a:t>
            </a:r>
            <a:r>
              <a:rPr lang="el-GR" sz="2000" dirty="0" smtClean="0">
                <a:latin typeface="Georgia" pitchFamily="18" charset="0"/>
              </a:rPr>
              <a:t>, </a:t>
            </a:r>
            <a:r>
              <a:rPr lang="el-GR" sz="2000" b="1" dirty="0" smtClean="0">
                <a:latin typeface="Georgia" pitchFamily="18" charset="0"/>
              </a:rPr>
              <a:t>διουρητικά</a:t>
            </a:r>
            <a:r>
              <a:rPr lang="el-GR" sz="2000" dirty="0" smtClean="0">
                <a:latin typeface="Georgia" pitchFamily="18" charset="0"/>
              </a:rPr>
              <a:t> ή προκαλεί </a:t>
            </a:r>
            <a:r>
              <a:rPr lang="el-GR" sz="2000" b="1" dirty="0" smtClean="0">
                <a:latin typeface="Georgia" pitchFamily="18" charset="0"/>
              </a:rPr>
              <a:t>εμετό</a:t>
            </a:r>
            <a:r>
              <a:rPr lang="el-GR" sz="2000" dirty="0" smtClean="0">
                <a:latin typeface="Georgia" pitchFamily="18" charset="0"/>
              </a:rPr>
              <a:t> ως αντιστάθμισμα στην υπερφαγία.</a:t>
            </a:r>
            <a:endParaRPr lang="en-US" sz="2000" dirty="0" smtClean="0">
              <a:latin typeface="Georgia" pitchFamily="18" charset="0"/>
            </a:endParaRPr>
          </a:p>
          <a:p>
            <a:pPr algn="ctr"/>
            <a:r>
              <a:rPr lang="el-GR" sz="2000" dirty="0" smtClean="0">
                <a:latin typeface="Georgia" pitchFamily="18" charset="0"/>
              </a:rPr>
              <a:t> β. </a:t>
            </a:r>
            <a:r>
              <a:rPr lang="el-GR" sz="2000" b="1" dirty="0" smtClean="0">
                <a:latin typeface="Georgia" pitchFamily="18" charset="0"/>
              </a:rPr>
              <a:t>Μη καθαρτήριος </a:t>
            </a:r>
            <a:r>
              <a:rPr lang="el-GR" sz="2000" dirty="0" smtClean="0">
                <a:latin typeface="Georgia" pitchFamily="18" charset="0"/>
              </a:rPr>
              <a:t>τύπος: χρησιμοποιεί κυρίως την </a:t>
            </a:r>
            <a:r>
              <a:rPr lang="el-GR" sz="2000" b="1" dirty="0" smtClean="0">
                <a:latin typeface="Georgia" pitchFamily="18" charset="0"/>
              </a:rPr>
              <a:t>αποχή</a:t>
            </a:r>
            <a:r>
              <a:rPr lang="el-GR" sz="2000" dirty="0" smtClean="0">
                <a:latin typeface="Georgia" pitchFamily="18" charset="0"/>
              </a:rPr>
              <a:t> από το φαγητό ή την </a:t>
            </a:r>
            <a:r>
              <a:rPr lang="el-GR" sz="2000" b="1" dirty="0" smtClean="0">
                <a:latin typeface="Georgia" pitchFamily="18" charset="0"/>
              </a:rPr>
              <a:t>υπερεντατική</a:t>
            </a:r>
            <a:r>
              <a:rPr lang="el-GR" sz="2000" dirty="0" smtClean="0">
                <a:latin typeface="Georgia" pitchFamily="18" charset="0"/>
              </a:rPr>
              <a:t> </a:t>
            </a:r>
            <a:r>
              <a:rPr lang="el-GR" sz="2000" b="1" dirty="0" smtClean="0">
                <a:latin typeface="Georgia" pitchFamily="18" charset="0"/>
              </a:rPr>
              <a:t>γυμναστική</a:t>
            </a:r>
            <a:r>
              <a:rPr lang="el-GR" sz="2000" dirty="0" smtClean="0">
                <a:latin typeface="Georgia" pitchFamily="18" charset="0"/>
              </a:rPr>
              <a:t> ως αντιστάθμισμα στην υπερφαγία.</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 Είναι φανερό ότι δημιουργείται ένας φαύλος κύκλος βουλιμίας (όπως φαίνεται στο σχήμα) από τον οποίο είναι πολύ δύσκολο να ξεφύγει κανείς, αν δεν υπάρξει η κατάλληλη βοήθεια.</a:t>
            </a:r>
            <a:r>
              <a:rPr lang="el-GR" sz="2000" dirty="0" smtClean="0"/>
              <a:t> </a:t>
            </a:r>
            <a:endParaRPr lang="en-US" sz="2000" dirty="0" smtClean="0"/>
          </a:p>
          <a:p>
            <a:pPr algn="ctr"/>
            <a:endParaRPr lang="en-US" sz="2000" dirty="0" smtClean="0"/>
          </a:p>
          <a:p>
            <a:pPr algn="ctr"/>
            <a:r>
              <a:rPr lang="el-GR" sz="2000" dirty="0" smtClean="0">
                <a:latin typeface="Georgia" pitchFamily="18" charset="0"/>
              </a:rPr>
              <a:t>Επειδή στην ψυχογενή βουλιμία δεν υπάρχει δραματική απώλεια βάρους και η </a:t>
            </a:r>
            <a:r>
              <a:rPr lang="el-GR" sz="2000" dirty="0" err="1" smtClean="0">
                <a:latin typeface="Georgia" pitchFamily="18" charset="0"/>
              </a:rPr>
              <a:t>βουλιμική</a:t>
            </a:r>
            <a:r>
              <a:rPr lang="el-GR" sz="2000" dirty="0" smtClean="0">
                <a:latin typeface="Georgia" pitchFamily="18" charset="0"/>
              </a:rPr>
              <a:t> διατηρεί </a:t>
            </a:r>
            <a:r>
              <a:rPr lang="el-GR" sz="2000" b="1" dirty="0" smtClean="0">
                <a:latin typeface="Georgia" pitchFamily="18" charset="0"/>
              </a:rPr>
              <a:t>περίπου σταθερό το βάρος </a:t>
            </a:r>
            <a:r>
              <a:rPr lang="el-GR" sz="2000" dirty="0" smtClean="0">
                <a:latin typeface="Georgia" pitchFamily="18" charset="0"/>
              </a:rPr>
              <a:t>της, από τη μια δεν είναι εύκολο να διαγνωσθεί η ασθένεια και από την άλλη η πλειοψηφία των προβλημάτων υγείας προέρχεται από την πρόκληση εμετού, που σε κάποιες περιπτώσεις φθάνει να προκαλείται ακούσια ή με την κατάχρηση καθαρτικών και διουρητικών. Ως αποτέλεσμα αυτών, συχνά εμφανίζονται </a:t>
            </a:r>
            <a:r>
              <a:rPr lang="el-GR" sz="2000" b="1" dirty="0" smtClean="0">
                <a:latin typeface="Georgia" pitchFamily="18" charset="0"/>
              </a:rPr>
              <a:t>διατροφικές ανεπάρκειες</a:t>
            </a:r>
            <a:r>
              <a:rPr lang="el-GR" sz="2000" dirty="0" smtClean="0">
                <a:latin typeface="Georgia" pitchFamily="18" charset="0"/>
              </a:rPr>
              <a:t>.</a:t>
            </a:r>
            <a:endParaRPr lang="el-GR" sz="2000" dirty="0">
              <a:latin typeface="Georgia"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Ψυχογενής Βουλιμία:o όρος και οι οικείες εικόνες – Freeminds.gr"/>
          <p:cNvPicPr>
            <a:picLocks noChangeAspect="1" noChangeArrowheads="1"/>
          </p:cNvPicPr>
          <p:nvPr/>
        </p:nvPicPr>
        <p:blipFill>
          <a:blip r:embed="rId2"/>
          <a:srcRect/>
          <a:stretch>
            <a:fillRect/>
          </a:stretch>
        </p:blipFill>
        <p:spPr bwMode="auto">
          <a:xfrm>
            <a:off x="1890842" y="788853"/>
            <a:ext cx="5252926" cy="5140477"/>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Διαταραχές Πρόσληψης Τροφής"/>
          <p:cNvPicPr>
            <a:picLocks noChangeAspect="1" noChangeArrowheads="1"/>
          </p:cNvPicPr>
          <p:nvPr/>
        </p:nvPicPr>
        <p:blipFill>
          <a:blip r:embed="rId2"/>
          <a:srcRect/>
          <a:stretch>
            <a:fillRect/>
          </a:stretch>
        </p:blipFill>
        <p:spPr bwMode="auto">
          <a:xfrm>
            <a:off x="571472" y="285729"/>
            <a:ext cx="8001056" cy="6239076"/>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Ψυχογενής Βουλιμία"/>
          <p:cNvPicPr>
            <a:picLocks noChangeAspect="1" noChangeArrowheads="1"/>
          </p:cNvPicPr>
          <p:nvPr/>
        </p:nvPicPr>
        <p:blipFill>
          <a:blip r:embed="rId2"/>
          <a:srcRect/>
          <a:stretch>
            <a:fillRect/>
          </a:stretch>
        </p:blipFill>
        <p:spPr bwMode="auto">
          <a:xfrm>
            <a:off x="0" y="0"/>
            <a:ext cx="4500562" cy="2357430"/>
          </a:xfrm>
          <a:prstGeom prst="rect">
            <a:avLst/>
          </a:prstGeom>
          <a:noFill/>
        </p:spPr>
      </p:pic>
      <p:pic>
        <p:nvPicPr>
          <p:cNvPr id="159748" name="Picture 4" descr="Ψυχογενής Βουλιμία: Πότε κάποιος θα πρέπει να ανησυχήσει; - Blog"/>
          <p:cNvPicPr>
            <a:picLocks noChangeAspect="1" noChangeArrowheads="1"/>
          </p:cNvPicPr>
          <p:nvPr/>
        </p:nvPicPr>
        <p:blipFill>
          <a:blip r:embed="rId3"/>
          <a:srcRect/>
          <a:stretch>
            <a:fillRect/>
          </a:stretch>
        </p:blipFill>
        <p:spPr bwMode="auto">
          <a:xfrm>
            <a:off x="2428860" y="2428868"/>
            <a:ext cx="3437198" cy="2357454"/>
          </a:xfrm>
          <a:prstGeom prst="rect">
            <a:avLst/>
          </a:prstGeom>
          <a:noFill/>
        </p:spPr>
      </p:pic>
      <p:pic>
        <p:nvPicPr>
          <p:cNvPr id="159752" name="Picture 8" descr="Ψυχογενής βουλιμία: συμπτώματα, αιτιολογία, αντιμετώπιση"/>
          <p:cNvPicPr>
            <a:picLocks noChangeAspect="1" noChangeArrowheads="1"/>
          </p:cNvPicPr>
          <p:nvPr/>
        </p:nvPicPr>
        <p:blipFill>
          <a:blip r:embed="rId4"/>
          <a:srcRect/>
          <a:stretch>
            <a:fillRect/>
          </a:stretch>
        </p:blipFill>
        <p:spPr bwMode="auto">
          <a:xfrm>
            <a:off x="4500562" y="4467225"/>
            <a:ext cx="4643438" cy="2390775"/>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500042"/>
            <a:ext cx="9144000" cy="5632311"/>
          </a:xfrm>
          <a:prstGeom prst="rect">
            <a:avLst/>
          </a:prstGeom>
        </p:spPr>
        <p:txBody>
          <a:bodyPr wrap="square">
            <a:spAutoFit/>
          </a:bodyPr>
          <a:lstStyle/>
          <a:p>
            <a:pPr algn="ctr"/>
            <a:r>
              <a:rPr lang="el-GR" sz="2000" dirty="0" smtClean="0">
                <a:latin typeface="Georgia" pitchFamily="18" charset="0"/>
              </a:rPr>
              <a:t>Οι επιπτώσεις στην υγεία είναι: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 Τερηδόνα δοντιών (από τα οξέα του στομάχου). </a:t>
            </a:r>
            <a:endParaRPr lang="en-US" sz="2000" dirty="0" smtClean="0">
              <a:latin typeface="Georgia" pitchFamily="18" charset="0"/>
            </a:endParaRPr>
          </a:p>
          <a:p>
            <a:pPr algn="ctr"/>
            <a:r>
              <a:rPr lang="el-GR" sz="2000" dirty="0" smtClean="0">
                <a:latin typeface="Georgia" pitchFamily="18" charset="0"/>
              </a:rPr>
              <a:t>● Προβλήματα στο πεπτικό σύστημα (οισοφάγος - στομάχι). </a:t>
            </a:r>
            <a:endParaRPr lang="en-US" sz="2000" dirty="0" smtClean="0">
              <a:latin typeface="Georgia" pitchFamily="18" charset="0"/>
            </a:endParaRPr>
          </a:p>
          <a:p>
            <a:pPr algn="ctr"/>
            <a:r>
              <a:rPr lang="el-GR" sz="2000" dirty="0" smtClean="0">
                <a:latin typeface="Georgia" pitchFamily="18" charset="0"/>
              </a:rPr>
              <a:t>● Δυσκοιλιότητα. </a:t>
            </a:r>
            <a:endParaRPr lang="en-US" sz="2000" dirty="0" smtClean="0">
              <a:latin typeface="Georgia" pitchFamily="18" charset="0"/>
            </a:endParaRPr>
          </a:p>
          <a:p>
            <a:pPr algn="ctr"/>
            <a:r>
              <a:rPr lang="el-GR" sz="2000" dirty="0" smtClean="0">
                <a:latin typeface="Georgia" pitchFamily="18" charset="0"/>
              </a:rPr>
              <a:t>● Αφυδάτωση και ηλεκτρολυτικές διαταραχές (από συχνούς εμετούς και χρήση διουρητικών).</a:t>
            </a:r>
            <a:endParaRPr lang="en-US" sz="2000" dirty="0" smtClean="0">
              <a:latin typeface="Georgia" pitchFamily="18" charset="0"/>
            </a:endParaRPr>
          </a:p>
          <a:p>
            <a:pPr algn="ctr"/>
            <a:r>
              <a:rPr lang="el-GR" sz="2000" dirty="0" smtClean="0">
                <a:latin typeface="Georgia" pitchFamily="18" charset="0"/>
              </a:rPr>
              <a:t> ● Ορμονικές διαταραχές. </a:t>
            </a:r>
            <a:endParaRPr lang="en-US" sz="2000" dirty="0" smtClean="0">
              <a:latin typeface="Georgia" pitchFamily="18" charset="0"/>
            </a:endParaRPr>
          </a:p>
          <a:p>
            <a:pPr algn="ctr"/>
            <a:r>
              <a:rPr lang="el-GR" sz="2000" dirty="0" smtClean="0">
                <a:latin typeface="Georgia" pitchFamily="18" charset="0"/>
              </a:rPr>
              <a:t>● Μυϊκή αδυναμία.</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 Και στην περίπτωση της ψυχογενούς βουλιμίας η σωστή αντιμετώπισή της απαιτεί τη συνεργασία τόσο της </a:t>
            </a:r>
            <a:r>
              <a:rPr lang="el-GR" sz="2000" b="1" dirty="0" smtClean="0">
                <a:latin typeface="Georgia" pitchFamily="18" charset="0"/>
              </a:rPr>
              <a:t>οικογένειας</a:t>
            </a:r>
            <a:r>
              <a:rPr lang="el-GR" sz="2000" dirty="0" smtClean="0">
                <a:latin typeface="Georgia" pitchFamily="18" charset="0"/>
              </a:rPr>
              <a:t> του βουλιμικού όσο και μιας </a:t>
            </a:r>
            <a:r>
              <a:rPr lang="el-GR" sz="2000" b="1" dirty="0" smtClean="0">
                <a:latin typeface="Georgia" pitchFamily="18" charset="0"/>
              </a:rPr>
              <a:t>ομάδας ειδικών</a:t>
            </a:r>
            <a:r>
              <a:rPr lang="el-GR" sz="2000" dirty="0" smtClean="0">
                <a:latin typeface="Georgia" pitchFamily="18" charset="0"/>
              </a:rPr>
              <a:t>: </a:t>
            </a:r>
            <a:r>
              <a:rPr lang="el-GR" sz="2000" b="1" dirty="0" smtClean="0">
                <a:latin typeface="Georgia" pitchFamily="18" charset="0"/>
              </a:rPr>
              <a:t>γιατρού</a:t>
            </a:r>
            <a:r>
              <a:rPr lang="el-GR" sz="2000" dirty="0" smtClean="0">
                <a:latin typeface="Georgia" pitchFamily="18" charset="0"/>
              </a:rPr>
              <a:t>, </a:t>
            </a:r>
            <a:r>
              <a:rPr lang="el-GR" sz="2000" b="1" dirty="0" smtClean="0">
                <a:latin typeface="Georgia" pitchFamily="18" charset="0"/>
              </a:rPr>
              <a:t>διαιτολόγου</a:t>
            </a:r>
            <a:r>
              <a:rPr lang="el-GR" sz="2000" dirty="0" smtClean="0">
                <a:latin typeface="Georgia" pitchFamily="18" charset="0"/>
              </a:rPr>
              <a:t>, </a:t>
            </a:r>
            <a:r>
              <a:rPr lang="el-GR" sz="2000" b="1" dirty="0" smtClean="0">
                <a:latin typeface="Georgia" pitchFamily="18" charset="0"/>
              </a:rPr>
              <a:t>ψυχολόγου</a:t>
            </a:r>
            <a:r>
              <a:rPr lang="el-GR" sz="2000" dirty="0" smtClean="0">
                <a:latin typeface="Georgia" pitchFamily="18" charset="0"/>
              </a:rPr>
              <a:t>. Η νοσοκομειακή περίθαλψη κρίνεται αναγκαία μόνο αν:</a:t>
            </a:r>
          </a:p>
          <a:p>
            <a:pPr algn="ctr"/>
            <a:endParaRPr lang="el-GR" sz="2000" dirty="0" smtClean="0">
              <a:latin typeface="Georgia" pitchFamily="18" charset="0"/>
            </a:endParaRPr>
          </a:p>
          <a:p>
            <a:pPr algn="ctr">
              <a:buFont typeface="Arial" pitchFamily="34" charset="0"/>
              <a:buChar char="•"/>
            </a:pPr>
            <a:r>
              <a:rPr lang="el-GR" sz="2000" dirty="0" smtClean="0">
                <a:latin typeface="Georgia" pitchFamily="18" charset="0"/>
              </a:rPr>
              <a:t> υπάρχει μεγάλη απώλεια βάρους </a:t>
            </a:r>
          </a:p>
          <a:p>
            <a:pPr algn="ctr">
              <a:buFont typeface="Arial" pitchFamily="34" charset="0"/>
              <a:buChar char="•"/>
            </a:pPr>
            <a:r>
              <a:rPr lang="el-GR" sz="2000" dirty="0" smtClean="0">
                <a:latin typeface="Georgia" pitchFamily="18" charset="0"/>
              </a:rPr>
              <a:t> υπάρχουν επιπλοκές από την κατάχρηση καθαρτικών, διουρητικών, πρόκληση εμετού. </a:t>
            </a:r>
            <a:endParaRPr lang="el-GR" sz="2000" dirty="0">
              <a:latin typeface="Georgia"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864096"/>
          </a:xfrm>
        </p:spPr>
        <p:txBody>
          <a:bodyPr>
            <a:normAutofit/>
          </a:bodyPr>
          <a:lstStyle/>
          <a:p>
            <a:r>
              <a:rPr lang="el-GR" sz="3200" dirty="0" smtClean="0">
                <a:latin typeface="Georgia" pitchFamily="18" charset="0"/>
              </a:rPr>
              <a:t>Δαπάνη ενέργειας</a:t>
            </a:r>
            <a:endParaRPr lang="el-GR" sz="3200" dirty="0">
              <a:latin typeface="Georgia" pitchFamily="18" charset="0"/>
            </a:endParaRPr>
          </a:p>
        </p:txBody>
      </p:sp>
      <p:sp>
        <p:nvSpPr>
          <p:cNvPr id="3" name="2 - Θέση περιεχομένου"/>
          <p:cNvSpPr>
            <a:spLocks noGrp="1"/>
          </p:cNvSpPr>
          <p:nvPr>
            <p:ph idx="1"/>
          </p:nvPr>
        </p:nvSpPr>
        <p:spPr>
          <a:xfrm>
            <a:off x="0" y="1124744"/>
            <a:ext cx="9144000" cy="5733256"/>
          </a:xfrm>
        </p:spPr>
        <p:txBody>
          <a:bodyPr>
            <a:normAutofit/>
          </a:bodyPr>
          <a:lstStyle/>
          <a:p>
            <a:pPr algn="ctr">
              <a:buNone/>
            </a:pPr>
            <a:r>
              <a:rPr lang="el-GR" sz="2200" dirty="0" smtClean="0">
                <a:latin typeface="Georgia" pitchFamily="18" charset="0"/>
              </a:rPr>
              <a:t>Οι ενεργειακές δαπάνες προκύπτουν εάν αθροιστούν οι παρακάτω παράμετροι:</a:t>
            </a:r>
          </a:p>
          <a:p>
            <a:pPr marL="457200" indent="-457200" algn="ctr">
              <a:buFont typeface="+mj-lt"/>
              <a:buAutoNum type="arabicPeriod"/>
            </a:pPr>
            <a:r>
              <a:rPr lang="el-GR" sz="2400" b="1" dirty="0" smtClean="0">
                <a:latin typeface="Georgia" pitchFamily="18" charset="0"/>
              </a:rPr>
              <a:t>Βασικός μεταβολικός ρυθμός (ΒΜΡ)</a:t>
            </a:r>
          </a:p>
          <a:p>
            <a:pPr marL="457200" indent="-457200" algn="ctr">
              <a:buNone/>
            </a:pPr>
            <a:r>
              <a:rPr lang="el-GR" sz="2400" u="sng" dirty="0" smtClean="0">
                <a:latin typeface="Georgia" pitchFamily="18" charset="0"/>
              </a:rPr>
              <a:t>Το ελάχιστο ποσό ενέργειας που απαιτείται για τη διατήρηση του ανθρώπινου οργανισμού στη ζωή δηλαδή για να επιτελεστούν οι βασικές του λειτουργίες (αναπνοή, θερμορύθμιση κλπ).</a:t>
            </a:r>
          </a:p>
          <a:p>
            <a:pPr marL="457200" indent="-457200" algn="ctr">
              <a:buNone/>
            </a:pPr>
            <a:r>
              <a:rPr lang="el-GR" sz="2200" dirty="0" smtClean="0">
                <a:latin typeface="Georgia" pitchFamily="18" charset="0"/>
              </a:rPr>
              <a:t>Ο ΒΜΡ υπολογίζεται σε ανάπαυση (το άτομο δεν κοιμάται), με κανονική θερμοκρασία περιβάλλοντος και με χρονική απόσταση από τη λήψη τροφής, άνω των 12 ωρών.</a:t>
            </a:r>
          </a:p>
          <a:p>
            <a:pPr marL="457200" indent="-457200" algn="ctr">
              <a:buNone/>
            </a:pPr>
            <a:r>
              <a:rPr lang="el-GR" sz="2200" dirty="0" smtClean="0">
                <a:latin typeface="Georgia" pitchFamily="18" charset="0"/>
              </a:rPr>
              <a:t>Διαφέρει από άτομο σε άτομο αλλά διαφοροποιείται και στο ίδιο άτομο με την επίδραση διαφόρων παραγόντων.</a:t>
            </a:r>
          </a:p>
          <a:p>
            <a:pPr marL="457200" indent="-457200" algn="ctr">
              <a:buNone/>
            </a:pPr>
            <a:r>
              <a:rPr lang="el-GR" sz="2200" dirty="0" smtClean="0">
                <a:latin typeface="Georgia" pitchFamily="18" charset="0"/>
              </a:rPr>
              <a:t>Παράγοντες όπως η </a:t>
            </a:r>
            <a:r>
              <a:rPr lang="el-GR" sz="2200" b="1" dirty="0" smtClean="0">
                <a:latin typeface="Georgia" pitchFamily="18" charset="0"/>
              </a:rPr>
              <a:t>ανάπτυξη</a:t>
            </a:r>
            <a:r>
              <a:rPr lang="el-GR" sz="2200" dirty="0" smtClean="0">
                <a:latin typeface="Georgia" pitchFamily="18" charset="0"/>
              </a:rPr>
              <a:t>, το </a:t>
            </a:r>
            <a:r>
              <a:rPr lang="el-GR" sz="2200" b="1" dirty="0" smtClean="0">
                <a:latin typeface="Georgia" pitchFamily="18" charset="0"/>
              </a:rPr>
              <a:t>ύψος</a:t>
            </a:r>
            <a:r>
              <a:rPr lang="el-GR" sz="2200" dirty="0" smtClean="0">
                <a:latin typeface="Georgia" pitchFamily="18" charset="0"/>
              </a:rPr>
              <a:t>, η </a:t>
            </a:r>
            <a:r>
              <a:rPr lang="el-GR" sz="2200" b="1" dirty="0" smtClean="0">
                <a:latin typeface="Georgia" pitchFamily="18" charset="0"/>
              </a:rPr>
              <a:t>σύσταση σώματος</a:t>
            </a:r>
            <a:r>
              <a:rPr lang="el-GR" sz="2200" dirty="0" smtClean="0">
                <a:latin typeface="Georgia" pitchFamily="18" charset="0"/>
              </a:rPr>
              <a:t>, η </a:t>
            </a:r>
            <a:r>
              <a:rPr lang="el-GR" sz="2200" b="1" dirty="0" smtClean="0">
                <a:latin typeface="Georgia" pitchFamily="18" charset="0"/>
              </a:rPr>
              <a:t>κατάσταση της υγείας του ατόμου </a:t>
            </a:r>
            <a:r>
              <a:rPr lang="el-GR" sz="2200" dirty="0" smtClean="0">
                <a:latin typeface="Georgia" pitchFamily="18" charset="0"/>
              </a:rPr>
              <a:t>και η </a:t>
            </a:r>
            <a:r>
              <a:rPr lang="el-GR" sz="2200" b="1" dirty="0" smtClean="0">
                <a:latin typeface="Georgia" pitchFamily="18" charset="0"/>
              </a:rPr>
              <a:t>περιβαλλοντική θερμοκρασία </a:t>
            </a:r>
            <a:r>
              <a:rPr lang="el-GR" sz="2200" dirty="0" smtClean="0">
                <a:latin typeface="Georgia" pitchFamily="18" charset="0"/>
              </a:rPr>
              <a:t>επηρεάζουν τον ΒΜΡ.</a:t>
            </a:r>
          </a:p>
          <a:p>
            <a:pPr marL="457200" indent="-457200" algn="ctr">
              <a:buNone/>
            </a:pPr>
            <a:endParaRPr lang="el-GR" sz="2400" dirty="0">
              <a:latin typeface="Georgia" pitchFamily="18"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357166"/>
            <a:ext cx="9144000" cy="5632311"/>
          </a:xfrm>
          <a:prstGeom prst="rect">
            <a:avLst/>
          </a:prstGeom>
        </p:spPr>
        <p:txBody>
          <a:bodyPr wrap="square">
            <a:spAutoFit/>
          </a:bodyPr>
          <a:lstStyle/>
          <a:p>
            <a:pPr algn="ctr"/>
            <a:r>
              <a:rPr lang="el-GR" sz="2000" dirty="0" smtClean="0">
                <a:latin typeface="Georgia" pitchFamily="18" charset="0"/>
              </a:rPr>
              <a:t>Η διατροφική αντιμετώπιση έχει στόχο να υιοθετηθούν </a:t>
            </a:r>
            <a:r>
              <a:rPr lang="el-GR" sz="2000" b="1" dirty="0" smtClean="0">
                <a:latin typeface="Georgia" pitchFamily="18" charset="0"/>
              </a:rPr>
              <a:t>σωστές διατροφικές συνήθειες</a:t>
            </a:r>
            <a:r>
              <a:rPr lang="el-GR" sz="2000" dirty="0" smtClean="0">
                <a:latin typeface="Georgia" pitchFamily="18" charset="0"/>
              </a:rPr>
              <a:t>. Το βουλιμικό άτομο θα πρέπει να μάθει </a:t>
            </a:r>
            <a:r>
              <a:rPr lang="el-GR" sz="2000" b="1" dirty="0" smtClean="0">
                <a:latin typeface="Georgia" pitchFamily="18" charset="0"/>
              </a:rPr>
              <a:t>τρόπους ελέγχου των </a:t>
            </a:r>
            <a:r>
              <a:rPr lang="el-GR" sz="2000" b="1" dirty="0" err="1" smtClean="0">
                <a:latin typeface="Georgia" pitchFamily="18" charset="0"/>
              </a:rPr>
              <a:t>αδηφαγικών</a:t>
            </a:r>
            <a:r>
              <a:rPr lang="el-GR" sz="2000" b="1" dirty="0" smtClean="0">
                <a:latin typeface="Georgia" pitchFamily="18" charset="0"/>
              </a:rPr>
              <a:t> επεισοδίων </a:t>
            </a:r>
            <a:r>
              <a:rPr lang="el-GR" sz="2000" dirty="0" smtClean="0">
                <a:latin typeface="Georgia" pitchFamily="18" charset="0"/>
              </a:rPr>
              <a:t>και να τρώει σε </a:t>
            </a:r>
            <a:r>
              <a:rPr lang="el-GR" sz="2000" b="1" dirty="0" smtClean="0">
                <a:latin typeface="Georgia" pitchFamily="18" charset="0"/>
              </a:rPr>
              <a:t>τακτά χρονικά διαστήματα</a:t>
            </a:r>
            <a:r>
              <a:rPr lang="el-GR" sz="2000" dirty="0" smtClean="0">
                <a:latin typeface="Georgia" pitchFamily="18" charset="0"/>
              </a:rPr>
              <a:t>, κάνοντας </a:t>
            </a:r>
            <a:r>
              <a:rPr lang="el-GR" sz="2000" b="1" dirty="0" smtClean="0">
                <a:latin typeface="Georgia" pitchFamily="18" charset="0"/>
              </a:rPr>
              <a:t>σωστές επιλογές τροφίμων</a:t>
            </a:r>
            <a:r>
              <a:rPr lang="el-GR" sz="2000" dirty="0" smtClean="0">
                <a:latin typeface="Georgia" pitchFamily="18" charset="0"/>
              </a:rPr>
              <a:t>. Αποτελεσματική θεωρείται η </a:t>
            </a:r>
            <a:r>
              <a:rPr lang="el-GR" sz="2000" b="1" dirty="0" smtClean="0">
                <a:latin typeface="Georgia" pitchFamily="18" charset="0"/>
              </a:rPr>
              <a:t>καταγραφή των τροφίμων</a:t>
            </a:r>
            <a:r>
              <a:rPr lang="el-GR" sz="2000" dirty="0" smtClean="0">
                <a:latin typeface="Georgia" pitchFamily="18" charset="0"/>
              </a:rPr>
              <a:t>, που καταναλώθηκαν, καθώς </a:t>
            </a:r>
            <a:r>
              <a:rPr lang="el-GR" sz="2000" b="1" dirty="0" smtClean="0">
                <a:latin typeface="Georgia" pitchFamily="18" charset="0"/>
              </a:rPr>
              <a:t>και η θερμιδική τους αξία</a:t>
            </a:r>
            <a:r>
              <a:rPr lang="el-GR" sz="2000" dirty="0" smtClean="0">
                <a:latin typeface="Georgia" pitchFamily="18" charset="0"/>
              </a:rPr>
              <a:t>, σε ημερολόγιο. Επίσης, είναι σημαντικό το βουλιμικό άτομο να τρώει με </a:t>
            </a:r>
            <a:r>
              <a:rPr lang="el-GR" sz="2000" b="1" dirty="0" smtClean="0">
                <a:latin typeface="Georgia" pitchFamily="18" charset="0"/>
              </a:rPr>
              <a:t>συντροφιά</a:t>
            </a:r>
            <a:r>
              <a:rPr lang="el-GR" sz="2000" dirty="0" smtClean="0">
                <a:latin typeface="Georgia" pitchFamily="18" charset="0"/>
              </a:rPr>
              <a:t>, για να </a:t>
            </a:r>
            <a:r>
              <a:rPr lang="el-GR" sz="2000" b="1" dirty="0" smtClean="0">
                <a:latin typeface="Georgia" pitchFamily="18" charset="0"/>
              </a:rPr>
              <a:t>ελέγχεται</a:t>
            </a:r>
            <a:r>
              <a:rPr lang="el-GR" sz="2000" dirty="0" smtClean="0">
                <a:latin typeface="Georgia" pitchFamily="18" charset="0"/>
              </a:rPr>
              <a:t> η ποσότητα που τρώει αλλά και γενικότερα η όλη διατροφική συμπεριφορά του.</a:t>
            </a:r>
          </a:p>
          <a:p>
            <a:pPr algn="ctr"/>
            <a:r>
              <a:rPr lang="el-GR" sz="2000" dirty="0" smtClean="0">
                <a:latin typeface="Georgia" pitchFamily="18" charset="0"/>
              </a:rPr>
              <a:t> Η ψυχολογική αντιμετώπιση βασίζεται στη βελτίωση της αυτοεκτίμησης του ατόμου, στο να μάθει να </a:t>
            </a:r>
            <a:r>
              <a:rPr lang="el-GR" sz="2000" b="1" dirty="0" smtClean="0">
                <a:latin typeface="Georgia" pitchFamily="18" charset="0"/>
              </a:rPr>
              <a:t>εκτιμά το σώμα </a:t>
            </a:r>
            <a:r>
              <a:rPr lang="el-GR" sz="2000" dirty="0" smtClean="0">
                <a:latin typeface="Georgia" pitchFamily="18" charset="0"/>
              </a:rPr>
              <a:t>του και να μπορεί να αντεπεξέρχεται στις δυσκολίες και το άγχος της καθημερινής ζωής. </a:t>
            </a:r>
          </a:p>
          <a:p>
            <a:pPr algn="ctr"/>
            <a:endParaRPr lang="el-GR" sz="2000" dirty="0" smtClean="0">
              <a:latin typeface="Georgia" pitchFamily="18" charset="0"/>
            </a:endParaRPr>
          </a:p>
          <a:p>
            <a:pPr algn="ctr"/>
            <a:r>
              <a:rPr lang="el-GR" sz="2000" dirty="0" smtClean="0">
                <a:latin typeface="Georgia" pitchFamily="18" charset="0"/>
              </a:rPr>
              <a:t>Συμπερασματικά, θα πρέπει να τονισθεί ότι η καλύτερη θεραπεία και για τις δυο προηγούμενες διατροφικές διαταραχές είναι η </a:t>
            </a:r>
            <a:r>
              <a:rPr lang="el-GR" sz="2000" b="1" dirty="0" smtClean="0">
                <a:latin typeface="Georgia" pitchFamily="18" charset="0"/>
              </a:rPr>
              <a:t>έγκαιρη διάγνωση</a:t>
            </a:r>
            <a:r>
              <a:rPr lang="el-GR" sz="2000" dirty="0" smtClean="0">
                <a:latin typeface="Georgia" pitchFamily="18" charset="0"/>
              </a:rPr>
              <a:t>. Η διατροφική εκπαίδευση, που στοχεύει κυρίως στη διαμόρφωση υγιούς διαιτητικής συμπεριφοράς, είναι η καλύτερη ασπίδα προστασίας. Και φυσικά το σχολείο είναι αυτό που θα μπορούσε να εκπαιδεύσει διατροφικά τους νέους και να βοηθήσει στην αποτροπή διατροφικών διαταραχών.</a:t>
            </a:r>
            <a:endParaRPr lang="el-GR" sz="2000" dirty="0">
              <a:latin typeface="Georgia"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a:srcRect/>
          <a:stretch>
            <a:fillRect/>
          </a:stretch>
        </p:blipFill>
        <p:spPr bwMode="auto">
          <a:xfrm>
            <a:off x="762564" y="897024"/>
            <a:ext cx="7667087" cy="5032306"/>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Ψυχογενής βουλιμία - Φαρμακευτικός Κόσμος"/>
          <p:cNvPicPr>
            <a:picLocks noChangeAspect="1" noChangeArrowheads="1"/>
          </p:cNvPicPr>
          <p:nvPr/>
        </p:nvPicPr>
        <p:blipFill>
          <a:blip r:embed="rId2"/>
          <a:srcRect/>
          <a:stretch>
            <a:fillRect/>
          </a:stretch>
        </p:blipFill>
        <p:spPr bwMode="auto">
          <a:xfrm>
            <a:off x="1357290" y="1000108"/>
            <a:ext cx="7786710" cy="5840034"/>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AutoShape 2" descr="https://www.psyxiatros.gr/wp-content/uploads/2015/03/BULIMIA-BODY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56676" name="AutoShape 4" descr="https://www.psyxiatros.gr/wp-content/uploads/2015/03/BULIMIA-BODY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 name="4 - Ορθογώνιο"/>
          <p:cNvSpPr/>
          <p:nvPr/>
        </p:nvSpPr>
        <p:spPr>
          <a:xfrm>
            <a:off x="142844" y="714356"/>
            <a:ext cx="8858312" cy="5663089"/>
          </a:xfrm>
          <a:prstGeom prst="rect">
            <a:avLst/>
          </a:prstGeom>
        </p:spPr>
        <p:txBody>
          <a:bodyPr wrap="square">
            <a:spAutoFit/>
          </a:bodyPr>
          <a:lstStyle/>
          <a:p>
            <a:pPr algn="ctr"/>
            <a:r>
              <a:rPr lang="el-GR" sz="2200" b="1" dirty="0" smtClean="0">
                <a:latin typeface="Georgia" pitchFamily="18" charset="0"/>
              </a:rPr>
              <a:t>4.4 ΔΙΑΙΤΑ ΚΑΙ ΕΛΕΓΧΟΣ ΒΑΡΟΥΣ </a:t>
            </a:r>
          </a:p>
          <a:p>
            <a:pPr algn="ctr"/>
            <a:endParaRPr lang="el-GR" sz="2000" dirty="0" smtClean="0">
              <a:latin typeface="Georgia" pitchFamily="18" charset="0"/>
            </a:endParaRPr>
          </a:p>
          <a:p>
            <a:pPr algn="ctr"/>
            <a:r>
              <a:rPr lang="el-GR" sz="2000" dirty="0" smtClean="0">
                <a:latin typeface="Georgia" pitchFamily="18" charset="0"/>
              </a:rPr>
              <a:t>Το μεγαλύτερο ποσοστό των γυναικών αλλά και όλο και περισσότεροι άνδρες έχουν καταφύγει σε κάποια περίοδο της ζωής τους σε μια διαιτητική προσπάθεια για απώλεια βάρους. Έρευνες έχουν δείξει ότι δύο εκατομμύρια Έλληνες περίπου έχουν βάρος μεγαλύτερο από το φυσιολογικό και οι περισσότεροι από αυτούς «κάνουν δίαιτα» με αποτελέσματα που τις περισσότερες φορές είναι πρόσκαιρα. </a:t>
            </a:r>
          </a:p>
          <a:p>
            <a:pPr algn="ctr"/>
            <a:r>
              <a:rPr lang="el-GR" sz="2000" dirty="0" smtClean="0">
                <a:latin typeface="Georgia" pitchFamily="18" charset="0"/>
              </a:rPr>
              <a:t>Σήμερα έχει επικρατήσει με τον όρο «δίαιτα» να εννοούμε τον περιορισμό της θερμιδικής πρόσληψης με σκοπό την απώλεια βάρους. Δίαιτα βέβαια είναι γενικότερα κάθε προσχεδιασμένος τρόπος διατροφής και εκτός από την απώλεια βάρους έχει εφαρμογή στην αντιμετώπιση διαφόρων ασθενειών. Όταν κάποιος θέλει απλά να διατηρήσει το βάρος του σταθερό και μέσα στα φυσιολογικά επίπεδα, δεν είναι ανάγκη να ακολουθήσει μια «δίαιτα», αλλά αρκεί να κάνει μια ισορροπημένη διατροφή, όπως ήδη αναφέρθηκε στο 2ο κεφάλαιο. Και βέβαια είναι απαραίτητο να συνδυάσει την ισορροπημένη διατροφή με σωματική άσκηση και γενικότερα να υιοθετείται ενός υγιεινός τρόπος ζωής.</a:t>
            </a:r>
            <a:endParaRPr lang="el-GR" sz="2000" dirty="0">
              <a:latin typeface="Georgia"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285859"/>
            <a:ext cx="8786874" cy="3816429"/>
          </a:xfrm>
          <a:prstGeom prst="rect">
            <a:avLst/>
          </a:prstGeom>
        </p:spPr>
        <p:txBody>
          <a:bodyPr wrap="square">
            <a:spAutoFit/>
          </a:bodyPr>
          <a:lstStyle/>
          <a:p>
            <a:pPr algn="ctr"/>
            <a:r>
              <a:rPr lang="el-GR" sz="2000" dirty="0" smtClean="0">
                <a:latin typeface="Georgia" pitchFamily="18" charset="0"/>
              </a:rPr>
              <a:t> </a:t>
            </a:r>
            <a:r>
              <a:rPr lang="el-GR" sz="2200" b="1" dirty="0" smtClean="0">
                <a:latin typeface="Georgia" pitchFamily="18" charset="0"/>
              </a:rPr>
              <a:t>Αλλαγή τρόπου ζωής και διαιτητικών συνηθειών </a:t>
            </a:r>
          </a:p>
          <a:p>
            <a:pPr algn="ctr"/>
            <a:endParaRPr lang="el-GR" sz="2000" dirty="0" smtClean="0">
              <a:latin typeface="Georgia" pitchFamily="18" charset="0"/>
            </a:endParaRPr>
          </a:p>
          <a:p>
            <a:pPr algn="ctr"/>
            <a:r>
              <a:rPr lang="el-GR" sz="2000" dirty="0" smtClean="0">
                <a:latin typeface="Georgia" pitchFamily="18" charset="0"/>
              </a:rPr>
              <a:t>Το «Τρίγωνο Απώλειας Βάρους», εκτός από τη </a:t>
            </a:r>
            <a:r>
              <a:rPr lang="el-GR" sz="2000" b="1" dirty="0" smtClean="0">
                <a:latin typeface="Georgia" pitchFamily="18" charset="0"/>
              </a:rPr>
              <a:t>δίαιτα</a:t>
            </a:r>
            <a:r>
              <a:rPr lang="el-GR" sz="2000" dirty="0" smtClean="0">
                <a:latin typeface="Georgia" pitchFamily="18" charset="0"/>
              </a:rPr>
              <a:t> και τη </a:t>
            </a:r>
            <a:r>
              <a:rPr lang="el-GR" sz="2000" b="1" dirty="0" smtClean="0">
                <a:latin typeface="Georgia" pitchFamily="18" charset="0"/>
              </a:rPr>
              <a:t>φυσική</a:t>
            </a:r>
            <a:r>
              <a:rPr lang="el-GR" sz="2000" dirty="0" smtClean="0">
                <a:latin typeface="Georgia" pitchFamily="18" charset="0"/>
              </a:rPr>
              <a:t> </a:t>
            </a:r>
            <a:r>
              <a:rPr lang="el-GR" sz="2000" b="1" dirty="0" smtClean="0">
                <a:latin typeface="Georgia" pitchFamily="18" charset="0"/>
              </a:rPr>
              <a:t>δραστηριότητα</a:t>
            </a:r>
            <a:r>
              <a:rPr lang="el-GR" sz="2000" dirty="0" smtClean="0">
                <a:latin typeface="Georgia" pitchFamily="18" charset="0"/>
              </a:rPr>
              <a:t> περιλαμβάνει στις πλευρές του και την </a:t>
            </a:r>
            <a:r>
              <a:rPr lang="el-GR" sz="2000" b="1" dirty="0" smtClean="0">
                <a:latin typeface="Georgia" pitchFamily="18" charset="0"/>
              </a:rPr>
              <a:t>αλλαγή των διατροφικών συνηθειών και του τρόπου ζωής</a:t>
            </a:r>
            <a:r>
              <a:rPr lang="el-GR" sz="2000" dirty="0" smtClean="0">
                <a:latin typeface="Georgia" pitchFamily="18" charset="0"/>
              </a:rPr>
              <a:t>, έτσι ώστε η απώλεια βάρους να είναι </a:t>
            </a:r>
            <a:r>
              <a:rPr lang="el-GR" sz="2000" b="1" dirty="0" smtClean="0">
                <a:latin typeface="Georgia" pitchFamily="18" charset="0"/>
              </a:rPr>
              <a:t>μόνιμη</a:t>
            </a:r>
            <a:r>
              <a:rPr lang="el-GR" sz="2000" dirty="0" smtClean="0">
                <a:latin typeface="Georgia" pitchFamily="18" charset="0"/>
              </a:rPr>
              <a:t>. Είναι απαραίτητο να τροποποιήσει κανείς τη διατροφική συμπεριφορά του και να υιοθετήσει έναν πιο υγιεινό τρόπο ζωής τόσο για να χάσει βάρος όσο και για να ελέγχει αποτελεσματικά το βάρος του. Η τροποποίηση της συμπεριφοράς χρειάζεται προσπάθεια και χρόνο και πρέπει να είναι κανείς σωστά προετοιμασμένος. Μόνο όταν αργά και σταθερά οι μικρές αλλαγές γίνουν τρόπος ζωής, θα επιτευχθεί και ο τελικός στόχος που είναι η υγεία.</a:t>
            </a:r>
            <a:endParaRPr lang="el-GR" sz="2000" dirty="0">
              <a:latin typeface="Georgia"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751344"/>
            <a:ext cx="8858312" cy="4708981"/>
          </a:xfrm>
          <a:prstGeom prst="rect">
            <a:avLst/>
          </a:prstGeom>
        </p:spPr>
        <p:txBody>
          <a:bodyPr wrap="square">
            <a:spAutoFit/>
          </a:bodyPr>
          <a:lstStyle/>
          <a:p>
            <a:pPr algn="ctr"/>
            <a:r>
              <a:rPr lang="el-GR" sz="2000" dirty="0" smtClean="0">
                <a:latin typeface="Georgia" pitchFamily="18" charset="0"/>
              </a:rPr>
              <a:t>Το άτομο θα πρέπει να ακολουθήσει τα παρακάτω βήματα:</a:t>
            </a:r>
          </a:p>
          <a:p>
            <a:pPr algn="ctr"/>
            <a:endParaRPr lang="el-GR" sz="2000" dirty="0" smtClean="0">
              <a:latin typeface="Georgia" pitchFamily="18" charset="0"/>
            </a:endParaRPr>
          </a:p>
          <a:p>
            <a:pPr algn="ctr"/>
            <a:r>
              <a:rPr lang="el-GR" sz="2000" dirty="0" smtClean="0">
                <a:latin typeface="Georgia" pitchFamily="18" charset="0"/>
              </a:rPr>
              <a:t> </a:t>
            </a:r>
            <a:r>
              <a:rPr lang="el-GR" sz="2000" b="1" dirty="0" smtClean="0">
                <a:latin typeface="Georgia" pitchFamily="18" charset="0"/>
              </a:rPr>
              <a:t>Ι. Να εντοπίσει τις λανθασμένες συμπεριφορές:</a:t>
            </a:r>
          </a:p>
          <a:p>
            <a:pPr algn="ctr"/>
            <a:r>
              <a:rPr lang="el-GR" sz="2000" dirty="0" smtClean="0">
                <a:latin typeface="Georgia" pitchFamily="18" charset="0"/>
              </a:rPr>
              <a:t> μόνο όταν κάποιος έχει πλήρη επίγνωση των συμπεριφορών που δημιουργούν πρόβλημα, μπορεί να τις αντιμετωπίσει. Ένα πρώτο βήμα θα ήταν να </a:t>
            </a:r>
            <a:r>
              <a:rPr lang="el-GR" sz="2000" b="1" dirty="0" smtClean="0">
                <a:latin typeface="Georgia" pitchFamily="18" charset="0"/>
              </a:rPr>
              <a:t>καταγραφούν</a:t>
            </a:r>
            <a:r>
              <a:rPr lang="el-GR" sz="2000" dirty="0" smtClean="0">
                <a:latin typeface="Georgia" pitchFamily="18" charset="0"/>
              </a:rPr>
              <a:t> σε ένα ημερολόγιο οι </a:t>
            </a:r>
            <a:r>
              <a:rPr lang="el-GR" sz="2000" b="1" dirty="0" smtClean="0">
                <a:latin typeface="Georgia" pitchFamily="18" charset="0"/>
              </a:rPr>
              <a:t>καθημερινές διατροφικές συνήθειες </a:t>
            </a:r>
            <a:r>
              <a:rPr lang="el-GR" sz="2000" dirty="0" smtClean="0">
                <a:latin typeface="Georgia" pitchFamily="18" charset="0"/>
              </a:rPr>
              <a:t>και οι </a:t>
            </a:r>
            <a:r>
              <a:rPr lang="el-GR" sz="2000" b="1" dirty="0" smtClean="0">
                <a:latin typeface="Georgia" pitchFamily="18" charset="0"/>
              </a:rPr>
              <a:t>ευκαιρίες για άθληση </a:t>
            </a:r>
            <a:r>
              <a:rPr lang="el-GR" sz="2000" dirty="0" smtClean="0">
                <a:latin typeface="Georgia" pitchFamily="18" charset="0"/>
              </a:rPr>
              <a:t>για ένα χρονικό διάστημα, ώστε να εντοπισθούν οι λανθασμένες συνήθειες. </a:t>
            </a:r>
          </a:p>
          <a:p>
            <a:pPr algn="ctr"/>
            <a:endParaRPr lang="el-GR" sz="2000" dirty="0" smtClean="0">
              <a:latin typeface="Georgia" pitchFamily="18" charset="0"/>
            </a:endParaRPr>
          </a:p>
          <a:p>
            <a:pPr algn="ctr"/>
            <a:r>
              <a:rPr lang="el-GR" sz="2000" b="1" dirty="0" smtClean="0">
                <a:latin typeface="Georgia" pitchFamily="18" charset="0"/>
              </a:rPr>
              <a:t>ΙΙ. Να κάνει μικρές σταδιακές αλλαγές: </a:t>
            </a:r>
          </a:p>
          <a:p>
            <a:pPr algn="ctr"/>
            <a:r>
              <a:rPr lang="el-GR" sz="2000" dirty="0" smtClean="0">
                <a:latin typeface="Georgia" pitchFamily="18" charset="0"/>
              </a:rPr>
              <a:t>αφού εντοπισθούν τα λάθη, οι αλλαγές θα πρέπει να είναι </a:t>
            </a:r>
            <a:r>
              <a:rPr lang="el-GR" sz="2000" b="1" dirty="0" smtClean="0">
                <a:latin typeface="Georgia" pitchFamily="18" charset="0"/>
              </a:rPr>
              <a:t>σταδιακές</a:t>
            </a:r>
            <a:r>
              <a:rPr lang="el-GR" sz="2000" dirty="0" smtClean="0">
                <a:latin typeface="Georgia" pitchFamily="18" charset="0"/>
              </a:rPr>
              <a:t>. Η τροποποίηση της συμπεριφοράς ενισχύεται με μικρές καθημερινές αλλαγές. Έτσι η μείωση των ωρών παρακολούθησης τηλεόρασης ή η παράλληλη γυμναστική με στατικό ποδήλατο είναι παραδείγματα αυτών των καθημερινών αλλαγών.</a:t>
            </a:r>
            <a:endParaRPr lang="el-GR" sz="2000" dirty="0">
              <a:latin typeface="Georgia"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642918"/>
            <a:ext cx="8786874" cy="5775187"/>
          </a:xfrm>
          <a:prstGeom prst="rect">
            <a:avLst/>
          </a:prstGeom>
        </p:spPr>
        <p:txBody>
          <a:bodyPr wrap="square">
            <a:spAutoFit/>
          </a:bodyPr>
          <a:lstStyle/>
          <a:p>
            <a:pPr algn="ctr"/>
            <a:r>
              <a:rPr lang="el-GR" sz="2000" b="1" dirty="0" smtClean="0">
                <a:latin typeface="Georgia" pitchFamily="18" charset="0"/>
              </a:rPr>
              <a:t>ΙΙΙ. Να τροποποιήσει τη συμπεριφορά του: </a:t>
            </a:r>
          </a:p>
          <a:p>
            <a:pPr algn="ctr"/>
            <a:r>
              <a:rPr lang="el-GR" sz="2000" dirty="0" smtClean="0">
                <a:latin typeface="Georgia" pitchFamily="18" charset="0"/>
              </a:rPr>
              <a:t>είναι απαραίτητο να βρει τρόπους να </a:t>
            </a:r>
            <a:r>
              <a:rPr lang="el-GR" sz="2000" b="1" dirty="0" smtClean="0">
                <a:latin typeface="Georgia" pitchFamily="18" charset="0"/>
              </a:rPr>
              <a:t>ελέγχει το άγχος και τα ακραία συναισθήματα. </a:t>
            </a:r>
            <a:r>
              <a:rPr lang="el-GR" sz="2000" dirty="0" smtClean="0">
                <a:latin typeface="Georgia" pitchFamily="18" charset="0"/>
              </a:rPr>
              <a:t>Να ενισχύσει την </a:t>
            </a:r>
            <a:r>
              <a:rPr lang="el-GR" sz="2000" b="1" dirty="0" smtClean="0">
                <a:latin typeface="Georgia" pitchFamily="18" charset="0"/>
              </a:rPr>
              <a:t>αυτοπεποίθησή</a:t>
            </a:r>
            <a:r>
              <a:rPr lang="el-GR" sz="2000" dirty="0" smtClean="0">
                <a:latin typeface="Georgia" pitchFamily="18" charset="0"/>
              </a:rPr>
              <a:t> του λέγοντας «Μπορώ να τα καταφέρω» και να έχει πίστη στον εαυτό του. Ακόμα είναι ανάγκη να γίνει συνείδηση ότι το ίδιο το υπέρβαρο άτομο είναι ο μόνος υπεύθυνος για κάθε αύξηση ή μείωση του βάρους. Δεν ωφελεί να ψάχνει κανείς για μαγικές λύσεις, γιατί τότε είναι σίγουρη η αποτυχία. </a:t>
            </a:r>
          </a:p>
          <a:p>
            <a:pPr algn="ctr"/>
            <a:endParaRPr lang="el-GR" sz="2000" dirty="0" smtClean="0">
              <a:latin typeface="Georgia" pitchFamily="18" charset="0"/>
            </a:endParaRPr>
          </a:p>
          <a:p>
            <a:pPr algn="ctr"/>
            <a:r>
              <a:rPr lang="el-GR" sz="2000" b="1" dirty="0" smtClean="0">
                <a:latin typeface="Georgia" pitchFamily="18" charset="0"/>
              </a:rPr>
              <a:t>ΙV. Ομάδες στήριξης: </a:t>
            </a:r>
          </a:p>
          <a:p>
            <a:pPr algn="ctr"/>
            <a:r>
              <a:rPr lang="el-GR" sz="2000" dirty="0" smtClean="0">
                <a:latin typeface="Georgia" pitchFamily="18" charset="0"/>
              </a:rPr>
              <a:t>το υπέρβαρο άτομο θα βρει πολύ χρήσιμο να ζητήσει βοήθεια και ηθική υποστήριξη στην προσπάθειά του για απώλεια βάρους από την οικογένεια του και το φιλικό του περιβάλλον. Ακόμα </a:t>
            </a:r>
            <a:r>
              <a:rPr lang="el-GR" sz="2000" b="1" dirty="0" smtClean="0">
                <a:latin typeface="Georgia" pitchFamily="18" charset="0"/>
              </a:rPr>
              <a:t>η ανταλλαγή εμπειριών </a:t>
            </a:r>
            <a:r>
              <a:rPr lang="el-GR" sz="2000" dirty="0" smtClean="0">
                <a:latin typeface="Georgia" pitchFamily="18" charset="0"/>
              </a:rPr>
              <a:t>και η ενίσχυση από άτομα που καταβάλλουν την ίδια προσπάθεια μπορεί να είναι αποτελεσματική. Στις Η.Π.Α. λειτουργούν ειδικές ομάδες υποστήριξης, όπως η TOPS (</a:t>
            </a:r>
            <a:r>
              <a:rPr lang="el-GR" sz="2000" dirty="0" err="1" smtClean="0">
                <a:latin typeface="Georgia" pitchFamily="18" charset="0"/>
              </a:rPr>
              <a:t>Take</a:t>
            </a:r>
            <a:r>
              <a:rPr lang="el-GR" sz="2000" dirty="0" smtClean="0">
                <a:latin typeface="Georgia" pitchFamily="18" charset="0"/>
              </a:rPr>
              <a:t> </a:t>
            </a:r>
            <a:r>
              <a:rPr lang="el-GR" sz="2000" dirty="0" err="1" smtClean="0">
                <a:latin typeface="Georgia" pitchFamily="18" charset="0"/>
              </a:rPr>
              <a:t>off</a:t>
            </a:r>
            <a:r>
              <a:rPr lang="el-GR" sz="2000" dirty="0" smtClean="0">
                <a:latin typeface="Georgia" pitchFamily="18" charset="0"/>
              </a:rPr>
              <a:t> </a:t>
            </a:r>
            <a:r>
              <a:rPr lang="el-GR" sz="2000" dirty="0" err="1" smtClean="0">
                <a:latin typeface="Georgia" pitchFamily="18" charset="0"/>
              </a:rPr>
              <a:t>pounds</a:t>
            </a:r>
            <a:r>
              <a:rPr lang="el-GR" sz="2000" dirty="0" smtClean="0">
                <a:latin typeface="Georgia" pitchFamily="18" charset="0"/>
              </a:rPr>
              <a:t> </a:t>
            </a:r>
            <a:r>
              <a:rPr lang="el-GR" sz="2000" dirty="0" err="1" smtClean="0">
                <a:latin typeface="Georgia" pitchFamily="18" charset="0"/>
              </a:rPr>
              <a:t>sensibly</a:t>
            </a:r>
            <a:r>
              <a:rPr lang="el-GR" sz="2000" dirty="0" smtClean="0">
                <a:latin typeface="Georgia" pitchFamily="18" charset="0"/>
              </a:rPr>
              <a:t> = Συνετή μείωση κιλών) και η Ο.Α. (</a:t>
            </a:r>
            <a:r>
              <a:rPr lang="el-GR" sz="2000" dirty="0" err="1" smtClean="0">
                <a:latin typeface="Georgia" pitchFamily="18" charset="0"/>
              </a:rPr>
              <a:t>Overeater</a:t>
            </a:r>
            <a:r>
              <a:rPr lang="el-GR" sz="2000" dirty="0" smtClean="0">
                <a:latin typeface="Georgia" pitchFamily="18" charset="0"/>
              </a:rPr>
              <a:t> </a:t>
            </a:r>
            <a:r>
              <a:rPr lang="el-GR" sz="2000" dirty="0" err="1" smtClean="0">
                <a:latin typeface="Georgia" pitchFamily="18" charset="0"/>
              </a:rPr>
              <a:t>Anonymous</a:t>
            </a:r>
            <a:r>
              <a:rPr lang="el-GR" sz="2000" dirty="0" smtClean="0">
                <a:latin typeface="Georgia" pitchFamily="18" charset="0"/>
              </a:rPr>
              <a:t>= Ανώνυμοι Υπέρβαροι), όπου τα υπέρβαρα άτομα δέχονται συμβουλές από ειδικούς και συζητούν με άτομα που αντιμετωπίζουν το ίδιο πρόβλημα.</a:t>
            </a:r>
            <a:endParaRPr lang="el-GR" sz="2000" dirty="0">
              <a:latin typeface="Georgia"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028343"/>
            <a:ext cx="8858312" cy="4093428"/>
          </a:xfrm>
          <a:prstGeom prst="rect">
            <a:avLst/>
          </a:prstGeom>
        </p:spPr>
        <p:txBody>
          <a:bodyPr wrap="square">
            <a:spAutoFit/>
          </a:bodyPr>
          <a:lstStyle/>
          <a:p>
            <a:pPr algn="ctr"/>
            <a:r>
              <a:rPr lang="el-GR" sz="2200" b="1" dirty="0" smtClean="0">
                <a:latin typeface="Georgia" pitchFamily="18" charset="0"/>
              </a:rPr>
              <a:t>Μέθοδοι τροποποίησης διατροφικής συμπεριφοράς </a:t>
            </a:r>
          </a:p>
          <a:p>
            <a:pPr algn="ctr"/>
            <a:endParaRPr lang="el-GR" sz="2000" dirty="0" smtClean="0">
              <a:latin typeface="Georgia" pitchFamily="18" charset="0"/>
            </a:endParaRPr>
          </a:p>
          <a:p>
            <a:pPr algn="ctr"/>
            <a:r>
              <a:rPr lang="el-GR" sz="2000" dirty="0" smtClean="0">
                <a:latin typeface="Georgia" pitchFamily="18" charset="0"/>
              </a:rPr>
              <a:t>● Ψώνισε, όταν είσαι χορτάτος, και πάντα με βάση τη λίστα των ειδών που χρειάζεσαι. Αγόρασε τρόφιμα άπαχα (αλλά όχι </a:t>
            </a:r>
            <a:r>
              <a:rPr lang="el-GR" sz="2000" dirty="0" err="1" smtClean="0">
                <a:latin typeface="Georgia" pitchFamily="18" charset="0"/>
              </a:rPr>
              <a:t>light</a:t>
            </a:r>
            <a:r>
              <a:rPr lang="el-GR" sz="2000" dirty="0" smtClean="0">
                <a:latin typeface="Georgia" pitchFamily="18" charset="0"/>
              </a:rPr>
              <a:t>). </a:t>
            </a:r>
          </a:p>
          <a:p>
            <a:pPr algn="ctr"/>
            <a:r>
              <a:rPr lang="el-GR" sz="2000" dirty="0" smtClean="0">
                <a:latin typeface="Georgia" pitchFamily="18" charset="0"/>
              </a:rPr>
              <a:t>● Απομάκρυνε τα παχυντικά τρόφιμα από το σπίτι. </a:t>
            </a:r>
          </a:p>
          <a:p>
            <a:pPr algn="ctr"/>
            <a:r>
              <a:rPr lang="el-GR" sz="2000" dirty="0" smtClean="0">
                <a:latin typeface="Georgia" pitchFamily="18" charset="0"/>
              </a:rPr>
              <a:t>● Μαγείρευε χαμηλής θερμιδικής αξίας φαγητά. </a:t>
            </a:r>
          </a:p>
          <a:p>
            <a:pPr algn="ctr"/>
            <a:r>
              <a:rPr lang="el-GR" sz="2000" dirty="0" smtClean="0">
                <a:latin typeface="Georgia" pitchFamily="18" charset="0"/>
              </a:rPr>
              <a:t>● Κλείσε την τηλεόραση, όταν δείχνει διαφημίσεις τροφίμων. </a:t>
            </a:r>
          </a:p>
          <a:p>
            <a:pPr algn="ctr"/>
            <a:r>
              <a:rPr lang="el-GR" sz="2000" dirty="0" smtClean="0">
                <a:latin typeface="Georgia" pitchFamily="18" charset="0"/>
              </a:rPr>
              <a:t>● Τρώγε σε τακτικές ώρες αργά και μην κάνεις άλλα πράγματα καθώς τρως. ● Μην αποφεύγεις γεύματα και μην τσιμπολογάς ενδιάμεσα.</a:t>
            </a:r>
          </a:p>
          <a:p>
            <a:pPr algn="ctr"/>
            <a:r>
              <a:rPr lang="el-GR" sz="2000" dirty="0" smtClean="0">
                <a:latin typeface="Georgia" pitchFamily="18" charset="0"/>
              </a:rPr>
              <a:t> ● Σέρβιρε μικρές μερίδες αλλά ελκυστικά διακοσμημένες. </a:t>
            </a:r>
          </a:p>
          <a:p>
            <a:pPr algn="ctr"/>
            <a:r>
              <a:rPr lang="el-GR" sz="2000" dirty="0" smtClean="0">
                <a:latin typeface="Georgia" pitchFamily="18" charset="0"/>
              </a:rPr>
              <a:t>● Φύγε από το τραπέζι, μόλις τελειώσεις το φαγητό σου. </a:t>
            </a:r>
          </a:p>
          <a:p>
            <a:pPr algn="ctr"/>
            <a:r>
              <a:rPr lang="el-GR" sz="2000" dirty="0" smtClean="0">
                <a:latin typeface="Georgia" pitchFamily="18" charset="0"/>
              </a:rPr>
              <a:t>● Άρχισε γυμναστική ή κινήσου περισσότερο. </a:t>
            </a:r>
          </a:p>
          <a:p>
            <a:pPr algn="ctr"/>
            <a:r>
              <a:rPr lang="el-GR" sz="2000" dirty="0" smtClean="0">
                <a:latin typeface="Georgia" pitchFamily="18" charset="0"/>
              </a:rPr>
              <a:t>● Επιβράβευε τον εαυτό σου, όταν πετυχαίνεις ένα στόχο.</a:t>
            </a:r>
            <a:endParaRPr lang="el-GR" sz="2000" dirty="0">
              <a:latin typeface="Georgia"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42852"/>
            <a:ext cx="8858312" cy="6586418"/>
          </a:xfrm>
          <a:prstGeom prst="rect">
            <a:avLst/>
          </a:prstGeom>
        </p:spPr>
        <p:txBody>
          <a:bodyPr wrap="square">
            <a:spAutoFit/>
          </a:bodyPr>
          <a:lstStyle/>
          <a:p>
            <a:pPr algn="ctr"/>
            <a:r>
              <a:rPr lang="el-GR" sz="2200" b="1" dirty="0" smtClean="0">
                <a:latin typeface="Georgia" pitchFamily="18" charset="0"/>
              </a:rPr>
              <a:t>Σχεδιασμός </a:t>
            </a:r>
            <a:r>
              <a:rPr lang="el-GR" sz="2200" b="1" dirty="0" err="1" smtClean="0">
                <a:latin typeface="Georgia" pitchFamily="18" charset="0"/>
              </a:rPr>
              <a:t>υποθερμιδικών</a:t>
            </a:r>
            <a:r>
              <a:rPr lang="el-GR" sz="2200" b="1" dirty="0" smtClean="0">
                <a:latin typeface="Georgia" pitchFamily="18" charset="0"/>
              </a:rPr>
              <a:t> διαιτών </a:t>
            </a:r>
          </a:p>
          <a:p>
            <a:pPr algn="ctr"/>
            <a:endParaRPr lang="el-GR" sz="2000" dirty="0" smtClean="0">
              <a:latin typeface="Georgia" pitchFamily="18" charset="0"/>
            </a:endParaRPr>
          </a:p>
          <a:p>
            <a:pPr algn="ctr"/>
            <a:r>
              <a:rPr lang="el-GR" sz="2000" dirty="0" smtClean="0">
                <a:latin typeface="Georgia" pitchFamily="18" charset="0"/>
              </a:rPr>
              <a:t>Αδιαμφισβήτητα, ο πιο δραστικός τρόπος για την απώλεια σωματικού βάρους είναι η δίαιτα. Είναι μια μέθοδος οικονομική και ασφαλής αρκεί να πληροί κάποιες προϋποθέσεις, ώστε να αποφευχθούν οι διατροφικές ανεπάρκειες. Είναι προτιμότερο, ιδίως όταν η απώλεια βάρους θα είναι μεγάλη, να απευθύνεται κανείς σε έναν </a:t>
            </a:r>
            <a:r>
              <a:rPr lang="el-GR" sz="2000" b="1" dirty="0" smtClean="0">
                <a:latin typeface="Georgia" pitchFamily="18" charset="0"/>
              </a:rPr>
              <a:t>ειδικό</a:t>
            </a:r>
            <a:r>
              <a:rPr lang="el-GR" sz="2000" dirty="0" smtClean="0">
                <a:latin typeface="Georgia" pitchFamily="18" charset="0"/>
              </a:rPr>
              <a:t> και ο σχεδιασμός της υποθερμιδικής δίαιτας να γίνεται κατά περίπτωση. Σημαντικό είναι να λαμβάνεται πλήρες διαιτολογικό ιστορικό, να γίνονται οι κατάλληλες </a:t>
            </a:r>
            <a:r>
              <a:rPr lang="el-GR" sz="2000" b="1" dirty="0" smtClean="0">
                <a:latin typeface="Georgia" pitchFamily="18" charset="0"/>
              </a:rPr>
              <a:t>ιατρικές εξετάσεις </a:t>
            </a:r>
            <a:r>
              <a:rPr lang="el-GR" sz="2000" dirty="0" smtClean="0">
                <a:latin typeface="Georgia" pitchFamily="18" charset="0"/>
              </a:rPr>
              <a:t>και να υπολογίζονται η προηγούμενη συνήθης θερμιδική πρόσληψη, ώστε να καθορίζεται ένα κατάλληλο αρνητικό ισοζύγιο. </a:t>
            </a:r>
          </a:p>
          <a:p>
            <a:pPr algn="ctr"/>
            <a:r>
              <a:rPr lang="el-GR" sz="2000" dirty="0" smtClean="0">
                <a:latin typeface="Georgia" pitchFamily="18" charset="0"/>
              </a:rPr>
              <a:t>Γνωρίζοντας ότι </a:t>
            </a:r>
            <a:r>
              <a:rPr lang="el-GR" sz="2000" b="1" dirty="0" smtClean="0">
                <a:latin typeface="Georgia" pitchFamily="18" charset="0"/>
              </a:rPr>
              <a:t>1 Kg </a:t>
            </a:r>
            <a:r>
              <a:rPr lang="el-GR" sz="2000" dirty="0" smtClean="0">
                <a:latin typeface="Georgia" pitchFamily="18" charset="0"/>
              </a:rPr>
              <a:t>πραγματικού σωματικού βάρους αντιστοιχεί περίπου σε </a:t>
            </a:r>
            <a:r>
              <a:rPr lang="el-GR" sz="2000" b="1" dirty="0" smtClean="0">
                <a:latin typeface="Georgia" pitchFamily="18" charset="0"/>
              </a:rPr>
              <a:t>7.500 Kcal</a:t>
            </a:r>
            <a:r>
              <a:rPr lang="el-GR" sz="2000" dirty="0" smtClean="0">
                <a:latin typeface="Georgia" pitchFamily="18" charset="0"/>
              </a:rPr>
              <a:t>, είναι κατανοητό ότι, για να μειωθεί το πραγματικό σωματικό βάρος κατά 1 Kg, πρέπει να δαπανηθούν 7.500 Kcal. Για να επιτευχθεί ο στόχος αυτός, χρειάζεται μακρόχρονη και επίμονη προσπάθεια. Οι ειδικοί συστήνουν να υπάρχει απώλεια 1/2 - 1 κιλού / εβδομάδα. Μόνο έτσι θα υπάρξει το επιθυμητό αποτέλεσμα χωρίς καταπόνηση του οργανισμού και απώλεια πολύτιμων υγρών και θρεπτικών συστατικών από τα κύτταρα. Ένα υπερβολικά μεγάλο αρνητικό ισοζύγιο ενέργειας μπορεί να οδηγήσει σε υποσιτισμό και επιπλοκές στην υγεία. </a:t>
            </a:r>
            <a:endParaRPr lang="el-GR" sz="2000" dirty="0">
              <a:latin typeface="Georgia"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85728"/>
            <a:ext cx="9144000" cy="5940088"/>
          </a:xfrm>
          <a:prstGeom prst="rect">
            <a:avLst/>
          </a:prstGeom>
        </p:spPr>
        <p:txBody>
          <a:bodyPr wrap="square">
            <a:spAutoFit/>
          </a:bodyPr>
          <a:lstStyle/>
          <a:p>
            <a:pPr algn="ctr"/>
            <a:r>
              <a:rPr lang="el-GR" sz="2000" dirty="0" smtClean="0">
                <a:latin typeface="Georgia" pitchFamily="18" charset="0"/>
              </a:rPr>
              <a:t>Στο σχεδιασμό μιας υποθερμιδικής δίαιτας τα στοιχεία που πρέπει να συνεκτιμούνται είναι: </a:t>
            </a:r>
          </a:p>
          <a:p>
            <a:pPr marL="457200" indent="-457200" algn="ctr">
              <a:buAutoNum type="arabicPeriod"/>
            </a:pPr>
            <a:r>
              <a:rPr lang="el-GR" sz="2000" b="1" dirty="0" smtClean="0">
                <a:latin typeface="Georgia" pitchFamily="18" charset="0"/>
              </a:rPr>
              <a:t>ΘΕΡΜΙΔΕΣ</a:t>
            </a:r>
            <a:r>
              <a:rPr lang="el-GR" sz="2000" dirty="0" smtClean="0">
                <a:latin typeface="Georgia" pitchFamily="18" charset="0"/>
              </a:rPr>
              <a:t>: Το ποσό των θερμίδων της δίαιτας θα καθοριστεί από την επιθυμητή απώλεια βάρους, από τα </a:t>
            </a:r>
            <a:r>
              <a:rPr lang="el-GR" sz="2000" b="1" dirty="0" smtClean="0">
                <a:latin typeface="Georgia" pitchFamily="18" charset="0"/>
              </a:rPr>
              <a:t>ανθρωπομετρικά στοιχεία </a:t>
            </a:r>
            <a:r>
              <a:rPr lang="el-GR" sz="2000" dirty="0" smtClean="0">
                <a:latin typeface="Georgia" pitchFamily="18" charset="0"/>
              </a:rPr>
              <a:t>του ατόμου (βάρος, ύψος), το </a:t>
            </a:r>
            <a:r>
              <a:rPr lang="el-GR" sz="2000" b="1" dirty="0" smtClean="0">
                <a:latin typeface="Georgia" pitchFamily="18" charset="0"/>
              </a:rPr>
              <a:t>φύλο</a:t>
            </a:r>
            <a:r>
              <a:rPr lang="el-GR" sz="2000" dirty="0" smtClean="0">
                <a:latin typeface="Georgia" pitchFamily="18" charset="0"/>
              </a:rPr>
              <a:t> του και τη </a:t>
            </a:r>
            <a:r>
              <a:rPr lang="el-GR" sz="2000" b="1" dirty="0" smtClean="0">
                <a:latin typeface="Georgia" pitchFamily="18" charset="0"/>
              </a:rPr>
              <a:t>φυσική του δραστηριότητα</a:t>
            </a:r>
            <a:r>
              <a:rPr lang="el-GR" sz="2000" dirty="0" smtClean="0">
                <a:latin typeface="Georgia" pitchFamily="18" charset="0"/>
              </a:rPr>
              <a:t>. Αν υποτεθεί ότι το άτομο πρέπει να χάσει 3 κιλά τον πρώτο μήνα της προσπάθειας, αυτό σημαίνει ότι το αρνητικό ισοζύγιο θα είναι της τάξης των 22.500 θερμίδων περίπου (7.500 θερμίδες X 3 κιλά). Άρα πρέπει να υπάρχει έλλειμμα κατά 750 θερμίδες / ημέρα περίπου, με συνδυασμό αύξησης θερμιδικής απώλειας (αύξηση της φυσικής δραστηριότητας) και μείωσης της θερμιδικής πρόσληψης.</a:t>
            </a:r>
          </a:p>
          <a:p>
            <a:pPr marL="457200" indent="-457200" algn="ctr"/>
            <a:r>
              <a:rPr lang="el-GR" sz="2000" dirty="0" smtClean="0">
                <a:latin typeface="Georgia" pitchFamily="18" charset="0"/>
              </a:rPr>
              <a:t> Στην αρχή ενός προγράμματος απώλειας βάρους, ο οργανισμός, αντιδρώντας στην αλλαγή, «καίει» το γλυκογόνο, που έχει αποθηκευμένο στο συκώτι και στους μύες. Το γλυκογόνο είναι η δεξαμενή αποθηκευμένης ενέργειας που έχει ο οργανισμός και ζυγίζει 2 περίπου κιλά. Έτσι </a:t>
            </a:r>
            <a:r>
              <a:rPr lang="el-GR" sz="2000" b="1" dirty="0" smtClean="0">
                <a:latin typeface="Georgia" pitchFamily="18" charset="0"/>
              </a:rPr>
              <a:t>στην αρχή του προγράμματος το άτομο παρατηρεί μια γρήγορη απώλεια βάρους. </a:t>
            </a:r>
            <a:r>
              <a:rPr lang="el-GR" sz="2000" dirty="0" smtClean="0">
                <a:latin typeface="Georgia" pitchFamily="18" charset="0"/>
              </a:rPr>
              <a:t>Στη συνέχεια όμως, ο οργανισμός, στην προσπάθειά του να εξοικονομήσει ενέργεια, «καίει» περισσότερο λιπώδη ιστό και η απώλεια βάρους είναι πιο αργή.</a:t>
            </a:r>
            <a:endParaRPr lang="el-GR" sz="2000" dirty="0">
              <a:latin typeface="Georg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 PC\Pictures\Αποθηκευμένες εικόνες;\Screenshot 2024-10-06 at 23-24-12 24-0591-02_Stoicheia-Eidikis-Diatrofis_B-EPAL-Vivlio-Mathiti.pdf.png"/>
          <p:cNvPicPr>
            <a:picLocks noChangeAspect="1" noChangeArrowheads="1"/>
          </p:cNvPicPr>
          <p:nvPr/>
        </p:nvPicPr>
        <p:blipFill>
          <a:blip r:embed="rId2"/>
          <a:srcRect/>
          <a:stretch>
            <a:fillRect/>
          </a:stretch>
        </p:blipFill>
        <p:spPr bwMode="auto">
          <a:xfrm>
            <a:off x="785787" y="622086"/>
            <a:ext cx="7572428" cy="5613827"/>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428605"/>
            <a:ext cx="9144000" cy="5632311"/>
          </a:xfrm>
          <a:prstGeom prst="rect">
            <a:avLst/>
          </a:prstGeom>
        </p:spPr>
        <p:txBody>
          <a:bodyPr wrap="square">
            <a:spAutoFit/>
          </a:bodyPr>
          <a:lstStyle/>
          <a:p>
            <a:pPr algn="ctr"/>
            <a:r>
              <a:rPr lang="el-GR" sz="2000" dirty="0" smtClean="0">
                <a:latin typeface="Georgia" pitchFamily="18" charset="0"/>
              </a:rPr>
              <a:t>2. </a:t>
            </a:r>
            <a:r>
              <a:rPr lang="el-GR" sz="2000" b="1" dirty="0" smtClean="0">
                <a:latin typeface="Georgia" pitchFamily="18" charset="0"/>
              </a:rPr>
              <a:t>ΠΡΩΤΕΪΝΕΣ</a:t>
            </a:r>
            <a:r>
              <a:rPr lang="el-GR" sz="2000" dirty="0" smtClean="0">
                <a:latin typeface="Georgia" pitchFamily="18" charset="0"/>
              </a:rPr>
              <a:t>: Το πρόγραμμα δίαιτας θα πρέπει να είναι εμπλουτισμένο με πρωτεΐνες υψηλής βιολογικής αξίας, όπως το γάλα, το κρέας, το αυγό. </a:t>
            </a:r>
          </a:p>
          <a:p>
            <a:pPr algn="ctr"/>
            <a:endParaRPr lang="el-GR" sz="2000" dirty="0" smtClean="0">
              <a:latin typeface="Georgia" pitchFamily="18" charset="0"/>
            </a:endParaRPr>
          </a:p>
          <a:p>
            <a:pPr algn="ctr"/>
            <a:r>
              <a:rPr lang="el-GR" sz="2000" dirty="0" smtClean="0">
                <a:latin typeface="Georgia" pitchFamily="18" charset="0"/>
              </a:rPr>
              <a:t>3. </a:t>
            </a:r>
            <a:r>
              <a:rPr lang="el-GR" sz="2000" b="1" dirty="0" smtClean="0">
                <a:latin typeface="Georgia" pitchFamily="18" charset="0"/>
              </a:rPr>
              <a:t>ΛΙΠΗ</a:t>
            </a:r>
            <a:r>
              <a:rPr lang="el-GR" sz="2000" dirty="0" smtClean="0">
                <a:latin typeface="Georgia" pitchFamily="18" charset="0"/>
              </a:rPr>
              <a:t>: Τα λίπη είναι προφανές ότι θα πρέπει να περιορίζονται δραστικά. Όμως για να υπάρχει διατροφική ισορροπία, να γίνεται σωστά η απορρόφηση των θρεπτικών συστατικών και να εφοδιάζεται το σώμα με τις λιποδιαλυτές βιταμίνες και τα απαραίτητα λιπαρά οξέα, χρειάζεται μικρή ποσότητα λίπους. </a:t>
            </a:r>
          </a:p>
          <a:p>
            <a:pPr algn="ctr"/>
            <a:endParaRPr lang="el-GR" sz="2000" dirty="0" smtClean="0"/>
          </a:p>
          <a:p>
            <a:pPr algn="ctr"/>
            <a:r>
              <a:rPr lang="el-GR" sz="2000" dirty="0" smtClean="0"/>
              <a:t>♦ </a:t>
            </a:r>
            <a:r>
              <a:rPr lang="el-GR" sz="2000" dirty="0" smtClean="0">
                <a:latin typeface="Georgia" pitchFamily="18" charset="0"/>
              </a:rPr>
              <a:t>Επίλεξε άπαχο γάλα. </a:t>
            </a:r>
          </a:p>
          <a:p>
            <a:pPr algn="ctr"/>
            <a:r>
              <a:rPr lang="el-GR" sz="2000" dirty="0" smtClean="0">
                <a:latin typeface="Georgia" pitchFamily="18" charset="0"/>
              </a:rPr>
              <a:t>♦ Περιόρισε το κόκκινο κρέας και παράλληλα και προτίμησε τα άπαχα ψάρια ή το κοτόπουλο χωρίς πέτσα και τα όσπρια. </a:t>
            </a:r>
          </a:p>
          <a:p>
            <a:pPr algn="ctr"/>
            <a:r>
              <a:rPr lang="el-GR" sz="2000" dirty="0" smtClean="0">
                <a:latin typeface="Georgia" pitchFamily="18" charset="0"/>
              </a:rPr>
              <a:t>♦ Αφαίρεσε το λίπος πριν από το μαγείρεμα ή μετά. </a:t>
            </a:r>
          </a:p>
          <a:p>
            <a:pPr algn="ctr"/>
            <a:r>
              <a:rPr lang="el-GR" sz="2000" dirty="0" smtClean="0">
                <a:latin typeface="Georgia" pitchFamily="18" charset="0"/>
              </a:rPr>
              <a:t>♦ Αγόρασε κονσέρβα τόνο σε νερό και όχι σε λάδι.</a:t>
            </a:r>
          </a:p>
          <a:p>
            <a:pPr algn="ctr"/>
            <a:r>
              <a:rPr lang="el-GR" sz="2000" dirty="0" smtClean="0">
                <a:latin typeface="Georgia" pitchFamily="18" charset="0"/>
              </a:rPr>
              <a:t> ♦ Απόφυγε τα τηγανητά και προτίμησε βραστά, ψητά ή στον ατμό. </a:t>
            </a:r>
          </a:p>
          <a:p>
            <a:pPr algn="ctr"/>
            <a:r>
              <a:rPr lang="el-GR" sz="2000" dirty="0" smtClean="0">
                <a:latin typeface="Georgia" pitchFamily="18" charset="0"/>
              </a:rPr>
              <a:t>♦ Μείωσε τη μαργαρίνη, το λάδι ή το βούτυρο κατά το μαγείρεμα και πρόσθεσε στο τέλος του μαγειρέματος μικρή ποσότητα ελαιόλαδου.</a:t>
            </a:r>
          </a:p>
          <a:p>
            <a:pPr algn="ctr"/>
            <a:r>
              <a:rPr lang="el-GR" sz="2000" dirty="0" smtClean="0">
                <a:latin typeface="Georgia" pitchFamily="18" charset="0"/>
              </a:rPr>
              <a:t> ♦ Μείωσε την κατανάλωση κίτρινων τυριών και ξηρών καρπών.</a:t>
            </a:r>
          </a:p>
          <a:p>
            <a:pPr algn="ctr"/>
            <a:r>
              <a:rPr lang="el-GR" sz="2000" dirty="0" smtClean="0">
                <a:latin typeface="Georgia" pitchFamily="18" charset="0"/>
              </a:rPr>
              <a:t> ♦ Απόφυγε τα τρόφιμα με «κενές θερμίδες», όπως πατατάκια, γλυκά κ.ά.</a:t>
            </a:r>
            <a:endParaRPr lang="el-GR" sz="2000" dirty="0">
              <a:latin typeface="Georgia"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714356"/>
            <a:ext cx="8858312" cy="5016758"/>
          </a:xfrm>
          <a:prstGeom prst="rect">
            <a:avLst/>
          </a:prstGeom>
        </p:spPr>
        <p:txBody>
          <a:bodyPr wrap="square">
            <a:spAutoFit/>
          </a:bodyPr>
          <a:lstStyle/>
          <a:p>
            <a:pPr algn="ctr"/>
            <a:r>
              <a:rPr lang="el-GR" sz="2000" dirty="0" smtClean="0">
                <a:latin typeface="Georgia" pitchFamily="18" charset="0"/>
              </a:rPr>
              <a:t>4. </a:t>
            </a:r>
            <a:r>
              <a:rPr lang="el-GR" sz="2000" b="1" dirty="0" smtClean="0">
                <a:latin typeface="Georgia" pitchFamily="18" charset="0"/>
              </a:rPr>
              <a:t>ΥΔΑΤΑΝΘΡΑΚΕΣ</a:t>
            </a:r>
            <a:r>
              <a:rPr lang="el-GR" sz="2000" dirty="0" smtClean="0">
                <a:latin typeface="Georgia" pitchFamily="18" charset="0"/>
              </a:rPr>
              <a:t>: Θα πρέπει να είναι περιορισμένοι και να προέρχονται κυρίως από αμυλούχες τροφές, όπως ρύζι, μακαρόνια, δημητριακά. Επίσης οι υδατάνθρακες είναι απαραίτητοι, για να αποφεύγονται περιστατικά υπογλυκαιμίας. Όμως η ζάχαρη θα πρέπει να περιοριστεί σημαντικά στη δίαιτα, γιατί περιέχει «κενές» θερμίδες (μια κουταλιά ζάχαρη που είναι 5 </a:t>
            </a:r>
            <a:r>
              <a:rPr lang="el-GR" sz="2000" dirty="0" err="1" smtClean="0">
                <a:latin typeface="Georgia" pitchFamily="18" charset="0"/>
              </a:rPr>
              <a:t>γρ</a:t>
            </a:r>
            <a:r>
              <a:rPr lang="el-GR" sz="2000" dirty="0" smtClean="0">
                <a:latin typeface="Georgia" pitchFamily="18" charset="0"/>
              </a:rPr>
              <a:t>. δίνει 20 θερμίδες). Ιδιαίτερη προσοχή χρειάζεται στην «κρυφή» ζάχαρη, που περιλαμβάνεται σε κάποια επεξεργασμένα τρόφιμα, όπως έτοιμες σάλτσες ή αναψυκτικά, και τα καθιστά παχυντικά. </a:t>
            </a:r>
          </a:p>
          <a:p>
            <a:pPr algn="ctr"/>
            <a:endParaRPr lang="el-GR" sz="2000" dirty="0" smtClean="0">
              <a:latin typeface="Georgia" pitchFamily="18" charset="0"/>
            </a:endParaRPr>
          </a:p>
          <a:p>
            <a:pPr algn="ctr"/>
            <a:r>
              <a:rPr lang="el-GR" sz="2000" dirty="0" smtClean="0">
                <a:latin typeface="Georgia" pitchFamily="18" charset="0"/>
              </a:rPr>
              <a:t>♦ Απόφυγε τα αναψυκτικά (περιέχουν 7-8 κουταλιές ζάχαρη) και τα γλυκά. </a:t>
            </a:r>
          </a:p>
          <a:p>
            <a:pPr algn="ctr"/>
            <a:r>
              <a:rPr lang="el-GR" sz="2000" dirty="0" smtClean="0">
                <a:latin typeface="Georgia" pitchFamily="18" charset="0"/>
              </a:rPr>
              <a:t>♦ Όταν παρασκευάζεις γλυκό, να προσθέτεις λιγότερη ζάχαρη απ’ αυτή που ζητά η συνταγή. </a:t>
            </a:r>
          </a:p>
          <a:p>
            <a:pPr algn="ctr"/>
            <a:r>
              <a:rPr lang="el-GR" sz="2000" dirty="0" smtClean="0">
                <a:latin typeface="Georgia" pitchFamily="18" charset="0"/>
              </a:rPr>
              <a:t>♦ Μείωσε τη ζάχαρη που προσθέτεις στα ροφήματά σου. </a:t>
            </a:r>
          </a:p>
          <a:p>
            <a:pPr algn="ctr"/>
            <a:r>
              <a:rPr lang="el-GR" sz="2000" dirty="0" smtClean="0">
                <a:latin typeface="Georgia" pitchFamily="18" charset="0"/>
              </a:rPr>
              <a:t>♦ Διάβαζε πάντα την ετικέτα των τυποποιημένων τροφίμων, για να ελέγχεις αν περιέχουν ζάχαρη και αν περιέχουν, απόφευγέ τα.</a:t>
            </a:r>
            <a:endParaRPr lang="el-GR" sz="2000" dirty="0">
              <a:latin typeface="Georgia"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428604"/>
            <a:ext cx="8786874" cy="6247864"/>
          </a:xfrm>
          <a:prstGeom prst="rect">
            <a:avLst/>
          </a:prstGeom>
        </p:spPr>
        <p:txBody>
          <a:bodyPr wrap="square">
            <a:spAutoFit/>
          </a:bodyPr>
          <a:lstStyle/>
          <a:p>
            <a:pPr algn="ctr"/>
            <a:r>
              <a:rPr lang="el-GR" sz="2000" dirty="0" smtClean="0">
                <a:latin typeface="Georgia" pitchFamily="18" charset="0"/>
              </a:rPr>
              <a:t>5</a:t>
            </a:r>
            <a:r>
              <a:rPr lang="el-GR" sz="2000" b="1" dirty="0" smtClean="0">
                <a:latin typeface="Georgia" pitchFamily="18" charset="0"/>
              </a:rPr>
              <a:t>. ΒΙΤΑΜΙΝΕΣ ΚΑΙ ΑΝΟΡΓΑΝΑ ΑΛΑΤΑ</a:t>
            </a:r>
            <a:r>
              <a:rPr lang="el-GR" sz="2000" dirty="0" smtClean="0">
                <a:latin typeface="Georgia" pitchFamily="18" charset="0"/>
              </a:rPr>
              <a:t>: Για να εξασφαλίζονται στη δίαιτα θα πρέπει αυτή να περιλαμβάνει ποικιλία τροφίμων και ιδιαίτερα φρούτων και λαχανικών. Αν το πρόγραμμα μείωσης βάρους είναι ιδιαίτερα αυστηρό και ακολουθηθεί για μεγάλο χρονικό διάστημα, καλό είναι να χορηγούνται συμπληρώματα βιταμινών, πάντα με ιατρική συμβουλή</a:t>
            </a:r>
          </a:p>
          <a:p>
            <a:pPr algn="ctr"/>
            <a:endParaRPr lang="el-GR" sz="2000" dirty="0" smtClean="0">
              <a:latin typeface="Georgia" pitchFamily="18" charset="0"/>
            </a:endParaRPr>
          </a:p>
          <a:p>
            <a:pPr algn="ctr"/>
            <a:r>
              <a:rPr lang="el-GR" sz="2000" dirty="0" smtClean="0">
                <a:latin typeface="Georgia" pitchFamily="18" charset="0"/>
              </a:rPr>
              <a:t> 6.</a:t>
            </a:r>
            <a:r>
              <a:rPr lang="el-GR" sz="2000" b="1" dirty="0" smtClean="0">
                <a:latin typeface="Georgia" pitchFamily="18" charset="0"/>
              </a:rPr>
              <a:t> ΝΕΡΟ</a:t>
            </a:r>
            <a:r>
              <a:rPr lang="el-GR" sz="2000" dirty="0" smtClean="0">
                <a:latin typeface="Georgia" pitchFamily="18" charset="0"/>
              </a:rPr>
              <a:t>: Θα πρέπει να καταναλώνονται </a:t>
            </a:r>
            <a:r>
              <a:rPr lang="el-GR" sz="2000" b="1" dirty="0" smtClean="0">
                <a:latin typeface="Georgia" pitchFamily="18" charset="0"/>
              </a:rPr>
              <a:t>8 ποτήρια νερό την ημέρα</a:t>
            </a:r>
            <a:r>
              <a:rPr lang="el-GR" sz="2000" dirty="0" smtClean="0">
                <a:latin typeface="Georgia" pitchFamily="18" charset="0"/>
              </a:rPr>
              <a:t>. Το νερό ανάμεσα στα γεύματα δημιουργεί αίσθηση πληρότητας στο στομάχι, αλλά και βοηθά τον οργανισμό να απομακρύνει τις άχρηστες ουσίες, που παράγονται από την καύση των λιπών.</a:t>
            </a:r>
          </a:p>
          <a:p>
            <a:pPr algn="ctr"/>
            <a:endParaRPr lang="el-GR" sz="2000" dirty="0" smtClean="0">
              <a:latin typeface="Georgia" pitchFamily="18" charset="0"/>
            </a:endParaRPr>
          </a:p>
          <a:p>
            <a:pPr algn="ctr"/>
            <a:r>
              <a:rPr lang="el-GR" sz="2000" dirty="0" smtClean="0">
                <a:latin typeface="Georgia" pitchFamily="18" charset="0"/>
              </a:rPr>
              <a:t> 7.</a:t>
            </a:r>
            <a:r>
              <a:rPr lang="el-GR" sz="2000" b="1" dirty="0" smtClean="0">
                <a:latin typeface="Georgia" pitchFamily="18" charset="0"/>
              </a:rPr>
              <a:t> ΑΛΚΟΟΛ</a:t>
            </a:r>
            <a:r>
              <a:rPr lang="el-GR" sz="2000" dirty="0" smtClean="0">
                <a:latin typeface="Georgia" pitchFamily="18" charset="0"/>
              </a:rPr>
              <a:t>: Το αλκοόλ αποδίδει πολλές «</a:t>
            </a:r>
            <a:r>
              <a:rPr lang="el-GR" sz="2000" b="1" dirty="0" smtClean="0">
                <a:latin typeface="Georgia" pitchFamily="18" charset="0"/>
              </a:rPr>
              <a:t>κενές</a:t>
            </a:r>
            <a:r>
              <a:rPr lang="el-GR" sz="2000" dirty="0" smtClean="0">
                <a:latin typeface="Georgia" pitchFamily="18" charset="0"/>
              </a:rPr>
              <a:t>» </a:t>
            </a:r>
            <a:r>
              <a:rPr lang="el-GR" sz="2000" b="1" dirty="0" smtClean="0">
                <a:latin typeface="Georgia" pitchFamily="18" charset="0"/>
              </a:rPr>
              <a:t>θερμίδες</a:t>
            </a:r>
            <a:r>
              <a:rPr lang="el-GR" sz="2000" dirty="0" smtClean="0">
                <a:latin typeface="Georgia" pitchFamily="18" charset="0"/>
              </a:rPr>
              <a:t> (7kcal/gr), δημιουργεί υπογλυκαιμίες και παρασύρει σε τσιμπολογήματα. Άρα θα πρέπει να αποφεύγεται. </a:t>
            </a:r>
          </a:p>
          <a:p>
            <a:pPr algn="ctr"/>
            <a:endParaRPr lang="el-GR" sz="2000" dirty="0" smtClean="0">
              <a:latin typeface="Georgia" pitchFamily="18" charset="0"/>
            </a:endParaRPr>
          </a:p>
          <a:p>
            <a:pPr algn="ctr"/>
            <a:r>
              <a:rPr lang="el-GR" sz="2000" dirty="0" smtClean="0">
                <a:latin typeface="Georgia" pitchFamily="18" charset="0"/>
              </a:rPr>
              <a:t>Για να εξασφαλίζεται ποικιλία στη δίαιτα και κατά συνέπεια διατροφική επάρκεια, θα πρέπει να επιλέγονται τρόφιμα από όλες τις ομάδες τροφίμων και να ακολουθείται η ισορροπημένη διατροφή, όπως περιγράφεται στο 2° κεφάλαιο. </a:t>
            </a:r>
          </a:p>
          <a:p>
            <a:pPr algn="ctr"/>
            <a:endParaRPr lang="el-GR" sz="2000" dirty="0">
              <a:latin typeface="Georgia"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142852"/>
            <a:ext cx="9144000" cy="6586418"/>
          </a:xfrm>
          <a:prstGeom prst="rect">
            <a:avLst/>
          </a:prstGeom>
        </p:spPr>
        <p:txBody>
          <a:bodyPr wrap="square">
            <a:spAutoFit/>
          </a:bodyPr>
          <a:lstStyle/>
          <a:p>
            <a:pPr algn="ctr"/>
            <a:r>
              <a:rPr lang="el-GR" sz="2200" b="1" dirty="0" smtClean="0">
                <a:latin typeface="Georgia" pitchFamily="18" charset="0"/>
              </a:rPr>
              <a:t>4.5 ΑΣΚΗΣΗ ΚΑΙ ΕΛΕΓΧΟΣ ΒΑΡΟΥΣ</a:t>
            </a:r>
          </a:p>
          <a:p>
            <a:pPr algn="ctr"/>
            <a:endParaRPr lang="el-GR" sz="2000" dirty="0" smtClean="0">
              <a:latin typeface="Georgia" pitchFamily="18" charset="0"/>
            </a:endParaRPr>
          </a:p>
          <a:p>
            <a:pPr algn="ctr"/>
            <a:r>
              <a:rPr lang="el-GR" sz="2000" dirty="0" smtClean="0">
                <a:latin typeface="Georgia" pitchFamily="18" charset="0"/>
              </a:rPr>
              <a:t> Είναι τεκμηριωμένο ότι η τακτική </a:t>
            </a:r>
            <a:r>
              <a:rPr lang="el-GR" sz="2000" b="1" dirty="0" smtClean="0">
                <a:latin typeface="Georgia" pitchFamily="18" charset="0"/>
              </a:rPr>
              <a:t>σωματική άσκηση </a:t>
            </a:r>
            <a:r>
              <a:rPr lang="el-GR" sz="2000" dirty="0" smtClean="0">
                <a:latin typeface="Georgia" pitchFamily="18" charset="0"/>
              </a:rPr>
              <a:t>βοηθά στη διατήρηση της υγείας, στην αποτροπή των ασθενειών,  χαρίζει ενέργεια και ευεξία και συνδέεται με την αύξηση του μέσου όρου ζωής. Αντίθετα, η </a:t>
            </a:r>
            <a:r>
              <a:rPr lang="el-GR" sz="2000" b="1" dirty="0" smtClean="0">
                <a:latin typeface="Georgia" pitchFamily="18" charset="0"/>
              </a:rPr>
              <a:t>σωματική αδράνεια </a:t>
            </a:r>
            <a:r>
              <a:rPr lang="el-GR" sz="2000" dirty="0" smtClean="0">
                <a:latin typeface="Georgia" pitchFamily="18" charset="0"/>
              </a:rPr>
              <a:t>έχει συνδεθεί με ασθένειες που μαστίζουν τους ανθρώπους σήμερα, όπως καρδιακές παθήσεις, υπέρταση, καρκίνος. </a:t>
            </a:r>
          </a:p>
          <a:p>
            <a:pPr algn="ctr"/>
            <a:r>
              <a:rPr lang="el-GR" sz="2000" dirty="0" smtClean="0">
                <a:latin typeface="Georgia" pitchFamily="18" charset="0"/>
              </a:rPr>
              <a:t>Ο σύγχρονος τρόπος ζωής χαρακτηρίζεται ως </a:t>
            </a:r>
            <a:r>
              <a:rPr lang="el-GR" sz="2000" b="1" dirty="0" smtClean="0">
                <a:latin typeface="Georgia" pitchFamily="18" charset="0"/>
              </a:rPr>
              <a:t>καθιστικός</a:t>
            </a:r>
            <a:r>
              <a:rPr lang="el-GR" sz="2000" dirty="0" smtClean="0">
                <a:latin typeface="Georgia" pitchFamily="18" charset="0"/>
              </a:rPr>
              <a:t>. Καθώς απαιτείται ελάχιστη κατανάλωση ενέργειας, είναι πολύ εύκολο να υπάρξει </a:t>
            </a:r>
            <a:r>
              <a:rPr lang="el-GR" sz="2000" b="1" dirty="0" smtClean="0">
                <a:latin typeface="Georgia" pitchFamily="18" charset="0"/>
              </a:rPr>
              <a:t>συσσώρευση λίπους και ατροφία των μυών</a:t>
            </a:r>
            <a:r>
              <a:rPr lang="el-GR" sz="2000" dirty="0" smtClean="0">
                <a:latin typeface="Georgia" pitchFamily="18" charset="0"/>
              </a:rPr>
              <a:t> και κατά συνέπεια κακή υγεία. Ο συνδυασμός της σωματικής αδράνειας με την αυξημένη θερμιδική πρόσληψη είναι άλλωστε και οι λόγοι που οδηγούν στην τόσο έντονη παρουσία του προβλήματος της παχυσαρκίας. </a:t>
            </a:r>
          </a:p>
          <a:p>
            <a:pPr algn="ctr"/>
            <a:r>
              <a:rPr lang="el-GR" sz="2000" dirty="0" smtClean="0">
                <a:latin typeface="Georgia" pitchFamily="18" charset="0"/>
              </a:rPr>
              <a:t>Είναι λοιπόν επιτακτική ανάγκη να βρεθούν τρόποι άσκησης για διατήρηση καλής φυσικής κατάστασης και να εξασφαλιστεί πρώτιστα η υγεία και κατόπιν ο έλεγχος του σωματικού βάρους. Κατά τη διάρκεια οποιασδήποτε σωματικής δραστηριότητας ο οργανισμός καταναλώνει ενέργεια και έτσι μπορεί ευκολότερα να επιτευχθεί ένα αρνητικό ισοζύγιο ενέργειας. Άρα η τακτική και φυσική δραστηριότητα συμβάλλει: </a:t>
            </a:r>
          </a:p>
          <a:p>
            <a:pPr algn="ctr"/>
            <a:r>
              <a:rPr lang="el-GR" sz="2000" dirty="0" smtClean="0">
                <a:latin typeface="Georgia" pitchFamily="18" charset="0"/>
              </a:rPr>
              <a:t>● Στην απώλεια βάρους. </a:t>
            </a:r>
          </a:p>
          <a:p>
            <a:pPr algn="ctr"/>
            <a:r>
              <a:rPr lang="el-GR" sz="2000" dirty="0" smtClean="0">
                <a:latin typeface="Georgia" pitchFamily="18" charset="0"/>
              </a:rPr>
              <a:t>● Στη διατήρησή του στα φυσιολογικά επίπεδα.</a:t>
            </a:r>
            <a:endParaRPr lang="el-GR" sz="2000" dirty="0">
              <a:latin typeface="Georgia"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357166"/>
            <a:ext cx="8715436" cy="6278642"/>
          </a:xfrm>
          <a:prstGeom prst="rect">
            <a:avLst/>
          </a:prstGeom>
        </p:spPr>
        <p:txBody>
          <a:bodyPr wrap="square">
            <a:spAutoFit/>
          </a:bodyPr>
          <a:lstStyle/>
          <a:p>
            <a:pPr algn="ctr"/>
            <a:r>
              <a:rPr lang="el-GR" sz="2200" b="1" dirty="0" smtClean="0">
                <a:latin typeface="Georgia" pitchFamily="18" charset="0"/>
              </a:rPr>
              <a:t>Η φυσιολογία της άσκησης </a:t>
            </a:r>
            <a:endParaRPr lang="en-US" sz="2200" b="1"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Όταν εκτελείται μια σωματική άσκηση, ο οργανισμός καλείται να αντεπεξέλθει στις απαιτήσεις της άσκησης παράγοντας ενέργεια με </a:t>
            </a:r>
            <a:r>
              <a:rPr lang="el-GR" sz="2000" b="1" dirty="0" smtClean="0">
                <a:latin typeface="Georgia" pitchFamily="18" charset="0"/>
              </a:rPr>
              <a:t>πιο γρήγορο ρυθμό</a:t>
            </a:r>
            <a:r>
              <a:rPr lang="el-GR" sz="2000" dirty="0" smtClean="0">
                <a:latin typeface="Georgia" pitchFamily="18" charset="0"/>
              </a:rPr>
              <a:t>. Το αναπνευστικό, το μυϊκό και το κυκλοφορικό σύστημα υποβάλλονται σε εντατική εργασία. Ιδιαίτερα οι </a:t>
            </a:r>
            <a:r>
              <a:rPr lang="el-GR" sz="2000" b="1" dirty="0" smtClean="0">
                <a:latin typeface="Georgia" pitchFamily="18" charset="0"/>
              </a:rPr>
              <a:t>μύες</a:t>
            </a:r>
            <a:r>
              <a:rPr lang="el-GR" sz="2000" dirty="0" smtClean="0">
                <a:latin typeface="Georgia" pitchFamily="18" charset="0"/>
              </a:rPr>
              <a:t> εργάζονται σκληρά και καταναλώνουν περισσότερη ενέργεια. Κατά τη διαδικασία ο οργανισμός </a:t>
            </a:r>
            <a:r>
              <a:rPr lang="el-GR" sz="2000" b="1" dirty="0" smtClean="0">
                <a:latin typeface="Georgia" pitchFamily="18" charset="0"/>
              </a:rPr>
              <a:t>αποβάλλει θερμότητα με τη μορφή ιδρώτα</a:t>
            </a:r>
            <a:r>
              <a:rPr lang="el-GR" sz="2000" dirty="0" smtClean="0">
                <a:latin typeface="Georgia" pitchFamily="18" charset="0"/>
              </a:rPr>
              <a:t>. </a:t>
            </a:r>
            <a:endParaRPr lang="en-US" sz="2000" dirty="0" smtClean="0">
              <a:latin typeface="Georgia" pitchFamily="18" charset="0"/>
            </a:endParaRPr>
          </a:p>
          <a:p>
            <a:pPr algn="ctr"/>
            <a:r>
              <a:rPr lang="el-GR" sz="2000" dirty="0" smtClean="0">
                <a:latin typeface="Georgia" pitchFamily="18" charset="0"/>
              </a:rPr>
              <a:t>Με την άσκηση των μυών αυξάνεται ο όγκος τους. Έτσι, από τη μία μεριά, αυξάνεται η μυϊκή μάζα, από την άλλη, περιορίζεται ο λιπώδης ιστός και </a:t>
            </a:r>
            <a:r>
              <a:rPr lang="el-GR" sz="2000" b="1" dirty="0" smtClean="0">
                <a:latin typeface="Georgia" pitchFamily="18" charset="0"/>
              </a:rPr>
              <a:t>βελτιώνεται η σύσταση του σώματος</a:t>
            </a:r>
            <a:r>
              <a:rPr lang="el-GR" sz="2000" dirty="0" smtClean="0">
                <a:latin typeface="Georgia" pitchFamily="18" charset="0"/>
              </a:rPr>
              <a:t>. Όσο μεγαλύτερο είναι το ποσοστό μυϊκής μάζας στο σώμα, τόσο αυξάνονται οι απαιτήσεις του οργανισμού σε ενέργεια, δηλαδή </a:t>
            </a:r>
            <a:r>
              <a:rPr lang="el-GR" sz="2000" b="1" dirty="0" smtClean="0">
                <a:latin typeface="Georgia" pitchFamily="18" charset="0"/>
              </a:rPr>
              <a:t>αυξάνεται ο Βασικός Μεταβολικός Ρυθμός</a:t>
            </a:r>
            <a:r>
              <a:rPr lang="en-US" sz="2000" b="1" dirty="0" smtClean="0">
                <a:latin typeface="Georgia" pitchFamily="18" charset="0"/>
              </a:rPr>
              <a:t>. </a:t>
            </a:r>
          </a:p>
          <a:p>
            <a:pPr algn="ctr"/>
            <a:r>
              <a:rPr lang="el-GR" sz="2000" dirty="0" smtClean="0">
                <a:latin typeface="Georgia" pitchFamily="18" charset="0"/>
              </a:rPr>
              <a:t>Ακόμα η άσκηση βοηθά και στον </a:t>
            </a:r>
            <a:r>
              <a:rPr lang="el-GR" sz="2000" b="1" dirty="0" smtClean="0">
                <a:latin typeface="Georgia" pitchFamily="18" charset="0"/>
              </a:rPr>
              <a:t>έλεγχο της όρεξης</a:t>
            </a:r>
            <a:r>
              <a:rPr lang="el-GR" sz="2000" dirty="0" smtClean="0">
                <a:latin typeface="Georgia" pitchFamily="18" charset="0"/>
              </a:rPr>
              <a:t>. Μετά από έντονη φυσική δραστηριότητα το άτομο αισθάνεται περισσότερο διψασμένο και κουρασμένο παρά πεινασμένο. Και αυτό γιατί ο οργανισμός, για να υποστηρίξει το σώμα στην προσπάθεια που καταβάλλει, ελευθερώνει γλυκόζη και λιπαρά οξέα στο αίμα. Μόνο όταν το άτομο ξεκουραστεί και ηρεμήσει, ζητά φαγητό.</a:t>
            </a:r>
            <a:endParaRPr lang="el-GR" sz="2000" dirty="0">
              <a:latin typeface="Georgia"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42852"/>
            <a:ext cx="9144000" cy="6586418"/>
          </a:xfrm>
          <a:prstGeom prst="rect">
            <a:avLst/>
          </a:prstGeom>
        </p:spPr>
        <p:txBody>
          <a:bodyPr wrap="square">
            <a:spAutoFit/>
          </a:bodyPr>
          <a:lstStyle/>
          <a:p>
            <a:pPr algn="ctr"/>
            <a:r>
              <a:rPr lang="el-GR" sz="2200" b="1" dirty="0" smtClean="0">
                <a:latin typeface="Georgia" pitchFamily="18" charset="0"/>
              </a:rPr>
              <a:t>Είδη και οφέλη της άσκησης </a:t>
            </a:r>
            <a:endParaRPr lang="en-US" sz="2200" b="1" dirty="0" smtClean="0">
              <a:latin typeface="Georgia" pitchFamily="18" charset="0"/>
            </a:endParaRPr>
          </a:p>
          <a:p>
            <a:pPr algn="ctr"/>
            <a:r>
              <a:rPr lang="el-GR" sz="2000" dirty="0" smtClean="0">
                <a:latin typeface="Georgia" pitchFamily="18" charset="0"/>
              </a:rPr>
              <a:t>■ Οι </a:t>
            </a:r>
            <a:r>
              <a:rPr lang="el-GR" sz="2000" b="1" dirty="0" smtClean="0">
                <a:latin typeface="Georgia" pitchFamily="18" charset="0"/>
              </a:rPr>
              <a:t>αερόβιες</a:t>
            </a:r>
            <a:r>
              <a:rPr lang="el-GR" sz="2000" dirty="0" smtClean="0">
                <a:latin typeface="Georgia" pitchFamily="18" charset="0"/>
              </a:rPr>
              <a:t> ασκήσεις ενεργοποιούν μεγάλες μυϊκές ομάδες του σώματος, με συνέπεια την </a:t>
            </a:r>
            <a:r>
              <a:rPr lang="el-GR" sz="2000" b="1" dirty="0" smtClean="0">
                <a:latin typeface="Georgia" pitchFamily="18" charset="0"/>
              </a:rPr>
              <a:t>αύξηση</a:t>
            </a:r>
            <a:r>
              <a:rPr lang="el-GR" sz="2000" dirty="0" smtClean="0">
                <a:latin typeface="Georgia" pitchFamily="18" charset="0"/>
              </a:rPr>
              <a:t> των «</a:t>
            </a:r>
            <a:r>
              <a:rPr lang="el-GR" sz="2000" b="1" dirty="0" smtClean="0">
                <a:latin typeface="Georgia" pitchFamily="18" charset="0"/>
              </a:rPr>
              <a:t>καύσεων</a:t>
            </a:r>
            <a:r>
              <a:rPr lang="el-GR" sz="2000" dirty="0" smtClean="0">
                <a:latin typeface="Georgia" pitchFamily="18" charset="0"/>
              </a:rPr>
              <a:t>». Οι ασκήσεις αυτές αυξάνουν την πρόσληψη οξυγόνου και τους κτύπους της καρδιάς, βελτιώνοντας το καρδιαγγειακό σύστημα και αυξάνοντας τη μυϊκή αντοχή. Τέτοιες ασκήσεις είναι: το περπάτημα, το τρέξιμο, η ποδηλασία, το κολύμπι, το τένις κ.ά. Έχουν διάρκεια από 20’ και περισσότερο. </a:t>
            </a:r>
            <a:endParaRPr lang="en-US" sz="2000" dirty="0" smtClean="0">
              <a:latin typeface="Georgia" pitchFamily="18" charset="0"/>
            </a:endParaRPr>
          </a:p>
          <a:p>
            <a:pPr algn="ctr"/>
            <a:r>
              <a:rPr lang="el-GR" sz="2000" dirty="0" smtClean="0">
                <a:latin typeface="Georgia" pitchFamily="18" charset="0"/>
              </a:rPr>
              <a:t>■ Οι </a:t>
            </a:r>
            <a:r>
              <a:rPr lang="el-GR" sz="2000" b="1" dirty="0" smtClean="0">
                <a:latin typeface="Georgia" pitchFamily="18" charset="0"/>
              </a:rPr>
              <a:t>αναερόβιες</a:t>
            </a:r>
            <a:r>
              <a:rPr lang="el-GR" sz="2000" dirty="0" smtClean="0">
                <a:latin typeface="Georgia" pitchFamily="18" charset="0"/>
              </a:rPr>
              <a:t> ασκήσεις </a:t>
            </a:r>
            <a:r>
              <a:rPr lang="el-GR" sz="2000" b="1" dirty="0" smtClean="0">
                <a:latin typeface="Georgia" pitchFamily="18" charset="0"/>
              </a:rPr>
              <a:t>ενισχύουν τη μυϊκή δύναμη </a:t>
            </a:r>
            <a:r>
              <a:rPr lang="el-GR" sz="2000" dirty="0" smtClean="0">
                <a:latin typeface="Georgia" pitchFamily="18" charset="0"/>
              </a:rPr>
              <a:t>και έχουν μικρή διάρκεια (ως 1 λεπτό). Τέτοιες είναι: η άρση βαρών, οι ρίψεις, τα άλματα, οι δρόμοι μικρών αποστάσεων. </a:t>
            </a:r>
          </a:p>
          <a:p>
            <a:pPr algn="ctr"/>
            <a:r>
              <a:rPr lang="el-GR" sz="2000" dirty="0" smtClean="0">
                <a:latin typeface="Georgia" pitchFamily="18" charset="0"/>
              </a:rPr>
              <a:t>Οι </a:t>
            </a:r>
            <a:r>
              <a:rPr lang="el-GR" sz="2000" b="1" dirty="0" smtClean="0">
                <a:latin typeface="Georgia" pitchFamily="18" charset="0"/>
              </a:rPr>
              <a:t>αερόβιες</a:t>
            </a:r>
            <a:r>
              <a:rPr lang="el-GR" sz="2000" dirty="0" smtClean="0">
                <a:latin typeface="Georgia" pitchFamily="18" charset="0"/>
              </a:rPr>
              <a:t> ασκήσεις αυξάνουν σημαντικά τις ενεργειακές απαιτήσεις. Κατά τη διάρκειά τους η ενέργεια που παράγεται προέρχεται από </a:t>
            </a:r>
            <a:r>
              <a:rPr lang="el-GR" sz="2000" b="1" dirty="0" smtClean="0">
                <a:latin typeface="Georgia" pitchFamily="18" charset="0"/>
              </a:rPr>
              <a:t>καύση λιπών και υδατανθράκων</a:t>
            </a:r>
            <a:r>
              <a:rPr lang="el-GR" sz="2000" dirty="0" smtClean="0">
                <a:latin typeface="Georgia" pitchFamily="18" charset="0"/>
              </a:rPr>
              <a:t>. Στις αερόβιες ασκήσεις, που είναι παρατεταμένης διάρκειας, ο οργανισμός αντλεί την ενέργεια που του χρειάζεται από το </a:t>
            </a:r>
            <a:r>
              <a:rPr lang="el-GR" sz="2000" b="1" dirty="0" smtClean="0">
                <a:latin typeface="Georgia" pitchFamily="18" charset="0"/>
              </a:rPr>
              <a:t>αποθηκευμένο λίπο</a:t>
            </a:r>
            <a:r>
              <a:rPr lang="el-GR" sz="2000" dirty="0" smtClean="0">
                <a:latin typeface="Georgia" pitchFamily="18" charset="0"/>
              </a:rPr>
              <a:t>ς. Ενώ όσο μεγαλύτερη είναι η ένταση της άσκησης και μικρή η διάρκεια τόσο περισσότεροι υδατάνθρακες καίγονται. </a:t>
            </a:r>
          </a:p>
          <a:p>
            <a:pPr algn="ctr"/>
            <a:r>
              <a:rPr lang="el-GR" sz="2000" b="1" dirty="0" smtClean="0">
                <a:latin typeface="Georgia" pitchFamily="18" charset="0"/>
              </a:rPr>
              <a:t>Για τον έλεγχο του σωματικού βάρους πιο αποδοτικές είναι οι αερόβιες ασκήσεις </a:t>
            </a:r>
            <a:endParaRPr lang="en-US" sz="2000" b="1" dirty="0" smtClean="0">
              <a:latin typeface="Georgia" pitchFamily="18" charset="0"/>
            </a:endParaRPr>
          </a:p>
          <a:p>
            <a:pPr algn="ctr"/>
            <a:r>
              <a:rPr lang="el-GR" sz="2000" dirty="0" smtClean="0">
                <a:latin typeface="Georgia" pitchFamily="18" charset="0"/>
              </a:rPr>
              <a:t>Εκτός, όμως, από τον έλεγχο του βάρους η τακτική φυσική δραστηριότητα έχει και πολλά άλλα οφέλη, που βελτιώνουν τη γενική εικόνα του ατόμου και τον τρόπο ζωής του. </a:t>
            </a:r>
            <a:endParaRPr lang="el-GR" sz="2000" dirty="0">
              <a:latin typeface="Georgia"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Δεν υπάρχει διαθέσιμη περιγραφή για τη φωτογραφία."/>
          <p:cNvPicPr>
            <a:picLocks noChangeAspect="1" noChangeArrowheads="1"/>
          </p:cNvPicPr>
          <p:nvPr/>
        </p:nvPicPr>
        <p:blipFill>
          <a:blip r:embed="rId2"/>
          <a:srcRect/>
          <a:stretch>
            <a:fillRect/>
          </a:stretch>
        </p:blipFill>
        <p:spPr bwMode="auto">
          <a:xfrm>
            <a:off x="40789" y="142852"/>
            <a:ext cx="9048813" cy="6500858"/>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descr="Aucune description de photo disponible."/>
          <p:cNvPicPr>
            <a:picLocks noChangeAspect="1" noChangeArrowheads="1"/>
          </p:cNvPicPr>
          <p:nvPr/>
        </p:nvPicPr>
        <p:blipFill>
          <a:blip r:embed="rId2"/>
          <a:srcRect/>
          <a:stretch>
            <a:fillRect/>
          </a:stretch>
        </p:blipFill>
        <p:spPr bwMode="auto">
          <a:xfrm>
            <a:off x="1571604" y="214290"/>
            <a:ext cx="6357982" cy="6357982"/>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Aucune description de photo disponible."/>
          <p:cNvPicPr>
            <a:picLocks noChangeAspect="1" noChangeArrowheads="1"/>
          </p:cNvPicPr>
          <p:nvPr/>
        </p:nvPicPr>
        <p:blipFill>
          <a:blip r:embed="rId2"/>
          <a:srcRect/>
          <a:stretch>
            <a:fillRect/>
          </a:stretch>
        </p:blipFill>
        <p:spPr bwMode="auto">
          <a:xfrm>
            <a:off x="1285852" y="295218"/>
            <a:ext cx="6429420" cy="6072230"/>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Αερόβια άσκηση: ποια τα οφέλη της; | Kinissis.eu"/>
          <p:cNvPicPr>
            <a:picLocks noChangeAspect="1" noChangeArrowheads="1"/>
          </p:cNvPicPr>
          <p:nvPr/>
        </p:nvPicPr>
        <p:blipFill>
          <a:blip r:embed="rId2"/>
          <a:srcRect/>
          <a:stretch>
            <a:fillRect/>
          </a:stretch>
        </p:blipFill>
        <p:spPr bwMode="auto">
          <a:xfrm>
            <a:off x="0" y="0"/>
            <a:ext cx="4071934" cy="1857364"/>
          </a:xfrm>
          <a:prstGeom prst="rect">
            <a:avLst/>
          </a:prstGeom>
          <a:noFill/>
        </p:spPr>
      </p:pic>
      <p:pic>
        <p:nvPicPr>
          <p:cNvPr id="180228" name="Picture 4" descr="Fasted cardio: Αερόβια-Αναερόβια άσκηση για καύση λίπους. Τι ισχύει  πραγματικά;"/>
          <p:cNvPicPr>
            <a:picLocks noChangeAspect="1" noChangeArrowheads="1"/>
          </p:cNvPicPr>
          <p:nvPr/>
        </p:nvPicPr>
        <p:blipFill>
          <a:blip r:embed="rId3"/>
          <a:srcRect/>
          <a:stretch>
            <a:fillRect/>
          </a:stretch>
        </p:blipFill>
        <p:spPr bwMode="auto">
          <a:xfrm>
            <a:off x="0" y="1928802"/>
            <a:ext cx="4071934" cy="2500330"/>
          </a:xfrm>
          <a:prstGeom prst="rect">
            <a:avLst/>
          </a:prstGeom>
          <a:noFill/>
        </p:spPr>
      </p:pic>
      <p:pic>
        <p:nvPicPr>
          <p:cNvPr id="180230" name="Picture 6" descr="Άσκηση και κάψιμο λίπους: τι είναι η αερόβια άσκηση; | Διαιτoλογία"/>
          <p:cNvPicPr>
            <a:picLocks noChangeAspect="1" noChangeArrowheads="1"/>
          </p:cNvPicPr>
          <p:nvPr/>
        </p:nvPicPr>
        <p:blipFill>
          <a:blip r:embed="rId4"/>
          <a:srcRect/>
          <a:stretch>
            <a:fillRect/>
          </a:stretch>
        </p:blipFill>
        <p:spPr bwMode="auto">
          <a:xfrm>
            <a:off x="0" y="4429130"/>
            <a:ext cx="4572032" cy="2428870"/>
          </a:xfrm>
          <a:prstGeom prst="rect">
            <a:avLst/>
          </a:prstGeom>
          <a:noFill/>
        </p:spPr>
      </p:pic>
      <p:pic>
        <p:nvPicPr>
          <p:cNvPr id="180232" name="Picture 8" descr="Αερόβια και αναερόβια άσκηση: Ένα μεγάλο δίλημμα άθλησης"/>
          <p:cNvPicPr>
            <a:picLocks noChangeAspect="1" noChangeArrowheads="1"/>
          </p:cNvPicPr>
          <p:nvPr/>
        </p:nvPicPr>
        <p:blipFill>
          <a:blip r:embed="rId5"/>
          <a:srcRect/>
          <a:stretch>
            <a:fillRect/>
          </a:stretch>
        </p:blipFill>
        <p:spPr bwMode="auto">
          <a:xfrm>
            <a:off x="4071934" y="-1"/>
            <a:ext cx="5072066" cy="3574205"/>
          </a:xfrm>
          <a:prstGeom prst="rect">
            <a:avLst/>
          </a:prstGeom>
          <a:noFill/>
        </p:spPr>
      </p:pic>
      <p:pic>
        <p:nvPicPr>
          <p:cNvPr id="180234" name="Picture 10" descr="Αναερόβια άσκηση: Ποια είναι τα οφέλη της; - All about beauty"/>
          <p:cNvPicPr>
            <a:picLocks noChangeAspect="1" noChangeArrowheads="1"/>
          </p:cNvPicPr>
          <p:nvPr/>
        </p:nvPicPr>
        <p:blipFill>
          <a:blip r:embed="rId6"/>
          <a:srcRect/>
          <a:stretch>
            <a:fillRect/>
          </a:stretch>
        </p:blipFill>
        <p:spPr bwMode="auto">
          <a:xfrm>
            <a:off x="4079625" y="3571876"/>
            <a:ext cx="5064375" cy="32861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1052736"/>
            <a:ext cx="9036496" cy="5805264"/>
          </a:xfrm>
        </p:spPr>
        <p:txBody>
          <a:bodyPr>
            <a:normAutofit/>
          </a:bodyPr>
          <a:lstStyle/>
          <a:p>
            <a:pPr algn="ctr">
              <a:buNone/>
            </a:pPr>
            <a:r>
              <a:rPr lang="el-GR" sz="2400" b="1" dirty="0" smtClean="0">
                <a:latin typeface="Georgia" pitchFamily="18" charset="0"/>
              </a:rPr>
              <a:t>2. Θερμογένεση λόγω φυσικής δραστηριότητας</a:t>
            </a:r>
          </a:p>
          <a:p>
            <a:pPr algn="ctr">
              <a:buNone/>
            </a:pPr>
            <a:r>
              <a:rPr lang="el-GR" sz="2400" dirty="0" smtClean="0">
                <a:latin typeface="Georgia" pitchFamily="18" charset="0"/>
              </a:rPr>
              <a:t>Ανάλογα με το αν ένα άτομο κάνει καθιστική ζωή, γυμνάζεται ελαφρά ή πολύ, μεταβάλλονται και οι ενεργειακές του δαπάνες</a:t>
            </a:r>
            <a:r>
              <a:rPr lang="el-GR" sz="2400" dirty="0" smtClean="0"/>
              <a:t>.</a:t>
            </a:r>
            <a:r>
              <a:rPr lang="en-US" sz="2400" dirty="0" smtClean="0"/>
              <a:t> </a:t>
            </a:r>
            <a:r>
              <a:rPr lang="el-GR" sz="2400" dirty="0" smtClean="0">
                <a:latin typeface="Georgia" pitchFamily="18" charset="0"/>
              </a:rPr>
              <a:t>Κατά τη διάρκεια της φυσικής δραστηριότητας δαπανάται, η ανάλογη κάθε φορά, ενέργεια ώστε να δραστηριοποιηθούν η καρδιά, οι μύες, οι πνεύμονες κλπ</a:t>
            </a:r>
          </a:p>
          <a:p>
            <a:pPr algn="ctr">
              <a:buNone/>
            </a:pPr>
            <a:endParaRPr lang="el-GR" sz="2400" dirty="0" smtClean="0">
              <a:latin typeface="Georgia" pitchFamily="18" charset="0"/>
            </a:endParaRPr>
          </a:p>
          <a:p>
            <a:pPr algn="ctr">
              <a:buNone/>
            </a:pPr>
            <a:r>
              <a:rPr lang="el-GR" sz="2400" b="1" dirty="0" smtClean="0">
                <a:latin typeface="Georgia" pitchFamily="18" charset="0"/>
              </a:rPr>
              <a:t>3. Θερμογένεση λόγω λήψης τροφής</a:t>
            </a:r>
          </a:p>
          <a:p>
            <a:pPr algn="ctr">
              <a:buNone/>
            </a:pPr>
            <a:r>
              <a:rPr lang="el-GR" sz="2400" dirty="0" smtClean="0">
                <a:latin typeface="Georgia" pitchFamily="18" charset="0"/>
              </a:rPr>
              <a:t>Ενέργεια δαπανά το ανθρώπινο σώμα και για να διαχειριστεί την τροφή που καταναλώνει (πχ πέψη, απορρόφηση θρεπτικών ουσιών κλπ)</a:t>
            </a:r>
            <a:r>
              <a:rPr lang="el-GR" sz="2400" dirty="0" smtClean="0"/>
              <a:t>. </a:t>
            </a:r>
            <a:r>
              <a:rPr lang="el-GR" sz="2400" dirty="0" smtClean="0">
                <a:latin typeface="Georgia" pitchFamily="18" charset="0"/>
              </a:rPr>
              <a:t>Στο σύνολο των ενεργειακών δαπανών ο Βασικός Μεταβολικός Ρυθμός αντιπροσωπεύει το 60-65%, η θερμογένεση λόγω φυσικής δραστηριότητας (Φ.Δ.) το 25-35%, ενώ η θερμογένεση λόγω λήψης τροφής το 10%.</a:t>
            </a:r>
            <a:endParaRPr lang="el-GR" sz="2400" dirty="0">
              <a:latin typeface="Georgia" pitchFamily="18"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1582341"/>
            <a:ext cx="8715436" cy="3785652"/>
          </a:xfrm>
          <a:prstGeom prst="rect">
            <a:avLst/>
          </a:prstGeom>
        </p:spPr>
        <p:txBody>
          <a:bodyPr wrap="square">
            <a:spAutoFit/>
          </a:bodyPr>
          <a:lstStyle/>
          <a:p>
            <a:pPr algn="ctr"/>
            <a:r>
              <a:rPr lang="el-GR" sz="2200" b="1" dirty="0" smtClean="0">
                <a:latin typeface="Georgia" pitchFamily="18" charset="0"/>
              </a:rPr>
              <a:t>Οφέλη από την τακτική φυσική δραστηριότητα.</a:t>
            </a:r>
          </a:p>
          <a:p>
            <a:pPr algn="ctr"/>
            <a:endParaRPr lang="el-GR" sz="2000" dirty="0" smtClean="0">
              <a:latin typeface="Georgia" pitchFamily="18" charset="0"/>
            </a:endParaRPr>
          </a:p>
          <a:p>
            <a:pPr algn="ctr"/>
            <a:r>
              <a:rPr lang="el-GR" sz="2000" dirty="0" smtClean="0">
                <a:latin typeface="Georgia" pitchFamily="18" charset="0"/>
              </a:rPr>
              <a:t> ■ Μείωση και διατήρηση σωματικού βάρους. </a:t>
            </a:r>
          </a:p>
          <a:p>
            <a:pPr algn="ctr"/>
            <a:r>
              <a:rPr lang="el-GR" sz="2000" dirty="0" smtClean="0">
                <a:latin typeface="Georgia" pitchFamily="18" charset="0"/>
              </a:rPr>
              <a:t>■ Βελτίωση σύστασης σώματος και μείωση λιπώδους ιστού. </a:t>
            </a:r>
          </a:p>
          <a:p>
            <a:pPr algn="ctr"/>
            <a:r>
              <a:rPr lang="el-GR" sz="2000" dirty="0" smtClean="0">
                <a:latin typeface="Georgia" pitchFamily="18" charset="0"/>
              </a:rPr>
              <a:t>■ Ανθεκτικότητα σε ασθένειες (κρυολογήματα). </a:t>
            </a:r>
          </a:p>
          <a:p>
            <a:pPr algn="ctr"/>
            <a:r>
              <a:rPr lang="el-GR" sz="2000" dirty="0" smtClean="0">
                <a:latin typeface="Georgia" pitchFamily="18" charset="0"/>
              </a:rPr>
              <a:t>■ Μείωση κινδύνου για καρδιαγγειακά νοσήματα.</a:t>
            </a:r>
          </a:p>
          <a:p>
            <a:pPr algn="ctr"/>
            <a:r>
              <a:rPr lang="el-GR" sz="2000" dirty="0" smtClean="0">
                <a:latin typeface="Georgia" pitchFamily="18" charset="0"/>
              </a:rPr>
              <a:t> ■ Βελτίωση ψυχικής διάθεσης (μείωση άγχους).</a:t>
            </a:r>
          </a:p>
          <a:p>
            <a:pPr algn="ctr"/>
            <a:r>
              <a:rPr lang="el-GR" sz="2000" dirty="0" smtClean="0">
                <a:latin typeface="Georgia" pitchFamily="18" charset="0"/>
              </a:rPr>
              <a:t> ■ Εύκολος και βαθύς ύπνος. </a:t>
            </a:r>
          </a:p>
          <a:p>
            <a:pPr algn="ctr"/>
            <a:r>
              <a:rPr lang="el-GR" sz="2000" dirty="0" smtClean="0">
                <a:latin typeface="Georgia" pitchFamily="18" charset="0"/>
              </a:rPr>
              <a:t>■ Αύξηση αντοχής και μυϊκής δύναμης.</a:t>
            </a:r>
          </a:p>
          <a:p>
            <a:pPr algn="ctr"/>
            <a:r>
              <a:rPr lang="el-GR" sz="2000" dirty="0" smtClean="0">
                <a:latin typeface="Georgia" pitchFamily="18" charset="0"/>
              </a:rPr>
              <a:t> ■ Βελτίωση εξωτερικής εμφάνισης και αύξηση αυτοπεποίθησης. </a:t>
            </a:r>
          </a:p>
          <a:p>
            <a:pPr algn="ctr"/>
            <a:r>
              <a:rPr lang="el-GR" sz="2000" dirty="0" smtClean="0">
                <a:latin typeface="Georgia" pitchFamily="18" charset="0"/>
              </a:rPr>
              <a:t>■ Βελτίωση ποιότητας ζωής και ανάπτυξη κοινωνικότητας και διαπροσωπικών σχέσεων</a:t>
            </a:r>
            <a:endParaRPr lang="el-GR" sz="2000" dirty="0">
              <a:latin typeface="Georgia"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89"/>
            <a:ext cx="9144000" cy="6586418"/>
          </a:xfrm>
          <a:prstGeom prst="rect">
            <a:avLst/>
          </a:prstGeom>
        </p:spPr>
        <p:txBody>
          <a:bodyPr wrap="square">
            <a:spAutoFit/>
          </a:bodyPr>
          <a:lstStyle/>
          <a:p>
            <a:pPr algn="ctr"/>
            <a:r>
              <a:rPr lang="el-GR" sz="2200" b="1" dirty="0" smtClean="0">
                <a:latin typeface="Georgia" pitchFamily="18" charset="0"/>
              </a:rPr>
              <a:t>Διάρκεια και επιλογή φυσικής δραστηριότητας </a:t>
            </a:r>
            <a:endParaRPr lang="el-GR" sz="2000" dirty="0" smtClean="0">
              <a:latin typeface="Georgia" pitchFamily="18" charset="0"/>
            </a:endParaRPr>
          </a:p>
          <a:p>
            <a:pPr algn="ctr"/>
            <a:r>
              <a:rPr lang="el-GR" sz="2000" dirty="0" smtClean="0">
                <a:latin typeface="Georgia" pitchFamily="18" charset="0"/>
              </a:rPr>
              <a:t>Άνθρωποι κάθε φύλου και ηλικίας μπορούν να ωφεληθούν από την άσκηση εντάσσοντας στο πρόγραμμά τους </a:t>
            </a:r>
            <a:r>
              <a:rPr lang="el-GR" sz="2000" b="1" dirty="0" smtClean="0">
                <a:latin typeface="Georgia" pitchFamily="18" charset="0"/>
              </a:rPr>
              <a:t>30 λεπτά ήπιας άσκησης τρεις φορές την εβδομάδα</a:t>
            </a:r>
            <a:r>
              <a:rPr lang="el-GR" sz="2000" dirty="0" smtClean="0">
                <a:latin typeface="Georgia" pitchFamily="18" charset="0"/>
              </a:rPr>
              <a:t>. Η φυσική δραστηριότητα, όμως, δεν ταυτίζεται μόνο με τα αθλήματα. Περιλαμβάνει </a:t>
            </a:r>
            <a:r>
              <a:rPr lang="el-GR" sz="2000" b="1" dirty="0" smtClean="0">
                <a:latin typeface="Georgia" pitchFamily="18" charset="0"/>
              </a:rPr>
              <a:t>οποιαδήποτε ασχολία της καθημερινής ζωής </a:t>
            </a:r>
            <a:r>
              <a:rPr lang="el-GR" sz="2000" dirty="0" smtClean="0">
                <a:latin typeface="Georgia" pitchFamily="18" charset="0"/>
              </a:rPr>
              <a:t>και απαιτεί κίνηση. Άρα, αρκεί να αντικατασταθούν κάποιες «καθιστικές» συνήθειες, όπως η παρακολούθηση τηλεόρασης, με άλλες πιο ενεργητικές, όπως πλύσιμο αυτοκινήτου, περπάτημα, οικιακές εργασίες, χορός κ.ά. Ένας άνδρας που ζυγίζει 80 κιλά, αν αντικαταστήσει 30 λεπτά κάθε μέρα που παρακολουθεί τηλεόραση με 2 χιλιόμετρα περπάτημα, θα ξοδέψει τόση ενέργεια, ώστε να χάσει 8 κιλά σε ένα χρόνο.</a:t>
            </a:r>
          </a:p>
          <a:p>
            <a:pPr algn="ctr"/>
            <a:r>
              <a:rPr lang="el-GR" sz="2000" dirty="0" smtClean="0">
                <a:latin typeface="Georgia" pitchFamily="18" charset="0"/>
              </a:rPr>
              <a:t> Στις περιπτώσεις ύπαρξης παχυσαρκίας η αύξηση της φυσικής δραστηριότητας στις ενασχολήσεις της καθημερινής ζωής φαίνεται να είναι η αποτελεσματικότερη λύση, μια και επιτυγχάνεται πιο εύκολα το αρνητικό ισοζύγιο ενέργειας. Η συμμετοχή του παχύσαρκου, εντούτοις, σε έντονη άσκηση ή ομαδικά αθλήματα μπορεί να είναι αρνητική εμπειρία για το παχύσαρκο άτομο. Ξεκινώντας κάποια φυσική άσκηση με απώτερο στόχο την πραγματοποίησή της σε όλη τη διάρκεια της ζωής πρέπει να επιλέγονται δραστηριότητες και αθλήματα που </a:t>
            </a:r>
            <a:r>
              <a:rPr lang="el-GR" sz="2000" b="1" dirty="0" smtClean="0">
                <a:latin typeface="Georgia" pitchFamily="18" charset="0"/>
              </a:rPr>
              <a:t>ευχαριστούν</a:t>
            </a:r>
            <a:r>
              <a:rPr lang="el-GR" sz="2000" dirty="0" smtClean="0">
                <a:latin typeface="Georgia" pitchFamily="18" charset="0"/>
              </a:rPr>
              <a:t> το άτομο και είναι πρόθυμο να τις εκτελεί συχνά. Αν επιλεγούν δραστηριότητες που προκαλούν πλήξη, είναι πολύ πιθανόν να μην έχουν συνέχεια.</a:t>
            </a:r>
            <a:endParaRPr lang="el-GR" sz="2000" dirty="0">
              <a:latin typeface="Georgia"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142851"/>
            <a:ext cx="9144000" cy="6555641"/>
          </a:xfrm>
          <a:prstGeom prst="rect">
            <a:avLst/>
          </a:prstGeom>
        </p:spPr>
        <p:txBody>
          <a:bodyPr wrap="square">
            <a:spAutoFit/>
          </a:bodyPr>
          <a:lstStyle/>
          <a:p>
            <a:pPr algn="ctr"/>
            <a:r>
              <a:rPr lang="el-GR" sz="2000" b="1" dirty="0" smtClean="0">
                <a:latin typeface="Georgia" pitchFamily="18" charset="0"/>
              </a:rPr>
              <a:t>Στοιχεία που θα πρέπει να ληφθούν υπόψη είναι:</a:t>
            </a:r>
          </a:p>
          <a:p>
            <a:pPr algn="ctr"/>
            <a:r>
              <a:rPr lang="el-GR" sz="2000" dirty="0" smtClean="0">
                <a:latin typeface="Georgia" pitchFamily="18" charset="0"/>
              </a:rPr>
              <a:t> ■ Η συμμετοχή σε </a:t>
            </a:r>
            <a:r>
              <a:rPr lang="el-GR" sz="2000" b="1" dirty="0" smtClean="0">
                <a:latin typeface="Georgia" pitchFamily="18" charset="0"/>
              </a:rPr>
              <a:t>ομαδικά</a:t>
            </a:r>
            <a:r>
              <a:rPr lang="el-GR" sz="2000" dirty="0" smtClean="0">
                <a:latin typeface="Georgia" pitchFamily="18" charset="0"/>
              </a:rPr>
              <a:t> σπορ δίνει την ευκαιρία για </a:t>
            </a:r>
            <a:r>
              <a:rPr lang="el-GR" sz="2000" b="1" dirty="0" smtClean="0">
                <a:latin typeface="Georgia" pitchFamily="18" charset="0"/>
              </a:rPr>
              <a:t>ανάπτυξη κοινωνικών σχέσεων.</a:t>
            </a:r>
          </a:p>
          <a:p>
            <a:pPr algn="ctr"/>
            <a:r>
              <a:rPr lang="el-GR" sz="2000" dirty="0" smtClean="0">
                <a:latin typeface="Georgia" pitchFamily="18" charset="0"/>
              </a:rPr>
              <a:t> ■ Σημαντική παρακίνηση για άθληση αποτελεί και η </a:t>
            </a:r>
            <a:r>
              <a:rPr lang="el-GR" sz="2000" b="1" dirty="0" smtClean="0">
                <a:latin typeface="Georgia" pitchFamily="18" charset="0"/>
              </a:rPr>
              <a:t>συνεργασία</a:t>
            </a:r>
            <a:r>
              <a:rPr lang="el-GR" sz="2000" dirty="0" smtClean="0">
                <a:latin typeface="Georgia" pitchFamily="18" charset="0"/>
              </a:rPr>
              <a:t> με κάποιο φίλο ή συγγενή. </a:t>
            </a:r>
          </a:p>
          <a:p>
            <a:pPr algn="ctr"/>
            <a:r>
              <a:rPr lang="el-GR" sz="2000" dirty="0" smtClean="0">
                <a:latin typeface="Georgia" pitchFamily="18" charset="0"/>
              </a:rPr>
              <a:t>Δεν έχει σημασία τι είδους φυσική δραστηριότητα θα επιλεγεί, αλλά το σημαντικότερο είναι </a:t>
            </a:r>
            <a:r>
              <a:rPr lang="el-GR" sz="2000" b="1" dirty="0" smtClean="0">
                <a:latin typeface="Georgia" pitchFamily="18" charset="0"/>
              </a:rPr>
              <a:t>να</a:t>
            </a:r>
            <a:r>
              <a:rPr lang="el-GR" sz="2000" dirty="0" smtClean="0">
                <a:latin typeface="Georgia" pitchFamily="18" charset="0"/>
              </a:rPr>
              <a:t> </a:t>
            </a:r>
            <a:r>
              <a:rPr lang="el-GR" sz="2000" b="1" dirty="0" smtClean="0">
                <a:latin typeface="Georgia" pitchFamily="18" charset="0"/>
              </a:rPr>
              <a:t>ικανοποιεί</a:t>
            </a:r>
            <a:r>
              <a:rPr lang="el-GR" sz="2000" dirty="0" smtClean="0">
                <a:latin typeface="Georgia" pitchFamily="18" charset="0"/>
              </a:rPr>
              <a:t> το άτομο και να </a:t>
            </a:r>
            <a:r>
              <a:rPr lang="el-GR" sz="2000" b="1" dirty="0" smtClean="0">
                <a:latin typeface="Georgia" pitchFamily="18" charset="0"/>
              </a:rPr>
              <a:t>γίνεται</a:t>
            </a:r>
            <a:r>
              <a:rPr lang="el-GR" sz="2000" dirty="0" smtClean="0">
                <a:latin typeface="Georgia" pitchFamily="18" charset="0"/>
              </a:rPr>
              <a:t> </a:t>
            </a:r>
            <a:r>
              <a:rPr lang="el-GR" sz="2000" b="1" dirty="0" smtClean="0">
                <a:latin typeface="Georgia" pitchFamily="18" charset="0"/>
              </a:rPr>
              <a:t>τακτικά</a:t>
            </a:r>
            <a:r>
              <a:rPr lang="el-GR" sz="2000" dirty="0" smtClean="0">
                <a:latin typeface="Georgia" pitchFamily="18" charset="0"/>
              </a:rPr>
              <a:t>. </a:t>
            </a:r>
          </a:p>
          <a:p>
            <a:pPr algn="ctr"/>
            <a:endParaRPr lang="el-GR" sz="2000" dirty="0" smtClean="0">
              <a:latin typeface="Georgia" pitchFamily="18" charset="0"/>
            </a:endParaRPr>
          </a:p>
          <a:p>
            <a:pPr algn="ctr"/>
            <a:r>
              <a:rPr lang="el-GR" sz="2000" b="1" dirty="0" smtClean="0">
                <a:latin typeface="Georgia" pitchFamily="18" charset="0"/>
              </a:rPr>
              <a:t>Συμβουλές για τη σωστή και ασφαλή άσκηση.</a:t>
            </a:r>
          </a:p>
          <a:p>
            <a:pPr algn="ctr"/>
            <a:r>
              <a:rPr lang="el-GR" sz="2000" dirty="0" smtClean="0">
                <a:latin typeface="Georgia" pitchFamily="18" charset="0"/>
              </a:rPr>
              <a:t> ♦ Η </a:t>
            </a:r>
            <a:r>
              <a:rPr lang="el-GR" sz="2000" b="1" dirty="0" smtClean="0">
                <a:latin typeface="Georgia" pitchFamily="18" charset="0"/>
              </a:rPr>
              <a:t>ιατρική εξέταση </a:t>
            </a:r>
            <a:r>
              <a:rPr lang="el-GR" sz="2000" dirty="0" smtClean="0">
                <a:latin typeface="Georgia" pitchFamily="18" charset="0"/>
              </a:rPr>
              <a:t>είναι απαραίτητη πριν την ενασχόληση με οποιοδήποτε σπορ. </a:t>
            </a:r>
          </a:p>
          <a:p>
            <a:pPr algn="ctr"/>
            <a:r>
              <a:rPr lang="el-GR" sz="2000" dirty="0" smtClean="0">
                <a:latin typeface="Georgia" pitchFamily="18" charset="0"/>
              </a:rPr>
              <a:t>♦ Το πρόγραμμα εκγύμνασης πρέπει να είναι </a:t>
            </a:r>
            <a:r>
              <a:rPr lang="el-GR" sz="2000" b="1" dirty="0" smtClean="0">
                <a:latin typeface="Georgia" pitchFamily="18" charset="0"/>
              </a:rPr>
              <a:t>προσαρμοσμένο στις ανάγκες </a:t>
            </a:r>
            <a:r>
              <a:rPr lang="el-GR" sz="2000" dirty="0" smtClean="0">
                <a:latin typeface="Georgia" pitchFamily="18" charset="0"/>
              </a:rPr>
              <a:t>κάθε ατόμου και να γίνεται από ειδικούς.</a:t>
            </a:r>
          </a:p>
          <a:p>
            <a:pPr algn="ctr"/>
            <a:r>
              <a:rPr lang="el-GR" sz="2000" dirty="0" smtClean="0">
                <a:latin typeface="Georgia" pitchFamily="18" charset="0"/>
              </a:rPr>
              <a:t> ♦ Ο </a:t>
            </a:r>
            <a:r>
              <a:rPr lang="el-GR" sz="2000" b="1" dirty="0" smtClean="0">
                <a:latin typeface="Georgia" pitchFamily="18" charset="0"/>
              </a:rPr>
              <a:t>υπερβολικός</a:t>
            </a:r>
            <a:r>
              <a:rPr lang="el-GR" sz="2000" dirty="0" smtClean="0">
                <a:latin typeface="Georgia" pitchFamily="18" charset="0"/>
              </a:rPr>
              <a:t> και </a:t>
            </a:r>
            <a:r>
              <a:rPr lang="el-GR" sz="2000" b="1" dirty="0" smtClean="0">
                <a:latin typeface="Georgia" pitchFamily="18" charset="0"/>
              </a:rPr>
              <a:t>λανθασμένος τρόπος εκγύμνασης </a:t>
            </a:r>
            <a:r>
              <a:rPr lang="el-GR" sz="2000" dirty="0" smtClean="0">
                <a:latin typeface="Georgia" pitchFamily="18" charset="0"/>
              </a:rPr>
              <a:t>μπορεί να επηρεάσει αρνητικά την υγεία. </a:t>
            </a:r>
          </a:p>
          <a:p>
            <a:pPr algn="ctr"/>
            <a:r>
              <a:rPr lang="el-GR" sz="2000" dirty="0" smtClean="0">
                <a:latin typeface="Georgia" pitchFamily="18" charset="0"/>
              </a:rPr>
              <a:t>♦ Σημαντική είναι η </a:t>
            </a:r>
            <a:r>
              <a:rPr lang="el-GR" sz="2000" b="1" dirty="0" smtClean="0">
                <a:latin typeface="Georgia" pitchFamily="18" charset="0"/>
              </a:rPr>
              <a:t>τακτική και αρμονική εκγύμναση </a:t>
            </a:r>
            <a:r>
              <a:rPr lang="el-GR" sz="2000" dirty="0" smtClean="0">
                <a:latin typeface="Georgia" pitchFamily="18" charset="0"/>
              </a:rPr>
              <a:t>όλου του σώματος και όχι μόνο μερικών σημείων. </a:t>
            </a:r>
          </a:p>
          <a:p>
            <a:pPr algn="ctr"/>
            <a:r>
              <a:rPr lang="el-GR" sz="2000" dirty="0" smtClean="0">
                <a:latin typeface="Georgia" pitchFamily="18" charset="0"/>
              </a:rPr>
              <a:t>♦ Προγράμματα που υπόσχονται «θαύματα» σε σύντομο χρονικό διάστημα είναι </a:t>
            </a:r>
            <a:r>
              <a:rPr lang="el-GR" sz="2000" b="1" dirty="0" smtClean="0">
                <a:latin typeface="Georgia" pitchFamily="18" charset="0"/>
              </a:rPr>
              <a:t>μύθοι</a:t>
            </a:r>
            <a:r>
              <a:rPr lang="el-GR" sz="2000" dirty="0" smtClean="0">
                <a:latin typeface="Georgia" pitchFamily="18" charset="0"/>
              </a:rPr>
              <a:t>. Η υγεία και η ομορφιά, όπως και όλα τα αγαθά, «</a:t>
            </a:r>
            <a:r>
              <a:rPr lang="el-GR" sz="2000" dirty="0" err="1" smtClean="0">
                <a:latin typeface="Georgia" pitchFamily="18" charset="0"/>
              </a:rPr>
              <a:t>κόποις</a:t>
            </a:r>
            <a:r>
              <a:rPr lang="el-GR" sz="2000" dirty="0" smtClean="0">
                <a:latin typeface="Georgia" pitchFamily="18" charset="0"/>
              </a:rPr>
              <a:t> κτώνται». </a:t>
            </a:r>
          </a:p>
          <a:p>
            <a:pPr algn="ctr"/>
            <a:r>
              <a:rPr lang="el-GR" sz="2000" dirty="0" smtClean="0">
                <a:latin typeface="Georgia" pitchFamily="18" charset="0"/>
              </a:rPr>
              <a:t>♦ Η γυμναστική βοηθά στη </a:t>
            </a:r>
            <a:r>
              <a:rPr lang="el-GR" sz="2000" b="1" dirty="0" smtClean="0">
                <a:latin typeface="Georgia" pitchFamily="18" charset="0"/>
              </a:rPr>
              <a:t>βελτίωση του σωματότυπου</a:t>
            </a:r>
            <a:r>
              <a:rPr lang="el-GR" sz="2000" dirty="0" smtClean="0">
                <a:latin typeface="Georgia" pitchFamily="18" charset="0"/>
              </a:rPr>
              <a:t>, αλλά δεν μπορεί να οδηγήσει σε </a:t>
            </a:r>
            <a:r>
              <a:rPr lang="el-GR" sz="2000" b="1" dirty="0" smtClean="0">
                <a:latin typeface="Georgia" pitchFamily="18" charset="0"/>
              </a:rPr>
              <a:t>ριζικές αλλαγές</a:t>
            </a:r>
            <a:r>
              <a:rPr lang="el-GR" sz="2000" dirty="0" smtClean="0">
                <a:latin typeface="Georgia" pitchFamily="18" charset="0"/>
              </a:rPr>
              <a:t>.</a:t>
            </a:r>
            <a:endParaRPr lang="el-GR" sz="2000" dirty="0">
              <a:latin typeface="Georgia"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1" name="Picture 3"/>
          <p:cNvPicPr>
            <a:picLocks noChangeAspect="1" noChangeArrowheads="1"/>
          </p:cNvPicPr>
          <p:nvPr/>
        </p:nvPicPr>
        <p:blipFill>
          <a:blip r:embed="rId2"/>
          <a:srcRect/>
          <a:stretch>
            <a:fillRect/>
          </a:stretch>
        </p:blipFill>
        <p:spPr bwMode="auto">
          <a:xfrm>
            <a:off x="1662113" y="614363"/>
            <a:ext cx="5819775" cy="5629275"/>
          </a:xfrm>
          <a:prstGeom prst="rect">
            <a:avLst/>
          </a:prstGeom>
          <a:noFill/>
          <a:ln w="9525">
            <a:noFill/>
            <a:miter lim="800000"/>
            <a:headEnd/>
            <a:tailEnd/>
          </a:ln>
          <a:effec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42852"/>
            <a:ext cx="8858312" cy="2893100"/>
          </a:xfrm>
          <a:prstGeom prst="rect">
            <a:avLst/>
          </a:prstGeom>
        </p:spPr>
        <p:txBody>
          <a:bodyPr wrap="square">
            <a:spAutoFit/>
          </a:bodyPr>
          <a:lstStyle/>
          <a:p>
            <a:pPr algn="ctr"/>
            <a:r>
              <a:rPr lang="el-GR" sz="2200" b="1" dirty="0" smtClean="0">
                <a:latin typeface="Georgia" pitchFamily="18" charset="0"/>
              </a:rPr>
              <a:t>6.1 ΠΑΘΗΣΕΙΣ ΚΥΚΛΟΦΟΡΙΚΟΥ ΣΥΣΤΗΜΑΤΟΣ </a:t>
            </a:r>
            <a:endParaRPr lang="en-US" sz="2200" b="1"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Το κυκλοφορικό σύστημα αποτελείται από την καρδιά και τα αιμοφόρα αγγεία. Οι ασθένειες των οργάνων αυτών λέγονται </a:t>
            </a:r>
            <a:r>
              <a:rPr lang="el-GR" sz="2000" b="1" dirty="0" smtClean="0">
                <a:latin typeface="Georgia" pitchFamily="18" charset="0"/>
              </a:rPr>
              <a:t>καρδιοαγγειακές παθήσεις </a:t>
            </a:r>
            <a:r>
              <a:rPr lang="el-GR" sz="2000" dirty="0" smtClean="0">
                <a:latin typeface="Georgia" pitchFamily="18" charset="0"/>
              </a:rPr>
              <a:t>και είναι η </a:t>
            </a:r>
            <a:r>
              <a:rPr lang="el-GR" sz="2000" b="1" dirty="0" smtClean="0">
                <a:latin typeface="Georgia" pitchFamily="18" charset="0"/>
              </a:rPr>
              <a:t>κύρια αιτία θανάτου σ’ όλο τον κόσμο</a:t>
            </a:r>
            <a:r>
              <a:rPr lang="el-GR" sz="2000" dirty="0" smtClean="0">
                <a:latin typeface="Georgia" pitchFamily="18" charset="0"/>
              </a:rPr>
              <a:t>. Διακρίνονται σε </a:t>
            </a:r>
            <a:r>
              <a:rPr lang="el-GR" sz="2000" b="1" dirty="0" smtClean="0">
                <a:latin typeface="Georgia" pitchFamily="18" charset="0"/>
              </a:rPr>
              <a:t>οξείες</a:t>
            </a:r>
            <a:r>
              <a:rPr lang="el-GR" sz="2000" dirty="0" smtClean="0">
                <a:latin typeface="Georgia" pitchFamily="18" charset="0"/>
              </a:rPr>
              <a:t> (ξαφνικές) και σε </a:t>
            </a:r>
            <a:r>
              <a:rPr lang="el-GR" sz="2000" b="1" dirty="0" smtClean="0">
                <a:latin typeface="Georgia" pitchFamily="18" charset="0"/>
              </a:rPr>
              <a:t>χρόνιες</a:t>
            </a:r>
            <a:r>
              <a:rPr lang="el-GR" sz="2000" dirty="0" smtClean="0">
                <a:latin typeface="Georgia" pitchFamily="18" charset="0"/>
              </a:rPr>
              <a:t> παθήσεις, οι οποίες δημιουργούνται με το χρόνο. Η διατροφή παίζει σημαντικό ρόλο τόσο στην </a:t>
            </a:r>
            <a:r>
              <a:rPr lang="el-GR" sz="2000" b="1" dirty="0" smtClean="0">
                <a:latin typeface="Georgia" pitchFamily="18" charset="0"/>
              </a:rPr>
              <a:t>πρόληψη</a:t>
            </a:r>
            <a:r>
              <a:rPr lang="el-GR" sz="2000" dirty="0" smtClean="0">
                <a:latin typeface="Georgia" pitchFamily="18" charset="0"/>
              </a:rPr>
              <a:t> όσο και στη </a:t>
            </a:r>
            <a:r>
              <a:rPr lang="el-GR" sz="2000" b="1" dirty="0" smtClean="0">
                <a:latin typeface="Georgia" pitchFamily="18" charset="0"/>
              </a:rPr>
              <a:t>θεραπεία</a:t>
            </a:r>
            <a:r>
              <a:rPr lang="el-GR" sz="2000" dirty="0" smtClean="0">
                <a:latin typeface="Georgia" pitchFamily="18" charset="0"/>
              </a:rPr>
              <a:t> αυτών των ασθενειών. Μερικές από αυτές είναι η αρτηριοσκλήρωση, η υπέρταση και η καρδιακή ανεπάρκεια.</a:t>
            </a:r>
            <a:endParaRPr lang="el-GR" sz="2000" dirty="0">
              <a:latin typeface="Georgia" pitchFamily="18" charset="0"/>
            </a:endParaRPr>
          </a:p>
        </p:txBody>
      </p:sp>
      <p:pic>
        <p:nvPicPr>
          <p:cNvPr id="17410" name="Picture 2" descr="Κυκλοφορικό σύστημα - Εκδόσεις Λουκόπουλος"/>
          <p:cNvPicPr>
            <a:picLocks noChangeAspect="1" noChangeArrowheads="1"/>
          </p:cNvPicPr>
          <p:nvPr/>
        </p:nvPicPr>
        <p:blipFill>
          <a:blip r:embed="rId2"/>
          <a:srcRect/>
          <a:stretch>
            <a:fillRect/>
          </a:stretch>
        </p:blipFill>
        <p:spPr bwMode="auto">
          <a:xfrm>
            <a:off x="3214678" y="3071810"/>
            <a:ext cx="2603451" cy="3786190"/>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571480"/>
            <a:ext cx="8858312" cy="5047536"/>
          </a:xfrm>
          <a:prstGeom prst="rect">
            <a:avLst/>
          </a:prstGeom>
        </p:spPr>
        <p:txBody>
          <a:bodyPr wrap="square">
            <a:spAutoFit/>
          </a:bodyPr>
          <a:lstStyle/>
          <a:p>
            <a:pPr algn="ctr"/>
            <a:r>
              <a:rPr lang="el-GR" sz="2200" b="1" dirty="0" smtClean="0">
                <a:latin typeface="Georgia" pitchFamily="18" charset="0"/>
              </a:rPr>
              <a:t>ΑΙΤΙΟΠΑΘΟΓΕΝΕΙΑ</a:t>
            </a:r>
            <a:endParaRPr lang="en-US" sz="2200" b="1" dirty="0" smtClean="0">
              <a:latin typeface="Georgia" pitchFamily="18" charset="0"/>
            </a:endParaRPr>
          </a:p>
          <a:p>
            <a:pPr algn="ctr"/>
            <a:endParaRPr lang="en-US" sz="2000" dirty="0" smtClean="0">
              <a:latin typeface="Georgia" pitchFamily="18" charset="0"/>
            </a:endParaRPr>
          </a:p>
          <a:p>
            <a:pPr algn="ctr"/>
            <a:endParaRPr lang="en-US"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Αρτηριοσκλήρωση </a:t>
            </a:r>
            <a:endParaRPr lang="en-US" sz="2000" b="1" dirty="0" smtClean="0">
              <a:latin typeface="Georgia" pitchFamily="18" charset="0"/>
            </a:endParaRPr>
          </a:p>
          <a:p>
            <a:pPr algn="ctr"/>
            <a:r>
              <a:rPr lang="el-GR" sz="2000" dirty="0" smtClean="0">
                <a:latin typeface="Georgia" pitchFamily="18" charset="0"/>
              </a:rPr>
              <a:t>Η αρτηριοσκλήρωση είναι πάθηση των αιμοφόρων αγγείων (αρτηρίες, φλέβες), κατά την οποία λόγω της </a:t>
            </a:r>
            <a:r>
              <a:rPr lang="el-GR" sz="2000" b="1" dirty="0" smtClean="0">
                <a:latin typeface="Georgia" pitchFamily="18" charset="0"/>
              </a:rPr>
              <a:t>συγκέντρωσης λιπαρών ουσιών</a:t>
            </a:r>
            <a:r>
              <a:rPr lang="el-GR" sz="2000" dirty="0" smtClean="0">
                <a:latin typeface="Georgia" pitchFamily="18" charset="0"/>
              </a:rPr>
              <a:t>, όπως της χοληστερόλης στα </a:t>
            </a:r>
            <a:r>
              <a:rPr lang="el-GR" sz="2000" b="1" dirty="0" smtClean="0">
                <a:latin typeface="Georgia" pitchFamily="18" charset="0"/>
              </a:rPr>
              <a:t>τοιχώματα των αγγείων</a:t>
            </a:r>
            <a:r>
              <a:rPr lang="el-GR" sz="2000" dirty="0" smtClean="0">
                <a:latin typeface="Georgia" pitchFamily="18" charset="0"/>
              </a:rPr>
              <a:t>, δημιουργείται μία </a:t>
            </a:r>
            <a:r>
              <a:rPr lang="el-GR" sz="2000" b="1" dirty="0" smtClean="0">
                <a:latin typeface="Georgia" pitchFamily="18" charset="0"/>
              </a:rPr>
              <a:t>πλάκα</a:t>
            </a:r>
            <a:r>
              <a:rPr lang="el-GR" sz="2000" dirty="0" smtClean="0">
                <a:latin typeface="Georgia" pitchFamily="18" charset="0"/>
              </a:rPr>
              <a:t>. Τα τοιχώματα των αγγείων </a:t>
            </a:r>
            <a:r>
              <a:rPr lang="el-GR" sz="2000" b="1" dirty="0" smtClean="0">
                <a:latin typeface="Georgia" pitchFamily="18" charset="0"/>
              </a:rPr>
              <a:t>σκληραίνουν</a:t>
            </a:r>
            <a:r>
              <a:rPr lang="el-GR" sz="2000" dirty="0" smtClean="0">
                <a:latin typeface="Georgia" pitchFamily="18" charset="0"/>
              </a:rPr>
              <a:t>, αυξάνουν σε πάχος και </a:t>
            </a:r>
            <a:r>
              <a:rPr lang="el-GR" sz="2000" b="1" dirty="0" smtClean="0">
                <a:latin typeface="Georgia" pitchFamily="18" charset="0"/>
              </a:rPr>
              <a:t>στενεύουν</a:t>
            </a:r>
            <a:r>
              <a:rPr lang="el-GR" sz="2000" dirty="0" smtClean="0">
                <a:latin typeface="Georgia" pitchFamily="18" charset="0"/>
              </a:rPr>
              <a:t>, μειώνοντας έτσι την ποσότητα του αίματος, που ρέει μέσα από αυτά. </a:t>
            </a:r>
            <a:endParaRPr lang="en-US" sz="2000" dirty="0" smtClean="0">
              <a:latin typeface="Georgia" pitchFamily="18" charset="0"/>
            </a:endParaRPr>
          </a:p>
          <a:p>
            <a:pPr algn="ctr"/>
            <a:endParaRPr lang="en-US" sz="2000" dirty="0" smtClean="0">
              <a:latin typeface="Georgia" pitchFamily="18" charset="0"/>
            </a:endParaRPr>
          </a:p>
          <a:p>
            <a:pPr algn="ctr">
              <a:buFont typeface="Arial" pitchFamily="34" charset="0"/>
              <a:buChar char="•"/>
            </a:pPr>
            <a:r>
              <a:rPr lang="el-GR" sz="2000" dirty="0" smtClean="0">
                <a:latin typeface="Georgia" pitchFamily="18" charset="0"/>
              </a:rPr>
              <a:t> </a:t>
            </a:r>
            <a:r>
              <a:rPr lang="el-GR" sz="2000" b="1" dirty="0" smtClean="0">
                <a:latin typeface="Georgia" pitchFamily="18" charset="0"/>
              </a:rPr>
              <a:t>Καρδιακή ανεπάρκεια </a:t>
            </a:r>
            <a:endParaRPr lang="en-US" sz="2000" b="1" dirty="0" smtClean="0">
              <a:latin typeface="Georgia" pitchFamily="18" charset="0"/>
            </a:endParaRPr>
          </a:p>
          <a:p>
            <a:pPr algn="ctr"/>
            <a:r>
              <a:rPr lang="el-GR" sz="2000" dirty="0" smtClean="0">
                <a:latin typeface="Georgia" pitchFamily="18" charset="0"/>
              </a:rPr>
              <a:t>Η καρδιακή ανεπάρκεια είναι μια κατάσταση κατά την οποία η καρδιά δεν μπορεί να δώσει στα διάφορα όργανα του οργανισμού την ποσότητα του αίματος που χρειάζονται, λόγω </a:t>
            </a:r>
            <a:r>
              <a:rPr lang="el-GR" sz="2000" b="1" dirty="0" smtClean="0">
                <a:latin typeface="Georgia" pitchFamily="18" charset="0"/>
              </a:rPr>
              <a:t>μείωσης της ικανότητας του καρδιακού μυός για συστολή</a:t>
            </a:r>
            <a:r>
              <a:rPr lang="el-GR" sz="2000" dirty="0" smtClean="0">
                <a:latin typeface="Georgia" pitchFamily="18" charset="0"/>
              </a:rPr>
              <a:t>.</a:t>
            </a:r>
            <a:endParaRPr lang="el-GR" sz="2000" dirty="0">
              <a:latin typeface="Georgia"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Αρτηριοσκλήρυνση/Αθηροσκλήρωση - Eye Diagnosis"/>
          <p:cNvPicPr>
            <a:picLocks noChangeAspect="1" noChangeArrowheads="1"/>
          </p:cNvPicPr>
          <p:nvPr/>
        </p:nvPicPr>
        <p:blipFill>
          <a:blip r:embed="rId2"/>
          <a:srcRect/>
          <a:stretch>
            <a:fillRect/>
          </a:stretch>
        </p:blipFill>
        <p:spPr bwMode="auto">
          <a:xfrm>
            <a:off x="0" y="0"/>
            <a:ext cx="4357686" cy="3674866"/>
          </a:xfrm>
          <a:prstGeom prst="rect">
            <a:avLst/>
          </a:prstGeom>
          <a:noFill/>
        </p:spPr>
      </p:pic>
      <p:pic>
        <p:nvPicPr>
          <p:cNvPr id="201732" name="Picture 4" descr="Αρτηριοσκλήρυνση :: Ο Ροδόκηπος των Φιλοσόφων"/>
          <p:cNvPicPr>
            <a:picLocks noChangeAspect="1" noChangeArrowheads="1"/>
          </p:cNvPicPr>
          <p:nvPr/>
        </p:nvPicPr>
        <p:blipFill>
          <a:blip r:embed="rId3"/>
          <a:srcRect/>
          <a:stretch>
            <a:fillRect/>
          </a:stretch>
        </p:blipFill>
        <p:spPr bwMode="auto">
          <a:xfrm>
            <a:off x="4357686" y="0"/>
            <a:ext cx="4786314" cy="3643314"/>
          </a:xfrm>
          <a:prstGeom prst="rect">
            <a:avLst/>
          </a:prstGeom>
          <a:noFill/>
        </p:spPr>
      </p:pic>
      <p:pic>
        <p:nvPicPr>
          <p:cNvPr id="201734" name="Picture 6" descr="Aθηροσκλήρωση και Αρτηριοσκλήρυνση: Τι είναι και ποια η διαφορά τους; –  Wikihealth.gr"/>
          <p:cNvPicPr>
            <a:picLocks noChangeAspect="1" noChangeArrowheads="1"/>
          </p:cNvPicPr>
          <p:nvPr/>
        </p:nvPicPr>
        <p:blipFill>
          <a:blip r:embed="rId4"/>
          <a:srcRect/>
          <a:stretch>
            <a:fillRect/>
          </a:stretch>
        </p:blipFill>
        <p:spPr bwMode="auto">
          <a:xfrm>
            <a:off x="714348" y="3643314"/>
            <a:ext cx="8001000" cy="3214686"/>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Καρδιακή ανεπάρκεια: Τι είναι, ποια συμπτώματα έχει και που οφείλεται"/>
          <p:cNvPicPr>
            <a:picLocks noChangeAspect="1" noChangeArrowheads="1"/>
          </p:cNvPicPr>
          <p:nvPr/>
        </p:nvPicPr>
        <p:blipFill>
          <a:blip r:embed="rId2"/>
          <a:srcRect/>
          <a:stretch>
            <a:fillRect/>
          </a:stretch>
        </p:blipFill>
        <p:spPr bwMode="auto">
          <a:xfrm>
            <a:off x="0" y="214291"/>
            <a:ext cx="5214942" cy="3476628"/>
          </a:xfrm>
          <a:prstGeom prst="rect">
            <a:avLst/>
          </a:prstGeom>
          <a:noFill/>
        </p:spPr>
      </p:pic>
      <p:pic>
        <p:nvPicPr>
          <p:cNvPr id="199684" name="Picture 4" descr="Καρδιακή ανεπάρκεια - η νόσος με τη σταδιακά αυξανόμενη ενδονοσοκομειακή  νοσηλεία - Καρδιακή Ανεπάρκεια"/>
          <p:cNvPicPr>
            <a:picLocks noChangeAspect="1" noChangeArrowheads="1"/>
          </p:cNvPicPr>
          <p:nvPr/>
        </p:nvPicPr>
        <p:blipFill>
          <a:blip r:embed="rId3"/>
          <a:srcRect/>
          <a:stretch>
            <a:fillRect/>
          </a:stretch>
        </p:blipFill>
        <p:spPr bwMode="auto">
          <a:xfrm>
            <a:off x="5214942" y="2626706"/>
            <a:ext cx="3929058" cy="4231294"/>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Καρδιακή Ανεπάρκεια – Ευτυχία Δεμερούτη Καρδιολόγος"/>
          <p:cNvPicPr>
            <a:picLocks noChangeAspect="1" noChangeArrowheads="1"/>
          </p:cNvPicPr>
          <p:nvPr/>
        </p:nvPicPr>
        <p:blipFill>
          <a:blip r:embed="rId2"/>
          <a:srcRect/>
          <a:stretch>
            <a:fillRect/>
          </a:stretch>
        </p:blipFill>
        <p:spPr bwMode="auto">
          <a:xfrm>
            <a:off x="0" y="357166"/>
            <a:ext cx="9144000" cy="6215106"/>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612845"/>
            <a:ext cx="8858312" cy="5016758"/>
          </a:xfrm>
          <a:prstGeom prst="rect">
            <a:avLst/>
          </a:prstGeom>
        </p:spPr>
        <p:txBody>
          <a:bodyPr wrap="square">
            <a:spAutoFit/>
          </a:bodyPr>
          <a:lstStyle/>
          <a:p>
            <a:pPr algn="ctr"/>
            <a:r>
              <a:rPr lang="el-GR" sz="2000" b="1" dirty="0" smtClean="0">
                <a:latin typeface="Georgia" pitchFamily="18" charset="0"/>
              </a:rPr>
              <a:t>Υπέρταση </a:t>
            </a:r>
            <a:endParaRPr lang="en-US" sz="2000" b="1" dirty="0" smtClean="0">
              <a:latin typeface="Georgia" pitchFamily="18" charset="0"/>
            </a:endParaRPr>
          </a:p>
          <a:p>
            <a:pPr algn="ctr"/>
            <a:r>
              <a:rPr lang="el-GR" sz="2000" dirty="0" smtClean="0">
                <a:latin typeface="Georgia" pitchFamily="18" charset="0"/>
              </a:rPr>
              <a:t>Η υπέρταση είναι μια κατάσταση κατά την οποία για μεγάλο διάστημα παρουσιάζεται </a:t>
            </a:r>
            <a:r>
              <a:rPr lang="el-GR" sz="2000" b="1" dirty="0" smtClean="0">
                <a:latin typeface="Georgia" pitchFamily="18" charset="0"/>
              </a:rPr>
              <a:t>υψηλή πίεση του αίματος</a:t>
            </a:r>
            <a:r>
              <a:rPr lang="el-GR" sz="2000" dirty="0" smtClean="0">
                <a:latin typeface="Georgia" pitchFamily="18" charset="0"/>
              </a:rPr>
              <a:t>, δηλαδή πίεση μεγαλύτερη από 15 (συστολική) και 9 (διαστολική). Ο μεγάλος αριθμός δείχνει την πίεση του αίματος όταν η καρδιά «δουλεύει», ενώ ο μικρός αριθμός δείχνει την πίεση, όταν η καρδιά χαλαρώνει. </a:t>
            </a:r>
            <a:endParaRPr lang="en-US" sz="2000" dirty="0" smtClean="0">
              <a:latin typeface="Georgia" pitchFamily="18" charset="0"/>
            </a:endParaRPr>
          </a:p>
          <a:p>
            <a:pPr algn="ctr"/>
            <a:endParaRPr lang="en-US" sz="2000" dirty="0" smtClean="0">
              <a:latin typeface="Georgia" pitchFamily="18" charset="0"/>
            </a:endParaRPr>
          </a:p>
          <a:p>
            <a:pPr algn="ctr"/>
            <a:r>
              <a:rPr lang="el-GR" sz="2000" dirty="0" smtClean="0">
                <a:latin typeface="Georgia" pitchFamily="18" charset="0"/>
              </a:rPr>
              <a:t>Πολλοί είναι οι παράγοντες εκείνοι που συνδέονται με τη δημιουργία παθήσεων του κυκλοφορικού συστήματος. </a:t>
            </a:r>
            <a:endParaRPr lang="en-US" sz="2000" dirty="0" smtClean="0">
              <a:latin typeface="Georgia" pitchFamily="18" charset="0"/>
            </a:endParaRPr>
          </a:p>
          <a:p>
            <a:pPr algn="ctr">
              <a:buFont typeface="Courier New" pitchFamily="49" charset="0"/>
              <a:buChar char="o"/>
            </a:pPr>
            <a:r>
              <a:rPr lang="el-GR" sz="2000" dirty="0" smtClean="0">
                <a:latin typeface="Georgia" pitchFamily="18" charset="0"/>
              </a:rPr>
              <a:t> Η διατροφή και πιο συγκεκριμένα, η κατανάλωση λιπαρών τροφών και αλατιού.</a:t>
            </a:r>
            <a:endParaRPr lang="en-US" sz="2000" dirty="0" smtClean="0">
              <a:latin typeface="Georgia" pitchFamily="18" charset="0"/>
            </a:endParaRPr>
          </a:p>
          <a:p>
            <a:pPr algn="ctr">
              <a:buFont typeface="Courier New" pitchFamily="49" charset="0"/>
              <a:buChar char="o"/>
            </a:pPr>
            <a:r>
              <a:rPr lang="el-GR" sz="2000" dirty="0" smtClean="0">
                <a:latin typeface="Georgia" pitchFamily="18" charset="0"/>
              </a:rPr>
              <a:t>  Ο τρόπος ζωής, η καθιστική ζωή, το κάπνισμα, το αλκοόλ. </a:t>
            </a:r>
            <a:endParaRPr lang="en-US" sz="2000" dirty="0" smtClean="0">
              <a:latin typeface="Georgia" pitchFamily="18" charset="0"/>
            </a:endParaRPr>
          </a:p>
          <a:p>
            <a:pPr algn="ctr">
              <a:buFont typeface="Courier New" pitchFamily="49" charset="0"/>
              <a:buChar char="o"/>
            </a:pPr>
            <a:r>
              <a:rPr lang="el-GR" sz="2000" dirty="0" smtClean="0">
                <a:latin typeface="Georgia" pitchFamily="18" charset="0"/>
              </a:rPr>
              <a:t> Η κληρονομικότητα, η ηλικία του ατόμου. Όσο αυξάνεται η ηλικία, τόσο μεγαλώνουν οι πιθανότητες δημιουργίας της ασθένειας, ενώ ο κληρονομικός παράγοντας παίζει σημαντικό ρόλο.</a:t>
            </a:r>
            <a:endParaRPr lang="en-US" sz="2000" dirty="0" smtClean="0">
              <a:latin typeface="Georgia" pitchFamily="18" charset="0"/>
            </a:endParaRPr>
          </a:p>
          <a:p>
            <a:pPr algn="ctr">
              <a:buFont typeface="Courier New" pitchFamily="49" charset="0"/>
              <a:buChar char="o"/>
            </a:pPr>
            <a:r>
              <a:rPr lang="el-GR" sz="2000" dirty="0" smtClean="0">
                <a:latin typeface="Georgia" pitchFamily="18" charset="0"/>
              </a:rPr>
              <a:t>  Άλλες ασθένειες, όπως η παχυσαρκία και ο σακχαρώδης διαβήτης.</a:t>
            </a:r>
            <a:endParaRPr lang="el-GR" sz="2000" dirty="0">
              <a:latin typeface="Georgia"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βασικος μεταβολισμος"/>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Ταξινόμηση της υπέρτασης | Β. Κώτσης, Καθηγητής Παθολογίας - Υπερτασιολόγος  Θεσσαλονίκη"/>
          <p:cNvPicPr>
            <a:picLocks noChangeAspect="1" noChangeArrowheads="1"/>
          </p:cNvPicPr>
          <p:nvPr/>
        </p:nvPicPr>
        <p:blipFill>
          <a:blip r:embed="rId2"/>
          <a:srcRect/>
          <a:stretch>
            <a:fillRect/>
          </a:stretch>
        </p:blipFill>
        <p:spPr bwMode="auto">
          <a:xfrm>
            <a:off x="2285984" y="3428999"/>
            <a:ext cx="4643438" cy="3429001"/>
          </a:xfrm>
          <a:prstGeom prst="rect">
            <a:avLst/>
          </a:prstGeom>
          <a:noFill/>
        </p:spPr>
      </p:pic>
      <p:sp>
        <p:nvSpPr>
          <p:cNvPr id="14342" name="AutoShape 6" descr="Αρτηριακή πίεση: Σε ποιο χέρι τη μετράτε; - Τι πρέπει να προσέξετε -  Aftodioikisi.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4344" name="Picture 8" descr="Υπέρταση: Πώς αντιμετωπίζουμε τον ύπουλο εχθρό της καρδιάς - Aftodioikisi.gr"/>
          <p:cNvPicPr>
            <a:picLocks noChangeAspect="1" noChangeArrowheads="1"/>
          </p:cNvPicPr>
          <p:nvPr/>
        </p:nvPicPr>
        <p:blipFill>
          <a:blip r:embed="rId3" cstate="print"/>
          <a:srcRect/>
          <a:stretch>
            <a:fillRect/>
          </a:stretch>
        </p:blipFill>
        <p:spPr bwMode="auto">
          <a:xfrm>
            <a:off x="1215986" y="72199"/>
            <a:ext cx="6570724" cy="3285363"/>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500041"/>
            <a:ext cx="8858312" cy="5663089"/>
          </a:xfrm>
          <a:prstGeom prst="rect">
            <a:avLst/>
          </a:prstGeom>
        </p:spPr>
        <p:txBody>
          <a:bodyPr wrap="square">
            <a:spAutoFit/>
          </a:bodyPr>
          <a:lstStyle/>
          <a:p>
            <a:pPr algn="ctr"/>
            <a:r>
              <a:rPr lang="el-GR" sz="2200" b="1" dirty="0" smtClean="0">
                <a:latin typeface="Georgia" pitchFamily="18" charset="0"/>
              </a:rPr>
              <a:t>Διαιτητική αντιμετώπιση </a:t>
            </a:r>
          </a:p>
          <a:p>
            <a:pPr algn="ctr"/>
            <a:endParaRPr lang="el-GR" sz="2000" dirty="0" smtClean="0">
              <a:latin typeface="Georgia" pitchFamily="18" charset="0"/>
            </a:endParaRPr>
          </a:p>
          <a:p>
            <a:pPr algn="ctr"/>
            <a:r>
              <a:rPr lang="el-GR" sz="2000" dirty="0" smtClean="0">
                <a:latin typeface="Georgia" pitchFamily="18" charset="0"/>
              </a:rPr>
              <a:t>Η αύξηση της συγκέντρωσης των λιπιδίων στον ανθρώπινο οργανισμό οφείλεται στη </a:t>
            </a:r>
            <a:r>
              <a:rPr lang="el-GR" sz="2000" b="1" dirty="0" smtClean="0">
                <a:latin typeface="Georgia" pitchFamily="18" charset="0"/>
              </a:rPr>
              <a:t>χοληστερόλη</a:t>
            </a:r>
            <a:r>
              <a:rPr lang="el-GR" sz="2000" dirty="0" smtClean="0">
                <a:latin typeface="Georgia" pitchFamily="18" charset="0"/>
              </a:rPr>
              <a:t> των τροφίμων και τα </a:t>
            </a:r>
            <a:r>
              <a:rPr lang="el-GR" sz="2000" b="1" dirty="0" smtClean="0">
                <a:latin typeface="Georgia" pitchFamily="18" charset="0"/>
              </a:rPr>
              <a:t>τριγλυκερίδια</a:t>
            </a:r>
            <a:r>
              <a:rPr lang="el-GR" sz="2000" dirty="0" smtClean="0">
                <a:latin typeface="Georgia" pitchFamily="18" charset="0"/>
              </a:rPr>
              <a:t> (λίπη που βρίσκουμε στα τρόφιμα και στους ιστούς τους σώματός μας). Τρόφιμα πλούσια σε κορεσμένα λίπη αυξάνουν τη χοληστερόλη, ενώ τα πολυακόρεστα λίπη τη μειώνουν. Χοληστερόλη και λίπη μεταφέρονται στους ιστούς του σώματός μας μέσω του αίματος από τις λιποπρωτεΐνες. Οι χαμηλής πυκνότητας </a:t>
            </a:r>
            <a:r>
              <a:rPr lang="el-GR" sz="2000" dirty="0" err="1" smtClean="0">
                <a:latin typeface="Georgia" pitchFamily="18" charset="0"/>
              </a:rPr>
              <a:t>λιποπρωτεΐνες</a:t>
            </a:r>
            <a:r>
              <a:rPr lang="el-GR" sz="2000" dirty="0" smtClean="0">
                <a:latin typeface="Georgia" pitchFamily="18" charset="0"/>
              </a:rPr>
              <a:t> (</a:t>
            </a:r>
            <a:r>
              <a:rPr lang="el-GR" sz="2000" b="1" dirty="0" smtClean="0">
                <a:latin typeface="Georgia" pitchFamily="18" charset="0"/>
              </a:rPr>
              <a:t>LDL</a:t>
            </a:r>
            <a:r>
              <a:rPr lang="el-GR" sz="2000" dirty="0" smtClean="0">
                <a:latin typeface="Georgia" pitchFamily="18" charset="0"/>
              </a:rPr>
              <a:t>) μεταφέρουν την περισσότερη από τη χοληστερόλη του αίματος στα κύτταρα </a:t>
            </a:r>
            <a:r>
              <a:rPr lang="el-GR" sz="2000" b="1" dirty="0" smtClean="0">
                <a:latin typeface="Georgia" pitchFamily="18" charset="0"/>
              </a:rPr>
              <a:t>(«κακή» χοληστερίνη),</a:t>
            </a:r>
            <a:r>
              <a:rPr lang="el-GR" sz="2000" dirty="0" smtClean="0">
                <a:latin typeface="Georgia" pitchFamily="18" charset="0"/>
              </a:rPr>
              <a:t> ενώ οι υψηλής πυκνότητας λιποπρωτεΐνες (</a:t>
            </a:r>
            <a:r>
              <a:rPr lang="el-GR" sz="2000" b="1" dirty="0" smtClean="0">
                <a:latin typeface="Georgia" pitchFamily="18" charset="0"/>
              </a:rPr>
              <a:t>HDL</a:t>
            </a:r>
            <a:r>
              <a:rPr lang="el-GR" sz="2000" dirty="0" smtClean="0">
                <a:latin typeface="Georgia" pitchFamily="18" charset="0"/>
              </a:rPr>
              <a:t>) μεταφέρουν τη χοληστερόλη από τους ιστούς στο συκώτι, το οποίο θα την αποβάλει </a:t>
            </a:r>
            <a:r>
              <a:rPr lang="el-GR" sz="2000" b="1" dirty="0" smtClean="0">
                <a:latin typeface="Georgia" pitchFamily="18" charset="0"/>
              </a:rPr>
              <a:t>(«καλή» χοληστερίνη).</a:t>
            </a:r>
            <a:r>
              <a:rPr lang="el-GR" sz="2000" dirty="0" smtClean="0">
                <a:latin typeface="Georgia" pitchFamily="18" charset="0"/>
              </a:rPr>
              <a:t> </a:t>
            </a:r>
          </a:p>
          <a:p>
            <a:pPr algn="ctr"/>
            <a:endParaRPr lang="el-GR" sz="2000" dirty="0" smtClean="0">
              <a:latin typeface="Georgia" pitchFamily="18" charset="0"/>
            </a:endParaRPr>
          </a:p>
          <a:p>
            <a:pPr algn="ctr"/>
            <a:r>
              <a:rPr lang="el-GR" sz="2000" dirty="0" smtClean="0">
                <a:latin typeface="Georgia" pitchFamily="18" charset="0"/>
              </a:rPr>
              <a:t>Η μείωση της χοληστερίνης μπορεί να γίνει με </a:t>
            </a:r>
            <a:r>
              <a:rPr lang="el-GR" sz="2000" b="1" dirty="0" smtClean="0">
                <a:latin typeface="Georgia" pitchFamily="18" charset="0"/>
              </a:rPr>
              <a:t>φάρμακα</a:t>
            </a:r>
            <a:r>
              <a:rPr lang="el-GR" sz="2000" dirty="0" smtClean="0">
                <a:latin typeface="Georgia" pitchFamily="18" charset="0"/>
              </a:rPr>
              <a:t> αλλά και με </a:t>
            </a:r>
            <a:r>
              <a:rPr lang="el-GR" sz="2000" b="1" dirty="0" smtClean="0">
                <a:latin typeface="Georgia" pitchFamily="18" charset="0"/>
              </a:rPr>
              <a:t>κατάλληλη δίαιτα</a:t>
            </a:r>
            <a:r>
              <a:rPr lang="el-GR" sz="2000" dirty="0" smtClean="0">
                <a:latin typeface="Georgia" pitchFamily="18" charset="0"/>
              </a:rPr>
              <a:t>, ενώ η </a:t>
            </a:r>
            <a:r>
              <a:rPr lang="el-GR" sz="2000" b="1" dirty="0" smtClean="0">
                <a:latin typeface="Georgia" pitchFamily="18" charset="0"/>
              </a:rPr>
              <a:t>άσκηση</a:t>
            </a:r>
            <a:r>
              <a:rPr lang="el-GR" sz="2000" dirty="0" smtClean="0">
                <a:latin typeface="Georgia" pitchFamily="18" charset="0"/>
              </a:rPr>
              <a:t> βοηθάει σημαντικά. Η </a:t>
            </a:r>
            <a:r>
              <a:rPr lang="el-GR" sz="2000" b="1" dirty="0" smtClean="0">
                <a:latin typeface="Georgia" pitchFamily="18" charset="0"/>
              </a:rPr>
              <a:t>απώλεια βάρους </a:t>
            </a:r>
            <a:r>
              <a:rPr lang="el-GR" sz="2000" dirty="0" smtClean="0">
                <a:latin typeface="Georgia" pitchFamily="18" charset="0"/>
              </a:rPr>
              <a:t>για τους παχύσαρκους ασθενείς με υπέρταση ελαττώνει την πίεση του αίματος</a:t>
            </a:r>
            <a:endParaRPr lang="el-GR" sz="2000" dirty="0">
              <a:latin typeface="Georgia" pitchFamily="18"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642918"/>
            <a:ext cx="8858312" cy="5324535"/>
          </a:xfrm>
          <a:prstGeom prst="rect">
            <a:avLst/>
          </a:prstGeom>
        </p:spPr>
        <p:txBody>
          <a:bodyPr wrap="square">
            <a:spAutoFit/>
          </a:bodyPr>
          <a:lstStyle/>
          <a:p>
            <a:pPr algn="ctr"/>
            <a:r>
              <a:rPr lang="el-GR" sz="2000" b="1" dirty="0" smtClean="0">
                <a:latin typeface="Georgia" pitchFamily="18" charset="0"/>
              </a:rPr>
              <a:t>Η διαιτητική θεραπεία έχει ως στόχο: </a:t>
            </a:r>
          </a:p>
          <a:p>
            <a:pPr algn="ctr"/>
            <a:endParaRPr lang="el-GR" sz="2000" dirty="0" smtClean="0">
              <a:latin typeface="Georgia" pitchFamily="18" charset="0"/>
            </a:endParaRPr>
          </a:p>
          <a:p>
            <a:pPr algn="ctr">
              <a:buFont typeface="Wingdings" pitchFamily="2" charset="2"/>
              <a:buChar char="ü"/>
            </a:pPr>
            <a:r>
              <a:rPr lang="el-GR" sz="2000" dirty="0" smtClean="0">
                <a:latin typeface="Georgia" pitchFamily="18" charset="0"/>
              </a:rPr>
              <a:t> τη </a:t>
            </a:r>
            <a:r>
              <a:rPr lang="el-GR" sz="2000" b="1" dirty="0" smtClean="0">
                <a:latin typeface="Georgia" pitchFamily="18" charset="0"/>
              </a:rPr>
              <a:t>μείωση της ποσότητας </a:t>
            </a:r>
            <a:r>
              <a:rPr lang="el-GR" sz="2000" dirty="0" smtClean="0">
                <a:latin typeface="Georgia" pitchFamily="18" charset="0"/>
              </a:rPr>
              <a:t>και τη </a:t>
            </a:r>
            <a:r>
              <a:rPr lang="el-GR" sz="2000" b="1" dirty="0" smtClean="0">
                <a:latin typeface="Georgia" pitchFamily="18" charset="0"/>
              </a:rPr>
              <a:t>σωστή επιλογή του λί</a:t>
            </a:r>
            <a:r>
              <a:rPr lang="el-GR" sz="2000" dirty="0" smtClean="0">
                <a:latin typeface="Georgia" pitchFamily="18" charset="0"/>
              </a:rPr>
              <a:t>πους που τρώμε καθώς και </a:t>
            </a:r>
          </a:p>
          <a:p>
            <a:pPr algn="ctr">
              <a:buFont typeface="Wingdings" pitchFamily="2" charset="2"/>
              <a:buChar char="ü"/>
            </a:pPr>
            <a:r>
              <a:rPr lang="el-GR" sz="2000" dirty="0" smtClean="0">
                <a:latin typeface="Georgia" pitchFamily="18" charset="0"/>
              </a:rPr>
              <a:t> τη </a:t>
            </a:r>
            <a:r>
              <a:rPr lang="el-GR" sz="2000" b="1" dirty="0" smtClean="0">
                <a:latin typeface="Georgia" pitchFamily="18" charset="0"/>
              </a:rPr>
              <a:t>μείωση των θερμίδων </a:t>
            </a:r>
            <a:r>
              <a:rPr lang="el-GR" sz="2000" dirty="0" smtClean="0">
                <a:latin typeface="Georgia" pitchFamily="18" charset="0"/>
              </a:rPr>
              <a:t>της δίαιτας. </a:t>
            </a:r>
          </a:p>
          <a:p>
            <a:pPr algn="ctr">
              <a:buFont typeface="Wingdings" pitchFamily="2" charset="2"/>
              <a:buChar char="ü"/>
            </a:pPr>
            <a:r>
              <a:rPr lang="el-GR" sz="2000" dirty="0" smtClean="0">
                <a:latin typeface="Georgia" pitchFamily="18" charset="0"/>
              </a:rPr>
              <a:t> το </a:t>
            </a:r>
            <a:r>
              <a:rPr lang="el-GR" sz="2000" b="1" dirty="0" smtClean="0">
                <a:latin typeface="Georgia" pitchFamily="18" charset="0"/>
              </a:rPr>
              <a:t>νάτριο</a:t>
            </a:r>
            <a:r>
              <a:rPr lang="el-GR" sz="2000" dirty="0" smtClean="0">
                <a:latin typeface="Georgia" pitchFamily="18" charset="0"/>
              </a:rPr>
              <a:t> θα πρέπει να περιοριστεί σημαντικά ιδιαίτερα στους υπερτασικούς με τους εξής τρόπους: αν δε βάζουμε αλάτι (το οποίο περιέχει νάτριο) στο φαγητό και αν τρώμε τρόφιμα χαμηλά σε νάτριο. Το </a:t>
            </a:r>
            <a:r>
              <a:rPr lang="el-GR" sz="2000" b="1" dirty="0" smtClean="0">
                <a:latin typeface="Georgia" pitchFamily="18" charset="0"/>
              </a:rPr>
              <a:t>κάλιο</a:t>
            </a:r>
            <a:r>
              <a:rPr lang="el-GR" sz="2000" dirty="0" smtClean="0">
                <a:latin typeface="Georgia" pitchFamily="18" charset="0"/>
              </a:rPr>
              <a:t>, που περιέχεται κυρίως στα φρέσκα φρούτα, τα λαχανικά και τα δημητριακά, προστατεύει τον υπερτασικό. Πρέπει να προτιμούνται, λοιπόν, </a:t>
            </a:r>
            <a:r>
              <a:rPr lang="el-GR" sz="2000" b="1" dirty="0" smtClean="0">
                <a:latin typeface="Georgia" pitchFamily="18" charset="0"/>
              </a:rPr>
              <a:t>τρόφιμα</a:t>
            </a:r>
            <a:r>
              <a:rPr lang="el-GR" sz="2000" dirty="0" smtClean="0">
                <a:latin typeface="Georgia" pitchFamily="18" charset="0"/>
              </a:rPr>
              <a:t> </a:t>
            </a:r>
            <a:r>
              <a:rPr lang="el-GR" sz="2000" b="1" dirty="0" smtClean="0">
                <a:latin typeface="Georgia" pitchFamily="18" charset="0"/>
              </a:rPr>
              <a:t>πλούσια σε κάλιο και φυτικές ίνες</a:t>
            </a:r>
            <a:r>
              <a:rPr lang="el-GR" sz="2000" dirty="0" smtClean="0">
                <a:latin typeface="Georgia" pitchFamily="18" charset="0"/>
              </a:rPr>
              <a:t>. </a:t>
            </a:r>
          </a:p>
          <a:p>
            <a:pPr algn="ctr"/>
            <a:endParaRPr lang="el-GR" sz="2000" dirty="0" smtClean="0">
              <a:latin typeface="Georgia" pitchFamily="18" charset="0"/>
            </a:endParaRPr>
          </a:p>
          <a:p>
            <a:pPr algn="ctr"/>
            <a:r>
              <a:rPr lang="el-GR" sz="2000" dirty="0" smtClean="0">
                <a:latin typeface="Georgia" pitchFamily="18" charset="0"/>
              </a:rPr>
              <a:t>Η </a:t>
            </a:r>
            <a:r>
              <a:rPr lang="el-GR" sz="2000" b="1" dirty="0" smtClean="0">
                <a:latin typeface="Georgia" pitchFamily="18" charset="0"/>
              </a:rPr>
              <a:t>ήπια άσκηση (περπάτημα) </a:t>
            </a:r>
            <a:r>
              <a:rPr lang="el-GR" sz="2000" dirty="0" smtClean="0">
                <a:latin typeface="Georgia" pitchFamily="18" charset="0"/>
              </a:rPr>
              <a:t>βοηθάει, ενώ </a:t>
            </a:r>
            <a:r>
              <a:rPr lang="el-GR" sz="2000" b="1" dirty="0" smtClean="0">
                <a:latin typeface="Georgia" pitchFamily="18" charset="0"/>
              </a:rPr>
              <a:t>1-2 ποτήρια κρασί </a:t>
            </a:r>
            <a:r>
              <a:rPr lang="el-GR" sz="2000" dirty="0" smtClean="0">
                <a:latin typeface="Georgia" pitchFamily="18" charset="0"/>
              </a:rPr>
              <a:t>την ημέρα όχι μόνο δε βλάπτουν αλλά φαίνεται να αποτελούν και προστατευτικό παράγοντα. Τα γεύματα θα πρέπει να είναι μικρά και συχνά, για να μην ενοχλεί το γεμάτο στομάχι. Θα πρέπει να αποφεύγονται προϊόντα τύπου «φαστ-φουντ».</a:t>
            </a:r>
            <a:endParaRPr lang="el-GR" sz="2000" dirty="0">
              <a:latin typeface="Georgia" pitchFamily="18"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642918"/>
            <a:ext cx="8858312" cy="1969770"/>
          </a:xfrm>
          <a:prstGeom prst="rect">
            <a:avLst/>
          </a:prstGeom>
        </p:spPr>
        <p:txBody>
          <a:bodyPr wrap="square">
            <a:spAutoFit/>
          </a:bodyPr>
          <a:lstStyle/>
          <a:p>
            <a:pPr algn="ctr"/>
            <a:r>
              <a:rPr lang="el-GR" sz="2200" b="1" dirty="0" smtClean="0">
                <a:latin typeface="Georgia" pitchFamily="18" charset="0"/>
              </a:rPr>
              <a:t>6.2 ΠΑΘΗΣΕΙΣ ΠΕΠΤΙΚΟΥ ΣΥΣΤΗΜΑΤΟΣ </a:t>
            </a:r>
          </a:p>
          <a:p>
            <a:pPr algn="ctr"/>
            <a:endParaRPr lang="el-GR" sz="2000" dirty="0" smtClean="0">
              <a:latin typeface="Georgia" pitchFamily="18" charset="0"/>
            </a:endParaRPr>
          </a:p>
          <a:p>
            <a:pPr algn="ctr"/>
            <a:r>
              <a:rPr lang="el-GR" sz="2000" dirty="0" smtClean="0">
                <a:latin typeface="Georgia" pitchFamily="18" charset="0"/>
              </a:rPr>
              <a:t>Ο ρόλος του πεπτικού (ή γαστρεντερικού) συστήματος είναι η πέψη και η απορρόφηση των τροφών. Περιλαμβάνει τα κυρίως όργανα (στόμα, οισοφάγος, στομάχι, λεπτό και παχύ έντερο) και τους αδένες (το συκώτι, το πάγκρεας και τη χοληδόχο κύστη) του πεπτικού συστήματος.</a:t>
            </a:r>
            <a:endParaRPr lang="el-GR" sz="2000" dirty="0">
              <a:latin typeface="Georgia" pitchFamily="18" charset="0"/>
            </a:endParaRPr>
          </a:p>
        </p:txBody>
      </p:sp>
      <p:pic>
        <p:nvPicPr>
          <p:cNvPr id="11266" name="Picture 2" descr="Πεπτικό σύστημα - 3. Το ταξίδι της τροφής συνεχίζεται"/>
          <p:cNvPicPr>
            <a:picLocks noChangeAspect="1" noChangeArrowheads="1"/>
          </p:cNvPicPr>
          <p:nvPr/>
        </p:nvPicPr>
        <p:blipFill>
          <a:blip r:embed="rId2"/>
          <a:srcRect/>
          <a:stretch>
            <a:fillRect/>
          </a:stretch>
        </p:blipFill>
        <p:spPr bwMode="auto">
          <a:xfrm>
            <a:off x="1928793" y="3357562"/>
            <a:ext cx="5225179" cy="3286148"/>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42851"/>
            <a:ext cx="9144000" cy="2893100"/>
          </a:xfrm>
          <a:prstGeom prst="rect">
            <a:avLst/>
          </a:prstGeom>
        </p:spPr>
        <p:txBody>
          <a:bodyPr wrap="square">
            <a:spAutoFit/>
          </a:bodyPr>
          <a:lstStyle/>
          <a:p>
            <a:pPr algn="ctr"/>
            <a:r>
              <a:rPr lang="el-GR" sz="2200" b="1" dirty="0" err="1" smtClean="0">
                <a:latin typeface="Georgia" pitchFamily="18" charset="0"/>
              </a:rPr>
              <a:t>Αιτιοπαθογένεια</a:t>
            </a:r>
            <a:r>
              <a:rPr lang="el-GR" sz="2000" dirty="0" smtClean="0">
                <a:latin typeface="Georgia" pitchFamily="18" charset="0"/>
              </a:rPr>
              <a:t> </a:t>
            </a:r>
          </a:p>
          <a:p>
            <a:pPr algn="ctr"/>
            <a:endParaRPr lang="el-GR" sz="2000" dirty="0" smtClean="0">
              <a:latin typeface="Georgia" pitchFamily="18" charset="0"/>
            </a:endParaRPr>
          </a:p>
          <a:p>
            <a:pPr algn="ctr">
              <a:buFont typeface="Wingdings" pitchFamily="2" charset="2"/>
              <a:buChar char="Ø"/>
            </a:pPr>
            <a:r>
              <a:rPr lang="el-GR" sz="2000" b="1" dirty="0" smtClean="0">
                <a:latin typeface="Georgia" pitchFamily="18" charset="0"/>
              </a:rPr>
              <a:t>Κολίτιδα</a:t>
            </a:r>
            <a:r>
              <a:rPr lang="el-GR" sz="2000" dirty="0" smtClean="0">
                <a:latin typeface="Georgia" pitchFamily="18" charset="0"/>
              </a:rPr>
              <a:t> </a:t>
            </a:r>
          </a:p>
          <a:p>
            <a:pPr algn="ctr"/>
            <a:r>
              <a:rPr lang="el-GR" sz="2000" dirty="0" smtClean="0">
                <a:latin typeface="Georgia" pitchFamily="18" charset="0"/>
              </a:rPr>
              <a:t>Εκδηλώνεται με δύο μορφές, είτε με </a:t>
            </a:r>
            <a:r>
              <a:rPr lang="el-GR" sz="2000" b="1" dirty="0" smtClean="0">
                <a:latin typeface="Georgia" pitchFamily="18" charset="0"/>
              </a:rPr>
              <a:t>δυσκοιλιότητα</a:t>
            </a:r>
            <a:r>
              <a:rPr lang="el-GR" sz="2000" dirty="0" smtClean="0">
                <a:latin typeface="Georgia" pitchFamily="18" charset="0"/>
              </a:rPr>
              <a:t> και έντονους </a:t>
            </a:r>
            <a:r>
              <a:rPr lang="el-GR" sz="2000" b="1" dirty="0" smtClean="0">
                <a:latin typeface="Georgia" pitchFamily="18" charset="0"/>
              </a:rPr>
              <a:t>πόνους</a:t>
            </a:r>
            <a:r>
              <a:rPr lang="el-GR" sz="2000" dirty="0" smtClean="0">
                <a:latin typeface="Georgia" pitchFamily="18" charset="0"/>
              </a:rPr>
              <a:t> είτε με </a:t>
            </a:r>
            <a:r>
              <a:rPr lang="el-GR" sz="2000" b="1" dirty="0" smtClean="0">
                <a:latin typeface="Georgia" pitchFamily="18" charset="0"/>
              </a:rPr>
              <a:t>διάρροια</a:t>
            </a:r>
            <a:r>
              <a:rPr lang="el-GR" sz="2000" dirty="0" smtClean="0">
                <a:latin typeface="Georgia" pitchFamily="18" charset="0"/>
              </a:rPr>
              <a:t>, </a:t>
            </a:r>
            <a:r>
              <a:rPr lang="el-GR" sz="2000" b="1" dirty="0" smtClean="0">
                <a:latin typeface="Georgia" pitchFamily="18" charset="0"/>
              </a:rPr>
              <a:t>ναυτία</a:t>
            </a:r>
            <a:r>
              <a:rPr lang="el-GR" sz="2000" dirty="0" smtClean="0">
                <a:latin typeface="Georgia" pitchFamily="18" charset="0"/>
              </a:rPr>
              <a:t>, </a:t>
            </a:r>
            <a:r>
              <a:rPr lang="el-GR" sz="2000" b="1" dirty="0" smtClean="0">
                <a:latin typeface="Georgia" pitchFamily="18" charset="0"/>
              </a:rPr>
              <a:t>απώλεια</a:t>
            </a:r>
            <a:r>
              <a:rPr lang="el-GR" sz="2000" dirty="0" smtClean="0">
                <a:latin typeface="Georgia" pitchFamily="18" charset="0"/>
              </a:rPr>
              <a:t> </a:t>
            </a:r>
            <a:r>
              <a:rPr lang="el-GR" sz="2000" b="1" dirty="0" smtClean="0">
                <a:latin typeface="Georgia" pitchFamily="18" charset="0"/>
              </a:rPr>
              <a:t>βάρους</a:t>
            </a:r>
            <a:r>
              <a:rPr lang="el-GR" sz="2000" dirty="0" smtClean="0">
                <a:latin typeface="Georgia" pitchFamily="18" charset="0"/>
              </a:rPr>
              <a:t> και </a:t>
            </a:r>
            <a:r>
              <a:rPr lang="el-GR" sz="2000" b="1" dirty="0" smtClean="0">
                <a:latin typeface="Georgia" pitchFamily="18" charset="0"/>
              </a:rPr>
              <a:t>αναιμία</a:t>
            </a:r>
            <a:r>
              <a:rPr lang="el-GR" sz="2000" dirty="0" smtClean="0">
                <a:latin typeface="Georgia" pitchFamily="18" charset="0"/>
              </a:rPr>
              <a:t>. Οι μορφές αυτές, συνήθως, </a:t>
            </a:r>
            <a:r>
              <a:rPr lang="el-GR" sz="2000" b="1" dirty="0" smtClean="0">
                <a:latin typeface="Georgia" pitchFamily="18" charset="0"/>
              </a:rPr>
              <a:t>εναλλάσσονται</a:t>
            </a:r>
            <a:r>
              <a:rPr lang="el-GR" sz="2000" dirty="0" smtClean="0">
                <a:latin typeface="Georgia" pitchFamily="18" charset="0"/>
              </a:rPr>
              <a:t> και η διάρκεια και ένταση αυτών εξαρτώνται από τη διατροφή και την ψυχολογική κατάσταση του ατόμου. Άλλα αίτια που προκαλούν την κολίτιδα είναι </a:t>
            </a:r>
            <a:r>
              <a:rPr lang="el-GR" sz="2000" b="1" dirty="0" smtClean="0">
                <a:latin typeface="Georgia" pitchFamily="18" charset="0"/>
              </a:rPr>
              <a:t>μόλυνση</a:t>
            </a:r>
            <a:r>
              <a:rPr lang="el-GR" sz="2000" dirty="0" smtClean="0">
                <a:latin typeface="Georgia" pitchFamily="18" charset="0"/>
              </a:rPr>
              <a:t> από βακτήρια και </a:t>
            </a:r>
            <a:r>
              <a:rPr lang="el-GR" sz="2000" b="1" dirty="0" smtClean="0">
                <a:latin typeface="Georgia" pitchFamily="18" charset="0"/>
              </a:rPr>
              <a:t>τροφικές αλλεργίες</a:t>
            </a:r>
            <a:r>
              <a:rPr lang="el-GR" sz="2000" dirty="0" smtClean="0">
                <a:latin typeface="Georgia" pitchFamily="18" charset="0"/>
              </a:rPr>
              <a:t>.</a:t>
            </a:r>
            <a:endParaRPr lang="el-GR" sz="2000" dirty="0">
              <a:latin typeface="Georgia" pitchFamily="18" charset="0"/>
            </a:endParaRPr>
          </a:p>
        </p:txBody>
      </p:sp>
      <p:pic>
        <p:nvPicPr>
          <p:cNvPr id="10244" name="Picture 4" descr="https://upload.wikimedia.org/wikipedia/el/c/c1/%CE%A3%CF%8D%CE%BD%CE%B4%CF%81%CE%BF%CE%BC%CE%BF_%CE%A3%CE%95%CE%95_2b.jpg"/>
          <p:cNvPicPr>
            <a:picLocks noChangeAspect="1" noChangeArrowheads="1"/>
          </p:cNvPicPr>
          <p:nvPr/>
        </p:nvPicPr>
        <p:blipFill>
          <a:blip r:embed="rId2"/>
          <a:srcRect/>
          <a:stretch>
            <a:fillRect/>
          </a:stretch>
        </p:blipFill>
        <p:spPr bwMode="auto">
          <a:xfrm>
            <a:off x="0" y="3214686"/>
            <a:ext cx="5214942" cy="3643314"/>
          </a:xfrm>
          <a:prstGeom prst="rect">
            <a:avLst/>
          </a:prstGeom>
          <a:noFill/>
        </p:spPr>
      </p:pic>
      <p:sp>
        <p:nvSpPr>
          <p:cNvPr id="10246" name="AutoShape 6" descr="Ευερέθιστο έντερο (σπαστική κολίτιδα): Πλήρης οδηγό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48" name="AutoShape 8" descr="https://peptiko.gr/wp-content/uploads/2019/06/ibs-covid-1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51" name="AutoShape 11" descr="https://peptiko.gr/wp-content/uploads/2019/06/ibs-covid-1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54" name="AutoShape 14" descr="Ευερέθιστο έντερο (σπαστική κολίτιδα): Πλήρης οδηγό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56" name="AutoShape 16" descr="Ευερέθιστο έντερο - Τα συμπτώματα και η θεραπεί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60" name="Picture 20" descr="Ευερέθιστο έντερο - Τα συμπτώματα και η θεραπεία"/>
          <p:cNvPicPr>
            <a:picLocks noChangeAspect="1" noChangeArrowheads="1"/>
          </p:cNvPicPr>
          <p:nvPr/>
        </p:nvPicPr>
        <p:blipFill>
          <a:blip r:embed="rId3"/>
          <a:srcRect/>
          <a:stretch>
            <a:fillRect/>
          </a:stretch>
        </p:blipFill>
        <p:spPr bwMode="auto">
          <a:xfrm>
            <a:off x="5214942" y="3318486"/>
            <a:ext cx="3929058" cy="3182347"/>
          </a:xfrm>
          <a:prstGeom prst="rect">
            <a:avLst/>
          </a:prstGeo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85728"/>
            <a:ext cx="8858312" cy="6001643"/>
          </a:xfrm>
          <a:prstGeom prst="rect">
            <a:avLst/>
          </a:prstGeom>
        </p:spPr>
        <p:txBody>
          <a:bodyPr wrap="square">
            <a:spAutoFit/>
          </a:bodyPr>
          <a:lstStyle/>
          <a:p>
            <a:pPr algn="ctr">
              <a:buFont typeface="Wingdings" pitchFamily="2" charset="2"/>
              <a:buChar char="Ø"/>
            </a:pPr>
            <a:r>
              <a:rPr lang="el-GR" sz="2200" b="1" dirty="0" smtClean="0">
                <a:latin typeface="Georgia" pitchFamily="18" charset="0"/>
              </a:rPr>
              <a:t>Πεπτικό έλκος </a:t>
            </a:r>
          </a:p>
          <a:p>
            <a:pPr algn="ctr">
              <a:buFont typeface="Wingdings" pitchFamily="2" charset="2"/>
              <a:buChar char="Ø"/>
            </a:pPr>
            <a:endParaRPr lang="el-GR" sz="2200" b="1" dirty="0" smtClean="0">
              <a:latin typeface="Georgia" pitchFamily="18" charset="0"/>
            </a:endParaRPr>
          </a:p>
          <a:p>
            <a:pPr algn="ctr"/>
            <a:r>
              <a:rPr lang="el-GR" sz="2000" dirty="0" smtClean="0">
                <a:latin typeface="Georgia" pitchFamily="18" charset="0"/>
              </a:rPr>
              <a:t>Το έλκος είναι μια πληγή στα τοιχώματα του γαστρεντερικού σωλήνα. Σχηματίζεται από την υπέρμετρη παραγωγή των γαστρικών υγρών από αυτό για την πέψη των τροφών. Τα υγρά αυτά περιέχουν οξύ και διάφορα ένζυμα. Η παραγωγή τους αυξάνεται στην περίπτωση του έλκους, με αποτέλεσμα να βλάπτουν το τοίχωμα του στομάχου. </a:t>
            </a:r>
          </a:p>
          <a:p>
            <a:pPr algn="ctr"/>
            <a:endParaRPr lang="el-GR" sz="2000" dirty="0" smtClean="0">
              <a:latin typeface="Georgia" pitchFamily="18" charset="0"/>
            </a:endParaRPr>
          </a:p>
          <a:p>
            <a:pPr algn="ctr"/>
            <a:r>
              <a:rPr lang="el-GR" sz="2000" dirty="0" smtClean="0">
                <a:latin typeface="Georgia" pitchFamily="18" charset="0"/>
              </a:rPr>
              <a:t>Παράγοντες που βοηθούν στην εμφάνιση του έλκους: </a:t>
            </a:r>
          </a:p>
          <a:p>
            <a:pPr algn="ctr"/>
            <a:r>
              <a:rPr lang="el-GR" sz="2000" dirty="0" smtClean="0">
                <a:latin typeface="Georgia" pitchFamily="18" charset="0"/>
              </a:rPr>
              <a:t>● Λανθασμένες διαιτητικές συνήθειες. Τρόφιμα πικάντικα, κόκκινο πιπέρι, μουστάρδα, βιασύνη κατά το γεύμα και ακανόνιστα γεύματα μπορούν να ερεθίσουν το στομάχι, ευνοώντας την ανάπτυξη του έλκους. Αντιθέτως, οι ακατέργαστες τροφές (πιτυρούχα) πιθανόν να προφυλάσσουν από την ανάπτυξη έλκους. </a:t>
            </a:r>
          </a:p>
          <a:p>
            <a:pPr algn="ctr"/>
            <a:r>
              <a:rPr lang="el-GR" sz="2000" dirty="0" smtClean="0">
                <a:latin typeface="Georgia" pitchFamily="18" charset="0"/>
              </a:rPr>
              <a:t>● Κληρονομικότητα. </a:t>
            </a:r>
          </a:p>
          <a:p>
            <a:pPr algn="ctr"/>
            <a:r>
              <a:rPr lang="el-GR" sz="2000" dirty="0" smtClean="0">
                <a:latin typeface="Georgia" pitchFamily="18" charset="0"/>
              </a:rPr>
              <a:t>● Σωματική και ψυχική κατάσταση. Η σωματική κούραση, διάφορες αρρώστιες αλλά και ψυχολογικά προβλήματα, άγχος και νευρική ένταση μπορούν να αυξήσουν την παραγωγή των υγρών από το στομάχι.</a:t>
            </a:r>
          </a:p>
          <a:p>
            <a:pPr algn="ctr"/>
            <a:r>
              <a:rPr lang="el-GR" sz="2000" dirty="0" smtClean="0">
                <a:latin typeface="Georgia" pitchFamily="18" charset="0"/>
              </a:rPr>
              <a:t> ● Υπερβολική κατανάλωση της ασπιρίνης και άλλων φαρμάκων.</a:t>
            </a:r>
            <a:endParaRPr lang="el-GR" sz="20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ΕΛΚΟΣ - Γεώργιος Π. Κέκος"/>
          <p:cNvPicPr>
            <a:picLocks noChangeAspect="1" noChangeArrowheads="1"/>
          </p:cNvPicPr>
          <p:nvPr/>
        </p:nvPicPr>
        <p:blipFill>
          <a:blip r:embed="rId2"/>
          <a:srcRect/>
          <a:stretch>
            <a:fillRect/>
          </a:stretch>
        </p:blipFill>
        <p:spPr bwMode="auto">
          <a:xfrm>
            <a:off x="1571604" y="0"/>
            <a:ext cx="5362575" cy="3071810"/>
          </a:xfrm>
          <a:prstGeom prst="rect">
            <a:avLst/>
          </a:prstGeom>
          <a:noFill/>
        </p:spPr>
      </p:pic>
      <p:pic>
        <p:nvPicPr>
          <p:cNvPr id="8196" name="Picture 4" descr="Πεπτικό Έλκος - Οριστική, Ανώδυνη και Ασφαλής Θεραπεία - Esurgery.gr|Πεπτικό  Έλκος - Οριστική, Ανώδυνη και Ασφαλής Θεραπεία - Esurgery.gr"/>
          <p:cNvPicPr>
            <a:picLocks noChangeAspect="1" noChangeArrowheads="1"/>
          </p:cNvPicPr>
          <p:nvPr/>
        </p:nvPicPr>
        <p:blipFill>
          <a:blip r:embed="rId3"/>
          <a:srcRect/>
          <a:stretch>
            <a:fillRect/>
          </a:stretch>
        </p:blipFill>
        <p:spPr bwMode="auto">
          <a:xfrm>
            <a:off x="0" y="3071810"/>
            <a:ext cx="5214974" cy="3786190"/>
          </a:xfrm>
          <a:prstGeom prst="rect">
            <a:avLst/>
          </a:prstGeom>
          <a:noFill/>
        </p:spPr>
      </p:pic>
      <p:pic>
        <p:nvPicPr>
          <p:cNvPr id="8198" name="Picture 6" descr="Τι πρέπει να ξέρετε για το έλκος: αιτιολογία, διάγνωση και θεραπεία"/>
          <p:cNvPicPr>
            <a:picLocks noChangeAspect="1" noChangeArrowheads="1"/>
          </p:cNvPicPr>
          <p:nvPr/>
        </p:nvPicPr>
        <p:blipFill>
          <a:blip r:embed="rId4"/>
          <a:srcRect/>
          <a:stretch>
            <a:fillRect/>
          </a:stretch>
        </p:blipFill>
        <p:spPr bwMode="auto">
          <a:xfrm>
            <a:off x="4357686" y="3048000"/>
            <a:ext cx="4786314" cy="3810000"/>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335846"/>
            <a:ext cx="8858312" cy="5663089"/>
          </a:xfrm>
          <a:prstGeom prst="rect">
            <a:avLst/>
          </a:prstGeom>
        </p:spPr>
        <p:txBody>
          <a:bodyPr wrap="square">
            <a:spAutoFit/>
          </a:bodyPr>
          <a:lstStyle/>
          <a:p>
            <a:pPr algn="ctr"/>
            <a:r>
              <a:rPr lang="el-GR" sz="2200" b="1" dirty="0" smtClean="0">
                <a:latin typeface="Georgia" pitchFamily="18" charset="0"/>
              </a:rPr>
              <a:t>Διαιτητική αντιμετώπιση </a:t>
            </a:r>
          </a:p>
          <a:p>
            <a:pPr algn="ctr"/>
            <a:endParaRPr lang="el-GR" sz="2000" dirty="0" smtClean="0">
              <a:latin typeface="Georgia" pitchFamily="18" charset="0"/>
            </a:endParaRPr>
          </a:p>
          <a:p>
            <a:pPr algn="ctr"/>
            <a:r>
              <a:rPr lang="el-GR" sz="2000" dirty="0" smtClean="0">
                <a:latin typeface="Georgia" pitchFamily="18" charset="0"/>
              </a:rPr>
              <a:t> </a:t>
            </a:r>
            <a:r>
              <a:rPr lang="el-GR" sz="2000" b="1" dirty="0" smtClean="0">
                <a:latin typeface="Georgia" pitchFamily="18" charset="0"/>
              </a:rPr>
              <a:t>Κολίτιδα</a:t>
            </a:r>
          </a:p>
          <a:p>
            <a:pPr algn="ctr"/>
            <a:r>
              <a:rPr lang="el-GR" sz="2000" dirty="0" smtClean="0">
                <a:latin typeface="Georgia" pitchFamily="18" charset="0"/>
              </a:rPr>
              <a:t> Η καλή διατροφή παίζει ιδιαίτερα σημαντικό ρόλο στη θεραπεία της κολίτιδας. Σκοπός της δίαιτας είναι να μειώσει τη λειτουργία του εντέρου, εξασφαλίζοντας ταυτόχρονα τη διατροφή του ατόμου με τρόφιμα που χωνεύονται εύκολα. Είναι αναγκαίο να δίνεται προσοχή στην κατανάλωση: </a:t>
            </a:r>
          </a:p>
          <a:p>
            <a:pPr algn="ctr"/>
            <a:r>
              <a:rPr lang="el-GR" sz="2000" dirty="0" smtClean="0">
                <a:latin typeface="Georgia" pitchFamily="18" charset="0"/>
              </a:rPr>
              <a:t>● φυτικών ινών, </a:t>
            </a:r>
          </a:p>
          <a:p>
            <a:pPr algn="ctr"/>
            <a:r>
              <a:rPr lang="el-GR" sz="2000" dirty="0" smtClean="0">
                <a:latin typeface="Georgia" pitchFamily="18" charset="0"/>
              </a:rPr>
              <a:t>● φρούτων και χορταρικών, </a:t>
            </a:r>
          </a:p>
          <a:p>
            <a:pPr algn="ctr"/>
            <a:r>
              <a:rPr lang="el-GR" sz="2000" dirty="0" smtClean="0">
                <a:latin typeface="Georgia" pitchFamily="18" charset="0"/>
              </a:rPr>
              <a:t>● μεγάλων ποσοτήτων υγρών (νερό, χυμούς φρούτων και λαχανικών), </a:t>
            </a:r>
          </a:p>
          <a:p>
            <a:pPr algn="ctr"/>
            <a:r>
              <a:rPr lang="el-GR" sz="2000" dirty="0" smtClean="0">
                <a:latin typeface="Georgia" pitchFamily="18" charset="0"/>
              </a:rPr>
              <a:t>● μπαχαρικών και πικάντικων τροφίμων. </a:t>
            </a:r>
          </a:p>
          <a:p>
            <a:pPr algn="ctr"/>
            <a:r>
              <a:rPr lang="el-GR" sz="2000" dirty="0" smtClean="0">
                <a:latin typeface="Georgia" pitchFamily="18" charset="0"/>
              </a:rPr>
              <a:t>Στην περίπτωση που εμφανίζονται συμπτώματα δυσκοιλιότητας με πόνο, θα πρέπει να αυξάνεται η κατανάλωση φυτικών ινών και ωμών φρούτων και χορταρικών. Συστήνεται επομένως η κατανάλωση δημητριακών ολικής άλεσης, οσπρίων, ελαιόλαδου. Στην αντίθετη περίπτωση η κατανάλωση των παραπάνω τροφίμων θα πρέπει να μειώνεται, ενώ ιδιαίτερη προσοχή πρέπει να δίνεται στην αύξηση της κατανάλωσης υγρών εξαιτίας του κινδύνου αφυδάτωσης λόγω διάρροιας.</a:t>
            </a:r>
            <a:endParaRPr lang="el-GR" sz="2000" dirty="0">
              <a:latin typeface="Georgia" pitchFamily="18"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286000" y="612845"/>
            <a:ext cx="4572000" cy="5632311"/>
          </a:xfrm>
          <a:prstGeom prst="rect">
            <a:avLst/>
          </a:prstGeom>
        </p:spPr>
        <p:txBody>
          <a:bodyPr>
            <a:spAutoFit/>
          </a:bodyPr>
          <a:lstStyle/>
          <a:p>
            <a:r>
              <a:rPr lang="el-GR" dirty="0" smtClean="0"/>
              <a:t> Πεπτικό έλκος Η δίαιτα που προτείνεται στην περίπτωσή του έχει σκοπό: ● να μειώσει την παραγωγή του γαστρικού οξέος από το στομάχι, ● να βοηθήσει στο να επουλωθεί η πληγή στα τοιχώματα του στομάχου και ● να προφυλάξει τα τοιχώματα του στομάχου από το γαστρικό οξύ, κατά τη διάρκεια της θεραπείας. Κατά τη δίαιτα αυτή ο άρρωστος αποφεύγει τις τροφές που του προκαλούν ενοχλήσεις στο στομάχι, ενώ λαμβάνονται υπόψη οι διατροφικές συνήθειες και ανάγκες του ατόμου. Σημαντικό ρόλο στη δίαιτα θεραπείας του έλκους παίζουν ο τύπος της τροφής και η συχνότητα των γευμάτων. Τα γεύματα θα πρέπει να είναι επίσης μικρά (μικρή ποσότητα φαγητού) και να γίνονται σε ήρεμο και ευχάριστο περιβάλλον. Πολλές φορές τα συχνά και μικρά γεύματα είναι σπουδαιότερα ακόμα και από τον τύπο της τροφής.</a:t>
            </a:r>
            <a:endParaRPr lang="el-GR"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srcRect/>
          <a:stretch>
            <a:fillRect/>
          </a:stretch>
        </p:blipFill>
        <p:spPr bwMode="auto">
          <a:xfrm>
            <a:off x="1071539" y="448801"/>
            <a:ext cx="7000924" cy="596039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ÏÎ­Î»ÎµÏÎ¼Î± ÎµÎ¹ÎºÏÎ½Î±Ï Î³Î¹Î± Î¸ÎµÏÎ¼Î¿Î³ÎµÎ½ÎµÏÎ·"/>
          <p:cNvPicPr>
            <a:picLocks noChangeAspect="1" noChangeArrowheads="1"/>
          </p:cNvPicPr>
          <p:nvPr/>
        </p:nvPicPr>
        <p:blipFill>
          <a:blip r:embed="rId2" cstate="print"/>
          <a:srcRect/>
          <a:stretch>
            <a:fillRect/>
          </a:stretch>
        </p:blipFill>
        <p:spPr bwMode="auto">
          <a:xfrm>
            <a:off x="323528" y="260648"/>
            <a:ext cx="8544948" cy="6408712"/>
          </a:xfrm>
          <a:prstGeom prst="rect">
            <a:avLst/>
          </a:prstGeom>
          <a:noFill/>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571480"/>
            <a:ext cx="8858312" cy="5355312"/>
          </a:xfrm>
          <a:prstGeom prst="rect">
            <a:avLst/>
          </a:prstGeom>
        </p:spPr>
        <p:txBody>
          <a:bodyPr wrap="square">
            <a:spAutoFit/>
          </a:bodyPr>
          <a:lstStyle/>
          <a:p>
            <a:pPr algn="ctr"/>
            <a:r>
              <a:rPr lang="el-GR" sz="2200" b="1" dirty="0" smtClean="0">
                <a:latin typeface="Georgia" pitchFamily="18" charset="0"/>
              </a:rPr>
              <a:t>6.3 ΔΙΑΤΡΟΦΗ ΚΑΙ ΣΑΚΧΑΡΩΔΗΣ ΔΙΑΒΗΤΗΣ</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dirty="0" smtClean="0">
                <a:latin typeface="Georgia" pitchFamily="18" charset="0"/>
              </a:rPr>
              <a:t> </a:t>
            </a:r>
            <a:r>
              <a:rPr lang="el-GR" sz="2000" b="1" dirty="0" err="1" smtClean="0">
                <a:latin typeface="Georgia" pitchFamily="18" charset="0"/>
              </a:rPr>
              <a:t>Αιτιοπαθογένεια</a:t>
            </a:r>
            <a:endParaRPr lang="el-GR" sz="2000" b="1" dirty="0" smtClean="0">
              <a:latin typeface="Georgia" pitchFamily="18" charset="0"/>
            </a:endParaRPr>
          </a:p>
          <a:p>
            <a:pPr algn="ctr"/>
            <a:endParaRPr lang="el-GR" sz="2000" b="1" dirty="0" smtClean="0">
              <a:latin typeface="Georgia" pitchFamily="18" charset="0"/>
            </a:endParaRPr>
          </a:p>
          <a:p>
            <a:pPr algn="ctr"/>
            <a:r>
              <a:rPr lang="el-GR" sz="2000" dirty="0" smtClean="0">
                <a:latin typeface="Georgia" pitchFamily="18" charset="0"/>
              </a:rPr>
              <a:t>Ο διαβήτης είναι μια ανωμαλία στο </a:t>
            </a:r>
            <a:r>
              <a:rPr lang="el-GR" sz="2000" b="1" dirty="0" smtClean="0">
                <a:latin typeface="Georgia" pitchFamily="18" charset="0"/>
              </a:rPr>
              <a:t>μεταβολισμό</a:t>
            </a:r>
            <a:r>
              <a:rPr lang="el-GR" sz="2000" dirty="0" smtClean="0">
                <a:latin typeface="Georgia" pitchFamily="18" charset="0"/>
              </a:rPr>
              <a:t> του οργανισμού κατά την</a:t>
            </a:r>
          </a:p>
          <a:p>
            <a:pPr algn="ctr"/>
            <a:r>
              <a:rPr lang="el-GR" sz="2000" dirty="0" smtClean="0">
                <a:latin typeface="Georgia" pitchFamily="18" charset="0"/>
              </a:rPr>
              <a:t>οποία παράγεται </a:t>
            </a:r>
            <a:r>
              <a:rPr lang="el-GR" sz="2000" b="1" dirty="0" smtClean="0">
                <a:latin typeface="Georgia" pitchFamily="18" charset="0"/>
              </a:rPr>
              <a:t>μικρή ποσότητα ινσουλίνης ή και καθόλου</a:t>
            </a:r>
            <a:r>
              <a:rPr lang="el-GR" sz="2000" dirty="0" smtClean="0">
                <a:latin typeface="Georgia" pitchFamily="18" charset="0"/>
              </a:rPr>
              <a:t>. Η έλλειψη ή ανεπαρκής αυτή ποσότητα ινσουλίνης έχει ως αποτέλεσμα τη διαταραχή του μεταβολισμού των υδατανθράκων, των πρωτεϊνών και των λιπών.</a:t>
            </a:r>
          </a:p>
          <a:p>
            <a:pPr algn="ctr"/>
            <a:r>
              <a:rPr lang="el-GR" sz="2000" dirty="0" smtClean="0">
                <a:latin typeface="Georgia" pitchFamily="18" charset="0"/>
              </a:rPr>
              <a:t>Ο διαβητικός έχει </a:t>
            </a:r>
            <a:r>
              <a:rPr lang="el-GR" sz="2000" b="1" dirty="0" smtClean="0">
                <a:latin typeface="Georgia" pitchFamily="18" charset="0"/>
              </a:rPr>
              <a:t>υψηλή συγκέντρωση γλυκόζης στο αίμα </a:t>
            </a:r>
            <a:r>
              <a:rPr lang="el-GR" sz="2000" dirty="0" smtClean="0">
                <a:latin typeface="Georgia" pitchFamily="18" charset="0"/>
              </a:rPr>
              <a:t>του, ακριβώς γιατί η ινσουλίνη δεν είναι αρκετή για να μεταφέρει τη γλυκόζη από το αίμα στα κύτταρα.</a:t>
            </a:r>
          </a:p>
          <a:p>
            <a:pPr algn="ctr"/>
            <a:r>
              <a:rPr lang="el-GR" sz="2000" dirty="0" smtClean="0">
                <a:latin typeface="Georgia" pitchFamily="18" charset="0"/>
              </a:rPr>
              <a:t>Οι κληρονομικές ανωμαλίες, η δίαιτα ή παράγοντες που επηρεάζουν τη σύνθεση, τη μεταφορά και τη δράση της ινσουλίνης στα κύτταρα έχουν στενή σχέση με την εμφάνιση του διαβήτη. Ορισμένες καταστάσεις, όπως η παχυσαρκία και το στρες, συντελούν στην εμφάνιση του σακχαρώδους διαβήτη.</a:t>
            </a:r>
            <a:endParaRPr lang="el-GR" sz="2000" dirty="0">
              <a:latin typeface="Georgia" pitchFamily="18"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500042"/>
            <a:ext cx="9144000" cy="5693866"/>
          </a:xfrm>
          <a:prstGeom prst="rect">
            <a:avLst/>
          </a:prstGeom>
        </p:spPr>
        <p:txBody>
          <a:bodyPr wrap="square">
            <a:spAutoFit/>
          </a:bodyPr>
          <a:lstStyle/>
          <a:p>
            <a:pPr algn="ctr"/>
            <a:r>
              <a:rPr lang="el-GR" sz="2200" b="1" dirty="0" smtClean="0">
                <a:latin typeface="Georgia" pitchFamily="18" charset="0"/>
              </a:rPr>
              <a:t>Διαιτητική αντιμετώπιση</a:t>
            </a:r>
          </a:p>
          <a:p>
            <a:pPr algn="ctr"/>
            <a:r>
              <a:rPr lang="el-GR" sz="2200" b="1" dirty="0" smtClean="0">
                <a:latin typeface="Georgia" pitchFamily="18" charset="0"/>
              </a:rPr>
              <a:t> </a:t>
            </a:r>
            <a:r>
              <a:rPr lang="el-GR" sz="2000" dirty="0" smtClean="0">
                <a:latin typeface="Georgia" pitchFamily="18" charset="0"/>
              </a:rPr>
              <a:t>Η εμφάνιση του διαβήτη είναι στενά συνδεδεμένη με την εμφάνιση της </a:t>
            </a:r>
            <a:r>
              <a:rPr lang="el-GR" sz="2000" b="1" dirty="0" smtClean="0">
                <a:latin typeface="Georgia" pitchFamily="18" charset="0"/>
              </a:rPr>
              <a:t>παχυσαρκίας</a:t>
            </a:r>
            <a:r>
              <a:rPr lang="el-GR" sz="2000" dirty="0" smtClean="0">
                <a:latin typeface="Georgia" pitchFamily="18" charset="0"/>
              </a:rPr>
              <a:t>. Περίπου το 80% των διαβητικών είναι παχύσαρκοι. Έτσι, ανεξάρτητα από τον τύπο διαβήτη καλό θα είναι ο διαβητικός να διατηρεί το σωματικό του βάρος κάτω του ιδανικού. Στους παχύσαρκους διαβητικούς χρειάζεται μια δίαιτα περιορισμένη σε θερμίδες. Οι διατροφικές συνήθειες του ανθρώπου είναι στενά συνδεδεμένες με την ίδια του τη ζωή, γι’ αυτό είναι δύσκολο να αλλάξουν. Επομένως, σκοπός της δίαιτας του διαβητικού είναι να </a:t>
            </a:r>
            <a:r>
              <a:rPr lang="el-GR" sz="2000" b="1" dirty="0" smtClean="0">
                <a:latin typeface="Georgia" pitchFamily="18" charset="0"/>
              </a:rPr>
              <a:t>αποφεύγονται οι απότομες μεταβολές του ζαχάρου στο αίμα </a:t>
            </a:r>
            <a:r>
              <a:rPr lang="el-GR" sz="2000" dirty="0" smtClean="0">
                <a:latin typeface="Georgia" pitchFamily="18" charset="0"/>
              </a:rPr>
              <a:t>χωρίς, όμως, να αλλάξει ο τρόπος ζωής και οι συνήθειές του.</a:t>
            </a:r>
          </a:p>
          <a:p>
            <a:pPr algn="ctr"/>
            <a:r>
              <a:rPr lang="el-GR" sz="2000" dirty="0" smtClean="0">
                <a:latin typeface="Georgia" pitchFamily="18" charset="0"/>
              </a:rPr>
              <a:t>Προσοχή χρειάζεται στα </a:t>
            </a:r>
            <a:r>
              <a:rPr lang="el-GR" sz="2000" b="1" dirty="0" smtClean="0">
                <a:latin typeface="Georgia" pitchFamily="18" charset="0"/>
              </a:rPr>
              <a:t>ειδικά τρόφιμα για διαβητικούς </a:t>
            </a:r>
            <a:r>
              <a:rPr lang="el-GR" sz="2000" dirty="0" smtClean="0">
                <a:latin typeface="Georgia" pitchFamily="18" charset="0"/>
              </a:rPr>
              <a:t>που κυκλοφορούν στο εμπόριο, αφού μερικοί διαβητικοί πιστεύουν ότι μπορούν να τα χρησιμοποιήσουν ελεύθερα. Τα τρόφιμα αυτά, εάν χρησιμοποιηθούν, θα πρέπει να υπολογιστούν στη δίαιτα όλης της μέρας, γιατί </a:t>
            </a:r>
            <a:r>
              <a:rPr lang="el-GR" sz="2000" b="1" dirty="0" smtClean="0">
                <a:latin typeface="Georgia" pitchFamily="18" charset="0"/>
              </a:rPr>
              <a:t>αποδίδουν και αυτά ενέργεια</a:t>
            </a:r>
            <a:r>
              <a:rPr lang="el-GR" sz="2000" dirty="0" smtClean="0">
                <a:latin typeface="Georgia" pitchFamily="18" charset="0"/>
              </a:rPr>
              <a:t>. </a:t>
            </a:r>
          </a:p>
          <a:p>
            <a:pPr algn="ctr"/>
            <a:r>
              <a:rPr lang="el-GR" sz="2000" dirty="0" smtClean="0">
                <a:latin typeface="Georgia" pitchFamily="18" charset="0"/>
              </a:rPr>
              <a:t>Ο σακχαρώδης διαβήτης αποτελεί μια από τις πιο συνηθισμένες αρρώστιες του ανθρώπου. Θεωρείται η </a:t>
            </a:r>
            <a:r>
              <a:rPr lang="el-GR" sz="2000" b="1" dirty="0" smtClean="0">
                <a:latin typeface="Georgia" pitchFamily="18" charset="0"/>
              </a:rPr>
              <a:t>τρίτη στη σειρά αιτία θανάτων</a:t>
            </a:r>
            <a:r>
              <a:rPr lang="el-GR" sz="2000" dirty="0" smtClean="0">
                <a:latin typeface="Georgia" pitchFamily="18" charset="0"/>
              </a:rPr>
              <a:t>, μετά τα καρδιοαγγειακά προβλήματα και τον καρκίνο, σε πολλές χώρες.</a:t>
            </a:r>
            <a:endParaRPr lang="el-GR" sz="2000" dirty="0">
              <a:latin typeface="Georgia"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142851"/>
            <a:ext cx="8858312" cy="6247864"/>
          </a:xfrm>
          <a:prstGeom prst="rect">
            <a:avLst/>
          </a:prstGeom>
        </p:spPr>
        <p:txBody>
          <a:bodyPr wrap="square">
            <a:spAutoFit/>
          </a:bodyPr>
          <a:lstStyle/>
          <a:p>
            <a:pPr algn="ctr"/>
            <a:r>
              <a:rPr lang="el-GR" sz="2200" b="1" dirty="0" smtClean="0">
                <a:latin typeface="Georgia" pitchFamily="18" charset="0"/>
              </a:rPr>
              <a:t>Βασικές αρχές της δίαιτας ενός διαβητικού </a:t>
            </a:r>
          </a:p>
          <a:p>
            <a:pPr algn="ctr"/>
            <a:endParaRPr lang="el-GR" sz="2000" dirty="0" smtClean="0">
              <a:latin typeface="Georgia" pitchFamily="18" charset="0"/>
            </a:endParaRPr>
          </a:p>
          <a:p>
            <a:pPr algn="ctr"/>
            <a:r>
              <a:rPr lang="el-GR" sz="2000" dirty="0" smtClean="0">
                <a:latin typeface="Georgia" pitchFamily="18" charset="0"/>
              </a:rPr>
              <a:t>● Το </a:t>
            </a:r>
            <a:r>
              <a:rPr lang="el-GR" sz="2000" b="1" dirty="0" smtClean="0">
                <a:latin typeface="Georgia" pitchFamily="18" charset="0"/>
              </a:rPr>
              <a:t>σωματικό βάρος </a:t>
            </a:r>
            <a:r>
              <a:rPr lang="el-GR" sz="2000" dirty="0" smtClean="0">
                <a:latin typeface="Georgia" pitchFamily="18" charset="0"/>
              </a:rPr>
              <a:t>του διαβητικού και </a:t>
            </a:r>
            <a:r>
              <a:rPr lang="el-GR" sz="2000" b="1" dirty="0" smtClean="0">
                <a:latin typeface="Georgia" pitchFamily="18" charset="0"/>
              </a:rPr>
              <a:t>η φυσική του δραστηριότητα </a:t>
            </a:r>
            <a:r>
              <a:rPr lang="el-GR" sz="2000" dirty="0" smtClean="0">
                <a:latin typeface="Georgia" pitchFamily="18" charset="0"/>
              </a:rPr>
              <a:t>είναι αυτά που καθορίζουν κυρίως τις ανάγκες ενός διαβητικού σε θερμίδες, πρωτεΐνες, λίπος και υδατάνθρακες. Η </a:t>
            </a:r>
            <a:r>
              <a:rPr lang="el-GR" sz="2000" b="1" dirty="0" smtClean="0">
                <a:latin typeface="Georgia" pitchFamily="18" charset="0"/>
              </a:rPr>
              <a:t>ηλικία</a:t>
            </a:r>
            <a:r>
              <a:rPr lang="el-GR" sz="2000" dirty="0" smtClean="0">
                <a:latin typeface="Georgia" pitchFamily="18" charset="0"/>
              </a:rPr>
              <a:t>, το </a:t>
            </a:r>
            <a:r>
              <a:rPr lang="el-GR" sz="2000" b="1" dirty="0" smtClean="0">
                <a:latin typeface="Georgia" pitchFamily="18" charset="0"/>
              </a:rPr>
              <a:t>ύψος</a:t>
            </a:r>
            <a:r>
              <a:rPr lang="el-GR" sz="2000" dirty="0" smtClean="0">
                <a:latin typeface="Georgia" pitchFamily="18" charset="0"/>
              </a:rPr>
              <a:t> και το </a:t>
            </a:r>
            <a:r>
              <a:rPr lang="el-GR" sz="2000" b="1" dirty="0" smtClean="0">
                <a:latin typeface="Georgia" pitchFamily="18" charset="0"/>
              </a:rPr>
              <a:t>φύλο</a:t>
            </a:r>
            <a:r>
              <a:rPr lang="el-GR" sz="2000" dirty="0" smtClean="0">
                <a:latin typeface="Georgia" pitchFamily="18" charset="0"/>
              </a:rPr>
              <a:t> πάντοτε θα πρέπει να λαμβάνονται υπόψη. Η δίαιτα είναι ποιοτικά η ίδια με εκείνη των υγιών ατόμων, αλλά όλα τα τρόφιμα θα πρέπει να </a:t>
            </a:r>
            <a:r>
              <a:rPr lang="el-GR" sz="2000" b="1" dirty="0" smtClean="0">
                <a:latin typeface="Georgia" pitchFamily="18" charset="0"/>
              </a:rPr>
              <a:t>ζυγίζονται</a:t>
            </a:r>
            <a:r>
              <a:rPr lang="el-GR" sz="2000" dirty="0" smtClean="0">
                <a:latin typeface="Georgia" pitchFamily="18" charset="0"/>
              </a:rPr>
              <a:t> και να </a:t>
            </a:r>
            <a:r>
              <a:rPr lang="el-GR" sz="2000" b="1" dirty="0" smtClean="0">
                <a:latin typeface="Georgia" pitchFamily="18" charset="0"/>
              </a:rPr>
              <a:t>υπολογίζονται</a:t>
            </a:r>
            <a:r>
              <a:rPr lang="el-GR" sz="2000" dirty="0" smtClean="0">
                <a:latin typeface="Georgia" pitchFamily="18" charset="0"/>
              </a:rPr>
              <a:t>, έτσι ώστε να μην προκαλέσουμε απότομη αύξηση της γλυκόζης του αίματος. Κάτι τέτοιο μπορεί να έχει δυσάρεστες συνέπειες στην υγεία του. </a:t>
            </a:r>
          </a:p>
          <a:p>
            <a:pPr algn="ctr"/>
            <a:r>
              <a:rPr lang="el-GR" sz="2000" dirty="0" smtClean="0">
                <a:latin typeface="Georgia" pitchFamily="18" charset="0"/>
              </a:rPr>
              <a:t>● Προτιμούνται </a:t>
            </a:r>
            <a:r>
              <a:rPr lang="el-GR" sz="2000" b="1" dirty="0" smtClean="0">
                <a:latin typeface="Georgia" pitchFamily="18" charset="0"/>
              </a:rPr>
              <a:t>σύνθετοι υδατάνθρακες </a:t>
            </a:r>
            <a:r>
              <a:rPr lang="el-GR" sz="2000" dirty="0" smtClean="0">
                <a:latin typeface="Georgia" pitchFamily="18" charset="0"/>
              </a:rPr>
              <a:t>και τρόφιμα πλούσια σε </a:t>
            </a:r>
            <a:r>
              <a:rPr lang="el-GR" sz="2000" b="1" dirty="0" smtClean="0">
                <a:latin typeface="Georgia" pitchFamily="18" charset="0"/>
              </a:rPr>
              <a:t>φυτικές ίνες</a:t>
            </a:r>
            <a:r>
              <a:rPr lang="el-GR" sz="2000" dirty="0" smtClean="0">
                <a:latin typeface="Georgia" pitchFamily="18" charset="0"/>
              </a:rPr>
              <a:t>. Οι υδατάνθρακες θα πρέπει να είναι </a:t>
            </a:r>
            <a:r>
              <a:rPr lang="el-GR" sz="2000" b="1" dirty="0" smtClean="0">
                <a:latin typeface="Georgia" pitchFamily="18" charset="0"/>
              </a:rPr>
              <a:t>μοιρασμένοι τουλάχιστον σε έξι τακτικά γεύματα</a:t>
            </a:r>
            <a:r>
              <a:rPr lang="el-GR" sz="2000" dirty="0" smtClean="0">
                <a:latin typeface="Georgia" pitchFamily="18" charset="0"/>
              </a:rPr>
              <a:t>, για να αποφεύγεται η απότομη αύξηση του σακχάρου στο αίμα. </a:t>
            </a:r>
          </a:p>
          <a:p>
            <a:pPr algn="ctr"/>
            <a:r>
              <a:rPr lang="el-GR" sz="2000" dirty="0" smtClean="0">
                <a:latin typeface="Georgia" pitchFamily="18" charset="0"/>
              </a:rPr>
              <a:t>● Προσοχή θα πρέπει να δίνεται και στην πρόσληψη λίπους και χοληστερόλης γιατί οι διαβητικοί παρουσιάζουν και </a:t>
            </a:r>
            <a:r>
              <a:rPr lang="el-GR" sz="2000" b="1" dirty="0" smtClean="0">
                <a:latin typeface="Georgia" pitchFamily="18" charset="0"/>
              </a:rPr>
              <a:t>διαταραχή στα επίπεδα των λιπιδίων στο αίμα</a:t>
            </a:r>
            <a:r>
              <a:rPr lang="el-GR" sz="2000" dirty="0" smtClean="0">
                <a:latin typeface="Georgia" pitchFamily="18" charset="0"/>
              </a:rPr>
              <a:t>. </a:t>
            </a:r>
          </a:p>
          <a:p>
            <a:pPr algn="ctr"/>
            <a:r>
              <a:rPr lang="el-GR" sz="2000" dirty="0" smtClean="0">
                <a:latin typeface="Georgia" pitchFamily="18" charset="0"/>
              </a:rPr>
              <a:t>● Τρόφιμα πλούσια σε </a:t>
            </a:r>
            <a:r>
              <a:rPr lang="el-GR" sz="2000" b="1" dirty="0" smtClean="0">
                <a:latin typeface="Georgia" pitchFamily="18" charset="0"/>
              </a:rPr>
              <a:t>ζάχαρη</a:t>
            </a:r>
            <a:r>
              <a:rPr lang="el-GR" sz="2000" dirty="0" smtClean="0">
                <a:latin typeface="Georgia" pitchFamily="18" charset="0"/>
              </a:rPr>
              <a:t>, όπως γλυκά, σοκολάτες, καραμέλες, μαρμελάδες, μέλι, ζαχαρωτά, κέικ, πάστες, γλυκοί χυμοί φρούτων, αναψυκτικά και αλκοολούχα ποτά πρέπει ν’ </a:t>
            </a:r>
            <a:r>
              <a:rPr lang="el-GR" sz="2000" b="1" dirty="0" smtClean="0">
                <a:latin typeface="Georgia" pitchFamily="18" charset="0"/>
              </a:rPr>
              <a:t>αποφεύγονται</a:t>
            </a:r>
            <a:r>
              <a:rPr lang="el-GR" sz="2000" dirty="0" smtClean="0">
                <a:latin typeface="Georgia" pitchFamily="18" charset="0"/>
              </a:rPr>
              <a:t>. </a:t>
            </a:r>
            <a:endParaRPr lang="el-GR" sz="2000" dirty="0">
              <a:latin typeface="Georgia"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αβητική Αμφιβληστροειδοπάθεια - Athens Eye Hospital"/>
          <p:cNvPicPr>
            <a:picLocks noChangeAspect="1" noChangeArrowheads="1"/>
          </p:cNvPicPr>
          <p:nvPr/>
        </p:nvPicPr>
        <p:blipFill>
          <a:blip r:embed="rId2"/>
          <a:srcRect/>
          <a:stretch>
            <a:fillRect/>
          </a:stretch>
        </p:blipFill>
        <p:spPr bwMode="auto">
          <a:xfrm>
            <a:off x="0" y="1000108"/>
            <a:ext cx="5072066" cy="3857625"/>
          </a:xfrm>
          <a:prstGeom prst="rect">
            <a:avLst/>
          </a:prstGeom>
          <a:noFill/>
        </p:spPr>
      </p:pic>
      <p:pic>
        <p:nvPicPr>
          <p:cNvPr id="1028" name="Picture 4" descr="Δεν υπάρχει διαθέσιμη περιγραφή για τη φωτογραφία."/>
          <p:cNvPicPr>
            <a:picLocks noChangeAspect="1" noChangeArrowheads="1"/>
          </p:cNvPicPr>
          <p:nvPr/>
        </p:nvPicPr>
        <p:blipFill>
          <a:blip r:embed="rId3"/>
          <a:srcRect/>
          <a:stretch>
            <a:fillRect/>
          </a:stretch>
        </p:blipFill>
        <p:spPr bwMode="auto">
          <a:xfrm>
            <a:off x="5069660" y="0"/>
            <a:ext cx="4074339" cy="6858000"/>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AutoShape 2" descr="Σακχαρωδης Διαβητης – Αλτάνης Νίκος – Νεφρολόγ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7876" name="Picture 4" descr="Σακχαρωδης Διαβητης – Αλτάνης Νίκος – Νεφρολόγος"/>
          <p:cNvPicPr>
            <a:picLocks noChangeAspect="1" noChangeArrowheads="1"/>
          </p:cNvPicPr>
          <p:nvPr/>
        </p:nvPicPr>
        <p:blipFill>
          <a:blip r:embed="rId2"/>
          <a:srcRect/>
          <a:stretch>
            <a:fillRect/>
          </a:stretch>
        </p:blipFill>
        <p:spPr bwMode="auto">
          <a:xfrm>
            <a:off x="0" y="0"/>
            <a:ext cx="3811020" cy="2143139"/>
          </a:xfrm>
          <a:prstGeom prst="rect">
            <a:avLst/>
          </a:prstGeom>
          <a:noFill/>
        </p:spPr>
      </p:pic>
      <p:sp>
        <p:nvSpPr>
          <p:cNvPr id="207878" name="AutoShape 6" descr="Σακχαρώδης διαβήτης τύπου 2 – Ιωάννης Ράλλη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7880" name="Picture 8" descr="Υψηλό σάκχαρο στο αίμα: 5 απλές διατροφικές αλλαγές για να το μειώσετε  (φωτο)"/>
          <p:cNvPicPr>
            <a:picLocks noChangeAspect="1" noChangeArrowheads="1"/>
          </p:cNvPicPr>
          <p:nvPr/>
        </p:nvPicPr>
        <p:blipFill>
          <a:blip r:embed="rId3"/>
          <a:srcRect/>
          <a:stretch>
            <a:fillRect/>
          </a:stretch>
        </p:blipFill>
        <p:spPr bwMode="auto">
          <a:xfrm>
            <a:off x="1571604" y="2143116"/>
            <a:ext cx="4048153" cy="2357454"/>
          </a:xfrm>
          <a:prstGeom prst="rect">
            <a:avLst/>
          </a:prstGeom>
          <a:noFill/>
        </p:spPr>
      </p:pic>
      <p:pic>
        <p:nvPicPr>
          <p:cNvPr id="207884" name="Picture 12" descr="Ύποπτο» το υψηλό ζάχαρο για βλάβη στα νεφρά μας | Typosthes"/>
          <p:cNvPicPr>
            <a:picLocks noChangeAspect="1" noChangeArrowheads="1"/>
          </p:cNvPicPr>
          <p:nvPr/>
        </p:nvPicPr>
        <p:blipFill>
          <a:blip r:embed="rId4"/>
          <a:srcRect/>
          <a:stretch>
            <a:fillRect/>
          </a:stretch>
        </p:blipFill>
        <p:spPr bwMode="auto">
          <a:xfrm>
            <a:off x="5357818" y="4491636"/>
            <a:ext cx="3786182" cy="2366363"/>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Διαβήτης: Είμαστε «μισό βήμα» πριν το τεχνητό πάγκρεας που θα αλλάξει τη  ζωή των ασθενών | LiFO"/>
          <p:cNvPicPr>
            <a:picLocks noChangeAspect="1" noChangeArrowheads="1"/>
          </p:cNvPicPr>
          <p:nvPr/>
        </p:nvPicPr>
        <p:blipFill>
          <a:blip r:embed="rId2"/>
          <a:srcRect/>
          <a:stretch>
            <a:fillRect/>
          </a:stretch>
        </p:blipFill>
        <p:spPr bwMode="auto">
          <a:xfrm>
            <a:off x="3071802" y="3870156"/>
            <a:ext cx="5871411" cy="2987844"/>
          </a:xfrm>
          <a:prstGeom prst="rect">
            <a:avLst/>
          </a:prstGeom>
          <a:noFill/>
        </p:spPr>
      </p:pic>
      <p:pic>
        <p:nvPicPr>
          <p:cNvPr id="206852" name="Picture 4" descr="Σακχαρώδης Διαβήτης - Μιχαήλ Γ. Ψάλλας"/>
          <p:cNvPicPr>
            <a:picLocks noChangeAspect="1" noChangeArrowheads="1"/>
          </p:cNvPicPr>
          <p:nvPr/>
        </p:nvPicPr>
        <p:blipFill>
          <a:blip r:embed="rId3"/>
          <a:srcRect/>
          <a:stretch>
            <a:fillRect/>
          </a:stretch>
        </p:blipFill>
        <p:spPr bwMode="auto">
          <a:xfrm>
            <a:off x="285720" y="214290"/>
            <a:ext cx="5500726" cy="3536182"/>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142852"/>
            <a:ext cx="9144000" cy="4770537"/>
          </a:xfrm>
          <a:prstGeom prst="rect">
            <a:avLst/>
          </a:prstGeom>
        </p:spPr>
        <p:txBody>
          <a:bodyPr wrap="square">
            <a:spAutoFit/>
          </a:bodyPr>
          <a:lstStyle/>
          <a:p>
            <a:pPr algn="ctr"/>
            <a:r>
              <a:rPr lang="el-GR" sz="2200" b="1" dirty="0" smtClean="0">
                <a:latin typeface="Georgia" pitchFamily="18" charset="0"/>
              </a:rPr>
              <a:t>ΠΑΘΗΣΕΙΣ ΑΝΑΠΝΕΥΣΤΙΚΟΥ ΣΥΣΤΗΜΑΤΟΣ </a:t>
            </a:r>
          </a:p>
          <a:p>
            <a:pPr algn="ctr"/>
            <a:endParaRPr lang="el-GR" sz="2200" b="1" dirty="0" smtClean="0">
              <a:latin typeface="Georgia" pitchFamily="18" charset="0"/>
            </a:endParaRPr>
          </a:p>
          <a:p>
            <a:pPr algn="ctr"/>
            <a:r>
              <a:rPr lang="el-GR" sz="2000" dirty="0" smtClean="0">
                <a:latin typeface="Georgia" pitchFamily="18" charset="0"/>
              </a:rPr>
              <a:t>Το αναπνευστικό σύστημα αποτελείται από την πάνω αεροφόρο οδό, δηλαδή τη μύτη, τη στοματική κοιλότητα, το φάρυγγα, και την κάτω, δηλαδή τον λάρυγγα, την τραχεία και τους πνεύμονες με τους βρόγχους. Μια από τις σημαντικότερες ασθένειες του αναπνευστικού συστήματος είναι: </a:t>
            </a:r>
          </a:p>
          <a:p>
            <a:pPr algn="ctr"/>
            <a:endParaRPr lang="el-GR" sz="2000" dirty="0" smtClean="0">
              <a:latin typeface="Georgia" pitchFamily="18" charset="0"/>
            </a:endParaRPr>
          </a:p>
          <a:p>
            <a:pPr algn="ctr"/>
            <a:r>
              <a:rPr lang="el-GR" sz="2000" b="1" dirty="0" smtClean="0">
                <a:latin typeface="Georgia" pitchFamily="18" charset="0"/>
              </a:rPr>
              <a:t>Βρογχικό Άσθμα </a:t>
            </a:r>
          </a:p>
          <a:p>
            <a:pPr algn="ctr"/>
            <a:r>
              <a:rPr lang="el-GR" sz="2000" dirty="0" smtClean="0">
                <a:latin typeface="Georgia" pitchFamily="18" charset="0"/>
              </a:rPr>
              <a:t>Το βρογχικό άσθμα είναι μια ασθένεια των πνευμόνων και χαρακτηρίζεται από δυσκολία του ατόμου να αναπνεύσει (</a:t>
            </a:r>
            <a:r>
              <a:rPr lang="el-GR" sz="2000" b="1" dirty="0" smtClean="0">
                <a:latin typeface="Georgia" pitchFamily="18" charset="0"/>
              </a:rPr>
              <a:t>δύσπνοια</a:t>
            </a:r>
            <a:r>
              <a:rPr lang="el-GR" sz="2000" dirty="0" smtClean="0">
                <a:latin typeface="Georgia" pitchFamily="18" charset="0"/>
              </a:rPr>
              <a:t>). Αυτή η δυσκολία στην αναπνοή προκαλείται από το σπασμό των βρόγχων (</a:t>
            </a:r>
            <a:r>
              <a:rPr lang="el-GR" sz="2000" b="1" dirty="0" smtClean="0">
                <a:latin typeface="Georgia" pitchFamily="18" charset="0"/>
              </a:rPr>
              <a:t>βρογχόσπασμος</a:t>
            </a:r>
            <a:r>
              <a:rPr lang="el-GR" sz="2000" dirty="0" smtClean="0">
                <a:latin typeface="Georgia" pitchFamily="18" charset="0"/>
              </a:rPr>
              <a:t>) κάνοντας έτσι πιο δύσκολο το πέρασμα του αέρα προς τους πνεύμονες. Χαρακτηρίζεται από λαχάνιασμα και βήχα. Οι </a:t>
            </a:r>
            <a:r>
              <a:rPr lang="el-GR" sz="2000" b="1" dirty="0" smtClean="0">
                <a:latin typeface="Georgia" pitchFamily="18" charset="0"/>
              </a:rPr>
              <a:t>κρίσεις του άσθματος </a:t>
            </a:r>
            <a:r>
              <a:rPr lang="el-GR" sz="2000" dirty="0" smtClean="0">
                <a:latin typeface="Georgia" pitchFamily="18" charset="0"/>
              </a:rPr>
              <a:t>μπορούν να εμφανιστούν και να αυξηθούν είτε λόγω </a:t>
            </a:r>
            <a:r>
              <a:rPr lang="el-GR" sz="2000" b="1" dirty="0" smtClean="0">
                <a:latin typeface="Georgia" pitchFamily="18" charset="0"/>
              </a:rPr>
              <a:t>μόλυνσης</a:t>
            </a:r>
            <a:r>
              <a:rPr lang="el-GR" sz="2000" dirty="0" smtClean="0">
                <a:latin typeface="Georgia" pitchFamily="18" charset="0"/>
              </a:rPr>
              <a:t> των πνευμόνων είτε λόγω </a:t>
            </a:r>
            <a:r>
              <a:rPr lang="el-GR" sz="2000" b="1" dirty="0" smtClean="0">
                <a:latin typeface="Georgia" pitchFamily="18" charset="0"/>
              </a:rPr>
              <a:t>αλλεργίας</a:t>
            </a:r>
            <a:r>
              <a:rPr lang="el-GR" sz="2000" dirty="0" smtClean="0">
                <a:latin typeface="Georgia" pitchFamily="18" charset="0"/>
              </a:rPr>
              <a:t> είτε από </a:t>
            </a:r>
            <a:r>
              <a:rPr lang="el-GR" sz="2000" b="1" dirty="0" smtClean="0">
                <a:latin typeface="Georgia" pitchFamily="18" charset="0"/>
              </a:rPr>
              <a:t>κούραση</a:t>
            </a:r>
            <a:r>
              <a:rPr lang="el-GR" sz="2000" dirty="0" smtClean="0">
                <a:latin typeface="Georgia" pitchFamily="18" charset="0"/>
              </a:rPr>
              <a:t> και </a:t>
            </a:r>
            <a:r>
              <a:rPr lang="el-GR" sz="2000" b="1" dirty="0" smtClean="0">
                <a:latin typeface="Georgia" pitchFamily="18" charset="0"/>
              </a:rPr>
              <a:t>στρες</a:t>
            </a:r>
            <a:r>
              <a:rPr lang="el-GR" sz="2000" dirty="0" smtClean="0">
                <a:latin typeface="Georgia" pitchFamily="18" charset="0"/>
              </a:rPr>
              <a:t>. </a:t>
            </a:r>
            <a:endParaRPr lang="el-GR" sz="2000" dirty="0">
              <a:latin typeface="Georgia" pitchFamily="18" charset="0"/>
            </a:endParaRPr>
          </a:p>
        </p:txBody>
      </p:sp>
      <p:pic>
        <p:nvPicPr>
          <p:cNvPr id="205828" name="Picture 4" descr="Τι είναι το άσθμα – my asthma.gr – Άσθμα"/>
          <p:cNvPicPr>
            <a:picLocks noChangeAspect="1" noChangeArrowheads="1"/>
          </p:cNvPicPr>
          <p:nvPr/>
        </p:nvPicPr>
        <p:blipFill>
          <a:blip r:embed="rId2"/>
          <a:srcRect/>
          <a:stretch>
            <a:fillRect/>
          </a:stretch>
        </p:blipFill>
        <p:spPr bwMode="auto">
          <a:xfrm>
            <a:off x="142844" y="4929198"/>
            <a:ext cx="4762500" cy="1809751"/>
          </a:xfrm>
          <a:prstGeom prst="rect">
            <a:avLst/>
          </a:prstGeom>
          <a:noFill/>
        </p:spPr>
      </p:pic>
      <p:pic>
        <p:nvPicPr>
          <p:cNvPr id="6" name="Picture 8" descr="Βήχας ή άσθμα; 4 βασικά συμπτώματα για να τα ξεχωρίσετε"/>
          <p:cNvPicPr>
            <a:picLocks noChangeAspect="1" noChangeArrowheads="1"/>
          </p:cNvPicPr>
          <p:nvPr/>
        </p:nvPicPr>
        <p:blipFill>
          <a:blip r:embed="rId3"/>
          <a:srcRect/>
          <a:stretch>
            <a:fillRect/>
          </a:stretch>
        </p:blipFill>
        <p:spPr bwMode="auto">
          <a:xfrm>
            <a:off x="5357818" y="4886311"/>
            <a:ext cx="3286148" cy="1971689"/>
          </a:xfrm>
          <a:prstGeom prst="rect">
            <a:avLst/>
          </a:prstGeom>
          <a:noFill/>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612845"/>
            <a:ext cx="8858312" cy="5078313"/>
          </a:xfrm>
          <a:prstGeom prst="rect">
            <a:avLst/>
          </a:prstGeom>
        </p:spPr>
        <p:txBody>
          <a:bodyPr wrap="square">
            <a:spAutoFit/>
          </a:bodyPr>
          <a:lstStyle/>
          <a:p>
            <a:pPr algn="ctr"/>
            <a:r>
              <a:rPr lang="el-GR" dirty="0" smtClean="0">
                <a:latin typeface="Georgia" pitchFamily="18" charset="0"/>
              </a:rPr>
              <a:t> </a:t>
            </a:r>
            <a:r>
              <a:rPr lang="el-GR" sz="2200" b="1" dirty="0" smtClean="0">
                <a:latin typeface="Georgia" pitchFamily="18" charset="0"/>
              </a:rPr>
              <a:t>Διαιτητική αντιμετώπιση </a:t>
            </a:r>
          </a:p>
          <a:p>
            <a:pPr algn="ctr"/>
            <a:endParaRPr lang="el-GR" sz="2200" b="1" dirty="0" smtClean="0">
              <a:latin typeface="Georgia" pitchFamily="18" charset="0"/>
            </a:endParaRPr>
          </a:p>
          <a:p>
            <a:pPr algn="ctr"/>
            <a:r>
              <a:rPr lang="el-GR" sz="2000" dirty="0" smtClean="0">
                <a:latin typeface="Georgia" pitchFamily="18" charset="0"/>
              </a:rPr>
              <a:t>Η διατροφή ενός ατόμου με βρογχικό άσθμα θα πρέπει να είναι τέτοια, ώστε να μην υπάρξουν κρίσεις λόγω αλλεργίας σε τρόφιμα. Έτσι, θα πρέπει: </a:t>
            </a:r>
          </a:p>
          <a:p>
            <a:pPr algn="ctr"/>
            <a:endParaRPr lang="el-GR" sz="2000" dirty="0" smtClean="0">
              <a:latin typeface="Georgia" pitchFamily="18" charset="0"/>
            </a:endParaRPr>
          </a:p>
          <a:p>
            <a:pPr algn="ctr"/>
            <a:r>
              <a:rPr lang="el-GR" sz="2000" dirty="0" smtClean="0">
                <a:latin typeface="Georgia" pitchFamily="18" charset="0"/>
              </a:rPr>
              <a:t>● Να βρεθούν και να αποφεύγονται τα τρόφιμα που προκαλούν </a:t>
            </a:r>
            <a:r>
              <a:rPr lang="el-GR" sz="2000" b="1" dirty="0" smtClean="0">
                <a:latin typeface="Georgia" pitchFamily="18" charset="0"/>
              </a:rPr>
              <a:t>αλλεργίες</a:t>
            </a:r>
            <a:r>
              <a:rPr lang="el-GR" sz="2000" dirty="0" smtClean="0">
                <a:latin typeface="Georgia" pitchFamily="18" charset="0"/>
              </a:rPr>
              <a:t>. </a:t>
            </a:r>
          </a:p>
          <a:p>
            <a:pPr algn="ctr"/>
            <a:r>
              <a:rPr lang="el-GR" sz="2000" dirty="0" smtClean="0">
                <a:latin typeface="Georgia" pitchFamily="18" charset="0"/>
              </a:rPr>
              <a:t>● Να μειωθούν τα δημητριακά για πρωινό, ο καφές, το τσάι, η ζάχαρη και το αλάτι. </a:t>
            </a:r>
          </a:p>
          <a:p>
            <a:pPr algn="ctr"/>
            <a:r>
              <a:rPr lang="el-GR" sz="2000" dirty="0" smtClean="0">
                <a:latin typeface="Georgia" pitchFamily="18" charset="0"/>
              </a:rPr>
              <a:t>● Να αποφεύγονται οι τροφές με </a:t>
            </a:r>
            <a:r>
              <a:rPr lang="el-GR" sz="2000" b="1" dirty="0" smtClean="0">
                <a:latin typeface="Georgia" pitchFamily="18" charset="0"/>
              </a:rPr>
              <a:t>συντηρητικά</a:t>
            </a:r>
            <a:r>
              <a:rPr lang="el-GR" sz="2000" dirty="0" smtClean="0">
                <a:latin typeface="Georgia" pitchFamily="18" charset="0"/>
              </a:rPr>
              <a:t> και πολλές </a:t>
            </a:r>
            <a:r>
              <a:rPr lang="el-GR" sz="2000" b="1" dirty="0" smtClean="0">
                <a:latin typeface="Georgia" pitchFamily="18" charset="0"/>
              </a:rPr>
              <a:t>χρωστικές</a:t>
            </a:r>
            <a:r>
              <a:rPr lang="el-GR" sz="2000" dirty="0" smtClean="0">
                <a:latin typeface="Georgia" pitchFamily="18" charset="0"/>
              </a:rPr>
              <a:t> ουσίες, διότι προκαλούν κρίσεις άσθματος. </a:t>
            </a:r>
          </a:p>
          <a:p>
            <a:pPr algn="ctr"/>
            <a:endParaRPr lang="el-GR" sz="2000" dirty="0" smtClean="0">
              <a:latin typeface="Georgia" pitchFamily="18" charset="0"/>
            </a:endParaRPr>
          </a:p>
          <a:p>
            <a:pPr algn="ctr"/>
            <a:r>
              <a:rPr lang="el-GR" sz="2000" dirty="0" smtClean="0">
                <a:latin typeface="Georgia" pitchFamily="18" charset="0"/>
              </a:rPr>
              <a:t>Οι βιταμίνες </a:t>
            </a:r>
            <a:r>
              <a:rPr lang="el-GR" sz="2000" b="1" dirty="0" smtClean="0">
                <a:latin typeface="Georgia" pitchFamily="18" charset="0"/>
              </a:rPr>
              <a:t>C και Ε</a:t>
            </a:r>
            <a:r>
              <a:rPr lang="el-GR" sz="2000" dirty="0" smtClean="0">
                <a:latin typeface="Georgia" pitchFamily="18" charset="0"/>
              </a:rPr>
              <a:t>, ως </a:t>
            </a:r>
            <a:r>
              <a:rPr lang="el-GR" sz="2000" b="1" dirty="0" smtClean="0">
                <a:latin typeface="Georgia" pitchFamily="18" charset="0"/>
              </a:rPr>
              <a:t>αντιοξειδωτικές</a:t>
            </a:r>
            <a:r>
              <a:rPr lang="el-GR" sz="2000" dirty="0" smtClean="0">
                <a:latin typeface="Georgia" pitchFamily="18" charset="0"/>
              </a:rPr>
              <a:t> ουσίες, ενισχύουν την άμυνα του οργανισμού κατά του βρογχικού άσθματος. Επιπλέον πρόσληψη βιταμινών </a:t>
            </a:r>
            <a:r>
              <a:rPr lang="el-GR" sz="2000" b="1" dirty="0" smtClean="0">
                <a:latin typeface="Georgia" pitchFamily="18" charset="0"/>
              </a:rPr>
              <a:t>Β6</a:t>
            </a:r>
            <a:r>
              <a:rPr lang="el-GR" sz="2000" dirty="0" smtClean="0">
                <a:latin typeface="Georgia" pitchFamily="18" charset="0"/>
              </a:rPr>
              <a:t> και </a:t>
            </a:r>
            <a:r>
              <a:rPr lang="el-GR" sz="2000" b="1" dirty="0" smtClean="0">
                <a:latin typeface="Georgia" pitchFamily="18" charset="0"/>
              </a:rPr>
              <a:t>Β12</a:t>
            </a:r>
            <a:r>
              <a:rPr lang="el-GR" sz="2000" dirty="0" smtClean="0">
                <a:latin typeface="Georgia" pitchFamily="18" charset="0"/>
              </a:rPr>
              <a:t> σε ασθενείς με άσθμα μειώνει τις κρίσεις άσθματος. Τέλος, το </a:t>
            </a:r>
            <a:r>
              <a:rPr lang="el-GR" sz="2000" b="1" dirty="0" smtClean="0">
                <a:latin typeface="Georgia" pitchFamily="18" charset="0"/>
              </a:rPr>
              <a:t>σελήνιο</a:t>
            </a:r>
            <a:r>
              <a:rPr lang="el-GR" sz="2000" dirty="0" smtClean="0">
                <a:latin typeface="Georgia" pitchFamily="18" charset="0"/>
              </a:rPr>
              <a:t> (σκόρδο, χυμός πορτοκαλιού) και το </a:t>
            </a:r>
            <a:r>
              <a:rPr lang="el-GR" sz="2000" b="1" dirty="0" smtClean="0">
                <a:latin typeface="Georgia" pitchFamily="18" charset="0"/>
              </a:rPr>
              <a:t>μαγνήσιο</a:t>
            </a:r>
            <a:r>
              <a:rPr lang="el-GR" sz="2000" dirty="0" smtClean="0">
                <a:latin typeface="Georgia" pitchFamily="18" charset="0"/>
              </a:rPr>
              <a:t> (σπανάκι, μαϊντανός) χαλαρώνουν τους μύες των βρόγχων.</a:t>
            </a:r>
            <a:endParaRPr lang="el-GR" sz="2000"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Τι είναι το άσθμα – my asthma.gr – Άσθμα"/>
          <p:cNvPicPr>
            <a:picLocks noChangeAspect="1" noChangeArrowheads="1"/>
          </p:cNvPicPr>
          <p:nvPr/>
        </p:nvPicPr>
        <p:blipFill>
          <a:blip r:embed="rId2"/>
          <a:srcRect/>
          <a:stretch>
            <a:fillRect/>
          </a:stretch>
        </p:blipFill>
        <p:spPr bwMode="auto">
          <a:xfrm>
            <a:off x="0" y="1"/>
            <a:ext cx="4357686" cy="4199545"/>
          </a:xfrm>
          <a:prstGeom prst="rect">
            <a:avLst/>
          </a:prstGeom>
          <a:noFill/>
        </p:spPr>
      </p:pic>
      <p:pic>
        <p:nvPicPr>
          <p:cNvPr id="203780" name="Picture 4" descr="Βρογχικό Άσθμα - Dr. Charis Armeftis - the Lung Centre"/>
          <p:cNvPicPr>
            <a:picLocks noChangeAspect="1" noChangeArrowheads="1"/>
          </p:cNvPicPr>
          <p:nvPr/>
        </p:nvPicPr>
        <p:blipFill>
          <a:blip r:embed="rId3"/>
          <a:srcRect/>
          <a:stretch>
            <a:fillRect/>
          </a:stretch>
        </p:blipFill>
        <p:spPr bwMode="auto">
          <a:xfrm>
            <a:off x="4214810" y="3112521"/>
            <a:ext cx="4929190" cy="3745479"/>
          </a:xfrm>
          <a:prstGeom prst="rect">
            <a:avLst/>
          </a:prstGeom>
          <a:noFill/>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descr="Άσθμα: Όλα όσα πρέπει να γνωρίζετε"/>
          <p:cNvPicPr>
            <a:picLocks noChangeAspect="1" noChangeArrowheads="1"/>
          </p:cNvPicPr>
          <p:nvPr/>
        </p:nvPicPr>
        <p:blipFill>
          <a:blip r:embed="rId2"/>
          <a:srcRect/>
          <a:stretch>
            <a:fillRect/>
          </a:stretch>
        </p:blipFill>
        <p:spPr bwMode="auto">
          <a:xfrm>
            <a:off x="4857752" y="3857626"/>
            <a:ext cx="4286248" cy="3000373"/>
          </a:xfrm>
          <a:prstGeom prst="rect">
            <a:avLst/>
          </a:prstGeom>
          <a:noFill/>
        </p:spPr>
      </p:pic>
      <p:pic>
        <p:nvPicPr>
          <p:cNvPr id="4" name="Picture 2" descr="Ειδικός Πνευμονολόγος-Εντατικολόγος Τασόπουλος Ι.Γεώργιος MD,PhD | Βρογχικό  Άσθμα"/>
          <p:cNvPicPr>
            <a:picLocks noChangeAspect="1" noChangeArrowheads="1"/>
          </p:cNvPicPr>
          <p:nvPr/>
        </p:nvPicPr>
        <p:blipFill>
          <a:blip r:embed="rId3"/>
          <a:srcRect/>
          <a:stretch>
            <a:fillRect/>
          </a:stretch>
        </p:blipFill>
        <p:spPr bwMode="auto">
          <a:xfrm>
            <a:off x="1" y="0"/>
            <a:ext cx="5365915" cy="4071942"/>
          </a:xfrm>
          <a:prstGeom prst="rect">
            <a:avLst/>
          </a:prstGeom>
          <a:noFill/>
        </p:spPr>
      </p:pic>
      <p:sp>
        <p:nvSpPr>
          <p:cNvPr id="202758" name="AutoShape 6" descr="Βήχας ή άσθμα; 4 βασικά συμπτώματα για να τα ξεχωρίσετ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332656"/>
            <a:ext cx="9036496" cy="6525344"/>
          </a:xfrm>
        </p:spPr>
        <p:txBody>
          <a:bodyPr>
            <a:normAutofit/>
          </a:bodyPr>
          <a:lstStyle/>
          <a:p>
            <a:pPr marL="514350" indent="-514350" algn="ctr">
              <a:buFont typeface="+mj-lt"/>
              <a:buAutoNum type="romanUcPeriod"/>
            </a:pPr>
            <a:r>
              <a:rPr lang="el-GR" sz="2400" dirty="0" smtClean="0">
                <a:latin typeface="Georgia" pitchFamily="18" charset="0"/>
              </a:rPr>
              <a:t>Ένας πρακτικός τρόπος υπολογισμού του ΒΜΡ είναι:</a:t>
            </a:r>
          </a:p>
          <a:p>
            <a:pPr algn="ctr">
              <a:buNone/>
            </a:pPr>
            <a:r>
              <a:rPr lang="el-GR" sz="2400" b="1" dirty="0" smtClean="0">
                <a:latin typeface="Georgia" pitchFamily="18" charset="0"/>
              </a:rPr>
              <a:t>Άνδρες: 1</a:t>
            </a:r>
            <a:r>
              <a:rPr lang="en-US" sz="2400" b="1" dirty="0" smtClean="0">
                <a:latin typeface="Georgia" pitchFamily="18" charset="0"/>
              </a:rPr>
              <a:t> Kcal/kg </a:t>
            </a:r>
            <a:r>
              <a:rPr lang="el-GR" sz="2400" b="1" dirty="0" smtClean="0">
                <a:latin typeface="Georgia" pitchFamily="18" charset="0"/>
              </a:rPr>
              <a:t>σωματικού βάρους / ώρα</a:t>
            </a:r>
          </a:p>
          <a:p>
            <a:pPr algn="ctr">
              <a:buNone/>
            </a:pPr>
            <a:r>
              <a:rPr lang="el-GR" sz="2400" b="1" dirty="0" smtClean="0">
                <a:latin typeface="Georgia" pitchFamily="18" charset="0"/>
              </a:rPr>
              <a:t>Γυναίκες : 0,9 </a:t>
            </a:r>
            <a:r>
              <a:rPr lang="en-US" sz="2400" b="1" dirty="0" smtClean="0">
                <a:latin typeface="Georgia" pitchFamily="18" charset="0"/>
              </a:rPr>
              <a:t>Kcal/kg </a:t>
            </a:r>
            <a:r>
              <a:rPr lang="el-GR" sz="2400" b="1" dirty="0" smtClean="0">
                <a:latin typeface="Georgia" pitchFamily="18" charset="0"/>
              </a:rPr>
              <a:t>σωματικού βάρους / ώρα</a:t>
            </a:r>
          </a:p>
          <a:p>
            <a:pPr algn="ctr">
              <a:buNone/>
            </a:pPr>
            <a:endParaRPr lang="el-GR" sz="2400" dirty="0" smtClean="0">
              <a:latin typeface="Georgia" pitchFamily="18" charset="0"/>
            </a:endParaRPr>
          </a:p>
          <a:p>
            <a:pPr algn="ctr">
              <a:buNone/>
            </a:pPr>
            <a:r>
              <a:rPr lang="el-GR" sz="2400" smtClean="0">
                <a:latin typeface="Georgia" pitchFamily="18" charset="0"/>
              </a:rPr>
              <a:t>ΙΙ. </a:t>
            </a:r>
            <a:r>
              <a:rPr lang="el-GR" sz="2400" b="1" smtClean="0">
                <a:latin typeface="Georgia" pitchFamily="18" charset="0"/>
              </a:rPr>
              <a:t>Ο </a:t>
            </a:r>
            <a:r>
              <a:rPr lang="el-GR" sz="2400" b="1" dirty="0" smtClean="0">
                <a:latin typeface="Georgia" pitchFamily="18" charset="0"/>
              </a:rPr>
              <a:t>υπολογισμός της ενέργειας που καταναλώνεται λόγω φυσικής δραστηριότητας  γίνεται ως ποσοστό του ΒΜΡ</a:t>
            </a:r>
            <a:r>
              <a:rPr lang="el-GR" sz="2400" dirty="0" smtClean="0">
                <a:latin typeface="Georgia" pitchFamily="18" charset="0"/>
              </a:rPr>
              <a:t>. Έτσι  συντελεστής 20% χρησιμοποιείται σε περίπτωση καθιστικής ζωής (ΒΜΡ*20%), 40% για ελαφρά δραστηριότητα (ΒΜΡ*40%), 60% για μέτριας έντασης δραστηριότητα (ΒΜΡ*60%),  και 70-120% για έντονη δραστηριότητα (ΒΜΡ*70-120%).</a:t>
            </a:r>
          </a:p>
          <a:p>
            <a:pPr algn="ctr">
              <a:buNone/>
            </a:pPr>
            <a:endParaRPr lang="el-GR" sz="2400" dirty="0" smtClean="0">
              <a:latin typeface="Georgia" pitchFamily="18" charset="0"/>
            </a:endParaRPr>
          </a:p>
          <a:p>
            <a:pPr algn="ctr">
              <a:buNone/>
            </a:pPr>
            <a:r>
              <a:rPr lang="el-GR" sz="2400" dirty="0" smtClean="0">
                <a:latin typeface="Georgia" pitchFamily="18" charset="0"/>
              </a:rPr>
              <a:t>ΙΙΙ. </a:t>
            </a:r>
            <a:r>
              <a:rPr lang="el-GR" sz="2400" b="1" dirty="0" smtClean="0">
                <a:latin typeface="Georgia" pitchFamily="18" charset="0"/>
              </a:rPr>
              <a:t>Η ενέργεια που καταναλώνεται λόγω λήψης τροφής είναι το 10% του αθροίσματος των 2 προηγούμενων υπολογισμών.</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14290"/>
            <a:ext cx="8858312" cy="5970865"/>
          </a:xfrm>
          <a:prstGeom prst="rect">
            <a:avLst/>
          </a:prstGeom>
        </p:spPr>
        <p:txBody>
          <a:bodyPr wrap="square">
            <a:spAutoFit/>
          </a:bodyPr>
          <a:lstStyle/>
          <a:p>
            <a:pPr algn="ctr"/>
            <a:r>
              <a:rPr lang="el-GR" sz="2200" b="1" dirty="0" smtClean="0">
                <a:latin typeface="Georgia" pitchFamily="18" charset="0"/>
              </a:rPr>
              <a:t>6.9 ΔΙΑΤΡΟΦΗ ΚΑΙ ΚΑΡΚΙΝΟΣ </a:t>
            </a:r>
          </a:p>
          <a:p>
            <a:pPr algn="ctr"/>
            <a:endParaRPr lang="el-GR" sz="2000" dirty="0" smtClean="0">
              <a:latin typeface="Georgia" pitchFamily="18" charset="0"/>
            </a:endParaRPr>
          </a:p>
          <a:p>
            <a:pPr algn="ctr"/>
            <a:endParaRPr lang="el-GR" sz="2000" dirty="0" smtClean="0">
              <a:latin typeface="Georgia" pitchFamily="18" charset="0"/>
            </a:endParaRPr>
          </a:p>
          <a:p>
            <a:pPr algn="ctr"/>
            <a:r>
              <a:rPr lang="el-GR" sz="2000" dirty="0" smtClean="0">
                <a:latin typeface="Georgia" pitchFamily="18" charset="0"/>
              </a:rPr>
              <a:t>Έρευνες δείχνουν ότι ο καρκίνος σήμερα είναι η </a:t>
            </a:r>
            <a:r>
              <a:rPr lang="el-GR" sz="2000" b="1" dirty="0" smtClean="0">
                <a:latin typeface="Georgia" pitchFamily="18" charset="0"/>
              </a:rPr>
              <a:t>δεύτερη αιτία θανάτου </a:t>
            </a:r>
            <a:r>
              <a:rPr lang="el-GR" sz="2000" dirty="0" smtClean="0">
                <a:latin typeface="Georgia" pitchFamily="18" charset="0"/>
              </a:rPr>
              <a:t>στους </a:t>
            </a:r>
            <a:r>
              <a:rPr lang="el-GR" sz="2000" b="1" dirty="0" smtClean="0">
                <a:latin typeface="Georgia" pitchFamily="18" charset="0"/>
              </a:rPr>
              <a:t>ενήλικες</a:t>
            </a:r>
            <a:r>
              <a:rPr lang="el-GR" sz="2000" dirty="0" smtClean="0">
                <a:latin typeface="Georgia" pitchFamily="18" charset="0"/>
              </a:rPr>
              <a:t> και δυστυχώς προβλέπεται αύξηση των κρουσμάτων στο άμεσο μέλλον. Πολλοί είναι οι παράγοντες που συμβάλλουν στην ανάπτυξή του: το κάπνισμα, η υπερκατανάλωση αλκοόλ, η έλλειψη φυσικής δραστηριότητας και οι διατροφικές συνήθειες. Εκτός βέβαια από τον τρόπο ζωής και η κληρονομικότητα αυξάνει την πιθανότητα για εμφάνισή του. </a:t>
            </a:r>
          </a:p>
          <a:p>
            <a:pPr algn="ctr"/>
            <a:endParaRPr lang="el-GR" sz="2000" dirty="0" smtClean="0">
              <a:latin typeface="Georgia" pitchFamily="18" charset="0"/>
            </a:endParaRPr>
          </a:p>
          <a:p>
            <a:pPr algn="ctr"/>
            <a:r>
              <a:rPr lang="el-GR" sz="2000" b="1" dirty="0" smtClean="0">
                <a:latin typeface="Georgia" pitchFamily="18" charset="0"/>
              </a:rPr>
              <a:t>Καρκίνος είναι η μη φυσιολογική και εκτός ελέγχου διαίρεση κάποιων κυττάρων </a:t>
            </a:r>
          </a:p>
          <a:p>
            <a:pPr algn="ctr"/>
            <a:endParaRPr lang="el-GR" sz="2000" b="1" dirty="0" smtClean="0">
              <a:latin typeface="Georgia" pitchFamily="18" charset="0"/>
            </a:endParaRPr>
          </a:p>
          <a:p>
            <a:pPr algn="ctr"/>
            <a:r>
              <a:rPr lang="el-GR" sz="2000" dirty="0" smtClean="0">
                <a:latin typeface="Georgia" pitchFamily="18" charset="0"/>
              </a:rPr>
              <a:t>Ακόμα δεν είναι πλήρως γνωστή η διαδικασία ανάπτυξής του και οι έρευνες για αυτό δεν έχουν ακόμα ολοκληρωθεί. Οι στατιστικές δείχνουν ότι περίπου το 30% των περιπτώσεων καρκίνου έχει στενή σχέση με τον τρόπο διατροφής. Όμως, ενώ η "κακή" διατροφή έχει ενοχοποιηθεί για καρκινογένεση, έρευνες δείχνουν ότι κάποια θρεπτικά συστατικά των τροφίμων συμβάλλουν σημαντικά στην πρόληψή του.</a:t>
            </a:r>
            <a:endParaRPr lang="el-GR" sz="2000" dirty="0">
              <a:latin typeface="Georgia" pitchFamily="18"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500042"/>
            <a:ext cx="8858312" cy="5632311"/>
          </a:xfrm>
          <a:prstGeom prst="rect">
            <a:avLst/>
          </a:prstGeom>
        </p:spPr>
        <p:txBody>
          <a:bodyPr wrap="square">
            <a:spAutoFit/>
          </a:bodyPr>
          <a:lstStyle/>
          <a:p>
            <a:pPr algn="ctr"/>
            <a:r>
              <a:rPr lang="el-GR" sz="2000" dirty="0" smtClean="0">
                <a:latin typeface="Georgia" pitchFamily="18" charset="0"/>
              </a:rPr>
              <a:t>Οι σπουδαιότεροι διαιτητικοί παράγοντες που ενοχοποιούνται για την εμφάνιση καρκίνου είναι: </a:t>
            </a:r>
          </a:p>
          <a:p>
            <a:pPr algn="ctr"/>
            <a:endParaRPr lang="el-GR" sz="2000" dirty="0" smtClean="0">
              <a:latin typeface="Georgia" pitchFamily="18" charset="0"/>
            </a:endParaRPr>
          </a:p>
          <a:p>
            <a:pPr algn="ctr">
              <a:buFont typeface="Wingdings" pitchFamily="2" charset="2"/>
              <a:buChar char="Ø"/>
            </a:pPr>
            <a:r>
              <a:rPr lang="el-GR" sz="2000" dirty="0" smtClean="0">
                <a:latin typeface="Georgia" pitchFamily="18" charset="0"/>
              </a:rPr>
              <a:t> Η </a:t>
            </a:r>
            <a:r>
              <a:rPr lang="el-GR" sz="2000" b="1" dirty="0" smtClean="0">
                <a:latin typeface="Georgia" pitchFamily="18" charset="0"/>
              </a:rPr>
              <a:t>παχυσαρκία</a:t>
            </a:r>
            <a:r>
              <a:rPr lang="el-GR" sz="2000" dirty="0" smtClean="0">
                <a:latin typeface="Georgia" pitchFamily="18" charset="0"/>
              </a:rPr>
              <a:t>: η αυξημένη θερμιδική πρόσληψη έχει συνδεθεί με τον καρκίνο του προστάτη, του παχέος εντέρου και του μαστού. </a:t>
            </a:r>
          </a:p>
          <a:p>
            <a:pPr algn="ctr">
              <a:buFont typeface="Wingdings" pitchFamily="2" charset="2"/>
              <a:buChar char="Ø"/>
            </a:pPr>
            <a:r>
              <a:rPr lang="el-GR" sz="2000" dirty="0" smtClean="0">
                <a:latin typeface="Georgia" pitchFamily="18" charset="0"/>
              </a:rPr>
              <a:t> Η αυξημένη </a:t>
            </a:r>
            <a:r>
              <a:rPr lang="el-GR" sz="2000" b="1" dirty="0" smtClean="0">
                <a:latin typeface="Georgia" pitchFamily="18" charset="0"/>
              </a:rPr>
              <a:t>κατανάλωση λιπών</a:t>
            </a:r>
            <a:r>
              <a:rPr lang="el-GR" sz="2000" dirty="0" smtClean="0">
                <a:latin typeface="Georgia" pitchFamily="18" charset="0"/>
              </a:rPr>
              <a:t> και ιδιαίτερα των κορεσμένων και της χοληστερόλης.</a:t>
            </a:r>
          </a:p>
          <a:p>
            <a:pPr algn="ctr">
              <a:buFont typeface="Wingdings" pitchFamily="2" charset="2"/>
              <a:buChar char="Ø"/>
            </a:pPr>
            <a:r>
              <a:rPr lang="el-GR" sz="2000" dirty="0" smtClean="0">
                <a:latin typeface="Georgia" pitchFamily="18" charset="0"/>
              </a:rPr>
              <a:t>  Η υπέρμετρη </a:t>
            </a:r>
            <a:r>
              <a:rPr lang="el-GR" sz="2000" b="1" dirty="0" smtClean="0">
                <a:latin typeface="Georgia" pitchFamily="18" charset="0"/>
              </a:rPr>
              <a:t>κατανάλωση αλκοόλ </a:t>
            </a:r>
            <a:r>
              <a:rPr lang="el-GR" sz="2000" dirty="0" smtClean="0">
                <a:latin typeface="Georgia" pitchFamily="18" charset="0"/>
              </a:rPr>
              <a:t>συμβάλλει στην ανάπτυξη καρκίνου του ήπατος, της χολής, του στόματος, του φάρυγγα και του λάρυγγα.</a:t>
            </a:r>
          </a:p>
          <a:p>
            <a:pPr algn="ctr">
              <a:buFont typeface="Wingdings" pitchFamily="2" charset="2"/>
              <a:buChar char="Ø"/>
            </a:pPr>
            <a:r>
              <a:rPr lang="el-GR" sz="2000" dirty="0" smtClean="0">
                <a:latin typeface="Georgia" pitchFamily="18" charset="0"/>
              </a:rPr>
              <a:t>  Τα </a:t>
            </a:r>
            <a:r>
              <a:rPr lang="el-GR" sz="2000" b="1" dirty="0" smtClean="0">
                <a:latin typeface="Georgia" pitchFamily="18" charset="0"/>
              </a:rPr>
              <a:t>νιτρώδη άλατα </a:t>
            </a:r>
            <a:r>
              <a:rPr lang="el-GR" sz="2000" dirty="0" smtClean="0">
                <a:latin typeface="Georgia" pitchFamily="18" charset="0"/>
              </a:rPr>
              <a:t>είναι ουσίες που προστίθενται στο κρέας και ιδιαίτερα στο ζαμπόν, το μπέικον, τα λουκάνικα με σκοπό την καλύτερη συντήρησή του. Έρευνες δείχνουν ότι σχετίζονται άμεσα με τη δημιουργία καρκίνου του πεπτικού συστήματος </a:t>
            </a:r>
          </a:p>
          <a:p>
            <a:pPr algn="ctr">
              <a:buFont typeface="Wingdings" pitchFamily="2" charset="2"/>
              <a:buChar char="Ø"/>
            </a:pPr>
            <a:r>
              <a:rPr lang="el-GR" sz="2000" dirty="0" smtClean="0">
                <a:latin typeface="Georgia" pitchFamily="18" charset="0"/>
              </a:rPr>
              <a:t> </a:t>
            </a:r>
            <a:r>
              <a:rPr lang="el-GR" sz="2000" b="1" dirty="0" smtClean="0">
                <a:latin typeface="Georgia" pitchFamily="18" charset="0"/>
              </a:rPr>
              <a:t>Πρόσθετα τροφίμων </a:t>
            </a:r>
            <a:r>
              <a:rPr lang="el-GR" sz="2000" dirty="0" smtClean="0">
                <a:latin typeface="Georgia" pitchFamily="18" charset="0"/>
              </a:rPr>
              <a:t>(χρωστικές, συντηρητικά, αντιοξειδωτικά, σταθεροποιητές, γαλακτωματοποιητές): είναι ουσίες που προστίθενται στα τρόφιμα για να τα συντηρήσουν και να διατηρήσουν το χρώμα, το άρωμα, τη γεύση τους. Κάποια από αυτά έχουν κατηγορηθεί ότι είναι καρκινογόνα.</a:t>
            </a:r>
          </a:p>
          <a:p>
            <a:pPr algn="ctr">
              <a:buFont typeface="Wingdings" pitchFamily="2" charset="2"/>
              <a:buChar char="Ø"/>
            </a:pPr>
            <a:r>
              <a:rPr lang="el-GR" sz="2000" dirty="0" smtClean="0">
                <a:latin typeface="Georgia" pitchFamily="18" charset="0"/>
              </a:rPr>
              <a:t>  Ουσίες που μολύνουν τις τροφές, όπως τα </a:t>
            </a:r>
            <a:r>
              <a:rPr lang="el-GR" sz="2000" b="1" dirty="0" smtClean="0">
                <a:latin typeface="Georgia" pitchFamily="18" charset="0"/>
              </a:rPr>
              <a:t>υλικά συσκευασίας </a:t>
            </a:r>
            <a:r>
              <a:rPr lang="el-GR" sz="2000" dirty="0" smtClean="0">
                <a:latin typeface="Georgia" pitchFamily="18" charset="0"/>
              </a:rPr>
              <a:t>τους.</a:t>
            </a:r>
            <a:endParaRPr lang="el-GR" sz="2000" dirty="0">
              <a:latin typeface="Georgia" pitchFamily="18"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571479"/>
            <a:ext cx="8715436" cy="5016758"/>
          </a:xfrm>
          <a:prstGeom prst="rect">
            <a:avLst/>
          </a:prstGeom>
        </p:spPr>
        <p:txBody>
          <a:bodyPr wrap="square">
            <a:spAutoFit/>
          </a:bodyPr>
          <a:lstStyle/>
          <a:p>
            <a:pPr algn="ctr"/>
            <a:r>
              <a:rPr lang="el-GR" sz="2000" dirty="0" smtClean="0">
                <a:latin typeface="Georgia" pitchFamily="18" charset="0"/>
              </a:rPr>
              <a:t>Έστω και αν δεν μπορεί να αλλάξει η κληρονομική προδιάθεση, σίγουρα μπορεί να αλλάξει ο τρόπος ζωής αλλά και οι διαιτητικές συνήθειες για την πρόληψη του καρκίνου και τη μείωση των πιθανοτήτων εμφάνισής του. Υπάρχουν πολλά θρεπτικά συστατικά που θεωρούνται ότι μειώνουν σημαντικά τη συχνότητα εμφάνισης ορισμένων μορφών καρκίνων. Αυτά είναι: </a:t>
            </a:r>
          </a:p>
          <a:p>
            <a:pPr algn="ctr">
              <a:buFont typeface="Wingdings" pitchFamily="2" charset="2"/>
              <a:buChar char="§"/>
            </a:pPr>
            <a:r>
              <a:rPr lang="el-GR" sz="2000" dirty="0" smtClean="0">
                <a:latin typeface="Georgia" pitchFamily="18" charset="0"/>
              </a:rPr>
              <a:t> </a:t>
            </a:r>
            <a:r>
              <a:rPr lang="el-GR" sz="2000" b="1" dirty="0" smtClean="0">
                <a:latin typeface="Georgia" pitchFamily="18" charset="0"/>
              </a:rPr>
              <a:t>Διαιτητικές Ίνες</a:t>
            </a:r>
            <a:r>
              <a:rPr lang="el-GR" sz="2000" dirty="0" smtClean="0">
                <a:latin typeface="Georgia" pitchFamily="18" charset="0"/>
              </a:rPr>
              <a:t>: απορροφούν και απομακρύνουν από τον οργανισμό κάποιες επικίνδυνες ουσίες. </a:t>
            </a:r>
          </a:p>
          <a:p>
            <a:pPr algn="ctr">
              <a:buFont typeface="Wingdings" pitchFamily="2" charset="2"/>
              <a:buChar char="§"/>
            </a:pPr>
            <a:r>
              <a:rPr lang="el-GR" sz="2000" dirty="0" smtClean="0">
                <a:latin typeface="Georgia" pitchFamily="18" charset="0"/>
              </a:rPr>
              <a:t> </a:t>
            </a:r>
            <a:r>
              <a:rPr lang="el-GR" sz="2000" b="1" dirty="0" smtClean="0">
                <a:latin typeface="Georgia" pitchFamily="18" charset="0"/>
              </a:rPr>
              <a:t>Βιταμίνη Α</a:t>
            </a:r>
            <a:r>
              <a:rPr lang="el-GR" sz="2000" dirty="0" smtClean="0">
                <a:latin typeface="Georgia" pitchFamily="18" charset="0"/>
              </a:rPr>
              <a:t>: μια από τις λειτουργίες της είναι και ο έλεγχος της διαφοροποίησης των κυττάρων. Όταν η πρόσληψή της είναι μέσα στα επιτρεπτά όρια, έχει προστατευτική δράση. </a:t>
            </a:r>
          </a:p>
          <a:p>
            <a:pPr algn="ctr">
              <a:buFont typeface="Wingdings" pitchFamily="2" charset="2"/>
              <a:buChar char="§"/>
            </a:pPr>
            <a:r>
              <a:rPr lang="el-GR" sz="2000" dirty="0" smtClean="0">
                <a:latin typeface="Georgia" pitchFamily="18" charset="0"/>
              </a:rPr>
              <a:t> </a:t>
            </a:r>
            <a:r>
              <a:rPr lang="el-GR" sz="2000" b="1" dirty="0" smtClean="0">
                <a:latin typeface="Georgia" pitchFamily="18" charset="0"/>
              </a:rPr>
              <a:t>Βιταμίνη C</a:t>
            </a:r>
            <a:r>
              <a:rPr lang="el-GR" sz="2000" dirty="0" smtClean="0">
                <a:latin typeface="Georgia" pitchFamily="18" charset="0"/>
              </a:rPr>
              <a:t>: έχει αντιοξειδωτική δράση, δηλαδή δρα ως ασπίδα προστασίας κατά ουσιών που μπορεί να αλλάξουν τη δομή του DNA. Πειράματα έδειξαν ότι η Βιταμίνη C μπορεί να βοηθήσει και ασθενείς που έχουν ήδη εκδηλώσει καρκίνο. </a:t>
            </a:r>
          </a:p>
          <a:p>
            <a:pPr algn="ctr">
              <a:buFont typeface="Wingdings" pitchFamily="2" charset="2"/>
              <a:buChar char="§"/>
            </a:pPr>
            <a:r>
              <a:rPr lang="el-GR" sz="2000" dirty="0" smtClean="0">
                <a:latin typeface="Georgia" pitchFamily="18" charset="0"/>
              </a:rPr>
              <a:t> </a:t>
            </a:r>
            <a:r>
              <a:rPr lang="el-GR" sz="2000" b="1" dirty="0" smtClean="0">
                <a:latin typeface="Georgia" pitchFamily="18" charset="0"/>
              </a:rPr>
              <a:t>Σελήνιο</a:t>
            </a:r>
            <a:r>
              <a:rPr lang="el-GR" sz="2000" dirty="0" smtClean="0">
                <a:latin typeface="Georgia" pitchFamily="18" charset="0"/>
              </a:rPr>
              <a:t>: και αυτό το ιχνοστοιχείο έχει αντιοξειδωτική δράση. </a:t>
            </a:r>
            <a:endParaRPr lang="el-GR" sz="2000" dirty="0">
              <a:latin typeface="Georgia" pitchFamily="18"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57158" y="1214422"/>
            <a:ext cx="8572560" cy="4093428"/>
          </a:xfrm>
          <a:prstGeom prst="rect">
            <a:avLst/>
          </a:prstGeom>
        </p:spPr>
        <p:txBody>
          <a:bodyPr wrap="square">
            <a:spAutoFit/>
          </a:bodyPr>
          <a:lstStyle/>
          <a:p>
            <a:pPr algn="ctr"/>
            <a:r>
              <a:rPr lang="el-GR" sz="2000" dirty="0" smtClean="0">
                <a:latin typeface="Georgia" pitchFamily="18" charset="0"/>
              </a:rPr>
              <a:t>Είναι φανερό ότι όλα τα παραπάνω θρεπτικά συστατικά προσφέρονται σε επάρκεια στον οργανισμό μόνο όταν ακολουθείται μια ισορροπημένη διατροφή, που βασίζεται στη Μεσογειακή δίαιτα.</a:t>
            </a:r>
          </a:p>
          <a:p>
            <a:pPr algn="ctr"/>
            <a:r>
              <a:rPr lang="el-GR" sz="2000" dirty="0" smtClean="0">
                <a:latin typeface="Georgia" pitchFamily="18" charset="0"/>
              </a:rPr>
              <a:t> </a:t>
            </a:r>
          </a:p>
          <a:p>
            <a:pPr algn="ctr"/>
            <a:r>
              <a:rPr lang="el-GR" sz="2000" dirty="0" smtClean="0">
                <a:latin typeface="Georgia" pitchFamily="18" charset="0"/>
              </a:rPr>
              <a:t>Διαιτητικές συστάσεις για την πρόληψη του καρκίνου </a:t>
            </a:r>
          </a:p>
          <a:p>
            <a:pPr algn="ctr">
              <a:buFont typeface="Wingdings" pitchFamily="2" charset="2"/>
              <a:buChar char="v"/>
            </a:pPr>
            <a:r>
              <a:rPr lang="el-GR" sz="2000" dirty="0" smtClean="0">
                <a:latin typeface="Georgia" pitchFamily="18" charset="0"/>
              </a:rPr>
              <a:t> Μείωση της κατανάλωσης λίπους. </a:t>
            </a:r>
          </a:p>
          <a:p>
            <a:pPr algn="ctr">
              <a:buFont typeface="Wingdings" pitchFamily="2" charset="2"/>
              <a:buChar char="v"/>
            </a:pPr>
            <a:r>
              <a:rPr lang="el-GR" sz="2000" dirty="0" smtClean="0">
                <a:latin typeface="Georgia" pitchFamily="18" charset="0"/>
              </a:rPr>
              <a:t> Μείωση της θερμιδικής πρόσληψης.</a:t>
            </a:r>
          </a:p>
          <a:p>
            <a:pPr algn="ctr">
              <a:buFont typeface="Wingdings" pitchFamily="2" charset="2"/>
              <a:buChar char="v"/>
            </a:pPr>
            <a:r>
              <a:rPr lang="el-GR" sz="2000" dirty="0" smtClean="0">
                <a:latin typeface="Georgia" pitchFamily="18" charset="0"/>
              </a:rPr>
              <a:t>  Αύξηση της κατανάλωσης λαχανικών και φρούτων. </a:t>
            </a:r>
          </a:p>
          <a:p>
            <a:pPr algn="ctr">
              <a:buFont typeface="Wingdings" pitchFamily="2" charset="2"/>
              <a:buChar char="v"/>
            </a:pPr>
            <a:r>
              <a:rPr lang="el-GR" sz="2000" dirty="0" smtClean="0">
                <a:latin typeface="Georgia" pitchFamily="18" charset="0"/>
              </a:rPr>
              <a:t> Αύξηση της κατανάλωσης διαιτητικών ινών. </a:t>
            </a:r>
          </a:p>
          <a:p>
            <a:pPr algn="ctr">
              <a:buFont typeface="Wingdings" pitchFamily="2" charset="2"/>
              <a:buChar char="v"/>
            </a:pPr>
            <a:r>
              <a:rPr lang="el-GR" sz="2000" dirty="0" smtClean="0">
                <a:latin typeface="Georgia" pitchFamily="18" charset="0"/>
              </a:rPr>
              <a:t> Αποφυγή των καπνιστών, παστών και γενικά συντηρημένων τροφίμων.</a:t>
            </a:r>
          </a:p>
          <a:p>
            <a:pPr algn="ctr">
              <a:buFont typeface="Wingdings" pitchFamily="2" charset="2"/>
              <a:buChar char="v"/>
            </a:pPr>
            <a:r>
              <a:rPr lang="el-GR" sz="2000" dirty="0" smtClean="0">
                <a:latin typeface="Georgia" pitchFamily="18" charset="0"/>
              </a:rPr>
              <a:t> Προσοχή στις ετικέτες των τροφίμων για να μην περιέχουν συντηρητικά. </a:t>
            </a:r>
          </a:p>
          <a:p>
            <a:pPr algn="ctr">
              <a:buFont typeface="Wingdings" pitchFamily="2" charset="2"/>
              <a:buChar char="v"/>
            </a:pPr>
            <a:r>
              <a:rPr lang="el-GR" sz="2000" dirty="0" smtClean="0">
                <a:latin typeface="Georgia" pitchFamily="18" charset="0"/>
              </a:rPr>
              <a:t> Κατανάλωση αλκοόλ και καφέ με μέτρο.</a:t>
            </a:r>
            <a:endParaRPr lang="el-GR" sz="2000" dirty="0">
              <a:latin typeface="Georgia"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ÎÏÎ¿ÏÎ­Î»ÎµÏÎ¼Î± ÎµÎ¹ÎºÏÎ½Î±Ï Î³Î¹Î± Î´Î¹Î±ÏÏÎ¿ÏÎ·"/>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268" name="Picture 4" descr="ÎÏÎ¿ÏÎ­Î»ÎµÏÎ¼Î± ÎµÎ¹ÎºÏÎ½Î±Ï Î³Î¹Î± Î´Î¹Î±ÏÏÎ¿ÏÎ·"/>
          <p:cNvPicPr>
            <a:picLocks noChangeAspect="1" noChangeArrowheads="1"/>
          </p:cNvPicPr>
          <p:nvPr/>
        </p:nvPicPr>
        <p:blipFill>
          <a:blip r:embed="rId2" cstate="print"/>
          <a:srcRect/>
          <a:stretch>
            <a:fillRect/>
          </a:stretch>
        </p:blipFill>
        <p:spPr bwMode="auto">
          <a:xfrm>
            <a:off x="683568" y="1052736"/>
            <a:ext cx="7663779" cy="506906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Î£ÏÎµÏÎ¹ÎºÎ® ÎµÎ¹ÎºÏÎ½Î±"/>
          <p:cNvPicPr>
            <a:picLocks noChangeAspect="1" noChangeArrowheads="1"/>
          </p:cNvPicPr>
          <p:nvPr/>
        </p:nvPicPr>
        <p:blipFill>
          <a:blip r:embed="rId2" cstate="print"/>
          <a:srcRect/>
          <a:stretch>
            <a:fillRect/>
          </a:stretch>
        </p:blipFill>
        <p:spPr bwMode="auto">
          <a:xfrm>
            <a:off x="0" y="1"/>
            <a:ext cx="4860031" cy="3645024"/>
          </a:xfrm>
          <a:prstGeom prst="rect">
            <a:avLst/>
          </a:prstGeom>
          <a:noFill/>
        </p:spPr>
      </p:pic>
      <p:pic>
        <p:nvPicPr>
          <p:cNvPr id="4" name="Picture 2" descr="Î£ÏÎµÏÎ¹ÎºÎ® ÎµÎ¹ÎºÏÎ½Î±"/>
          <p:cNvPicPr>
            <a:picLocks noChangeAspect="1" noChangeArrowheads="1"/>
          </p:cNvPicPr>
          <p:nvPr/>
        </p:nvPicPr>
        <p:blipFill>
          <a:blip r:embed="rId3" cstate="print"/>
          <a:srcRect/>
          <a:stretch>
            <a:fillRect/>
          </a:stretch>
        </p:blipFill>
        <p:spPr bwMode="auto">
          <a:xfrm>
            <a:off x="4211960" y="3158968"/>
            <a:ext cx="4932040" cy="369903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hjkl\"/>
          <p:cNvPicPr>
            <a:picLocks noChangeAspect="1" noChangeArrowheads="1"/>
          </p:cNvPicPr>
          <p:nvPr/>
        </p:nvPicPr>
        <p:blipFill>
          <a:blip r:embed="rId2" cstate="print"/>
          <a:srcRect/>
          <a:stretch>
            <a:fillRect/>
          </a:stretch>
        </p:blipFill>
        <p:spPr bwMode="auto">
          <a:xfrm>
            <a:off x="1339409" y="0"/>
            <a:ext cx="6652806" cy="695739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620688"/>
            <a:ext cx="8229600" cy="1080120"/>
          </a:xfrm>
        </p:spPr>
        <p:txBody>
          <a:bodyPr>
            <a:normAutofit/>
          </a:bodyPr>
          <a:lstStyle/>
          <a:p>
            <a:r>
              <a:rPr lang="el-GR" sz="3200" dirty="0" smtClean="0">
                <a:latin typeface="Georgia" pitchFamily="18" charset="0"/>
              </a:rPr>
              <a:t>ΙΣΟΖΥΓΙΟ ΕΝΕΡΓΕΙΑΣ</a:t>
            </a:r>
            <a:endParaRPr lang="el-GR" sz="3200" dirty="0">
              <a:latin typeface="Georgia" pitchFamily="18" charset="0"/>
            </a:endParaRPr>
          </a:p>
        </p:txBody>
      </p:sp>
      <p:sp>
        <p:nvSpPr>
          <p:cNvPr id="5" name="4 - Θέση περιεχομένου"/>
          <p:cNvSpPr>
            <a:spLocks noGrp="1"/>
          </p:cNvSpPr>
          <p:nvPr>
            <p:ph idx="1"/>
          </p:nvPr>
        </p:nvSpPr>
        <p:spPr>
          <a:xfrm>
            <a:off x="179512" y="1916832"/>
            <a:ext cx="8964488" cy="4209331"/>
          </a:xfrm>
        </p:spPr>
        <p:txBody>
          <a:bodyPr>
            <a:normAutofit/>
          </a:bodyPr>
          <a:lstStyle/>
          <a:p>
            <a:pPr algn="ctr">
              <a:buNone/>
            </a:pPr>
            <a:r>
              <a:rPr lang="el-GR" sz="2200" b="1" dirty="0" smtClean="0">
                <a:latin typeface="Georgia" pitchFamily="18" charset="0"/>
              </a:rPr>
              <a:t>Ισοζύγιο ενέργειας: προσλαμβανόμενη ενέργεια – δαπανώμενη ενέργεια</a:t>
            </a:r>
          </a:p>
          <a:p>
            <a:pPr algn="ctr">
              <a:buNone/>
            </a:pPr>
            <a:endParaRPr lang="el-GR" sz="2200" b="1" dirty="0" smtClean="0">
              <a:latin typeface="Georgia" pitchFamily="18" charset="0"/>
            </a:endParaRPr>
          </a:p>
          <a:p>
            <a:pPr algn="ctr">
              <a:buNone/>
            </a:pPr>
            <a:r>
              <a:rPr lang="el-GR" sz="2200" dirty="0" smtClean="0">
                <a:latin typeface="Georgia" pitchFamily="18" charset="0"/>
              </a:rPr>
              <a:t>Όταν το ισοζύγιο ενέργειας είναι </a:t>
            </a:r>
            <a:r>
              <a:rPr lang="el-GR" sz="2800" dirty="0" smtClean="0">
                <a:latin typeface="Georgia" pitchFamily="18" charset="0"/>
              </a:rPr>
              <a:t>0</a:t>
            </a:r>
            <a:r>
              <a:rPr lang="el-GR" sz="2200" dirty="0" smtClean="0">
                <a:latin typeface="Georgia" pitchFamily="18" charset="0"/>
              </a:rPr>
              <a:t> το ΣΒ δε μεταβάλλεται</a:t>
            </a:r>
          </a:p>
          <a:p>
            <a:pPr algn="ctr">
              <a:buNone/>
            </a:pPr>
            <a:endParaRPr lang="el-GR" sz="2200" dirty="0" smtClean="0">
              <a:latin typeface="Georgia" pitchFamily="18" charset="0"/>
            </a:endParaRPr>
          </a:p>
          <a:p>
            <a:pPr algn="ctr">
              <a:buNone/>
            </a:pPr>
            <a:r>
              <a:rPr lang="el-GR" sz="2200" dirty="0" smtClean="0">
                <a:latin typeface="Georgia" pitchFamily="18" charset="0"/>
              </a:rPr>
              <a:t>Όταν το ισοζύγιο ενέργειας είναι &gt;</a:t>
            </a:r>
            <a:r>
              <a:rPr lang="el-GR" sz="2800" dirty="0" smtClean="0">
                <a:latin typeface="Georgia" pitchFamily="18" charset="0"/>
              </a:rPr>
              <a:t>0 </a:t>
            </a:r>
            <a:r>
              <a:rPr lang="el-GR" sz="2200" dirty="0" smtClean="0">
                <a:latin typeface="Georgia" pitchFamily="18" charset="0"/>
              </a:rPr>
              <a:t>(θετικό) έχουμε αύξηση του ΣΒ</a:t>
            </a:r>
          </a:p>
          <a:p>
            <a:pPr algn="ctr">
              <a:buNone/>
            </a:pPr>
            <a:endParaRPr lang="el-GR" sz="2200" dirty="0" smtClean="0">
              <a:latin typeface="Georgia" pitchFamily="18" charset="0"/>
            </a:endParaRPr>
          </a:p>
          <a:p>
            <a:pPr algn="ctr">
              <a:buNone/>
            </a:pPr>
            <a:r>
              <a:rPr lang="el-GR" sz="2200" dirty="0" smtClean="0">
                <a:latin typeface="Georgia" pitchFamily="18" charset="0"/>
              </a:rPr>
              <a:t>Όταν το ισοζύγιο ενέργειας είναι &lt;</a:t>
            </a:r>
            <a:r>
              <a:rPr lang="el-GR" sz="2800" dirty="0" smtClean="0">
                <a:latin typeface="Georgia" pitchFamily="18" charset="0"/>
              </a:rPr>
              <a:t>0 </a:t>
            </a:r>
            <a:r>
              <a:rPr lang="el-GR" sz="2200" dirty="0" smtClean="0">
                <a:latin typeface="Georgia" pitchFamily="18" charset="0"/>
              </a:rPr>
              <a:t>(αρνητικό) έχουμε μείωση του ΣΒ</a:t>
            </a:r>
          </a:p>
          <a:p>
            <a:pPr algn="ctr">
              <a:buNone/>
            </a:pPr>
            <a:endParaRPr lang="el-GR" sz="2200" dirty="0" smtClean="0">
              <a:latin typeface="Georgia" pitchFamily="18" charset="0"/>
            </a:endParaRPr>
          </a:p>
          <a:p>
            <a:pPr algn="ctr">
              <a:buNone/>
            </a:pPr>
            <a:endParaRPr lang="el-GR" sz="2200" dirty="0" smtClean="0">
              <a:latin typeface="Georgia" pitchFamily="18" charset="0"/>
            </a:endParaRPr>
          </a:p>
          <a:p>
            <a:pPr algn="ctr">
              <a:buNone/>
            </a:pPr>
            <a:endParaRPr lang="el-GR" sz="2200" dirty="0">
              <a:latin typeface="Georg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864096"/>
          </a:xfrm>
        </p:spPr>
        <p:txBody>
          <a:bodyPr>
            <a:normAutofit/>
          </a:bodyPr>
          <a:lstStyle/>
          <a:p>
            <a:r>
              <a:rPr lang="el-GR" sz="3200" dirty="0" smtClean="0">
                <a:latin typeface="Georgia" pitchFamily="18" charset="0"/>
              </a:rPr>
              <a:t>ΔΕΙΚΤΗΣ ΜΑΖΑΣ ΣΩΜΑΤΟΣ</a:t>
            </a:r>
            <a:endParaRPr lang="el-GR" sz="3200" dirty="0">
              <a:latin typeface="Georgia" pitchFamily="18" charset="0"/>
            </a:endParaRPr>
          </a:p>
        </p:txBody>
      </p:sp>
      <p:sp>
        <p:nvSpPr>
          <p:cNvPr id="3" name="2 - Θέση περιεχομένου"/>
          <p:cNvSpPr>
            <a:spLocks noGrp="1"/>
          </p:cNvSpPr>
          <p:nvPr>
            <p:ph idx="1"/>
          </p:nvPr>
        </p:nvSpPr>
        <p:spPr>
          <a:xfrm>
            <a:off x="0" y="980728"/>
            <a:ext cx="9144000" cy="5877272"/>
          </a:xfrm>
        </p:spPr>
        <p:txBody>
          <a:bodyPr>
            <a:normAutofit/>
          </a:bodyPr>
          <a:lstStyle/>
          <a:p>
            <a:pPr algn="ctr">
              <a:buNone/>
            </a:pPr>
            <a:r>
              <a:rPr lang="el-GR" sz="2400" dirty="0" smtClean="0">
                <a:latin typeface="Georgia" pitchFamily="18" charset="0"/>
              </a:rPr>
              <a:t>Για να υπολογίσουμε το σωστό – υγιές ΣΒ μπορούμε να χρησιμοποιήσουμε ειδικούς πίνακες που δείχνουν το </a:t>
            </a:r>
            <a:r>
              <a:rPr lang="el-GR" sz="2400" b="1" dirty="0" smtClean="0">
                <a:latin typeface="Georgia" pitchFamily="18" charset="0"/>
              </a:rPr>
              <a:t>επιθυμητό</a:t>
            </a:r>
            <a:r>
              <a:rPr lang="el-GR" sz="2400" dirty="0" smtClean="0">
                <a:latin typeface="Georgia" pitchFamily="18" charset="0"/>
              </a:rPr>
              <a:t> βάρος (το βάρος με το οποίο το άτομο εμφανίζει τα λιγότερα προβλήματα υγείας)  σε σχέση με το φύλο, το ύψος και το μέγεθος του σκελετού (σωματική κατασκευή/</a:t>
            </a:r>
            <a:r>
              <a:rPr lang="en-US" sz="2400" dirty="0" smtClean="0">
                <a:latin typeface="Georgia" pitchFamily="18" charset="0"/>
              </a:rPr>
              <a:t> </a:t>
            </a:r>
            <a:r>
              <a:rPr lang="el-GR" sz="2400" dirty="0" err="1" smtClean="0">
                <a:latin typeface="Georgia" pitchFamily="18" charset="0"/>
              </a:rPr>
              <a:t>σωματότυπος</a:t>
            </a:r>
            <a:r>
              <a:rPr lang="el-GR" sz="2400" dirty="0" smtClean="0">
                <a:latin typeface="Georgia" pitchFamily="18" charset="0"/>
              </a:rPr>
              <a:t>).</a:t>
            </a:r>
          </a:p>
          <a:p>
            <a:pPr algn="ctr">
              <a:buNone/>
            </a:pPr>
            <a:endParaRPr lang="el-GR" sz="2400" dirty="0" smtClean="0">
              <a:latin typeface="Georgia" pitchFamily="18" charset="0"/>
            </a:endParaRPr>
          </a:p>
          <a:p>
            <a:pPr algn="ctr">
              <a:buNone/>
            </a:pPr>
            <a:r>
              <a:rPr lang="el-GR" sz="2400" dirty="0" smtClean="0">
                <a:latin typeface="Georgia" pitchFamily="18" charset="0"/>
              </a:rPr>
              <a:t>Άλλος τρόπος προσδιορισμού του επιθυμητού ΣΒ είναι ο </a:t>
            </a:r>
            <a:r>
              <a:rPr lang="el-GR" sz="2400" b="1" dirty="0" smtClean="0">
                <a:latin typeface="Georgia" pitchFamily="18" charset="0"/>
              </a:rPr>
              <a:t>Δείκτης Μάζας Σώματος</a:t>
            </a:r>
          </a:p>
          <a:p>
            <a:pPr algn="ctr">
              <a:buNone/>
            </a:pPr>
            <a:r>
              <a:rPr lang="el-GR" sz="2400" b="1" dirty="0" smtClean="0">
                <a:latin typeface="Georgia" pitchFamily="18" charset="0"/>
              </a:rPr>
              <a:t>ΔΜΣ = Βάρος (Kg) / Ύψος</a:t>
            </a:r>
            <a:r>
              <a:rPr lang="el-GR" sz="2400" b="1" baseline="30000" dirty="0" smtClean="0">
                <a:latin typeface="Georgia" pitchFamily="18" charset="0"/>
              </a:rPr>
              <a:t>2</a:t>
            </a:r>
            <a:r>
              <a:rPr lang="el-GR" sz="2400" b="1" dirty="0" smtClean="0">
                <a:latin typeface="Georgia" pitchFamily="18" charset="0"/>
              </a:rPr>
              <a:t> (m)</a:t>
            </a:r>
          </a:p>
          <a:p>
            <a:pPr algn="ctr">
              <a:buNone/>
            </a:pPr>
            <a:r>
              <a:rPr lang="el-GR" sz="2400" dirty="0" smtClean="0">
                <a:latin typeface="Georgia" pitchFamily="18" charset="0"/>
              </a:rPr>
              <a:t>Κάτω από 18.5 Λιποβαρής</a:t>
            </a:r>
            <a:br>
              <a:rPr lang="el-GR" sz="2400" dirty="0" smtClean="0">
                <a:latin typeface="Georgia" pitchFamily="18" charset="0"/>
              </a:rPr>
            </a:br>
            <a:r>
              <a:rPr lang="el-GR" sz="2400" dirty="0" smtClean="0">
                <a:latin typeface="Georgia" pitchFamily="18" charset="0"/>
              </a:rPr>
              <a:t>18.5 – 24.9 Κανονικός</a:t>
            </a:r>
            <a:br>
              <a:rPr lang="el-GR" sz="2400" dirty="0" smtClean="0">
                <a:latin typeface="Georgia" pitchFamily="18" charset="0"/>
              </a:rPr>
            </a:br>
            <a:r>
              <a:rPr lang="el-GR" sz="2400" dirty="0" smtClean="0">
                <a:latin typeface="Georgia" pitchFamily="18" charset="0"/>
              </a:rPr>
              <a:t>25.0 – 29.9 Υπέρβαρος</a:t>
            </a:r>
            <a:br>
              <a:rPr lang="el-GR" sz="2400" dirty="0" smtClean="0">
                <a:latin typeface="Georgia" pitchFamily="18" charset="0"/>
              </a:rPr>
            </a:br>
            <a:r>
              <a:rPr lang="el-GR" sz="2400" dirty="0" smtClean="0">
                <a:latin typeface="Georgia" pitchFamily="18" charset="0"/>
              </a:rPr>
              <a:t>Πάνω από 30.0 Παχύσαρκος</a:t>
            </a: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r>
              <a:rPr lang="en-US" dirty="0" smtClean="0"/>
              <a:t> </a:t>
            </a:r>
            <a:endParaRPr lang="el-GR" dirty="0"/>
          </a:p>
        </p:txBody>
      </p:sp>
      <p:sp>
        <p:nvSpPr>
          <p:cNvPr id="3" name="2 - Θέση περιεχομένου"/>
          <p:cNvSpPr>
            <a:spLocks noGrp="1"/>
          </p:cNvSpPr>
          <p:nvPr>
            <p:ph idx="1"/>
          </p:nvPr>
        </p:nvSpPr>
        <p:spPr>
          <a:xfrm>
            <a:off x="0" y="908720"/>
            <a:ext cx="9144000" cy="5949280"/>
          </a:xfrm>
        </p:spPr>
        <p:txBody>
          <a:bodyPr>
            <a:normAutofit/>
          </a:bodyPr>
          <a:lstStyle/>
          <a:p>
            <a:pPr algn="ctr">
              <a:buNone/>
            </a:pPr>
            <a:r>
              <a:rPr lang="el-GR" sz="2400" dirty="0" smtClean="0">
                <a:latin typeface="Georgia" pitchFamily="18" charset="0"/>
              </a:rPr>
              <a:t>Η τιμή του ΔΜΣ υπόκειται σε περιορισμούς στη χρήση του, όπως για παράδειγμα σε εγκύους και παιδιά  στην ανάπτυξη.</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buNone/>
            </a:pPr>
            <a:r>
              <a:rPr lang="el-GR" sz="2400" b="1" dirty="0" smtClean="0">
                <a:latin typeface="Georgia" pitchFamily="18" charset="0"/>
              </a:rPr>
              <a:t>Υπέρβαρο άτομο</a:t>
            </a:r>
            <a:r>
              <a:rPr lang="el-GR" sz="2400" dirty="0" smtClean="0">
                <a:latin typeface="Georgia" pitchFamily="18" charset="0"/>
              </a:rPr>
              <a:t>: το ΣΒ του είναι λίγο πάνω από το επιθυμητό (10-20%) </a:t>
            </a:r>
          </a:p>
          <a:p>
            <a:pPr algn="ctr">
              <a:buNone/>
            </a:pPr>
            <a:r>
              <a:rPr lang="el-GR" sz="2400" b="1" dirty="0" smtClean="0">
                <a:latin typeface="Georgia" pitchFamily="18" charset="0"/>
              </a:rPr>
              <a:t>Παχύσαρκο άτομο</a:t>
            </a:r>
            <a:r>
              <a:rPr lang="el-GR" sz="2400" dirty="0" smtClean="0">
                <a:latin typeface="Georgia" pitchFamily="18" charset="0"/>
              </a:rPr>
              <a:t>: το ΣΒ του είναι αρκετά πάνω από το επιθυμητό (&gt;20%) </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buNone/>
            </a:pPr>
            <a:r>
              <a:rPr lang="el-GR" sz="2400" b="1" dirty="0" smtClean="0">
                <a:latin typeface="Georgia" pitchFamily="18" charset="0"/>
              </a:rPr>
              <a:t>Το σωματικό βάρος δεν είναι ενδεικτικό της σύστασης του σώματος </a:t>
            </a:r>
            <a:endParaRPr lang="el-GR" sz="2400" b="1" dirty="0">
              <a:latin typeface="Georgia"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player.slideplayer.gr/86/13993833/slides/slide_21.jpg"/>
          <p:cNvPicPr>
            <a:picLocks noChangeAspect="1" noChangeArrowheads="1"/>
          </p:cNvPicPr>
          <p:nvPr/>
        </p:nvPicPr>
        <p:blipFill>
          <a:blip r:embed="rId2" cstate="print"/>
          <a:srcRect/>
          <a:stretch>
            <a:fillRect/>
          </a:stretch>
        </p:blipFill>
        <p:spPr bwMode="auto">
          <a:xfrm>
            <a:off x="0" y="89248"/>
            <a:ext cx="9025003" cy="676875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player.slideplayer.gr/86/13993833/slides/slide_22.jpg"/>
          <p:cNvPicPr>
            <a:picLocks noChangeAspect="1" noChangeArrowheads="1"/>
          </p:cNvPicPr>
          <p:nvPr/>
        </p:nvPicPr>
        <p:blipFill>
          <a:blip r:embed="rId2" cstate="print"/>
          <a:srcRect/>
          <a:stretch>
            <a:fillRect/>
          </a:stretch>
        </p:blipFill>
        <p:spPr bwMode="auto">
          <a:xfrm>
            <a:off x="0" y="17240"/>
            <a:ext cx="9121013" cy="684076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Î£ÏÎµÏÎ¹ÎºÎ® ÎµÎ¹ÎºÏÎ½Î±"/>
          <p:cNvPicPr>
            <a:picLocks noChangeAspect="1" noChangeArrowheads="1"/>
          </p:cNvPicPr>
          <p:nvPr/>
        </p:nvPicPr>
        <p:blipFill>
          <a:blip r:embed="rId2" cstate="print"/>
          <a:srcRect/>
          <a:stretch>
            <a:fillRect/>
          </a:stretch>
        </p:blipFill>
        <p:spPr bwMode="auto">
          <a:xfrm>
            <a:off x="0" y="404664"/>
            <a:ext cx="9144000" cy="68580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Î£ÏÎµÏÎ¹ÎºÎ® ÎµÎ¹ÎºÏÎ½Î±"/>
          <p:cNvPicPr>
            <a:picLocks noChangeAspect="1" noChangeArrowheads="1"/>
          </p:cNvPicPr>
          <p:nvPr/>
        </p:nvPicPr>
        <p:blipFill>
          <a:blip r:embed="rId2" cstate="print"/>
          <a:srcRect/>
          <a:stretch>
            <a:fillRect/>
          </a:stretch>
        </p:blipFill>
        <p:spPr bwMode="auto">
          <a:xfrm>
            <a:off x="2051720" y="-171401"/>
            <a:ext cx="4248472" cy="3283565"/>
          </a:xfrm>
          <a:prstGeom prst="rect">
            <a:avLst/>
          </a:prstGeom>
          <a:noFill/>
        </p:spPr>
      </p:pic>
      <p:pic>
        <p:nvPicPr>
          <p:cNvPr id="1026" name="Picture 2" descr="Î£ÏÎµÏÎ¹ÎºÎ® ÎµÎ¹ÎºÏÎ½Î±"/>
          <p:cNvPicPr>
            <a:picLocks noChangeAspect="1" noChangeArrowheads="1"/>
          </p:cNvPicPr>
          <p:nvPr/>
        </p:nvPicPr>
        <p:blipFill>
          <a:blip r:embed="rId3" cstate="print"/>
          <a:srcRect/>
          <a:stretch>
            <a:fillRect/>
          </a:stretch>
        </p:blipFill>
        <p:spPr bwMode="auto">
          <a:xfrm>
            <a:off x="539552" y="3048000"/>
            <a:ext cx="7620000" cy="3810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ÎÏÎ¿ÏÎ­Î»ÎµÏÎ¼Î± ÎµÎ¹ÎºÏÎ½Î±Ï Î³Î¹Î± Î´ÎµÎ¯ÎºÏÎ·Ï Î¼Î¬Î¶Î±Ï ÏÏÎ¼Î±ÏÎ¿Ï"/>
          <p:cNvPicPr>
            <a:picLocks noChangeAspect="1" noChangeArrowheads="1"/>
          </p:cNvPicPr>
          <p:nvPr/>
        </p:nvPicPr>
        <p:blipFill>
          <a:blip r:embed="rId2" cstate="print"/>
          <a:srcRect/>
          <a:stretch>
            <a:fillRect/>
          </a:stretch>
        </p:blipFill>
        <p:spPr bwMode="auto">
          <a:xfrm>
            <a:off x="683568" y="404664"/>
            <a:ext cx="7620000" cy="601980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latin typeface="Georgia" pitchFamily="18" charset="0"/>
              </a:rPr>
              <a:t>Η ΕΞΕΛΙΞΗ ΤΗΣ ΔΙΑΤΡΟΦΗΣ</a:t>
            </a:r>
            <a:endParaRPr lang="el-GR" sz="3200" dirty="0">
              <a:latin typeface="Georgia" pitchFamily="18" charset="0"/>
            </a:endParaRPr>
          </a:p>
        </p:txBody>
      </p:sp>
      <p:sp>
        <p:nvSpPr>
          <p:cNvPr id="3" name="2 - Θέση περιεχομένου"/>
          <p:cNvSpPr>
            <a:spLocks noGrp="1"/>
          </p:cNvSpPr>
          <p:nvPr>
            <p:ph idx="1"/>
          </p:nvPr>
        </p:nvSpPr>
        <p:spPr>
          <a:xfrm>
            <a:off x="0" y="1700808"/>
            <a:ext cx="9036496" cy="5157192"/>
          </a:xfrm>
        </p:spPr>
        <p:txBody>
          <a:bodyPr>
            <a:normAutofit/>
          </a:bodyPr>
          <a:lstStyle/>
          <a:p>
            <a:pPr algn="ctr">
              <a:buNone/>
            </a:pPr>
            <a:r>
              <a:rPr lang="el-GR" sz="2400" dirty="0" smtClean="0">
                <a:latin typeface="Georgia" pitchFamily="18" charset="0"/>
              </a:rPr>
              <a:t>Η ύπαρξη και η συντήρηση κάθε οργανισμού είναι συνδεδεμένη με την ανάγκη της τροφής και γενικότερα της διατροφής.</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r>
              <a:rPr lang="el-GR" sz="2400" dirty="0" smtClean="0">
                <a:latin typeface="Georgia" pitchFamily="18" charset="0"/>
              </a:rPr>
              <a:t>Πρωτόγονοι: τροφή από το περιβάλλον</a:t>
            </a:r>
          </a:p>
          <a:p>
            <a:pPr algn="ctr"/>
            <a:r>
              <a:rPr lang="el-GR" sz="2400" dirty="0" smtClean="0">
                <a:latin typeface="Georgia" pitchFamily="18" charset="0"/>
              </a:rPr>
              <a:t>Ανάπτυξη γεωργίας, κτηνοτροφίας</a:t>
            </a:r>
          </a:p>
          <a:p>
            <a:pPr algn="ctr"/>
            <a:r>
              <a:rPr lang="el-GR" sz="2400" dirty="0" smtClean="0">
                <a:latin typeface="Georgia" pitchFamily="18" charset="0"/>
              </a:rPr>
              <a:t>Ανάπτυξη βιομηχανίας, ζάχαρη , κατεψυγμένες τροφές, τροφές πλούσιες σε λιπαρά</a:t>
            </a:r>
            <a:endParaRPr lang="el-GR" sz="2400" dirty="0">
              <a:latin typeface="Georgia"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ÎÏÎ¿ÏÎ­Î»ÎµÏÎ¼Î± ÎµÎ¹ÎºÏÎ½Î±Ï Î³Î¹Î± ÏÎ¹Î½Î±ÎºÎµÏ ÏÏÏÏÎ¿Ï Î²Î±ÏÎ¿ÏÏ"/>
          <p:cNvPicPr>
            <a:picLocks noChangeAspect="1" noChangeArrowheads="1"/>
          </p:cNvPicPr>
          <p:nvPr/>
        </p:nvPicPr>
        <p:blipFill>
          <a:blip r:embed="rId2" cstate="print"/>
          <a:srcRect/>
          <a:stretch>
            <a:fillRect/>
          </a:stretch>
        </p:blipFill>
        <p:spPr bwMode="auto">
          <a:xfrm>
            <a:off x="2123728" y="0"/>
            <a:ext cx="468052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500042"/>
            <a:ext cx="9144000" cy="6357958"/>
          </a:xfrm>
        </p:spPr>
        <p:txBody>
          <a:bodyPr>
            <a:normAutofit/>
          </a:bodyPr>
          <a:lstStyle/>
          <a:p>
            <a:pPr algn="ctr">
              <a:buNone/>
            </a:pPr>
            <a:r>
              <a:rPr lang="el-GR" sz="2400" b="1" dirty="0" smtClean="0">
                <a:latin typeface="Georgia" pitchFamily="18" charset="0"/>
              </a:rPr>
              <a:t>Εγκεφαλικό κέντρο πείνας – κορεσμού: </a:t>
            </a:r>
            <a:r>
              <a:rPr lang="el-GR" sz="2400" dirty="0" smtClean="0">
                <a:latin typeface="Georgia" pitchFamily="18" charset="0"/>
              </a:rPr>
              <a:t>ρυθμιστής των αισθημάτων πείνας και κορεσμού</a:t>
            </a:r>
          </a:p>
          <a:p>
            <a:pPr algn="ctr">
              <a:buNone/>
            </a:pPr>
            <a:r>
              <a:rPr lang="el-GR" sz="2400" dirty="0" smtClean="0">
                <a:latin typeface="Georgia" pitchFamily="18" charset="0"/>
              </a:rPr>
              <a:t>Αναζήτηση τροφής περίπου κάθε 4 ώρες. Μπορούμε να «ελέγξουμε» το αίσθημα της πείνας.</a:t>
            </a:r>
          </a:p>
          <a:p>
            <a:pPr algn="ctr">
              <a:buNone/>
            </a:pPr>
            <a:r>
              <a:rPr lang="el-GR" sz="2400" dirty="0" smtClean="0">
                <a:latin typeface="Georgia" pitchFamily="18" charset="0"/>
              </a:rPr>
              <a:t> </a:t>
            </a:r>
          </a:p>
          <a:p>
            <a:pPr algn="ctr">
              <a:buNone/>
            </a:pPr>
            <a:r>
              <a:rPr lang="el-GR" sz="2400" b="1" dirty="0" smtClean="0">
                <a:latin typeface="Georgia" pitchFamily="18" charset="0"/>
              </a:rPr>
              <a:t>Πείνα</a:t>
            </a:r>
            <a:r>
              <a:rPr lang="el-GR" sz="2400" dirty="0" smtClean="0">
                <a:latin typeface="Georgia" pitchFamily="18" charset="0"/>
              </a:rPr>
              <a:t>: η φυσιολογική ανάγκη για τροφή, που οδηγεί στην αναζήτησή της. Χαρακτηρίζεται ως δυσάρεστο συναίσθημα.</a:t>
            </a:r>
          </a:p>
          <a:p>
            <a:pPr algn="ctr">
              <a:buNone/>
            </a:pPr>
            <a:endParaRPr lang="el-GR" sz="2400" dirty="0" smtClean="0">
              <a:latin typeface="Georgia" pitchFamily="18" charset="0"/>
            </a:endParaRPr>
          </a:p>
          <a:p>
            <a:pPr algn="ctr">
              <a:buNone/>
            </a:pPr>
            <a:r>
              <a:rPr lang="el-GR" sz="2400" b="1" dirty="0" smtClean="0">
                <a:latin typeface="Georgia" pitchFamily="18" charset="0"/>
              </a:rPr>
              <a:t>Όρεξη</a:t>
            </a:r>
            <a:r>
              <a:rPr lang="el-GR" sz="2400" dirty="0" smtClean="0">
                <a:latin typeface="Georgia" pitchFamily="18" charset="0"/>
              </a:rPr>
              <a:t>: η ψυχολογική επιθυμία για φαγητό, η οποία επηρεάζεται από την όψη, οσμή και γεύση κάποιας τροφής.</a:t>
            </a:r>
          </a:p>
          <a:p>
            <a:pPr algn="ctr">
              <a:buNone/>
            </a:pPr>
            <a:endParaRPr lang="el-GR" sz="2400" dirty="0" smtClean="0">
              <a:latin typeface="Georgia" pitchFamily="18" charset="0"/>
            </a:endParaRPr>
          </a:p>
          <a:p>
            <a:pPr algn="ctr">
              <a:buNone/>
            </a:pPr>
            <a:r>
              <a:rPr lang="el-GR" sz="2400" b="1" dirty="0" smtClean="0">
                <a:latin typeface="Georgia" pitchFamily="18" charset="0"/>
              </a:rPr>
              <a:t>Κορεσμός</a:t>
            </a:r>
            <a:r>
              <a:rPr lang="el-GR" sz="2400" dirty="0" smtClean="0">
                <a:latin typeface="Georgia" pitchFamily="18" charset="0"/>
              </a:rPr>
              <a:t>: το αίσθημα της ικανοποίησης και πληρότητας που επιφέρει η κατανάλωση τροφής</a:t>
            </a:r>
          </a:p>
          <a:p>
            <a:pPr algn="ctr">
              <a:buNone/>
            </a:pPr>
            <a:endParaRPr lang="el-GR" sz="2400" dirty="0">
              <a:latin typeface="Georgia"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08" name="AutoShape 4"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10" name="AutoShape 6" descr="https://assets-eu-1.generation-y.net/WvR96_CIoXAB9JPNz0_ecxj1qS4=/http:/assets-generation-y.s3.amazonaws.com/babyspace/uploads/asset/data/18379/sistatika_1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12" name="AutoShape 8" descr="https://assets-eu-1.generation-y.net/WvR96_CIoXAB9JPNz0_ecxj1qS4=/http:/assets-generation-y.s3.amazonaws.com/babyspace/uploads/asset/data/18379/sistatika_1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16" name="AutoShape 12" descr="https://assets-eu-1.generation-y.net/WvR96_CIoXAB9JPNz0_ecxj1qS4=/http:/assets-generation-y.s3.amazonaws.com/babyspace/uploads/asset/data/18379/sistatika_1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7118" name="AutoShape 14" descr="Αποτέλεσμα εικόνας για διατροφη κυηση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7120" name="Picture 16" descr="Αποτέλεσμα εικόνας για διατροφη κυησης"/>
          <p:cNvPicPr>
            <a:picLocks noChangeAspect="1" noChangeArrowheads="1"/>
          </p:cNvPicPr>
          <p:nvPr/>
        </p:nvPicPr>
        <p:blipFill>
          <a:blip r:embed="rId2" cstate="print"/>
          <a:srcRect/>
          <a:stretch>
            <a:fillRect/>
          </a:stretch>
        </p:blipFill>
        <p:spPr bwMode="auto">
          <a:xfrm>
            <a:off x="395536" y="476672"/>
            <a:ext cx="8458200" cy="616530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latin typeface="Georgia" pitchFamily="18" charset="0"/>
              </a:rPr>
              <a:t>ΔΙΑΤΡΟΦΗ ΚΑΤΑ ΤΗΝ ΕΓΚΥΜΟΣΥΝΗ</a:t>
            </a:r>
            <a:endParaRPr lang="el-GR" sz="3200" dirty="0">
              <a:latin typeface="Georgia" pitchFamily="18" charset="0"/>
            </a:endParaRPr>
          </a:p>
        </p:txBody>
      </p:sp>
      <p:sp>
        <p:nvSpPr>
          <p:cNvPr id="3" name="2 - Θέση περιεχομένου"/>
          <p:cNvSpPr>
            <a:spLocks noGrp="1"/>
          </p:cNvSpPr>
          <p:nvPr>
            <p:ph idx="1"/>
          </p:nvPr>
        </p:nvSpPr>
        <p:spPr>
          <a:xfrm>
            <a:off x="0" y="1412776"/>
            <a:ext cx="9144000" cy="5445224"/>
          </a:xfrm>
        </p:spPr>
        <p:txBody>
          <a:bodyPr>
            <a:normAutofit/>
          </a:bodyPr>
          <a:lstStyle/>
          <a:p>
            <a:pPr algn="ctr">
              <a:buNone/>
            </a:pPr>
            <a:r>
              <a:rPr lang="el-GR" sz="2200" b="1" dirty="0" smtClean="0">
                <a:latin typeface="Georgia" pitchFamily="18" charset="0"/>
              </a:rPr>
              <a:t>Φυσιολογικές και μεταβολικές προσαρμογές της μητέρας</a:t>
            </a:r>
          </a:p>
          <a:p>
            <a:pPr algn="ctr">
              <a:buNone/>
            </a:pPr>
            <a:r>
              <a:rPr lang="el-GR" sz="2200" b="1" dirty="0" smtClean="0">
                <a:latin typeface="Georgia" pitchFamily="18" charset="0"/>
              </a:rPr>
              <a:t>Αύξηση και ωρίμανση εμβρύου και πλακούντα</a:t>
            </a:r>
          </a:p>
          <a:p>
            <a:pPr algn="ctr">
              <a:buNone/>
            </a:pPr>
            <a:endParaRPr lang="el-GR" sz="2200" dirty="0" smtClean="0">
              <a:latin typeface="Georgia" pitchFamily="18" charset="0"/>
            </a:endParaRPr>
          </a:p>
          <a:p>
            <a:pPr algn="ctr">
              <a:buNone/>
            </a:pPr>
            <a:endParaRPr lang="el-GR" sz="2200" dirty="0" smtClean="0">
              <a:latin typeface="Georgia" pitchFamily="18" charset="0"/>
            </a:endParaRPr>
          </a:p>
          <a:p>
            <a:pPr algn="ctr">
              <a:buNone/>
            </a:pPr>
            <a:r>
              <a:rPr lang="el-GR" sz="2200" dirty="0" smtClean="0">
                <a:latin typeface="Georgia" pitchFamily="18" charset="0"/>
              </a:rPr>
              <a:t>ΠΑΡΑΓΟΝΤΕΣ ΠΟΥ ΕΠΗΡΕΑΖΟΥΝ ΤΗΝ ΑΝΑΠΤΥΞΗ ΚΑΙ ΥΓΕΙΑ ΤΟΥ ΕΜΒΡΥΟΥ</a:t>
            </a:r>
          </a:p>
          <a:p>
            <a:pPr algn="ctr">
              <a:buNone/>
            </a:pPr>
            <a:r>
              <a:rPr lang="el-GR" sz="2200" dirty="0" smtClean="0">
                <a:latin typeface="Georgia" pitchFamily="18" charset="0"/>
              </a:rPr>
              <a:t>Οι απαιτήσεις σε ενέργεια και στα θρεπτικά συστατικά για την έγκυο είναι </a:t>
            </a:r>
            <a:r>
              <a:rPr lang="el-GR" sz="2200" b="1" dirty="0" smtClean="0">
                <a:latin typeface="Georgia" pitchFamily="18" charset="0"/>
              </a:rPr>
              <a:t>ανάλογες</a:t>
            </a:r>
            <a:r>
              <a:rPr lang="el-GR" sz="2200" dirty="0" smtClean="0">
                <a:latin typeface="Georgia" pitchFamily="18" charset="0"/>
              </a:rPr>
              <a:t> με το </a:t>
            </a:r>
            <a:r>
              <a:rPr lang="el-GR" sz="2200" b="1" dirty="0" smtClean="0">
                <a:latin typeface="Georgia" pitchFamily="18" charset="0"/>
              </a:rPr>
              <a:t>στάδιο ανάπτυξης του εμβρύου</a:t>
            </a:r>
            <a:r>
              <a:rPr lang="el-GR" sz="2200" dirty="0" smtClean="0">
                <a:latin typeface="Georgia" pitchFamily="18" charset="0"/>
              </a:rPr>
              <a:t>.</a:t>
            </a:r>
          </a:p>
          <a:p>
            <a:pPr algn="ctr">
              <a:buNone/>
            </a:pPr>
            <a:r>
              <a:rPr lang="el-GR" sz="2200" dirty="0" smtClean="0">
                <a:latin typeface="Georgia" pitchFamily="18" charset="0"/>
              </a:rPr>
              <a:t>Σε περίπτωση </a:t>
            </a:r>
            <a:r>
              <a:rPr lang="el-GR" sz="2200" b="1" dirty="0" smtClean="0">
                <a:latin typeface="Georgia" pitchFamily="18" charset="0"/>
              </a:rPr>
              <a:t>εξάντλησης των αποθεμάτων </a:t>
            </a:r>
            <a:r>
              <a:rPr lang="el-GR" sz="2200" dirty="0" smtClean="0">
                <a:latin typeface="Georgia" pitchFamily="18" charset="0"/>
              </a:rPr>
              <a:t>της μητέρας υπάρχει κίνδυνος για την υγεία της ίδιας και του εμβρύου.</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018"/>
          </a:xfrm>
        </p:spPr>
        <p:txBody>
          <a:bodyPr>
            <a:normAutofit fontScale="90000"/>
          </a:bodyPr>
          <a:lstStyle/>
          <a:p>
            <a:endParaRPr lang="el-GR" dirty="0"/>
          </a:p>
        </p:txBody>
      </p:sp>
      <p:sp>
        <p:nvSpPr>
          <p:cNvPr id="3" name="2 - Θέση περιεχομένου"/>
          <p:cNvSpPr>
            <a:spLocks noGrp="1"/>
          </p:cNvSpPr>
          <p:nvPr>
            <p:ph idx="1"/>
          </p:nvPr>
        </p:nvSpPr>
        <p:spPr>
          <a:xfrm>
            <a:off x="0" y="1124744"/>
            <a:ext cx="9144000" cy="5733256"/>
          </a:xfrm>
        </p:spPr>
        <p:txBody>
          <a:bodyPr>
            <a:normAutofit/>
          </a:bodyPr>
          <a:lstStyle/>
          <a:p>
            <a:pPr algn="ctr">
              <a:buNone/>
            </a:pPr>
            <a:r>
              <a:rPr lang="el-GR" sz="2400" dirty="0" smtClean="0">
                <a:latin typeface="Georgia" pitchFamily="18" charset="0"/>
              </a:rPr>
              <a:t>Σημαντικός δείκτης υγείας του βρέφους είναι το βάρος του που σχετίζεται με το βάρος της μητέρας πριν τη σύλληψη αλλά και την αύξηση του βάρους της κατά την κύηση.</a:t>
            </a:r>
          </a:p>
          <a:p>
            <a:pPr algn="ctr">
              <a:buNone/>
            </a:pPr>
            <a:endParaRPr lang="el-GR" sz="2400" dirty="0" smtClean="0">
              <a:latin typeface="Georgia" pitchFamily="18" charset="0"/>
            </a:endParaRPr>
          </a:p>
          <a:p>
            <a:pPr algn="ctr">
              <a:buNone/>
            </a:pPr>
            <a:r>
              <a:rPr lang="el-GR" sz="2400" dirty="0" smtClean="0">
                <a:latin typeface="Georgia" pitchFamily="18" charset="0"/>
              </a:rPr>
              <a:t>Παχύσαρκες γυναίκες έχουν μεγαλύτερο κίνδυνο για διάφορες παθήσεις  (ΣΔ, εκλαμψία κλπ) αλλά και την τάση να γεννούν με καισαρική τομή λόγω επιπλοκών κατά τον τοκετό.</a:t>
            </a:r>
          </a:p>
          <a:p>
            <a:pPr algn="ctr">
              <a:buNone/>
            </a:pPr>
            <a:endParaRPr lang="el-GR" sz="2400" dirty="0" smtClean="0">
              <a:latin typeface="Georgia" pitchFamily="18" charset="0"/>
            </a:endParaRPr>
          </a:p>
          <a:p>
            <a:pPr algn="ctr">
              <a:buNone/>
            </a:pPr>
            <a:r>
              <a:rPr lang="el-GR" sz="2400" dirty="0" smtClean="0">
                <a:latin typeface="Georgia" pitchFamily="18" charset="0"/>
              </a:rPr>
              <a:t>Πολύ αδύνατες γυναίκες με μικρή αύξηση του βάρους τους στη διάρκεια της κύησης κινδυνεύουν να γεννήσουν πρόωρα και μικρόσωμα μωρά.</a:t>
            </a: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Αποτέλεσμα εικόνας για ΚΥΗΣΗ ΑΥΞΗΣΗ ΒΑΡΟΥς"/>
          <p:cNvPicPr>
            <a:picLocks noChangeAspect="1" noChangeArrowheads="1"/>
          </p:cNvPicPr>
          <p:nvPr/>
        </p:nvPicPr>
        <p:blipFill>
          <a:blip r:embed="rId2" cstate="print"/>
          <a:srcRect/>
          <a:stretch>
            <a:fillRect/>
          </a:stretch>
        </p:blipFill>
        <p:spPr bwMode="auto">
          <a:xfrm>
            <a:off x="-828600" y="836712"/>
            <a:ext cx="10648950" cy="547260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1"/>
          <p:cNvPicPr>
            <a:picLocks noChangeAspect="1" noChangeArrowheads="1"/>
          </p:cNvPicPr>
          <p:nvPr/>
        </p:nvPicPr>
        <p:blipFill>
          <a:blip r:embed="rId2" cstate="print"/>
          <a:srcRect/>
          <a:stretch>
            <a:fillRect/>
          </a:stretch>
        </p:blipFill>
        <p:spPr bwMode="auto">
          <a:xfrm>
            <a:off x="1691680" y="0"/>
            <a:ext cx="5832648"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sz="3200" dirty="0" smtClean="0">
                <a:latin typeface="Georgia" pitchFamily="18" charset="0"/>
              </a:rPr>
              <a:t>ΠΑΡΑΓΟΝΤΕΣ ΠΟΥ ΕΠΗΡΕΑΖΟΥΝ ΑΡΝΗΤΙΚΑ ΤΗΝ ΕΓΚΥΜΟΣΥΝΗ</a:t>
            </a:r>
            <a:endParaRPr lang="el-GR" sz="3200" dirty="0">
              <a:latin typeface="Georgia" pitchFamily="18" charset="0"/>
            </a:endParaRPr>
          </a:p>
        </p:txBody>
      </p:sp>
      <p:sp>
        <p:nvSpPr>
          <p:cNvPr id="3" name="2 - Θέση περιεχομένου"/>
          <p:cNvSpPr>
            <a:spLocks noGrp="1"/>
          </p:cNvSpPr>
          <p:nvPr>
            <p:ph idx="1"/>
          </p:nvPr>
        </p:nvSpPr>
        <p:spPr>
          <a:xfrm>
            <a:off x="0" y="1700808"/>
            <a:ext cx="9144000" cy="5040560"/>
          </a:xfrm>
        </p:spPr>
        <p:txBody>
          <a:bodyPr>
            <a:normAutofit/>
          </a:bodyPr>
          <a:lstStyle/>
          <a:p>
            <a:pPr algn="ctr"/>
            <a:r>
              <a:rPr lang="el-GR" sz="2400" dirty="0" smtClean="0">
                <a:latin typeface="Georgia" pitchFamily="18" charset="0"/>
              </a:rPr>
              <a:t>Κάπνισμα (δχές ανάπτυξης, νευρολογικές δχές)</a:t>
            </a:r>
          </a:p>
          <a:p>
            <a:pPr algn="ctr">
              <a:buNone/>
            </a:pPr>
            <a:endParaRPr lang="el-GR" sz="2400" dirty="0" smtClean="0">
              <a:latin typeface="Georgia" pitchFamily="18" charset="0"/>
            </a:endParaRPr>
          </a:p>
          <a:p>
            <a:pPr algn="ctr"/>
            <a:r>
              <a:rPr lang="el-GR" sz="2400" dirty="0" smtClean="0">
                <a:latin typeface="Georgia" pitchFamily="18" charset="0"/>
              </a:rPr>
              <a:t>Αλκοόλ (δχές ανάπτυξης, εγκεφαλικές βλάβες, νοητική υστέρηση)</a:t>
            </a:r>
          </a:p>
          <a:p>
            <a:pPr algn="ctr"/>
            <a:endParaRPr lang="el-GR" sz="2400" dirty="0" smtClean="0">
              <a:latin typeface="Georgia" pitchFamily="18" charset="0"/>
            </a:endParaRPr>
          </a:p>
          <a:p>
            <a:pPr algn="ctr"/>
            <a:r>
              <a:rPr lang="el-GR" sz="2400" dirty="0" smtClean="0">
                <a:latin typeface="Georgia" pitchFamily="18" charset="0"/>
              </a:rPr>
              <a:t>Καφεΐνη (πιθανή αυτόματη αποβολή)</a:t>
            </a:r>
          </a:p>
          <a:p>
            <a:pPr algn="ctr"/>
            <a:endParaRPr lang="el-GR" sz="2400" dirty="0" smtClean="0">
              <a:latin typeface="Georgia" pitchFamily="18" charset="0"/>
            </a:endParaRPr>
          </a:p>
          <a:p>
            <a:pPr algn="ctr"/>
            <a:r>
              <a:rPr lang="el-GR" sz="2400" dirty="0" smtClean="0">
                <a:latin typeface="Georgia" pitchFamily="18" charset="0"/>
              </a:rPr>
              <a:t>Φάρμακα και εξαρτησιογόνες ουσίες (τερατογένεση, νευρολογικές  βλάβες, πιθανότητα αιφνίδιου βρεφικού θανάτου)</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endParaRPr lang="el-GR" sz="2400" dirty="0" smtClean="0">
              <a:latin typeface="Georgia" pitchFamily="18" charset="0"/>
            </a:endParaRPr>
          </a:p>
          <a:p>
            <a:pPr algn="ct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260648"/>
            <a:ext cx="9144000" cy="6524863"/>
          </a:xfrm>
          <a:prstGeom prst="rect">
            <a:avLst/>
          </a:prstGeom>
        </p:spPr>
        <p:txBody>
          <a:bodyPr wrap="square">
            <a:spAutoFit/>
          </a:bodyPr>
          <a:lstStyle/>
          <a:p>
            <a:pPr algn="ctr"/>
            <a:r>
              <a:rPr lang="el-GR" sz="2200" b="1" dirty="0" smtClean="0">
                <a:latin typeface="Georgia" pitchFamily="18" charset="0"/>
              </a:rPr>
              <a:t>Είναι γεγονός ότι οι καπνίστριες, εκθέτουν για 9 μήνες το παιδί τους σε περίπου 3.500 χημικές ουσίες που περιέχει ο καπνός των τσιγάρων και έτσι θεωρούν ως ασφαλέστερη λύση το ηλεκτρονικό τσιγάρο. Τι ισχύει όμως;</a:t>
            </a:r>
            <a:endParaRPr lang="el-GR" sz="2200" dirty="0" smtClean="0">
              <a:latin typeface="Georgia" pitchFamily="18" charset="0"/>
            </a:endParaRPr>
          </a:p>
          <a:p>
            <a:pPr algn="ctr"/>
            <a:r>
              <a:rPr lang="el-GR" sz="2200" dirty="0" smtClean="0">
                <a:latin typeface="Georgia" pitchFamily="18" charset="0"/>
              </a:rPr>
              <a:t>Το ηλεκτρονικό τσιγάρο μπορεί να μοιάζει με το κανονικό τσιγάρο όμως δεν είναι. Αποτελείται από την μπαταρία, τον ατμοποιητή και το φίλτρο μέσα στο οποίο βρίσκεται η νικοτίνη και το υγρό, το οποίο ο ατμοποιητής του ηλεκτρονικού τσιγάρου, εξατμίζει για να παραχθεί ο καπνός. Έτσι, μπορεί το ηλεκτρονικό τσιγάρο να μην περιέχει πίσσα και να μην παράγει καύση όπως το κοινό τσιγάρο, όμως περιέχει νικοτίνη, η οποία προκαλεί σπασμό των αρτηριών του πλακούντα και αυτό, έχει ως αποτέλεσμα να μειώνει την παροχή οξυγόνου και των θρεπτικών ουσιών που είναι άκρως απαραίτητες για την ανάπτυξη του εμβρύου.</a:t>
            </a:r>
          </a:p>
          <a:p>
            <a:pPr algn="ctr"/>
            <a:r>
              <a:rPr lang="el-GR" sz="2200" dirty="0" smtClean="0">
                <a:latin typeface="Georgia" pitchFamily="18" charset="0"/>
              </a:rPr>
              <a:t>Επιπλέον παρόλο που υπάρχουν εταιρείες, οι οποίες παράγουν ηλεκτρονικά τσιγάρα τα οποία μπορείτε να χρησιμοποιήσετε χωρίς κάποια γεύση ή περιεκτικότητα νικοτίνης στο φίλτρο, όλοι όσοι ασχολούνται με την πώληση του ηλεκτρονικού τσιγάρου αναφέρουν ότι</a:t>
            </a:r>
            <a:r>
              <a:rPr lang="el-GR" sz="2200" b="1" dirty="0" smtClean="0">
                <a:latin typeface="Georgia" pitchFamily="18" charset="0"/>
              </a:rPr>
              <a:t> δεν θα πρέπει να χρησιμοποιούνται από εγκύους ή θηλάζουσες</a:t>
            </a:r>
            <a:r>
              <a:rPr lang="el-GR" sz="2200" dirty="0" smtClean="0">
                <a:latin typeface="Georgia" pitchFamily="18" charset="0"/>
              </a:rPr>
              <a:t>.</a:t>
            </a:r>
            <a:endParaRPr lang="el-GR" sz="2200" dirty="0">
              <a:latin typeface="Georgia"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sz="3200" dirty="0" smtClean="0">
                <a:latin typeface="Georgia" pitchFamily="18" charset="0"/>
              </a:rPr>
              <a:t>ΔΙΑΤΡΟΦΙΚΕΣ ΑΠΑΙΤΗΣΕΙΣ ΣΤΗΝ ΕΓΚΥΜΟΣΥΣΥΝΗ</a:t>
            </a:r>
            <a:endParaRPr lang="el-GR" sz="3200" dirty="0">
              <a:latin typeface="Georgia" pitchFamily="18" charset="0"/>
            </a:endParaRPr>
          </a:p>
        </p:txBody>
      </p:sp>
      <p:sp>
        <p:nvSpPr>
          <p:cNvPr id="3" name="2 - Θέση περιεχομένου"/>
          <p:cNvSpPr>
            <a:spLocks noGrp="1"/>
          </p:cNvSpPr>
          <p:nvPr>
            <p:ph idx="1"/>
          </p:nvPr>
        </p:nvSpPr>
        <p:spPr>
          <a:xfrm>
            <a:off x="0" y="1600200"/>
            <a:ext cx="9144000" cy="4525963"/>
          </a:xfrm>
        </p:spPr>
        <p:txBody>
          <a:bodyPr>
            <a:normAutofit/>
          </a:bodyPr>
          <a:lstStyle/>
          <a:p>
            <a:pPr algn="ctr">
              <a:buNone/>
            </a:pPr>
            <a:r>
              <a:rPr lang="el-GR" sz="2400" dirty="0" smtClean="0">
                <a:latin typeface="Georgia" pitchFamily="18" charset="0"/>
              </a:rPr>
              <a:t>ΕΝΕΡΓΕΙΑ</a:t>
            </a:r>
          </a:p>
          <a:p>
            <a:pPr algn="ctr">
              <a:buNone/>
            </a:pPr>
            <a:r>
              <a:rPr lang="el-GR" sz="2400" dirty="0" smtClean="0">
                <a:latin typeface="Georgia" pitchFamily="18" charset="0"/>
              </a:rPr>
              <a:t>Επιπλέον ενέργεια κατά την εγκυμοσύνη για να:</a:t>
            </a:r>
          </a:p>
          <a:p>
            <a:pPr algn="ctr"/>
            <a:r>
              <a:rPr lang="el-GR" sz="2400" dirty="0" smtClean="0">
                <a:latin typeface="Georgia" pitchFamily="18" charset="0"/>
              </a:rPr>
              <a:t>ανταπεξέλθει ο οργανισμός της εγκύου στις απαιτήσεις της κύησης</a:t>
            </a:r>
          </a:p>
          <a:p>
            <a:pPr algn="ctr"/>
            <a:r>
              <a:rPr lang="el-GR" sz="2400" dirty="0" smtClean="0">
                <a:latin typeface="Georgia" pitchFamily="18" charset="0"/>
              </a:rPr>
              <a:t>εξασφαλιστεί η κατάλληλη αύξηση βάρους για την έγκυο</a:t>
            </a:r>
          </a:p>
          <a:p>
            <a:pPr algn="ctr"/>
            <a:r>
              <a:rPr lang="el-GR" sz="2400" dirty="0" smtClean="0">
                <a:latin typeface="Georgia" pitchFamily="18" charset="0"/>
              </a:rPr>
              <a:t>εφοδιαστεί το έμβρυο με τα κατάλληλα θρεπτικά στοιχεία</a:t>
            </a:r>
          </a:p>
          <a:p>
            <a:pPr algn="ctr">
              <a:buNone/>
            </a:pPr>
            <a:endParaRPr lang="el-GR" sz="2400" dirty="0" smtClean="0">
              <a:latin typeface="Georgia" pitchFamily="18" charset="0"/>
            </a:endParaRPr>
          </a:p>
          <a:p>
            <a:pPr algn="ctr">
              <a:buNone/>
            </a:pPr>
            <a:r>
              <a:rPr lang="el-GR" sz="2400" dirty="0" smtClean="0">
                <a:latin typeface="Georgia" pitchFamily="18" charset="0"/>
              </a:rPr>
              <a:t>Κατά την εγκυμοσύνη απαιτείται </a:t>
            </a:r>
            <a:r>
              <a:rPr lang="el-GR" sz="2400" b="1" dirty="0" smtClean="0">
                <a:latin typeface="Georgia" pitchFamily="18" charset="0"/>
              </a:rPr>
              <a:t>καθημερινά πρόσληψη 300 θερμίδων </a:t>
            </a:r>
            <a:r>
              <a:rPr lang="el-GR" sz="2400" dirty="0" smtClean="0">
                <a:latin typeface="Georgia" pitchFamily="18" charset="0"/>
              </a:rPr>
              <a:t>επιπλέον αυτών που προσλάμβανε η γυναίκα πριν τη σύλληψη (εφόσον είχε φυσιολογικό ΣΒ)</a:t>
            </a:r>
            <a:endParaRPr lang="el-GR" sz="2400" dirty="0">
              <a:latin typeface="Georgia"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latin typeface="Georgia" pitchFamily="18" charset="0"/>
              </a:rPr>
              <a:t>ΔΙΑΤΡΟΦΙΚΗ ΣΥΜΠΕΡΙΦΟΡΑ</a:t>
            </a:r>
            <a:endParaRPr lang="el-GR" sz="3200" dirty="0">
              <a:latin typeface="Georgia" pitchFamily="18" charset="0"/>
            </a:endParaRPr>
          </a:p>
        </p:txBody>
      </p:sp>
      <p:sp>
        <p:nvSpPr>
          <p:cNvPr id="3" name="2 - Θέση περιεχομένου"/>
          <p:cNvSpPr>
            <a:spLocks noGrp="1"/>
          </p:cNvSpPr>
          <p:nvPr>
            <p:ph idx="1"/>
          </p:nvPr>
        </p:nvSpPr>
        <p:spPr/>
        <p:txBody>
          <a:bodyPr>
            <a:normAutofit/>
          </a:bodyPr>
          <a:lstStyle/>
          <a:p>
            <a:pPr algn="ctr"/>
            <a:r>
              <a:rPr lang="el-GR" sz="2400" dirty="0" smtClean="0">
                <a:latin typeface="Georgia" pitchFamily="18" charset="0"/>
              </a:rPr>
              <a:t>Διαθεσιμότητα τροφίμων</a:t>
            </a:r>
          </a:p>
          <a:p>
            <a:pPr algn="ctr">
              <a:buNone/>
            </a:pPr>
            <a:endParaRPr lang="el-GR" sz="2400" dirty="0" smtClean="0">
              <a:latin typeface="Georgia" pitchFamily="18" charset="0"/>
            </a:endParaRPr>
          </a:p>
          <a:p>
            <a:pPr algn="ctr"/>
            <a:r>
              <a:rPr lang="el-GR" sz="2400" dirty="0" smtClean="0">
                <a:latin typeface="Georgia" pitchFamily="18" charset="0"/>
              </a:rPr>
              <a:t>Θρησκεία – Παράδοση</a:t>
            </a:r>
          </a:p>
          <a:p>
            <a:pPr algn="ctr">
              <a:buNone/>
            </a:pPr>
            <a:endParaRPr lang="el-GR" sz="2400" dirty="0" smtClean="0">
              <a:latin typeface="Georgia" pitchFamily="18" charset="0"/>
            </a:endParaRPr>
          </a:p>
          <a:p>
            <a:pPr algn="ctr"/>
            <a:r>
              <a:rPr lang="el-GR" sz="2400" dirty="0" smtClean="0">
                <a:latin typeface="Georgia" pitchFamily="18" charset="0"/>
              </a:rPr>
              <a:t>Προσωπικές επιλογές</a:t>
            </a:r>
          </a:p>
          <a:p>
            <a:pPr algn="ctr">
              <a:buNone/>
            </a:pPr>
            <a:endParaRPr lang="el-GR" sz="2400" dirty="0" smtClean="0">
              <a:latin typeface="Georgia" pitchFamily="18" charset="0"/>
            </a:endParaRPr>
          </a:p>
          <a:p>
            <a:pPr algn="ctr"/>
            <a:r>
              <a:rPr lang="el-GR" sz="2400" dirty="0" smtClean="0">
                <a:latin typeface="Georgia" pitchFamily="18" charset="0"/>
              </a:rPr>
              <a:t>Τρόπος ζωής</a:t>
            </a:r>
          </a:p>
          <a:p>
            <a:pPr algn="ctr">
              <a:buNone/>
            </a:pPr>
            <a:endParaRPr lang="el-GR" sz="2400" smtClean="0">
              <a:latin typeface="Georgia" pitchFamily="18" charset="0"/>
            </a:endParaRPr>
          </a:p>
          <a:p>
            <a:pPr algn="ctr"/>
            <a:r>
              <a:rPr lang="el-GR" sz="2400" smtClean="0">
                <a:latin typeface="Georgia" pitchFamily="18" charset="0"/>
              </a:rPr>
              <a:t>Διαφήμιση</a:t>
            </a:r>
            <a:endParaRPr lang="el-GR" sz="2400" dirty="0" smtClean="0">
              <a:latin typeface="Georgia" pitchFamily="18" charset="0"/>
            </a:endParaRPr>
          </a:p>
          <a:p>
            <a:pPr algn="ctr">
              <a:buNone/>
            </a:pPr>
            <a:endParaRPr lang="el-GR" sz="2400" dirty="0" smtClean="0">
              <a:latin typeface="Georgia" pitchFamily="18" charset="0"/>
            </a:endParaRPr>
          </a:p>
          <a:p>
            <a:pPr algn="ctr"/>
            <a:endParaRPr lang="el-GR" sz="2400" dirty="0">
              <a:latin typeface="Georgia"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018"/>
          </a:xfrm>
        </p:spPr>
        <p:txBody>
          <a:bodyPr>
            <a:normAutofit fontScale="90000"/>
          </a:bodyPr>
          <a:lstStyle/>
          <a:p>
            <a:endParaRPr lang="el-GR" dirty="0"/>
          </a:p>
        </p:txBody>
      </p:sp>
      <p:sp>
        <p:nvSpPr>
          <p:cNvPr id="3" name="2 - Θέση περιεχομένου"/>
          <p:cNvSpPr>
            <a:spLocks noGrp="1"/>
          </p:cNvSpPr>
          <p:nvPr>
            <p:ph idx="1"/>
          </p:nvPr>
        </p:nvSpPr>
        <p:spPr>
          <a:xfrm>
            <a:off x="0" y="692696"/>
            <a:ext cx="9144000" cy="6165304"/>
          </a:xfrm>
        </p:spPr>
        <p:txBody>
          <a:bodyPr>
            <a:normAutofit/>
          </a:bodyPr>
          <a:lstStyle/>
          <a:p>
            <a:pPr algn="ctr"/>
            <a:r>
              <a:rPr lang="el-GR" sz="2400" b="1" dirty="0" smtClean="0">
                <a:latin typeface="Georgia" pitchFamily="18" charset="0"/>
              </a:rPr>
              <a:t>Πρωτεΐνες</a:t>
            </a:r>
            <a:r>
              <a:rPr lang="el-GR" sz="2400" dirty="0" smtClean="0">
                <a:latin typeface="Georgia" pitchFamily="18" charset="0"/>
              </a:rPr>
              <a:t>: αυξημένες ανάγκες κυρίως στο 2</a:t>
            </a:r>
            <a:r>
              <a:rPr lang="el-GR" sz="2400" baseline="30000" dirty="0" smtClean="0">
                <a:latin typeface="Georgia" pitchFamily="18" charset="0"/>
              </a:rPr>
              <a:t>ο</a:t>
            </a:r>
            <a:r>
              <a:rPr lang="el-GR" sz="2400" dirty="0" smtClean="0">
                <a:latin typeface="Georgia" pitchFamily="18" charset="0"/>
              </a:rPr>
              <a:t> και 3</a:t>
            </a:r>
            <a:r>
              <a:rPr lang="el-GR" sz="2400" baseline="30000" dirty="0" smtClean="0">
                <a:latin typeface="Georgia" pitchFamily="18" charset="0"/>
              </a:rPr>
              <a:t>ο</a:t>
            </a:r>
            <a:r>
              <a:rPr lang="el-GR" sz="2400" dirty="0" smtClean="0">
                <a:latin typeface="Georgia" pitchFamily="18" charset="0"/>
              </a:rPr>
              <a:t> </a:t>
            </a:r>
            <a:r>
              <a:rPr lang="el-GR" sz="2400" dirty="0" smtClean="0">
                <a:latin typeface="Georgia" pitchFamily="18" charset="0"/>
              </a:rPr>
              <a:t>τρίμηνο. 60</a:t>
            </a:r>
            <a:r>
              <a:rPr lang="en-US" sz="2400" dirty="0" smtClean="0">
                <a:latin typeface="Georgia" pitchFamily="18" charset="0"/>
              </a:rPr>
              <a:t> gr </a:t>
            </a:r>
            <a:r>
              <a:rPr lang="el-GR" sz="2400" dirty="0" smtClean="0">
                <a:latin typeface="Georgia" pitchFamily="18" charset="0"/>
              </a:rPr>
              <a:t>καθημερινά +10-16 </a:t>
            </a:r>
            <a:r>
              <a:rPr lang="en-US" sz="2400" dirty="0" smtClean="0">
                <a:latin typeface="Georgia" pitchFamily="18" charset="0"/>
              </a:rPr>
              <a:t>gr </a:t>
            </a:r>
            <a:r>
              <a:rPr lang="el-GR" sz="2400" dirty="0" smtClean="0">
                <a:latin typeface="Georgia" pitchFamily="18" charset="0"/>
              </a:rPr>
              <a:t>από πριν την κύηση.</a:t>
            </a:r>
            <a:endParaRPr lang="el-GR" sz="2400" dirty="0" smtClean="0">
              <a:latin typeface="Georgia" pitchFamily="18" charset="0"/>
            </a:endParaRPr>
          </a:p>
          <a:p>
            <a:pPr algn="ctr">
              <a:buNone/>
            </a:pPr>
            <a:endParaRPr lang="el-GR" sz="2400" dirty="0" smtClean="0">
              <a:latin typeface="Georgia" pitchFamily="18" charset="0"/>
            </a:endParaRPr>
          </a:p>
          <a:p>
            <a:pPr algn="ctr"/>
            <a:r>
              <a:rPr lang="el-GR" sz="2400" b="1" dirty="0" smtClean="0">
                <a:latin typeface="Georgia" pitchFamily="18" charset="0"/>
              </a:rPr>
              <a:t>Λιπίδια</a:t>
            </a:r>
            <a:r>
              <a:rPr lang="el-GR" sz="2400" dirty="0" smtClean="0">
                <a:latin typeface="Georgia" pitchFamily="18" charset="0"/>
              </a:rPr>
              <a:t>: ΔΕΝ απαιτείται αυξημένη πρόσληψη (λήψη ψαριών)</a:t>
            </a:r>
          </a:p>
          <a:p>
            <a:pPr algn="ctr"/>
            <a:endParaRPr lang="el-GR" sz="2400" b="1" dirty="0" smtClean="0">
              <a:latin typeface="Georgia" pitchFamily="18" charset="0"/>
            </a:endParaRPr>
          </a:p>
          <a:p>
            <a:pPr algn="ctr"/>
            <a:r>
              <a:rPr lang="el-GR" sz="2400" b="1" dirty="0" smtClean="0">
                <a:latin typeface="Georgia" pitchFamily="18" charset="0"/>
              </a:rPr>
              <a:t>Υδατάνθρακες</a:t>
            </a:r>
            <a:r>
              <a:rPr lang="el-GR" sz="2400" dirty="0" smtClean="0">
                <a:latin typeface="Georgia" pitchFamily="18" charset="0"/>
              </a:rPr>
              <a:t>: αυξημένες ανάγκες</a:t>
            </a:r>
          </a:p>
          <a:p>
            <a:pPr algn="ctr">
              <a:buNone/>
            </a:pPr>
            <a:endParaRPr lang="el-GR" sz="2400" dirty="0" smtClean="0">
              <a:latin typeface="Georgia" pitchFamily="18" charset="0"/>
            </a:endParaRPr>
          </a:p>
          <a:p>
            <a:pPr algn="ctr"/>
            <a:r>
              <a:rPr lang="el-GR" sz="2400" b="1" dirty="0" smtClean="0">
                <a:latin typeface="Georgia" pitchFamily="18" charset="0"/>
              </a:rPr>
              <a:t>Βιταμίνες</a:t>
            </a:r>
            <a:r>
              <a:rPr lang="el-GR" sz="2400" dirty="0" smtClean="0">
                <a:latin typeface="Georgia" pitchFamily="18" charset="0"/>
              </a:rPr>
              <a:t>: αύξηση αναγκών (</a:t>
            </a:r>
            <a:r>
              <a:rPr lang="en-US" sz="2400" dirty="0" smtClean="0">
                <a:latin typeface="Georgia" pitchFamily="18" charset="0"/>
              </a:rPr>
              <a:t>+</a:t>
            </a:r>
            <a:r>
              <a:rPr lang="el-GR" sz="2400" dirty="0" smtClean="0">
                <a:latin typeface="Georgia" pitchFamily="18" charset="0"/>
              </a:rPr>
              <a:t>1/3 σε σχέση με πριν την κύηση). Προσοχή κυρίως στο </a:t>
            </a:r>
            <a:r>
              <a:rPr lang="el-GR" sz="2400" b="1" dirty="0" smtClean="0">
                <a:latin typeface="Georgia" pitchFamily="18" charset="0"/>
              </a:rPr>
              <a:t>φυλλικό οξύ, </a:t>
            </a:r>
            <a:r>
              <a:rPr lang="en-US" sz="2400" b="1" dirty="0" smtClean="0">
                <a:latin typeface="Georgia" pitchFamily="18" charset="0"/>
              </a:rPr>
              <a:t>B6</a:t>
            </a:r>
            <a:r>
              <a:rPr lang="el-GR" sz="2400" b="1" dirty="0" smtClean="0">
                <a:latin typeface="Georgia" pitchFamily="18" charset="0"/>
              </a:rPr>
              <a:t>, </a:t>
            </a:r>
            <a:r>
              <a:rPr lang="en-US" sz="2400" b="1" dirty="0" smtClean="0">
                <a:latin typeface="Georgia" pitchFamily="18" charset="0"/>
              </a:rPr>
              <a:t>B</a:t>
            </a:r>
            <a:r>
              <a:rPr lang="el-GR" sz="2400" b="1" dirty="0" smtClean="0">
                <a:latin typeface="Georgia" pitchFamily="18" charset="0"/>
              </a:rPr>
              <a:t>12, </a:t>
            </a:r>
            <a:r>
              <a:rPr lang="en-US" sz="2400" b="1" dirty="0" smtClean="0">
                <a:latin typeface="Georgia" pitchFamily="18" charset="0"/>
              </a:rPr>
              <a:t>C,E,K</a:t>
            </a:r>
            <a:r>
              <a:rPr lang="el-GR" sz="2400" b="1" dirty="0" smtClean="0">
                <a:latin typeface="Georgia" pitchFamily="18" charset="0"/>
              </a:rPr>
              <a:t>. </a:t>
            </a:r>
            <a:r>
              <a:rPr lang="el-GR" sz="2400" dirty="0" smtClean="0">
                <a:latin typeface="Georgia" pitchFamily="18" charset="0"/>
              </a:rPr>
              <a:t>Λήψη φρούτων, πράσινων λαχανικών και ελαιόλαδου.</a:t>
            </a:r>
          </a:p>
          <a:p>
            <a:pPr algn="ctr">
              <a:buNone/>
            </a:pPr>
            <a:endParaRPr lang="el-GR" sz="2400" dirty="0" smtClean="0">
              <a:latin typeface="Georgia" pitchFamily="18" charset="0"/>
            </a:endParaRPr>
          </a:p>
          <a:p>
            <a:pPr algn="ctr"/>
            <a:r>
              <a:rPr lang="el-GR" sz="2400" b="1" dirty="0" smtClean="0">
                <a:latin typeface="Georgia" pitchFamily="18" charset="0"/>
              </a:rPr>
              <a:t>Μέταλλα – ιχνοστοιχεία: </a:t>
            </a:r>
            <a:r>
              <a:rPr lang="el-GR" sz="2400" dirty="0" smtClean="0">
                <a:latin typeface="Georgia" pitchFamily="18" charset="0"/>
              </a:rPr>
              <a:t>αύξηση αναγκών για όλα, ιδιαίτερα για ασβέστιο (κυρίως </a:t>
            </a:r>
            <a:r>
              <a:rPr lang="el-GR" sz="2400" dirty="0" smtClean="0">
                <a:latin typeface="Georgia" pitchFamily="18" charset="0"/>
              </a:rPr>
              <a:t>στο </a:t>
            </a:r>
            <a:r>
              <a:rPr lang="el-GR" sz="2400" dirty="0" smtClean="0">
                <a:latin typeface="Georgia" pitchFamily="18" charset="0"/>
              </a:rPr>
              <a:t>3</a:t>
            </a:r>
            <a:r>
              <a:rPr lang="el-GR" sz="2400" baseline="30000" dirty="0" smtClean="0">
                <a:latin typeface="Georgia" pitchFamily="18" charset="0"/>
              </a:rPr>
              <a:t>ο</a:t>
            </a:r>
            <a:r>
              <a:rPr lang="el-GR" sz="2400" dirty="0" smtClean="0">
                <a:latin typeface="Georgia" pitchFamily="18" charset="0"/>
              </a:rPr>
              <a:t> τρίμηνο) και σίδηρο (διπλασιασμός αναγκών). Λήψη γαλακτοκομικών και τροφίμων ζωικής προέλευσης.</a:t>
            </a:r>
            <a:endParaRPr lang="el-GR" sz="2400" b="1" dirty="0">
              <a:latin typeface="Georgia"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138138"/>
          </a:xfrm>
        </p:spPr>
        <p:txBody>
          <a:bodyPr>
            <a:normAutofit/>
          </a:bodyPr>
          <a:lstStyle/>
          <a:p>
            <a:r>
              <a:rPr lang="el-GR" sz="3200" dirty="0" smtClean="0">
                <a:latin typeface="Georgia" pitchFamily="18" charset="0"/>
              </a:rPr>
              <a:t>Ισορροπημένη δίαιτα στην εγκυμοσύνη</a:t>
            </a:r>
            <a:endParaRPr lang="el-GR" sz="3200" dirty="0">
              <a:latin typeface="Georgia" pitchFamily="18" charset="0"/>
            </a:endParaRPr>
          </a:p>
        </p:txBody>
      </p:sp>
      <p:sp>
        <p:nvSpPr>
          <p:cNvPr id="3" name="2 - Θέση περιεχομένου"/>
          <p:cNvSpPr>
            <a:spLocks noGrp="1"/>
          </p:cNvSpPr>
          <p:nvPr>
            <p:ph idx="1"/>
          </p:nvPr>
        </p:nvSpPr>
        <p:spPr>
          <a:xfrm>
            <a:off x="0" y="1052736"/>
            <a:ext cx="9144000" cy="5805264"/>
          </a:xfrm>
        </p:spPr>
        <p:txBody>
          <a:bodyPr>
            <a:normAutofit/>
          </a:bodyPr>
          <a:lstStyle/>
          <a:p>
            <a:pPr algn="ctr">
              <a:buNone/>
            </a:pPr>
            <a:r>
              <a:rPr lang="el-GR" sz="2200" dirty="0" smtClean="0">
                <a:latin typeface="Georgia" pitchFamily="18" charset="0"/>
              </a:rPr>
              <a:t>Κατά τη διάρκεια της κύησης μπορεί η έγκυος να καταναλώνει υπερβολικές ποσότητες τροφής («τρώει για δύο») με κίνδυνο παχυσαρκίας και επακόλουθων επιπλοκών, ή αντιθέτως να μην τρέφεται επαρκώς (μειωμένη όρεξη, φόβος αύξησης του βάρους, γαστρεντερικά προβλήματα) με κίνδυνο για την υγεία της και αυτής του εμβρύου.</a:t>
            </a:r>
          </a:p>
          <a:p>
            <a:pPr algn="ctr">
              <a:buNone/>
            </a:pPr>
            <a:r>
              <a:rPr lang="el-GR" sz="2200" dirty="0" smtClean="0">
                <a:latin typeface="Georgia" pitchFamily="18" charset="0"/>
              </a:rPr>
              <a:t>Ιδιόρρυθμες διατροφικές συνήθειες </a:t>
            </a:r>
            <a:r>
              <a:rPr lang="el-GR" sz="2200" dirty="0" smtClean="0">
                <a:latin typeface="Georgia" pitchFamily="18" charset="0"/>
              </a:rPr>
              <a:t>(πχ μονοφαγία) που </a:t>
            </a:r>
            <a:r>
              <a:rPr lang="el-GR" sz="2200" dirty="0" smtClean="0">
                <a:latin typeface="Georgia" pitchFamily="18" charset="0"/>
              </a:rPr>
              <a:t>δεν καταλήγουν σε ακρότητες δεν είναι επικίνδυνες.</a:t>
            </a:r>
          </a:p>
          <a:p>
            <a:pPr algn="ctr">
              <a:buNone/>
            </a:pPr>
            <a:r>
              <a:rPr lang="el-GR" sz="2200" dirty="0" smtClean="0">
                <a:latin typeface="Georgia" pitchFamily="18" charset="0"/>
              </a:rPr>
              <a:t>Σε υπάρχοντα γαστρεντερικά προβλήματα συνιστώνται πολλά, μικρά γεύματα, απλά μαγειρεμένα, αποφυγή έντονων οσμών και λήψης υγρών κατά τη διάρκεια της ναυτίας.</a:t>
            </a:r>
          </a:p>
          <a:p>
            <a:pPr algn="ctr">
              <a:buNone/>
            </a:pPr>
            <a:r>
              <a:rPr lang="el-GR" sz="2200" dirty="0" smtClean="0">
                <a:latin typeface="Georgia" pitchFamily="18" charset="0"/>
              </a:rPr>
              <a:t>Εάν η έγκυος είναι χορτοφάγος δεν θα έχει πρόβλημα εφόσον καλύπτει τις ανάγκες σε ασβέστιο, </a:t>
            </a:r>
            <a:r>
              <a:rPr lang="el-GR" sz="2200" dirty="0" err="1" smtClean="0">
                <a:latin typeface="Georgia" pitchFamily="18" charset="0"/>
              </a:rPr>
              <a:t>βιτ</a:t>
            </a:r>
            <a:r>
              <a:rPr lang="en-US" sz="2200" dirty="0" smtClean="0">
                <a:latin typeface="Georgia" pitchFamily="18" charset="0"/>
              </a:rPr>
              <a:t>. D </a:t>
            </a:r>
            <a:r>
              <a:rPr lang="el-GR" sz="2200" dirty="0" smtClean="0">
                <a:latin typeface="Georgia" pitchFamily="18" charset="0"/>
              </a:rPr>
              <a:t>και </a:t>
            </a:r>
            <a:r>
              <a:rPr lang="en-US" sz="2200" dirty="0" smtClean="0">
                <a:latin typeface="Georgia" pitchFamily="18" charset="0"/>
              </a:rPr>
              <a:t>B12</a:t>
            </a:r>
            <a:r>
              <a:rPr lang="el-GR" sz="2200" dirty="0" smtClean="0">
                <a:latin typeface="Georgia" pitchFamily="18" charset="0"/>
              </a:rPr>
              <a:t> (πρόσληψη γαλακτοκομικών, συνδυασμοί τροφίμων). Γενικά απαιτούνται περισσότερα συμπληρώματα διατροφής.</a:t>
            </a:r>
          </a:p>
          <a:p>
            <a:pPr algn="ctr">
              <a:buNone/>
            </a:pPr>
            <a:endParaRPr lang="el-GR" sz="2400" dirty="0" smtClean="0">
              <a:latin typeface="Georgia" pitchFamily="18" charset="0"/>
            </a:endParaRPr>
          </a:p>
          <a:p>
            <a:pPr algn="ctr">
              <a:buNone/>
            </a:pPr>
            <a:endParaRPr lang="el-GR" sz="2400" dirty="0">
              <a:latin typeface="Georgia"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74042"/>
          </a:xfrm>
        </p:spPr>
        <p:txBody>
          <a:bodyPr>
            <a:normAutofit fontScale="90000"/>
          </a:bodyPr>
          <a:lstStyle/>
          <a:p>
            <a:endParaRPr lang="el-GR" dirty="0"/>
          </a:p>
        </p:txBody>
      </p:sp>
      <p:sp>
        <p:nvSpPr>
          <p:cNvPr id="3" name="2 - Θέση περιεχομένου"/>
          <p:cNvSpPr>
            <a:spLocks noGrp="1"/>
          </p:cNvSpPr>
          <p:nvPr>
            <p:ph idx="1"/>
          </p:nvPr>
        </p:nvSpPr>
        <p:spPr>
          <a:xfrm>
            <a:off x="0" y="692696"/>
            <a:ext cx="9144000" cy="5904656"/>
          </a:xfrm>
        </p:spPr>
        <p:txBody>
          <a:bodyPr>
            <a:normAutofit/>
          </a:bodyPr>
          <a:lstStyle/>
          <a:p>
            <a:pPr algn="ctr"/>
            <a:r>
              <a:rPr lang="el-GR" sz="2400" dirty="0" smtClean="0">
                <a:latin typeface="Georgia" pitchFamily="18" charset="0"/>
              </a:rPr>
              <a:t>Να προτιμώνται τα πλήρη γαλακτοκομικά</a:t>
            </a:r>
          </a:p>
          <a:p>
            <a:pPr algn="ctr">
              <a:buNone/>
            </a:pPr>
            <a:endParaRPr lang="el-GR" sz="2400" dirty="0" smtClean="0">
              <a:latin typeface="Georgia" pitchFamily="18" charset="0"/>
            </a:endParaRPr>
          </a:p>
          <a:p>
            <a:pPr algn="ctr"/>
            <a:r>
              <a:rPr lang="el-GR" sz="2400" dirty="0" smtClean="0">
                <a:latin typeface="Georgia" pitchFamily="18" charset="0"/>
              </a:rPr>
              <a:t>Κατανάλωση συκωτιού </a:t>
            </a:r>
            <a:r>
              <a:rPr lang="el-GR" sz="2400" smtClean="0">
                <a:latin typeface="Georgia" pitchFamily="18" charset="0"/>
              </a:rPr>
              <a:t>1 φορά/εβδομάδα </a:t>
            </a:r>
            <a:r>
              <a:rPr lang="el-GR" sz="2400" dirty="0" smtClean="0">
                <a:latin typeface="Georgia" pitchFamily="18" charset="0"/>
              </a:rPr>
              <a:t>και κόκκινου κρέατος </a:t>
            </a:r>
            <a:r>
              <a:rPr lang="el-GR" sz="2400" smtClean="0">
                <a:latin typeface="Georgia" pitchFamily="18" charset="0"/>
              </a:rPr>
              <a:t>2-3 φορές/εβδομάδα</a:t>
            </a:r>
            <a:endParaRPr lang="el-GR" sz="2400" dirty="0" smtClean="0">
              <a:latin typeface="Georgia" pitchFamily="18" charset="0"/>
            </a:endParaRPr>
          </a:p>
          <a:p>
            <a:pPr algn="ctr">
              <a:buNone/>
            </a:pPr>
            <a:r>
              <a:rPr lang="el-GR" sz="2400" dirty="0" smtClean="0">
                <a:latin typeface="Georgia" pitchFamily="18" charset="0"/>
              </a:rPr>
              <a:t> </a:t>
            </a:r>
          </a:p>
          <a:p>
            <a:pPr algn="ctr"/>
            <a:r>
              <a:rPr lang="el-GR" sz="2400" dirty="0" smtClean="0">
                <a:latin typeface="Georgia" pitchFamily="18" charset="0"/>
              </a:rPr>
              <a:t>Πρόσληψη φυτικών ινών με ωμά φρούτα και λαχανικά, ψωμί και δημητριακά ολικής άλεσης</a:t>
            </a:r>
          </a:p>
          <a:p>
            <a:pPr algn="ctr">
              <a:buNone/>
            </a:pPr>
            <a:endParaRPr lang="el-GR" sz="2400" dirty="0" smtClean="0">
              <a:latin typeface="Georgia" pitchFamily="18" charset="0"/>
            </a:endParaRPr>
          </a:p>
          <a:p>
            <a:pPr algn="ctr"/>
            <a:r>
              <a:rPr lang="el-GR" sz="2400" dirty="0" smtClean="0">
                <a:latin typeface="Georgia" pitchFamily="18" charset="0"/>
              </a:rPr>
              <a:t>Αποφυγή ζάχαρης και πολλών λιπαρών</a:t>
            </a:r>
          </a:p>
          <a:p>
            <a:pPr algn="ctr">
              <a:buNone/>
            </a:pPr>
            <a:endParaRPr lang="el-GR" sz="2400" dirty="0" smtClean="0">
              <a:latin typeface="Georgia" pitchFamily="18" charset="0"/>
            </a:endParaRPr>
          </a:p>
          <a:p>
            <a:pPr algn="ctr"/>
            <a:r>
              <a:rPr lang="el-GR" sz="2400" dirty="0" smtClean="0">
                <a:latin typeface="Georgia" pitchFamily="18" charset="0"/>
              </a:rPr>
              <a:t>8, τουλάχιστον, ποτήρια νερού ή φυσικών χυμών</a:t>
            </a:r>
          </a:p>
          <a:p>
            <a:pPr algn="ctr">
              <a:buNone/>
            </a:pPr>
            <a:endParaRPr lang="el-GR" sz="2400" dirty="0" smtClean="0">
              <a:latin typeface="Georgia" pitchFamily="18" charset="0"/>
            </a:endParaRPr>
          </a:p>
          <a:p>
            <a:pPr algn="ctr"/>
            <a:r>
              <a:rPr lang="el-GR" sz="2400" dirty="0" smtClean="0">
                <a:latin typeface="Georgia" pitchFamily="18" charset="0"/>
              </a:rPr>
              <a:t>Τακτική άσκηση </a:t>
            </a: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Αποτέλεσμα εικόνας για εγκυμοσυνη και αλκοολ"/>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9158" name="Picture 6" descr="Αποτέλεσμα εικόνας για εγκυμοσυνη και αλκοολ"/>
          <p:cNvPicPr>
            <a:picLocks noChangeAspect="1" noChangeArrowheads="1"/>
          </p:cNvPicPr>
          <p:nvPr/>
        </p:nvPicPr>
        <p:blipFill>
          <a:blip r:embed="rId2" cstate="print"/>
          <a:srcRect/>
          <a:stretch>
            <a:fillRect/>
          </a:stretch>
        </p:blipFill>
        <p:spPr bwMode="auto">
          <a:xfrm>
            <a:off x="5508104" y="0"/>
            <a:ext cx="3439187" cy="2304256"/>
          </a:xfrm>
          <a:prstGeom prst="rect">
            <a:avLst/>
          </a:prstGeom>
          <a:noFill/>
        </p:spPr>
      </p:pic>
      <p:pic>
        <p:nvPicPr>
          <p:cNvPr id="49160" name="Picture 8" descr="Σχετική εικόνα"/>
          <p:cNvPicPr>
            <a:picLocks noChangeAspect="1" noChangeArrowheads="1"/>
          </p:cNvPicPr>
          <p:nvPr/>
        </p:nvPicPr>
        <p:blipFill>
          <a:blip r:embed="rId3" cstate="print"/>
          <a:srcRect/>
          <a:stretch>
            <a:fillRect/>
          </a:stretch>
        </p:blipFill>
        <p:spPr bwMode="auto">
          <a:xfrm>
            <a:off x="0" y="4581128"/>
            <a:ext cx="3243603" cy="2160240"/>
          </a:xfrm>
          <a:prstGeom prst="rect">
            <a:avLst/>
          </a:prstGeom>
          <a:noFill/>
        </p:spPr>
      </p:pic>
      <p:pic>
        <p:nvPicPr>
          <p:cNvPr id="49162" name="Picture 10" descr="Αποτέλεσμα εικόνας για εγκυμοσυνη και ουσιες"/>
          <p:cNvPicPr>
            <a:picLocks noChangeAspect="1" noChangeArrowheads="1"/>
          </p:cNvPicPr>
          <p:nvPr/>
        </p:nvPicPr>
        <p:blipFill>
          <a:blip r:embed="rId4" cstate="print"/>
          <a:srcRect/>
          <a:stretch>
            <a:fillRect/>
          </a:stretch>
        </p:blipFill>
        <p:spPr bwMode="auto">
          <a:xfrm>
            <a:off x="6177147" y="4553744"/>
            <a:ext cx="2966853" cy="2304256"/>
          </a:xfrm>
          <a:prstGeom prst="rect">
            <a:avLst/>
          </a:prstGeom>
          <a:noFill/>
        </p:spPr>
      </p:pic>
      <p:pic>
        <p:nvPicPr>
          <p:cNvPr id="49164" name="Picture 12" descr="Σχετική εικόνα"/>
          <p:cNvPicPr>
            <a:picLocks noChangeAspect="1" noChangeArrowheads="1"/>
          </p:cNvPicPr>
          <p:nvPr/>
        </p:nvPicPr>
        <p:blipFill>
          <a:blip r:embed="rId5" cstate="print"/>
          <a:srcRect/>
          <a:stretch>
            <a:fillRect/>
          </a:stretch>
        </p:blipFill>
        <p:spPr bwMode="auto">
          <a:xfrm>
            <a:off x="0" y="0"/>
            <a:ext cx="3360373" cy="2520281"/>
          </a:xfrm>
          <a:prstGeom prst="rect">
            <a:avLst/>
          </a:prstGeom>
          <a:noFill/>
        </p:spPr>
      </p:pic>
      <p:pic>
        <p:nvPicPr>
          <p:cNvPr id="10" name="Picture 4" descr="Αποτέλεσμα εικόνας για εγκυμοσυνη και αλκοολ"/>
          <p:cNvPicPr>
            <a:picLocks noChangeAspect="1" noChangeArrowheads="1"/>
          </p:cNvPicPr>
          <p:nvPr/>
        </p:nvPicPr>
        <p:blipFill>
          <a:blip r:embed="rId6" cstate="print"/>
          <a:srcRect/>
          <a:stretch>
            <a:fillRect/>
          </a:stretch>
        </p:blipFill>
        <p:spPr bwMode="auto">
          <a:xfrm>
            <a:off x="2627785" y="2132856"/>
            <a:ext cx="3786628" cy="252028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Αποτέλεσμα εικόνας για εγκυμοσυνη και ουσιες"/>
          <p:cNvPicPr>
            <a:picLocks noChangeAspect="1" noChangeArrowheads="1"/>
          </p:cNvPicPr>
          <p:nvPr/>
        </p:nvPicPr>
        <p:blipFill>
          <a:blip r:embed="rId2" cstate="print"/>
          <a:srcRect/>
          <a:stretch>
            <a:fillRect/>
          </a:stretch>
        </p:blipFill>
        <p:spPr bwMode="auto">
          <a:xfrm>
            <a:off x="395536" y="476672"/>
            <a:ext cx="8133410" cy="612068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Αποτέλεσμα εικόνας για εγκυμοσυνη και ουσιες"/>
          <p:cNvPicPr>
            <a:picLocks noChangeAspect="1" noChangeArrowheads="1"/>
          </p:cNvPicPr>
          <p:nvPr/>
        </p:nvPicPr>
        <p:blipFill>
          <a:blip r:embed="rId2" cstate="print"/>
          <a:srcRect/>
          <a:stretch>
            <a:fillRect/>
          </a:stretch>
        </p:blipFill>
        <p:spPr bwMode="auto">
          <a:xfrm>
            <a:off x="395536" y="260648"/>
            <a:ext cx="8388424" cy="642970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Σχετική εικόνα"/>
          <p:cNvPicPr>
            <a:picLocks noChangeAspect="1" noChangeArrowheads="1"/>
          </p:cNvPicPr>
          <p:nvPr/>
        </p:nvPicPr>
        <p:blipFill>
          <a:blip r:embed="rId2" cstate="print"/>
          <a:srcRect/>
          <a:stretch>
            <a:fillRect/>
          </a:stretch>
        </p:blipFill>
        <p:spPr bwMode="auto">
          <a:xfrm>
            <a:off x="179512" y="404664"/>
            <a:ext cx="8757953" cy="603728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Σχετική εικόνα"/>
          <p:cNvPicPr>
            <a:picLocks noChangeAspect="1" noChangeArrowheads="1"/>
          </p:cNvPicPr>
          <p:nvPr/>
        </p:nvPicPr>
        <p:blipFill>
          <a:blip r:embed="rId2" cstate="print"/>
          <a:srcRect/>
          <a:stretch>
            <a:fillRect/>
          </a:stretch>
        </p:blipFill>
        <p:spPr bwMode="auto">
          <a:xfrm>
            <a:off x="395536" y="1124744"/>
            <a:ext cx="8382865" cy="460851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terzakis-obgyn.gr/terzakis/wp-content/uploads/2017/05/5-2.jpg"/>
          <p:cNvPicPr>
            <a:picLocks noChangeAspect="1" noChangeArrowheads="1"/>
          </p:cNvPicPr>
          <p:nvPr/>
        </p:nvPicPr>
        <p:blipFill>
          <a:blip r:embed="rId2" cstate="print"/>
          <a:srcRect/>
          <a:stretch>
            <a:fillRect/>
          </a:stretch>
        </p:blipFill>
        <p:spPr bwMode="auto">
          <a:xfrm>
            <a:off x="755576" y="297184"/>
            <a:ext cx="7704856" cy="6414388"/>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Σχετική εικόνα"/>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792088"/>
          </a:xfrm>
        </p:spPr>
        <p:txBody>
          <a:bodyPr>
            <a:normAutofit/>
          </a:bodyPr>
          <a:lstStyle/>
          <a:p>
            <a:r>
              <a:rPr lang="el-GR" sz="3200" dirty="0" smtClean="0">
                <a:latin typeface="Georgia" pitchFamily="18" charset="0"/>
              </a:rPr>
              <a:t>ΣΧΕΣΗ ΔΙΑΤΡΟΦΗΣ ΚΑΙ ΥΓΕΙΑΣ</a:t>
            </a:r>
            <a:endParaRPr lang="el-GR" sz="3200" dirty="0">
              <a:latin typeface="Georgia" pitchFamily="18" charset="0"/>
            </a:endParaRPr>
          </a:p>
        </p:txBody>
      </p:sp>
      <p:sp>
        <p:nvSpPr>
          <p:cNvPr id="3" name="2 - Θέση περιεχομένου"/>
          <p:cNvSpPr>
            <a:spLocks noGrp="1"/>
          </p:cNvSpPr>
          <p:nvPr>
            <p:ph idx="1"/>
          </p:nvPr>
        </p:nvSpPr>
        <p:spPr>
          <a:xfrm>
            <a:off x="0" y="1268760"/>
            <a:ext cx="9144000" cy="5472608"/>
          </a:xfrm>
        </p:spPr>
        <p:txBody>
          <a:bodyPr>
            <a:normAutofit/>
          </a:bodyPr>
          <a:lstStyle/>
          <a:p>
            <a:pPr algn="ctr">
              <a:buNone/>
            </a:pPr>
            <a:r>
              <a:rPr lang="el-GR" sz="2300" dirty="0" smtClean="0">
                <a:latin typeface="Georgia" pitchFamily="18" charset="0"/>
              </a:rPr>
              <a:t>Όταν η διατροφή δεν είναι ισορροπημένη προκαλείται διαταραχή της υγείας στον άνθρωπο.</a:t>
            </a:r>
          </a:p>
          <a:p>
            <a:pPr algn="ctr">
              <a:buNone/>
            </a:pPr>
            <a:r>
              <a:rPr lang="el-GR" sz="2300" dirty="0" smtClean="0">
                <a:latin typeface="Georgia" pitchFamily="18" charset="0"/>
              </a:rPr>
              <a:t>Η επίδραση της διατροφής στην υγεία του ανθρώπου οφείλεται σε:</a:t>
            </a:r>
          </a:p>
          <a:p>
            <a:pPr algn="ctr">
              <a:buFont typeface="Georgia" pitchFamily="18" charset="0"/>
              <a:buChar char="−"/>
            </a:pPr>
            <a:r>
              <a:rPr lang="el-GR" sz="2300" dirty="0" smtClean="0">
                <a:latin typeface="Georgia" pitchFamily="18" charset="0"/>
              </a:rPr>
              <a:t>Έλλειψη ορισμένων θρεπτικών συστατικών (υποσιτισμός)</a:t>
            </a:r>
          </a:p>
          <a:p>
            <a:pPr algn="ctr">
              <a:buFont typeface="Georgia" pitchFamily="18" charset="0"/>
              <a:buChar char="−"/>
            </a:pPr>
            <a:r>
              <a:rPr lang="el-GR" sz="2300" dirty="0" smtClean="0">
                <a:latin typeface="Georgia" pitchFamily="18" charset="0"/>
              </a:rPr>
              <a:t>Αυξημένη ενεργειακή πρόσληψη (παχυσαρκία)</a:t>
            </a:r>
          </a:p>
          <a:p>
            <a:pPr algn="ctr">
              <a:buFont typeface="Georgia" pitchFamily="18" charset="0"/>
              <a:buChar char="−"/>
            </a:pPr>
            <a:r>
              <a:rPr lang="el-GR" sz="2300" dirty="0" smtClean="0">
                <a:latin typeface="Georgia" pitchFamily="18" charset="0"/>
              </a:rPr>
              <a:t>Κατανάλωση ζάχαρης (τερηδόνα)</a:t>
            </a:r>
          </a:p>
          <a:p>
            <a:pPr algn="ctr">
              <a:buFont typeface="Georgia" pitchFamily="18" charset="0"/>
              <a:buChar char="−"/>
            </a:pPr>
            <a:r>
              <a:rPr lang="el-GR" sz="2300" dirty="0" smtClean="0">
                <a:latin typeface="Georgia" pitchFamily="18" charset="0"/>
              </a:rPr>
              <a:t>Κατανάλωση οινοπνευματωδών ποτών (κακοήθειες, κίρρωση)</a:t>
            </a:r>
          </a:p>
          <a:p>
            <a:pPr algn="ctr">
              <a:buFont typeface="Georgia" pitchFamily="18" charset="0"/>
              <a:buChar char="−"/>
            </a:pPr>
            <a:r>
              <a:rPr lang="el-GR" sz="2300" dirty="0" smtClean="0">
                <a:latin typeface="Georgia" pitchFamily="18" charset="0"/>
              </a:rPr>
              <a:t>Κατανάλωση μη οινοπνευματωδών ποτών («κενές» θερμίδες, παχυσαρκία)</a:t>
            </a:r>
          </a:p>
          <a:p>
            <a:pPr algn="ctr">
              <a:buFont typeface="Georgia" pitchFamily="18" charset="0"/>
              <a:buChar char="−"/>
            </a:pPr>
            <a:r>
              <a:rPr lang="el-GR" sz="2300" dirty="0" smtClean="0">
                <a:latin typeface="Georgia" pitchFamily="18" charset="0"/>
              </a:rPr>
              <a:t>Κατανάλωση αλατιού (υπέρταση)</a:t>
            </a:r>
          </a:p>
          <a:p>
            <a:pPr algn="ctr">
              <a:buFont typeface="Georgia" pitchFamily="18" charset="0"/>
              <a:buChar char="±"/>
            </a:pPr>
            <a:r>
              <a:rPr lang="el-GR" sz="2300" dirty="0" smtClean="0">
                <a:latin typeface="Georgia" pitchFamily="18" charset="0"/>
              </a:rPr>
              <a:t>Κατανάλωση ζωικών τροφών</a:t>
            </a:r>
          </a:p>
          <a:p>
            <a:pPr algn="ctr">
              <a:buFont typeface="Georgia" pitchFamily="18" charset="0"/>
              <a:buChar char="+"/>
            </a:pPr>
            <a:r>
              <a:rPr lang="el-GR" sz="2300" dirty="0" smtClean="0">
                <a:latin typeface="Georgia" pitchFamily="18" charset="0"/>
              </a:rPr>
              <a:t>Κατανάλωση λαχανικών και φρούτων</a:t>
            </a:r>
          </a:p>
          <a:p>
            <a:pPr algn="ctr">
              <a:buFont typeface="Georgia" pitchFamily="18" charset="0"/>
              <a:buChar char="+"/>
            </a:pPr>
            <a:r>
              <a:rPr lang="el-GR" sz="2300" dirty="0" smtClean="0">
                <a:latin typeface="Georgia" pitchFamily="18" charset="0"/>
              </a:rPr>
              <a:t>Κατανάλωση δημητριακών ολικής άλεσης (διαιτητικές ίνες)</a:t>
            </a:r>
          </a:p>
          <a:p>
            <a:pPr algn="ctr"/>
            <a:endParaRPr lang="el-GR" sz="2300" dirty="0" smtClean="0">
              <a:latin typeface="Georgia" pitchFamily="18" charset="0"/>
            </a:endParaRPr>
          </a:p>
          <a:p>
            <a:pPr algn="ctr"/>
            <a:endParaRPr lang="el-GR" sz="2400" dirty="0" smtClean="0">
              <a:latin typeface="Georgia" pitchFamily="18" charset="0"/>
            </a:endParaRPr>
          </a:p>
          <a:p>
            <a:pPr algn="ctr"/>
            <a:endParaRPr lang="el-GR" sz="2400" dirty="0">
              <a:latin typeface="Georgia"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διατροφη στο θηλασμο"/>
          <p:cNvPicPr>
            <a:picLocks noChangeAspect="1" noChangeArrowheads="1"/>
          </p:cNvPicPr>
          <p:nvPr/>
        </p:nvPicPr>
        <p:blipFill>
          <a:blip r:embed="rId2" cstate="print"/>
          <a:srcRect/>
          <a:stretch>
            <a:fillRect/>
          </a:stretch>
        </p:blipFill>
        <p:spPr bwMode="auto">
          <a:xfrm>
            <a:off x="683568" y="1484784"/>
            <a:ext cx="7870676" cy="357758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latin typeface="Georgia" pitchFamily="18" charset="0"/>
              </a:rPr>
              <a:t>ΔΙΑΤΡΟΦΗ ΚΑΤΑ ΤΟ ΘΗΛΑΣΜΟ</a:t>
            </a:r>
            <a:endParaRPr lang="el-GR" sz="3200" dirty="0">
              <a:latin typeface="Georgia" pitchFamily="18" charset="0"/>
            </a:endParaRPr>
          </a:p>
        </p:txBody>
      </p:sp>
      <p:sp>
        <p:nvSpPr>
          <p:cNvPr id="3" name="2 - Θέση περιεχομένου"/>
          <p:cNvSpPr>
            <a:spLocks noGrp="1"/>
          </p:cNvSpPr>
          <p:nvPr>
            <p:ph idx="1"/>
          </p:nvPr>
        </p:nvSpPr>
        <p:spPr/>
        <p:txBody>
          <a:bodyPr>
            <a:normAutofit/>
          </a:bodyPr>
          <a:lstStyle/>
          <a:p>
            <a:pPr algn="ctr">
              <a:buNone/>
            </a:pPr>
            <a:r>
              <a:rPr lang="el-GR" sz="2400" dirty="0" smtClean="0">
                <a:latin typeface="Georgia" pitchFamily="18" charset="0"/>
              </a:rPr>
              <a:t>Η περίοδος του θηλασμού ξεκινάει λίγες ημέρες μετά τον τοκετό (αρχικά πρωτόγαλα , στη συνέχεια γάλα σε αυξανόμενη ποσότητα) και διαρκεί συνήθως από 6 μήνες ως και 3 χρόνια ανάλογα με την άνεση της μητέρας να θηλάσει, τις ανάγκες του βρέφους και την προσφορά συμπληρωματικών τροφών.</a:t>
            </a:r>
          </a:p>
          <a:p>
            <a:pPr algn="ctr">
              <a:buNone/>
            </a:pPr>
            <a:endParaRPr lang="el-GR" sz="2400" dirty="0" smtClean="0">
              <a:latin typeface="Georgia" pitchFamily="18" charset="0"/>
            </a:endParaRPr>
          </a:p>
          <a:p>
            <a:pPr algn="ctr">
              <a:buNone/>
            </a:pPr>
            <a:r>
              <a:rPr lang="el-GR" sz="2400" b="1" dirty="0" smtClean="0">
                <a:latin typeface="Georgia" pitchFamily="18" charset="0"/>
              </a:rPr>
              <a:t>Το μητρικό γάλα έχει όλα τα απαραίτητα, για το βρέφος,  θρεπτικά συστατικά στις κατάλληλες συγκεντρώσεις.</a:t>
            </a:r>
            <a:endParaRPr lang="el-GR" sz="2400" b="1" dirty="0">
              <a:latin typeface="Georgia"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784976" cy="1143000"/>
          </a:xfrm>
        </p:spPr>
        <p:txBody>
          <a:bodyPr>
            <a:normAutofit/>
          </a:bodyPr>
          <a:lstStyle/>
          <a:p>
            <a:r>
              <a:rPr lang="el-GR" sz="3200" dirty="0" smtClean="0">
                <a:latin typeface="Georgia" pitchFamily="18" charset="0"/>
              </a:rPr>
              <a:t>ΠΛΕΟΝΕΚΤΗΜΑΤΑ ΜΗΤΡΙΚΟΥ ΘΗΛΑΣΜΟΥ</a:t>
            </a:r>
            <a:endParaRPr lang="el-GR" sz="3200" dirty="0">
              <a:latin typeface="Georgia" pitchFamily="18" charset="0"/>
            </a:endParaRPr>
          </a:p>
        </p:txBody>
      </p:sp>
      <p:sp>
        <p:nvSpPr>
          <p:cNvPr id="3" name="2 - Θέση περιεχομένου"/>
          <p:cNvSpPr>
            <a:spLocks noGrp="1"/>
          </p:cNvSpPr>
          <p:nvPr>
            <p:ph idx="1"/>
          </p:nvPr>
        </p:nvSpPr>
        <p:spPr>
          <a:xfrm>
            <a:off x="107504" y="1600200"/>
            <a:ext cx="9036496" cy="4525963"/>
          </a:xfrm>
        </p:spPr>
        <p:txBody>
          <a:bodyPr>
            <a:normAutofit/>
          </a:bodyPr>
          <a:lstStyle/>
          <a:p>
            <a:pPr algn="ctr">
              <a:buNone/>
            </a:pPr>
            <a:r>
              <a:rPr lang="el-GR" sz="2400" b="1" dirty="0" smtClean="0">
                <a:latin typeface="Georgia" pitchFamily="18" charset="0"/>
              </a:rPr>
              <a:t>Πλεονεκτήματα για το βρέφος</a:t>
            </a:r>
          </a:p>
          <a:p>
            <a:pPr algn="ctr">
              <a:buNone/>
            </a:pPr>
            <a:r>
              <a:rPr lang="el-GR" sz="2400" dirty="0" smtClean="0">
                <a:latin typeface="Georgia" pitchFamily="18" charset="0"/>
              </a:rPr>
              <a:t>Το μητρικό γάλα : </a:t>
            </a:r>
          </a:p>
          <a:p>
            <a:pPr algn="ctr"/>
            <a:r>
              <a:rPr lang="el-GR" sz="2400" dirty="0" smtClean="0">
                <a:latin typeface="Georgia" pitchFamily="18" charset="0"/>
              </a:rPr>
              <a:t>Είναι αποστειρωμένο, στη σωστή θερμοκρασία</a:t>
            </a:r>
          </a:p>
          <a:p>
            <a:pPr algn="ctr"/>
            <a:r>
              <a:rPr lang="el-GR" sz="2400" dirty="0" smtClean="0">
                <a:latin typeface="Georgia" pitchFamily="18" charset="0"/>
              </a:rPr>
              <a:t>Είναι εύπεπτο (αποφεύγονται γαστρεντερικές δχές)</a:t>
            </a:r>
          </a:p>
          <a:p>
            <a:pPr algn="ctr"/>
            <a:r>
              <a:rPr lang="el-GR" sz="2400" dirty="0" smtClean="0">
                <a:latin typeface="Georgia" pitchFamily="18" charset="0"/>
              </a:rPr>
              <a:t>Δεν προκαλεί αλλεργίες (αντιθέτως προστατεύει απ’ αυτές)</a:t>
            </a:r>
          </a:p>
          <a:p>
            <a:pPr algn="ctr"/>
            <a:r>
              <a:rPr lang="el-GR" sz="2400" dirty="0" smtClean="0">
                <a:latin typeface="Georgia" pitchFamily="18" charset="0"/>
              </a:rPr>
              <a:t>Μεταφέρει μητρικά αντισώματα</a:t>
            </a:r>
          </a:p>
          <a:p>
            <a:pPr algn="ctr"/>
            <a:r>
              <a:rPr lang="el-GR" sz="2400" dirty="0" smtClean="0">
                <a:latin typeface="Georgia" pitchFamily="18" charset="0"/>
              </a:rPr>
              <a:t>Μειώνει την πιθανότητα παχυσαρκίας ,τερηδόνας, αιφνιδίου θανάτου και καρκίνου στην παιδική ηλικία</a:t>
            </a:r>
          </a:p>
          <a:p>
            <a:pPr algn="ctr"/>
            <a:r>
              <a:rPr lang="el-GR" sz="2400" dirty="0" smtClean="0">
                <a:latin typeface="Georgia" pitchFamily="18" charset="0"/>
              </a:rPr>
              <a:t>Παρέχει ορμόνες</a:t>
            </a:r>
          </a:p>
          <a:p>
            <a:pPr algn="ctr"/>
            <a:endParaRPr lang="el-GR" sz="2400" dirty="0" smtClean="0">
              <a:latin typeface="Georgia" pitchFamily="18" charset="0"/>
            </a:endParaRPr>
          </a:p>
          <a:p>
            <a:pPr algn="ctr"/>
            <a:endParaRPr lang="el-GR" sz="2400" dirty="0">
              <a:latin typeface="Georgia"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8229600" cy="720080"/>
          </a:xfrm>
        </p:spPr>
        <p:txBody>
          <a:bodyPr>
            <a:normAutofit/>
          </a:bodyPr>
          <a:lstStyle/>
          <a:p>
            <a:r>
              <a:rPr lang="el-GR" sz="2400" b="1" dirty="0" smtClean="0">
                <a:latin typeface="Georgia" pitchFamily="18" charset="0"/>
              </a:rPr>
              <a:t>Πλεονεκτήματα για τη μητέρα</a:t>
            </a:r>
            <a:endParaRPr lang="el-GR" sz="2400" b="1" dirty="0">
              <a:latin typeface="Georgia" pitchFamily="18" charset="0"/>
            </a:endParaRPr>
          </a:p>
        </p:txBody>
      </p:sp>
      <p:sp>
        <p:nvSpPr>
          <p:cNvPr id="3" name="2 - Θέση περιεχομένου"/>
          <p:cNvSpPr>
            <a:spLocks noGrp="1"/>
          </p:cNvSpPr>
          <p:nvPr>
            <p:ph idx="1"/>
          </p:nvPr>
        </p:nvSpPr>
        <p:spPr>
          <a:xfrm>
            <a:off x="0" y="1196752"/>
            <a:ext cx="9144000" cy="5661248"/>
          </a:xfrm>
        </p:spPr>
        <p:txBody>
          <a:bodyPr>
            <a:normAutofit/>
          </a:bodyPr>
          <a:lstStyle/>
          <a:p>
            <a:pPr algn="ctr"/>
            <a:r>
              <a:rPr lang="el-GR" sz="2400" dirty="0" smtClean="0">
                <a:latin typeface="Georgia" pitchFamily="18" charset="0"/>
              </a:rPr>
              <a:t>Μειώνει την πιθανότητα για ανάπτυξη καρκίνου του μαστού και ωοθηκών πριν την εμμηνόπαυση</a:t>
            </a:r>
          </a:p>
          <a:p>
            <a:pPr algn="ctr"/>
            <a:r>
              <a:rPr lang="el-GR" sz="2400" dirty="0" smtClean="0">
                <a:latin typeface="Georgia" pitchFamily="18" charset="0"/>
              </a:rPr>
              <a:t>Προστατεύει από οστεοπόρωση</a:t>
            </a:r>
          </a:p>
          <a:p>
            <a:pPr algn="ctr"/>
            <a:r>
              <a:rPr lang="el-GR" sz="2400" dirty="0" smtClean="0">
                <a:latin typeface="Georgia" pitchFamily="18" charset="0"/>
              </a:rPr>
              <a:t>Βοηθά τη μητέρα να επανέλθει στο αρχικό της βάρος και τη μήτρα στην αρχική της κατάσταση</a:t>
            </a:r>
          </a:p>
          <a:p>
            <a:pPr algn="ctr"/>
            <a:r>
              <a:rPr lang="el-GR" sz="2400" dirty="0" smtClean="0">
                <a:latin typeface="Georgia" pitchFamily="18" charset="0"/>
              </a:rPr>
              <a:t>Ασκεί αντισυλληπτική δράση και προστατεύει τα αποθέματα σιδήρου</a:t>
            </a:r>
          </a:p>
          <a:p>
            <a:pPr algn="ctr"/>
            <a:r>
              <a:rPr lang="el-GR" sz="2400" dirty="0" smtClean="0">
                <a:latin typeface="Georgia" pitchFamily="18" charset="0"/>
              </a:rPr>
              <a:t>Πιο πρακτική και οικονομική επιλογή</a:t>
            </a:r>
          </a:p>
          <a:p>
            <a:pPr algn="ctr"/>
            <a:r>
              <a:rPr lang="el-GR" sz="2400" dirty="0" smtClean="0">
                <a:latin typeface="Georgia" pitchFamily="18" charset="0"/>
              </a:rPr>
              <a:t>Ψυχολογική ενθάρρυνση</a:t>
            </a:r>
          </a:p>
          <a:p>
            <a:pPr algn="ctr">
              <a:buNone/>
            </a:pPr>
            <a:endParaRPr lang="el-GR" sz="2400" dirty="0" smtClean="0">
              <a:latin typeface="Georgia" pitchFamily="18" charset="0"/>
            </a:endParaRPr>
          </a:p>
          <a:p>
            <a:pPr algn="ctr">
              <a:buNone/>
            </a:pPr>
            <a:r>
              <a:rPr lang="el-GR" sz="2400" b="1" dirty="0" smtClean="0">
                <a:latin typeface="Georgia" pitchFamily="18" charset="0"/>
              </a:rPr>
              <a:t>Ο θηλασμός συμβάλλει στο ψυχολογικό δέσιμο μητέρας και παιδιού</a:t>
            </a:r>
          </a:p>
          <a:p>
            <a:pPr algn="ctr">
              <a:buNone/>
            </a:pPr>
            <a:endParaRPr lang="el-GR"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20688"/>
            <a:ext cx="9144000" cy="1498178"/>
          </a:xfrm>
        </p:spPr>
        <p:txBody>
          <a:bodyPr>
            <a:normAutofit/>
          </a:bodyPr>
          <a:lstStyle/>
          <a:p>
            <a:r>
              <a:rPr lang="el-GR" sz="3200" dirty="0" smtClean="0">
                <a:latin typeface="Georgia" pitchFamily="18" charset="0"/>
              </a:rPr>
              <a:t>ΠΑΡΑΓΟΝΤΕΣ ΠΟΥ ΕΠΗΡΕΑΖΟΥΝ ΤΗΝ ΠΟΙΟΤΗΤΑ ΤΟΥ ΜΗΤΡΙΚΟΥ ΓΑΛΑΚΤΟΣ</a:t>
            </a:r>
            <a:endParaRPr lang="el-GR" sz="3200" dirty="0">
              <a:latin typeface="Georgia" pitchFamily="18" charset="0"/>
            </a:endParaRPr>
          </a:p>
        </p:txBody>
      </p:sp>
      <p:sp>
        <p:nvSpPr>
          <p:cNvPr id="3" name="2 - Θέση περιεχομένου"/>
          <p:cNvSpPr>
            <a:spLocks noGrp="1"/>
          </p:cNvSpPr>
          <p:nvPr>
            <p:ph idx="1"/>
          </p:nvPr>
        </p:nvSpPr>
        <p:spPr>
          <a:xfrm>
            <a:off x="457200" y="2204864"/>
            <a:ext cx="8229600" cy="3921299"/>
          </a:xfrm>
        </p:spPr>
        <p:txBody>
          <a:bodyPr>
            <a:normAutofit/>
          </a:bodyPr>
          <a:lstStyle/>
          <a:p>
            <a:pPr algn="ctr">
              <a:buNone/>
            </a:pPr>
            <a:r>
              <a:rPr lang="el-GR" sz="2400" dirty="0" smtClean="0">
                <a:latin typeface="Georgia" pitchFamily="18" charset="0"/>
              </a:rPr>
              <a:t>Η διατροφή της μητέρας παίζει ρόλο στη σύσταση αλλά και στον όγκο του παραγόμενου γάλακτος.</a:t>
            </a:r>
          </a:p>
          <a:p>
            <a:pPr algn="ctr">
              <a:buNone/>
            </a:pPr>
            <a:endParaRPr lang="el-GR" sz="2400" dirty="0" smtClean="0">
              <a:latin typeface="Georgia" pitchFamily="18" charset="0"/>
            </a:endParaRPr>
          </a:p>
          <a:p>
            <a:pPr algn="ctr">
              <a:buNone/>
            </a:pPr>
            <a:r>
              <a:rPr lang="el-GR" sz="2400" dirty="0" smtClean="0">
                <a:latin typeface="Georgia" pitchFamily="18" charset="0"/>
              </a:rPr>
              <a:t>Η λήψη από τη μητέρα νικοτίνης, αλκοόλ και άλλων εξαρτησιογόνων ουσιών έχει δυσάρεστες επιπτώσεις στο βρέφος.</a:t>
            </a:r>
          </a:p>
          <a:p>
            <a:pPr algn="ctr">
              <a:buNone/>
            </a:pPr>
            <a:r>
              <a:rPr lang="el-GR" sz="2400" dirty="0" smtClean="0">
                <a:latin typeface="Georgia" pitchFamily="18" charset="0"/>
              </a:rPr>
              <a:t>Η λήψη φαρμάκων πρέπει να γίνεται μετά από συμβουλή γιατρού, ενώ η λήψη καφεΐνης πρέπει να είναι περιορισμένη (</a:t>
            </a:r>
            <a:r>
              <a:rPr lang="el-GR" sz="2400" smtClean="0">
                <a:latin typeface="Georgia" pitchFamily="18" charset="0"/>
              </a:rPr>
              <a:t>υπερδιέγερση βρέφους).</a:t>
            </a:r>
            <a:endParaRPr lang="el-GR" sz="2400" dirty="0">
              <a:latin typeface="Georgia"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856984" cy="1143000"/>
          </a:xfrm>
        </p:spPr>
        <p:txBody>
          <a:bodyPr>
            <a:normAutofit/>
          </a:bodyPr>
          <a:lstStyle/>
          <a:p>
            <a:r>
              <a:rPr lang="el-GR" sz="3200" dirty="0" smtClean="0">
                <a:latin typeface="Georgia" pitchFamily="18" charset="0"/>
              </a:rPr>
              <a:t>ΔΙΑΤΡΟΦΙΚΕΣ ΑΠΑΙΤΗΣΕΙΣ ΣΤΟ ΘΗΛΑΣΜΟ</a:t>
            </a:r>
            <a:endParaRPr lang="el-GR" sz="3200" dirty="0">
              <a:latin typeface="Georgia" pitchFamily="18" charset="0"/>
            </a:endParaRPr>
          </a:p>
        </p:txBody>
      </p:sp>
      <p:sp>
        <p:nvSpPr>
          <p:cNvPr id="3" name="2 - Θέση περιεχομένου"/>
          <p:cNvSpPr>
            <a:spLocks noGrp="1"/>
          </p:cNvSpPr>
          <p:nvPr>
            <p:ph idx="1"/>
          </p:nvPr>
        </p:nvSpPr>
        <p:spPr>
          <a:xfrm>
            <a:off x="0" y="1340768"/>
            <a:ext cx="9144000" cy="5517232"/>
          </a:xfrm>
        </p:spPr>
        <p:txBody>
          <a:bodyPr>
            <a:normAutofit/>
          </a:bodyPr>
          <a:lstStyle/>
          <a:p>
            <a:pPr algn="ctr">
              <a:buNone/>
            </a:pPr>
            <a:r>
              <a:rPr lang="el-GR" sz="2400" dirty="0" smtClean="0">
                <a:latin typeface="Georgia" pitchFamily="18" charset="0"/>
              </a:rPr>
              <a:t>«Τρέφουμε το μωρό, τρέφοντας τη μητέρα»</a:t>
            </a:r>
          </a:p>
          <a:p>
            <a:pPr algn="ctr"/>
            <a:endParaRPr lang="el-GR" sz="2400" dirty="0" smtClean="0">
              <a:latin typeface="Georgia" pitchFamily="18" charset="0"/>
            </a:endParaRPr>
          </a:p>
          <a:p>
            <a:pPr algn="ctr"/>
            <a:r>
              <a:rPr lang="el-GR" sz="2400" dirty="0" smtClean="0">
                <a:latin typeface="Georgia" pitchFamily="18" charset="0"/>
              </a:rPr>
              <a:t>Αναπλήρωση αποθεμάτων θρεπτικών συστατικών, που εξαντλήθηκαν κατά την εγκυμοσύνη</a:t>
            </a:r>
          </a:p>
          <a:p>
            <a:pPr algn="ctr"/>
            <a:r>
              <a:rPr lang="el-GR" sz="2400" dirty="0" smtClean="0">
                <a:latin typeface="Georgia" pitchFamily="18" charset="0"/>
              </a:rPr>
              <a:t>Επαρκής παραγωγή μητρικού γάλακτος (σωστή ανάπτυξη του μωρού)</a:t>
            </a:r>
          </a:p>
          <a:p>
            <a:pPr algn="ctr"/>
            <a:endParaRPr lang="el-GR" sz="2400" dirty="0" smtClean="0">
              <a:latin typeface="Georgia" pitchFamily="18" charset="0"/>
            </a:endParaRPr>
          </a:p>
          <a:p>
            <a:pPr algn="ctr">
              <a:buNone/>
            </a:pPr>
            <a:r>
              <a:rPr lang="el-GR" sz="2400" dirty="0" smtClean="0">
                <a:latin typeface="Georgia" pitchFamily="18" charset="0"/>
              </a:rPr>
              <a:t>Ο όγκος του γάλακτος που παράγεται καθημερινά αυξάνεται ανάλογα με τη συχνότητα των θηλασμών.</a:t>
            </a:r>
          </a:p>
          <a:p>
            <a:pPr algn="ctr">
              <a:buNone/>
            </a:pPr>
            <a:r>
              <a:rPr lang="el-GR" sz="2400" dirty="0" smtClean="0">
                <a:latin typeface="Georgia" pitchFamily="18" charset="0"/>
              </a:rPr>
              <a:t>Η μέση ημερήσια παραγωγή γάλακτος κυμαίνεται από 550 έως 1200 </a:t>
            </a:r>
            <a:r>
              <a:rPr lang="en-US" sz="2400" dirty="0" smtClean="0">
                <a:latin typeface="Georgia" pitchFamily="18" charset="0"/>
              </a:rPr>
              <a:t>ml</a:t>
            </a:r>
            <a:r>
              <a:rPr lang="el-GR" sz="2400" dirty="0" smtClean="0">
                <a:latin typeface="Georgia" pitchFamily="18" charset="0"/>
              </a:rPr>
              <a:t> στο 1</a:t>
            </a:r>
            <a:r>
              <a:rPr lang="el-GR" sz="2400" baseline="30000" dirty="0" smtClean="0">
                <a:latin typeface="Georgia" pitchFamily="18" charset="0"/>
              </a:rPr>
              <a:t>ο</a:t>
            </a:r>
            <a:r>
              <a:rPr lang="el-GR" sz="2400" dirty="0" smtClean="0">
                <a:latin typeface="Georgia" pitchFamily="18" charset="0"/>
              </a:rPr>
              <a:t> 6μηνο ενώ πέφτει στα περίπου 600 </a:t>
            </a:r>
            <a:r>
              <a:rPr lang="en-US" sz="2400" dirty="0" smtClean="0">
                <a:latin typeface="Georgia" pitchFamily="18" charset="0"/>
              </a:rPr>
              <a:t>ml</a:t>
            </a:r>
            <a:r>
              <a:rPr lang="el-GR" sz="2400" dirty="0" smtClean="0">
                <a:latin typeface="Georgia" pitchFamily="18" charset="0"/>
              </a:rPr>
              <a:t> στο 2</a:t>
            </a:r>
            <a:r>
              <a:rPr lang="el-GR" sz="2400" baseline="30000" dirty="0" smtClean="0">
                <a:latin typeface="Georgia" pitchFamily="18" charset="0"/>
              </a:rPr>
              <a:t>ο</a:t>
            </a:r>
            <a:r>
              <a:rPr lang="el-GR" sz="2400" dirty="0" smtClean="0">
                <a:latin typeface="Georgia" pitchFamily="18" charset="0"/>
              </a:rPr>
              <a:t> 6μηνο </a:t>
            </a:r>
          </a:p>
          <a:p>
            <a:pPr algn="ctr">
              <a:buNone/>
            </a:pPr>
            <a:endParaRPr lang="el-GR" sz="2400" dirty="0" smtClean="0">
              <a:latin typeface="Georgia" pitchFamily="18" charset="0"/>
            </a:endParaRPr>
          </a:p>
          <a:p>
            <a:pPr algn="ctr">
              <a:buNone/>
            </a:pPr>
            <a:endParaRPr lang="el-GR" sz="2400" dirty="0">
              <a:latin typeface="Georgia"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836712"/>
            <a:ext cx="9144000" cy="6021288"/>
          </a:xfrm>
        </p:spPr>
        <p:txBody>
          <a:bodyPr>
            <a:normAutofit fontScale="92500" lnSpcReduction="20000"/>
          </a:bodyPr>
          <a:lstStyle/>
          <a:p>
            <a:pPr algn="ctr">
              <a:buNone/>
            </a:pPr>
            <a:r>
              <a:rPr lang="el-GR" sz="2600" dirty="0" smtClean="0">
                <a:latin typeface="Georgia" pitchFamily="18" charset="0"/>
              </a:rPr>
              <a:t>Η ενέργεια που απαιτείται για το θηλασμό προέρχεται από τη </a:t>
            </a:r>
            <a:r>
              <a:rPr lang="el-GR" sz="2600" b="1" dirty="0" smtClean="0">
                <a:latin typeface="Georgia" pitchFamily="18" charset="0"/>
              </a:rPr>
              <a:t>δίαιτα της μητέρας </a:t>
            </a:r>
            <a:r>
              <a:rPr lang="el-GR" sz="2600" dirty="0" smtClean="0">
                <a:latin typeface="Georgia" pitchFamily="18" charset="0"/>
              </a:rPr>
              <a:t>(επιπλέον 500 θερμίδες σε σχέση με τις γυναίκες που δε θηλάζουν) και από </a:t>
            </a:r>
            <a:r>
              <a:rPr lang="el-GR" sz="2600" b="1" dirty="0" smtClean="0">
                <a:latin typeface="Georgia" pitchFamily="18" charset="0"/>
              </a:rPr>
              <a:t>το λίπος που έχει αποθηκεύσει κατά τη διάρκεια της εγκυμοσύνης </a:t>
            </a:r>
            <a:r>
              <a:rPr lang="el-GR" sz="2600" dirty="0" smtClean="0">
                <a:latin typeface="Georgia" pitchFamily="18" charset="0"/>
              </a:rPr>
              <a:t>( 100-150 θερμίδες ημερησίως).</a:t>
            </a:r>
          </a:p>
          <a:p>
            <a:pPr algn="ctr">
              <a:buNone/>
            </a:pPr>
            <a:endParaRPr lang="el-GR" sz="2600" dirty="0" smtClean="0">
              <a:latin typeface="Georgia" pitchFamily="18" charset="0"/>
            </a:endParaRPr>
          </a:p>
          <a:p>
            <a:pPr algn="ctr">
              <a:buNone/>
            </a:pPr>
            <a:r>
              <a:rPr lang="el-GR" sz="2600" b="1" dirty="0" smtClean="0">
                <a:latin typeface="Georgia" pitchFamily="18" charset="0"/>
              </a:rPr>
              <a:t>Περιορισμός στην πρόσληψη θερμίδων, για γρηγορότερη απώλεια κιλών, οδηγεί στη μειωμένη παραγωγή γάλακτος  (δεν καλύπτονται οι ανάγκες του βρέφους, προβλήματα ανάπτυξης).</a:t>
            </a:r>
          </a:p>
          <a:p>
            <a:pPr algn="ctr">
              <a:buNone/>
            </a:pPr>
            <a:endParaRPr lang="el-GR" sz="2600" b="1" dirty="0" smtClean="0">
              <a:latin typeface="Georgia" pitchFamily="18" charset="0"/>
            </a:endParaRPr>
          </a:p>
          <a:p>
            <a:pPr algn="ctr">
              <a:buNone/>
            </a:pPr>
            <a:r>
              <a:rPr lang="el-GR" sz="2600" dirty="0" smtClean="0">
                <a:latin typeface="Georgia" pitchFamily="18" charset="0"/>
              </a:rPr>
              <a:t>Αν το ΣΒ της θηλάζουσας πέσει κάτω από το φυσιολογικό της χρειάζεται αύξηση της πρόσληψης ενέργειας με τη διατροφή της, όπως και στην περίπτωση του ταυτόχρονου θηλασμού περισσότερων βρεφών.</a:t>
            </a:r>
          </a:p>
          <a:p>
            <a:pPr algn="ctr">
              <a:buNone/>
            </a:pPr>
            <a:endParaRPr lang="el-GR" sz="2600" dirty="0" smtClean="0">
              <a:latin typeface="Georgia" pitchFamily="18" charset="0"/>
            </a:endParaRPr>
          </a:p>
          <a:p>
            <a:pPr algn="ctr">
              <a:buNone/>
            </a:pPr>
            <a:endParaRPr lang="el-GR" sz="2400" dirty="0" smtClean="0">
              <a:latin typeface="Georgia" pitchFamily="18" charset="0"/>
            </a:endParaRPr>
          </a:p>
          <a:p>
            <a:pPr algn="ctr">
              <a:buNone/>
            </a:pPr>
            <a:r>
              <a:rPr lang="el-GR" sz="2400" dirty="0" smtClean="0">
                <a:latin typeface="Georgia" pitchFamily="18" charset="0"/>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latin typeface="Georgia" pitchFamily="18" charset="0"/>
              </a:rPr>
              <a:t>ΙΣΟΡΡΟΠΗΜΕΝΗ ΔΙΑΙΤΑ ΣΤΟ ΘΗΛΑΣΜΟ</a:t>
            </a:r>
            <a:endParaRPr lang="el-GR" sz="3200" dirty="0">
              <a:latin typeface="Georgia" pitchFamily="18" charset="0"/>
            </a:endParaRPr>
          </a:p>
        </p:txBody>
      </p:sp>
      <p:sp>
        <p:nvSpPr>
          <p:cNvPr id="3" name="2 - Θέση περιεχομένου"/>
          <p:cNvSpPr>
            <a:spLocks noGrp="1"/>
          </p:cNvSpPr>
          <p:nvPr>
            <p:ph idx="1"/>
          </p:nvPr>
        </p:nvSpPr>
        <p:spPr>
          <a:xfrm>
            <a:off x="107504" y="1600200"/>
            <a:ext cx="9036496" cy="4525963"/>
          </a:xfrm>
        </p:spPr>
        <p:txBody>
          <a:bodyPr>
            <a:normAutofit/>
          </a:bodyPr>
          <a:lstStyle/>
          <a:p>
            <a:pPr algn="ctr">
              <a:buNone/>
            </a:pPr>
            <a:r>
              <a:rPr lang="el-GR" sz="2400" dirty="0" smtClean="0">
                <a:latin typeface="Georgia" pitchFamily="18" charset="0"/>
              </a:rPr>
              <a:t>Οπωσδήποτε μια θηλάζουσα δεν πρέπει να παίρνει λιγότερες από 1800 θερμίδες την ημέρα.</a:t>
            </a:r>
          </a:p>
          <a:p>
            <a:pPr algn="ctr">
              <a:buNone/>
            </a:pPr>
            <a:r>
              <a:rPr lang="el-GR" sz="2400" b="1" dirty="0" smtClean="0">
                <a:latin typeface="Georgia" pitchFamily="18" charset="0"/>
              </a:rPr>
              <a:t>Κατά το θηλασμό η μητέρα επιστρέφει αργά και σταθερά στο βάρος που είχε πριν την εγκυμοσύνη χωρίς δίαιτα.</a:t>
            </a:r>
          </a:p>
          <a:p>
            <a:pPr algn="ctr">
              <a:buNone/>
            </a:pPr>
            <a:r>
              <a:rPr lang="el-GR" sz="2400" dirty="0" smtClean="0">
                <a:latin typeface="Georgia" pitchFamily="18" charset="0"/>
              </a:rPr>
              <a:t>Οι ενεργειακές και πρωτεϊνικές ανάγκες της θηλάζουσας μπορούν να καλυφθούν με 3-4 φλιτζάνια γάλα επιπλέον ημερησίως. Έτσι όμως δεν καλύπτονται οι ανάγκες στα υπόλοιπα θρεπτικά συστατικά (βιταμίνες,  ιχνοστοιχεία). Συνεπώς απαιτείται ποικιλία τροφίμων αλλά και επαρκής πρόσληψη υγρών (νερό, γάλα, χυμοί) για τον κίνδυνο αφυδάτωσης.</a:t>
            </a: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737320"/>
            <a:ext cx="9144000" cy="6120680"/>
          </a:xfrm>
        </p:spPr>
        <p:txBody>
          <a:bodyPr>
            <a:normAutofit/>
          </a:bodyPr>
          <a:lstStyle/>
          <a:p>
            <a:pPr algn="ctr">
              <a:buNone/>
            </a:pPr>
            <a:r>
              <a:rPr lang="el-GR" sz="2400" dirty="0" smtClean="0">
                <a:latin typeface="Georgia" pitchFamily="18" charset="0"/>
              </a:rPr>
              <a:t>Οι γεύσεις των τροφίμων «περνούν» μέσα από το γάλα στο βρέφος. Αποφυγή τροφίμων με έντονη γεύση και οσμή (πχ σκόρδο), αλλά και τηγανιτών (επιβαρύνεται το στομάχι του βρέφους).</a:t>
            </a:r>
          </a:p>
          <a:p>
            <a:pPr algn="ctr">
              <a:buNone/>
            </a:pPr>
            <a:endParaRPr lang="el-GR" sz="2400" dirty="0" smtClean="0">
              <a:latin typeface="Georgia" pitchFamily="18" charset="0"/>
            </a:endParaRPr>
          </a:p>
          <a:p>
            <a:pPr algn="ctr">
              <a:buNone/>
            </a:pPr>
            <a:r>
              <a:rPr lang="el-GR" sz="2400" dirty="0" smtClean="0">
                <a:latin typeface="Georgia" pitchFamily="18" charset="0"/>
              </a:rPr>
              <a:t>Αν η μητέρα είναι χορτοφάγος πρέπει να καλύπτει τις ανάγκες σε πρωτεΐνη, ασβέστιο και βιταμίνες </a:t>
            </a:r>
            <a:r>
              <a:rPr lang="en-US" sz="2400" dirty="0" smtClean="0">
                <a:latin typeface="Georgia" pitchFamily="18" charset="0"/>
              </a:rPr>
              <a:t>D</a:t>
            </a:r>
            <a:r>
              <a:rPr lang="el-GR" sz="2400" dirty="0" smtClean="0">
                <a:latin typeface="Georgia" pitchFamily="18" charset="0"/>
              </a:rPr>
              <a:t> και </a:t>
            </a:r>
            <a:r>
              <a:rPr lang="en-US" sz="2400" dirty="0" smtClean="0">
                <a:latin typeface="Georgia" pitchFamily="18" charset="0"/>
              </a:rPr>
              <a:t>B12</a:t>
            </a:r>
            <a:r>
              <a:rPr lang="el-GR" sz="2400" dirty="0" smtClean="0">
                <a:latin typeface="Georgia" pitchFamily="18" charset="0"/>
              </a:rPr>
              <a:t>. Επομένως απαιτούνται συνδυασμοί οσπρίων με δημητριακά, λαχανικά και ξηρούς καρπούς. Επίσης λήψη τροφών πλούσιων σε ασβέστιο (σπανάκι, φασόλια, αμύγδαλα κλπ). </a:t>
            </a:r>
          </a:p>
          <a:p>
            <a:pPr algn="ctr">
              <a:buNone/>
            </a:pPr>
            <a:endParaRPr lang="el-GR" sz="2400" dirty="0" smtClean="0">
              <a:latin typeface="Georgia" pitchFamily="18" charset="0"/>
            </a:endParaRPr>
          </a:p>
          <a:p>
            <a:pPr algn="ctr">
              <a:buNone/>
            </a:pPr>
            <a:r>
              <a:rPr lang="el-GR" sz="2400" dirty="0" smtClean="0">
                <a:latin typeface="Georgia" pitchFamily="18" charset="0"/>
              </a:rPr>
              <a:t>Μετά από εντολή γιατρού, αν δεν καλύπτονται οι ανάγκες, μπορεί να γίνει χορήγηση συμπληρωμάτων.</a:t>
            </a:r>
            <a:endParaRPr lang="el-GR" sz="2400" dirty="0">
              <a:latin typeface="Georgia"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Αποτέλεσμα εικόνας για διατροφη στο θηλασμο"/>
          <p:cNvPicPr>
            <a:picLocks noChangeAspect="1" noChangeArrowheads="1"/>
          </p:cNvPicPr>
          <p:nvPr/>
        </p:nvPicPr>
        <p:blipFill>
          <a:blip r:embed="rId2" cstate="print"/>
          <a:srcRect/>
          <a:stretch>
            <a:fillRect/>
          </a:stretch>
        </p:blipFill>
        <p:spPr bwMode="auto">
          <a:xfrm>
            <a:off x="0" y="548680"/>
            <a:ext cx="9144000" cy="597666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76672"/>
            <a:ext cx="8229600" cy="1584176"/>
          </a:xfrm>
        </p:spPr>
        <p:txBody>
          <a:bodyPr>
            <a:normAutofit/>
          </a:bodyPr>
          <a:lstStyle/>
          <a:p>
            <a:r>
              <a:rPr lang="el-GR" sz="3200" dirty="0" smtClean="0">
                <a:latin typeface="Georgia" pitchFamily="18" charset="0"/>
              </a:rPr>
              <a:t>ΣΗΜΑΣΙΑ ΤΗΣ ΥΓΙΕΙΝΗΣ ΔΙΑΤΡΟΦΗΣ</a:t>
            </a:r>
            <a:endParaRPr lang="el-GR" sz="3200" dirty="0">
              <a:latin typeface="Georgia" pitchFamily="18" charset="0"/>
            </a:endParaRPr>
          </a:p>
        </p:txBody>
      </p:sp>
      <p:sp>
        <p:nvSpPr>
          <p:cNvPr id="3" name="2 - Θέση περιεχομένου"/>
          <p:cNvSpPr>
            <a:spLocks noGrp="1"/>
          </p:cNvSpPr>
          <p:nvPr>
            <p:ph idx="1"/>
          </p:nvPr>
        </p:nvSpPr>
        <p:spPr>
          <a:xfrm>
            <a:off x="457200" y="2204864"/>
            <a:ext cx="8229600" cy="3921299"/>
          </a:xfrm>
        </p:spPr>
        <p:txBody>
          <a:bodyPr>
            <a:normAutofit/>
          </a:bodyPr>
          <a:lstStyle/>
          <a:p>
            <a:pPr algn="ctr">
              <a:buNone/>
            </a:pPr>
            <a:r>
              <a:rPr lang="el-GR" sz="2400" dirty="0" smtClean="0">
                <a:latin typeface="Georgia" pitchFamily="18" charset="0"/>
              </a:rPr>
              <a:t>Η υγιεινή διατροφή οδηγεί σε:</a:t>
            </a:r>
          </a:p>
          <a:p>
            <a:pPr algn="ctr"/>
            <a:r>
              <a:rPr lang="el-GR" sz="2400" dirty="0" smtClean="0">
                <a:latin typeface="Georgia" pitchFamily="18" charset="0"/>
              </a:rPr>
              <a:t>Σωματική υγεία και ομορφιά</a:t>
            </a:r>
          </a:p>
          <a:p>
            <a:pPr algn="ctr"/>
            <a:r>
              <a:rPr lang="el-GR" sz="2400" dirty="0" smtClean="0">
                <a:latin typeface="Georgia" pitchFamily="18" charset="0"/>
              </a:rPr>
              <a:t>Πνευματική και ψυχική υγεία</a:t>
            </a:r>
          </a:p>
          <a:p>
            <a:pPr algn="ctr"/>
            <a:r>
              <a:rPr lang="el-GR" sz="2400" dirty="0" smtClean="0">
                <a:latin typeface="Georgia" pitchFamily="18" charset="0"/>
              </a:rPr>
              <a:t>Αυξημένη απόδοση στην εργασία</a:t>
            </a:r>
          </a:p>
          <a:p>
            <a:pPr algn="ctr"/>
            <a:r>
              <a:rPr lang="el-GR" sz="2400" dirty="0" smtClean="0">
                <a:latin typeface="Georgia" pitchFamily="18" charset="0"/>
              </a:rPr>
              <a:t>Αυξημένη δημιουργικότητα και ικανοποίηση</a:t>
            </a:r>
          </a:p>
          <a:p>
            <a:pPr algn="ctr"/>
            <a:endParaRPr lang="el-GR" sz="2400" dirty="0" smtClean="0">
              <a:latin typeface="Georgia" pitchFamily="18" charset="0"/>
            </a:endParaRPr>
          </a:p>
          <a:p>
            <a:pPr algn="ctr">
              <a:buNone/>
            </a:pPr>
            <a:r>
              <a:rPr lang="el-GR" sz="2400" dirty="0" smtClean="0">
                <a:latin typeface="Georgia" pitchFamily="18" charset="0"/>
              </a:rPr>
              <a:t>Διατροφή όχι μόνο για επιβίωση αλλά και για Υγεία</a:t>
            </a:r>
            <a:endParaRPr lang="el-GR" sz="2400" dirty="0">
              <a:latin typeface="Georgia"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Αποτέλεσμα εικόνας για διατροφη στο θηλασμο"/>
          <p:cNvPicPr>
            <a:picLocks noChangeAspect="1" noChangeArrowheads="1"/>
          </p:cNvPicPr>
          <p:nvPr/>
        </p:nvPicPr>
        <p:blipFill>
          <a:blip r:embed="rId2" cstate="print"/>
          <a:srcRect/>
          <a:stretch>
            <a:fillRect/>
          </a:stretch>
        </p:blipFill>
        <p:spPr bwMode="auto">
          <a:xfrm>
            <a:off x="1522834" y="379833"/>
            <a:ext cx="6001494" cy="600149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descr="Αποτέλεσμα εικόνας για διατροφη στη βρεφικη ηλικ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8852" name="Picture 4" descr="Αποτέλεσμα εικόνας για διατροφη στη βρεφικη ηλικια"/>
          <p:cNvPicPr>
            <a:picLocks noChangeAspect="1" noChangeArrowheads="1"/>
          </p:cNvPicPr>
          <p:nvPr/>
        </p:nvPicPr>
        <p:blipFill>
          <a:blip r:embed="rId2" cstate="print"/>
          <a:srcRect/>
          <a:stretch>
            <a:fillRect/>
          </a:stretch>
        </p:blipFill>
        <p:spPr bwMode="auto">
          <a:xfrm>
            <a:off x="0" y="163488"/>
            <a:ext cx="9144000" cy="669451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018"/>
          </a:xfrm>
        </p:spPr>
        <p:txBody>
          <a:bodyPr>
            <a:normAutofit fontScale="90000"/>
          </a:bodyPr>
          <a:lstStyle/>
          <a:p>
            <a:endParaRPr lang="el-GR" dirty="0"/>
          </a:p>
        </p:txBody>
      </p:sp>
      <p:sp>
        <p:nvSpPr>
          <p:cNvPr id="3" name="2 - Θέση περιεχομένου"/>
          <p:cNvSpPr>
            <a:spLocks noGrp="1"/>
          </p:cNvSpPr>
          <p:nvPr>
            <p:ph idx="1"/>
          </p:nvPr>
        </p:nvSpPr>
        <p:spPr>
          <a:xfrm>
            <a:off x="0" y="1124744"/>
            <a:ext cx="9144000" cy="5733256"/>
          </a:xfrm>
        </p:spPr>
        <p:txBody>
          <a:bodyPr>
            <a:normAutofit/>
          </a:bodyPr>
          <a:lstStyle/>
          <a:p>
            <a:pPr algn="ctr">
              <a:buNone/>
            </a:pPr>
            <a:r>
              <a:rPr lang="el-GR" sz="2400" dirty="0" smtClean="0">
                <a:latin typeface="Georgia" pitchFamily="18" charset="0"/>
              </a:rPr>
              <a:t>Κατά τη βρεφική ηλικία (1-12 μήνες) υπάρχει εντυπωσιακή σωματική, ψυχοκινητική και κοινωνική ανάπτυξη.</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buNone/>
            </a:pPr>
            <a:r>
              <a:rPr lang="el-GR" sz="2400" dirty="0" smtClean="0">
                <a:latin typeface="Georgia" pitchFamily="18" charset="0"/>
              </a:rPr>
              <a:t>Σ’ αυτήν την ηλικία η καθημερινή διατροφή πρέπει να προσφέρει: </a:t>
            </a:r>
          </a:p>
          <a:p>
            <a:pPr algn="ctr"/>
            <a:r>
              <a:rPr lang="el-GR" sz="2400" dirty="0" smtClean="0">
                <a:latin typeface="Georgia" pitchFamily="18" charset="0"/>
              </a:rPr>
              <a:t>Κάλυψη των ενεργειακών αναγκών</a:t>
            </a:r>
          </a:p>
          <a:p>
            <a:pPr algn="ctr"/>
            <a:r>
              <a:rPr lang="el-GR" sz="2400" dirty="0" smtClean="0">
                <a:latin typeface="Georgia" pitchFamily="18" charset="0"/>
              </a:rPr>
              <a:t>Τροφές στην κατάλληλη μορφή</a:t>
            </a:r>
          </a:p>
          <a:p>
            <a:pPr algn="ctr"/>
            <a:r>
              <a:rPr lang="el-GR" sz="2400" dirty="0" smtClean="0">
                <a:latin typeface="Georgia" pitchFamily="18" charset="0"/>
              </a:rPr>
              <a:t>Εμπειρίες νέων γεύσεων</a:t>
            </a:r>
          </a:p>
          <a:p>
            <a:pPr algn="ctr"/>
            <a:r>
              <a:rPr lang="el-GR" sz="2400" dirty="0" smtClean="0">
                <a:latin typeface="Georgia" pitchFamily="18" charset="0"/>
              </a:rPr>
              <a:t>Ενίσχυση του δεσμού γονέων και παιδιού.</a:t>
            </a:r>
          </a:p>
          <a:p>
            <a:pPr algn="ctr"/>
            <a:endParaRPr lang="el-GR" sz="2400" dirty="0" smtClean="0">
              <a:latin typeface="Georgia" pitchFamily="18" charset="0"/>
            </a:endParaRPr>
          </a:p>
          <a:p>
            <a:pPr algn="ctr"/>
            <a:endParaRPr lang="el-GR" sz="2400" dirty="0">
              <a:latin typeface="Georgia"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92696"/>
            <a:ext cx="8229600" cy="1143000"/>
          </a:xfrm>
        </p:spPr>
        <p:txBody>
          <a:bodyPr>
            <a:normAutofit/>
          </a:bodyPr>
          <a:lstStyle/>
          <a:p>
            <a:r>
              <a:rPr lang="el-GR" sz="3200" dirty="0" smtClean="0">
                <a:latin typeface="Georgia" pitchFamily="18" charset="0"/>
              </a:rPr>
              <a:t>ΜΕΤΑΒΟΛΕΣ ΚΑΤΑ ΤΗ ΒΡΕΦΙΚΗ ΗΛΙΚΙΑ</a:t>
            </a:r>
            <a:endParaRPr lang="el-GR" sz="3200" dirty="0">
              <a:latin typeface="Georgia" pitchFamily="18" charset="0"/>
            </a:endParaRPr>
          </a:p>
        </p:txBody>
      </p:sp>
      <p:sp>
        <p:nvSpPr>
          <p:cNvPr id="3" name="2 - Θέση περιεχομένου"/>
          <p:cNvSpPr>
            <a:spLocks noGrp="1"/>
          </p:cNvSpPr>
          <p:nvPr>
            <p:ph idx="1"/>
          </p:nvPr>
        </p:nvSpPr>
        <p:spPr>
          <a:xfrm>
            <a:off x="107504" y="1988840"/>
            <a:ext cx="9036496" cy="4381947"/>
          </a:xfrm>
        </p:spPr>
        <p:txBody>
          <a:bodyPr>
            <a:normAutofit/>
          </a:bodyPr>
          <a:lstStyle/>
          <a:p>
            <a:pPr algn="ctr">
              <a:buNone/>
            </a:pPr>
            <a:r>
              <a:rPr lang="el-GR" sz="2400" b="1" dirty="0" smtClean="0">
                <a:latin typeface="Georgia" pitchFamily="18" charset="0"/>
              </a:rPr>
              <a:t>Σωματική ανάπτυξη</a:t>
            </a:r>
            <a:r>
              <a:rPr lang="el-GR" sz="2400" dirty="0" smtClean="0">
                <a:latin typeface="Georgia" pitchFamily="18" charset="0"/>
              </a:rPr>
              <a:t>: Το βάρος του βρέφους, τους πρώτους 4 -6 μήνες διπλασιάζεται και μέχρι το τέλος του πρώτου χρόνου έχει γίνει τριπλασιαστεί, ενώ το μήκος έχει αυξηθεί κατά 50%. </a:t>
            </a:r>
          </a:p>
          <a:p>
            <a:pPr algn="ctr">
              <a:buNone/>
            </a:pPr>
            <a:endParaRPr lang="el-GR" sz="2400" dirty="0" smtClean="0">
              <a:latin typeface="Georgia" pitchFamily="18" charset="0"/>
            </a:endParaRPr>
          </a:p>
          <a:p>
            <a:pPr algn="ctr">
              <a:buNone/>
            </a:pPr>
            <a:r>
              <a:rPr lang="el-GR" sz="2400" dirty="0" smtClean="0">
                <a:latin typeface="Georgia" pitchFamily="18" charset="0"/>
              </a:rPr>
              <a:t>Για την αξιολόγηση του ρυθμού ανάπτυξης του βρέφους, χρησιμοποιούνται οι </a:t>
            </a:r>
            <a:r>
              <a:rPr lang="el-GR" sz="2400" b="1" dirty="0" smtClean="0">
                <a:latin typeface="Georgia" pitchFamily="18" charset="0"/>
              </a:rPr>
              <a:t>καμπύλες ανάπτυξης </a:t>
            </a:r>
            <a:r>
              <a:rPr lang="el-GR" sz="2400" dirty="0" smtClean="0">
                <a:latin typeface="Georgia" pitchFamily="18" charset="0"/>
              </a:rPr>
              <a:t>(γραφικές παραστάσεις απεικόνισης μεταβολής του βάρους, του ύψους και της περιμέτρου της κεφαλής σε σχέση με το χρόνο).</a:t>
            </a:r>
            <a:endParaRPr lang="el-GR" sz="2400" dirty="0">
              <a:latin typeface="Georgia"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921"/>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908720"/>
            <a:ext cx="9144000" cy="5949280"/>
          </a:xfrm>
        </p:spPr>
        <p:txBody>
          <a:bodyPr>
            <a:normAutofit/>
          </a:bodyPr>
          <a:lstStyle/>
          <a:p>
            <a:pPr algn="ctr">
              <a:buNone/>
            </a:pPr>
            <a:r>
              <a:rPr lang="el-GR" sz="2400" b="1" dirty="0" smtClean="0">
                <a:latin typeface="Georgia" pitchFamily="18" charset="0"/>
              </a:rPr>
              <a:t>Σύσταση σώματος</a:t>
            </a:r>
            <a:r>
              <a:rPr lang="el-GR" sz="2400" dirty="0" smtClean="0">
                <a:latin typeface="Georgia" pitchFamily="18" charset="0"/>
              </a:rPr>
              <a:t>: ο σκελετός και οι ιστοί του σώματος του βρέφους ωριμάζουν. Σταδιακά περιορίζεται το νερό του σώματος, ενώ αυξάνεται το λίπος του (περισσότερο στα κορίτσια σε σχέση με τα αγόρια). Ολοένα και μεγαλύτερο ποσοστό της μάζας του σώματος αποτελείται από πρωτεΐνη.</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buNone/>
            </a:pPr>
            <a:r>
              <a:rPr lang="el-GR" sz="2400" b="1" dirty="0" smtClean="0">
                <a:latin typeface="Georgia" pitchFamily="18" charset="0"/>
              </a:rPr>
              <a:t>Ψυχοκινητική και κοινωνική ανάπτυξη</a:t>
            </a:r>
            <a:r>
              <a:rPr lang="el-GR" sz="2400" dirty="0" smtClean="0">
                <a:latin typeface="Georgia" pitchFamily="18" charset="0"/>
              </a:rPr>
              <a:t>: στο τέλος του πρώτου έτους το βρέφος μπορεί να σταθεί όρθιο, να κάνει λίγα βήματα, ακόμη και να φάει ή να πιεί μόνο του. Διαμορφώνεται σταδιακά η προσωπικότητά του και αναπτύσσεται το συναισθηματικό δέσιμο με τους γονείς του.</a:t>
            </a: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88640"/>
            <a:ext cx="8964488" cy="864096"/>
          </a:xfrm>
        </p:spPr>
        <p:txBody>
          <a:bodyPr>
            <a:normAutofit fontScale="90000"/>
          </a:bodyPr>
          <a:lstStyle/>
          <a:p>
            <a:r>
              <a:rPr lang="el-GR" sz="3200" dirty="0" smtClean="0">
                <a:latin typeface="Georgia" pitchFamily="18" charset="0"/>
              </a:rPr>
              <a:t>ΙΣΟΡΡΟΠΗΜΕΝΗ ΔΙΑΙΤΑ ΣΤΗ ΒΡΕΦΙΚΗ ΗΛΙΚΙΑ</a:t>
            </a:r>
            <a:endParaRPr lang="el-GR" sz="3200" dirty="0">
              <a:latin typeface="Georgia" pitchFamily="18" charset="0"/>
            </a:endParaRPr>
          </a:p>
        </p:txBody>
      </p:sp>
      <p:sp>
        <p:nvSpPr>
          <p:cNvPr id="3" name="2 - Θέση περιεχομένου"/>
          <p:cNvSpPr>
            <a:spLocks noGrp="1"/>
          </p:cNvSpPr>
          <p:nvPr>
            <p:ph idx="1"/>
          </p:nvPr>
        </p:nvSpPr>
        <p:spPr>
          <a:xfrm>
            <a:off x="0" y="1124744"/>
            <a:ext cx="9144000" cy="5733256"/>
          </a:xfrm>
        </p:spPr>
        <p:txBody>
          <a:bodyPr>
            <a:normAutofit/>
          </a:bodyPr>
          <a:lstStyle/>
          <a:p>
            <a:pPr algn="ctr">
              <a:buNone/>
            </a:pPr>
            <a:r>
              <a:rPr lang="el-GR" sz="2400" dirty="0" smtClean="0">
                <a:latin typeface="Georgia" pitchFamily="18" charset="0"/>
              </a:rPr>
              <a:t>Για τους 6 πρώτους μήνες της ζωής συστήνεται αποκλειστικά μητρικός θηλασμός και στη συνέχεια για τουλάχιστον 12 μήνες συνδυασμός με ειδικά γάλατα του εμπορίου και άλλες τροφές.</a:t>
            </a:r>
          </a:p>
          <a:p>
            <a:pPr algn="ctr">
              <a:buNone/>
            </a:pPr>
            <a:r>
              <a:rPr lang="el-GR" sz="2200" b="1" dirty="0" smtClean="0">
                <a:latin typeface="Georgia" pitchFamily="18" charset="0"/>
              </a:rPr>
              <a:t>Το μητρικό γάλα έχει σχεδόν τα ίδια συστατικά με το αγελαδινό αλλά σε διαφορετική αναλογία και βιοδιαθεσιμότητα.</a:t>
            </a:r>
          </a:p>
          <a:p>
            <a:pPr algn="ctr">
              <a:buNone/>
            </a:pPr>
            <a:endParaRPr lang="el-GR" sz="2200" b="1" dirty="0" smtClean="0">
              <a:latin typeface="Georgia" pitchFamily="18" charset="0"/>
            </a:endParaRPr>
          </a:p>
          <a:p>
            <a:pPr algn="ctr">
              <a:buNone/>
            </a:pPr>
            <a:r>
              <a:rPr lang="el-GR" sz="2400" dirty="0" smtClean="0">
                <a:latin typeface="Georgia" pitchFamily="18" charset="0"/>
              </a:rPr>
              <a:t>Το ωράριο διατροφής του βρέφους καθορίζεται από το ίδιο και όχι από τους γονείς.</a:t>
            </a:r>
          </a:p>
          <a:p>
            <a:pPr algn="ctr">
              <a:buNone/>
            </a:pPr>
            <a:r>
              <a:rPr lang="el-GR" sz="2400" dirty="0" smtClean="0">
                <a:latin typeface="Georgia" pitchFamily="18" charset="0"/>
              </a:rPr>
              <a:t>Αρχικά τα βρέφη τρέφονται κάθε 2-3 ώρες και μετά τον πρώτο μήνα κάθε 4. Στο τέλος του 4</a:t>
            </a:r>
            <a:r>
              <a:rPr lang="el-GR" sz="2400" baseline="30000" dirty="0" smtClean="0">
                <a:latin typeface="Georgia" pitchFamily="18" charset="0"/>
              </a:rPr>
              <a:t>ου</a:t>
            </a:r>
            <a:r>
              <a:rPr lang="el-GR" sz="2400" dirty="0" smtClean="0">
                <a:latin typeface="Georgia" pitchFamily="18" charset="0"/>
              </a:rPr>
              <a:t> μήνα παραλείπεται το νυχτερινό γεύμα.</a:t>
            </a:r>
          </a:p>
          <a:p>
            <a:pPr algn="ctr">
              <a:buNone/>
            </a:pPr>
            <a:r>
              <a:rPr lang="el-GR" sz="2400" b="1" dirty="0" smtClean="0">
                <a:latin typeface="Georgia" pitchFamily="18" charset="0"/>
              </a:rPr>
              <a:t>Ημιστερεές τροφές </a:t>
            </a:r>
            <a:r>
              <a:rPr lang="el-GR" sz="2400" dirty="0" smtClean="0">
                <a:latin typeface="Georgia" pitchFamily="18" charset="0"/>
              </a:rPr>
              <a:t>εισάγονται μετά το τέλος του 4</a:t>
            </a:r>
            <a:r>
              <a:rPr lang="el-GR" sz="2400" baseline="30000" dirty="0" smtClean="0">
                <a:latin typeface="Georgia" pitchFamily="18" charset="0"/>
              </a:rPr>
              <a:t>ου</a:t>
            </a:r>
            <a:r>
              <a:rPr lang="el-GR" sz="2400" dirty="0" smtClean="0">
                <a:latin typeface="Georgia" pitchFamily="18" charset="0"/>
              </a:rPr>
              <a:t> – 6</a:t>
            </a:r>
            <a:r>
              <a:rPr lang="el-GR" sz="2400" baseline="30000" dirty="0" smtClean="0">
                <a:latin typeface="Georgia" pitchFamily="18" charset="0"/>
              </a:rPr>
              <a:t>ου</a:t>
            </a:r>
            <a:r>
              <a:rPr lang="el-GR" sz="2400" dirty="0" smtClean="0">
                <a:latin typeface="Georgia" pitchFamily="18" charset="0"/>
              </a:rPr>
              <a:t> μήνα (φρουτόκρεμες, ρυζάλευρο κλπ), μία κάθε φορά για να αντιληφθούμε πιθανή τροφική αλλεργία.</a:t>
            </a:r>
          </a:p>
          <a:p>
            <a:pPr algn="ctr">
              <a:buNone/>
            </a:pPr>
            <a:endParaRPr lang="el-GR" sz="2400" dirty="0">
              <a:latin typeface="Georgia"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188640"/>
            <a:ext cx="8229600" cy="85998"/>
          </a:xfrm>
        </p:spPr>
        <p:txBody>
          <a:bodyPr>
            <a:normAutofit fontScale="90000"/>
          </a:bodyPr>
          <a:lstStyle/>
          <a:p>
            <a:endParaRPr lang="el-GR" dirty="0"/>
          </a:p>
        </p:txBody>
      </p:sp>
      <p:sp>
        <p:nvSpPr>
          <p:cNvPr id="3" name="2 - Θέση περιεχομένου"/>
          <p:cNvSpPr>
            <a:spLocks noGrp="1"/>
          </p:cNvSpPr>
          <p:nvPr>
            <p:ph idx="1"/>
          </p:nvPr>
        </p:nvSpPr>
        <p:spPr>
          <a:xfrm>
            <a:off x="0" y="404664"/>
            <a:ext cx="9144000" cy="6336704"/>
          </a:xfrm>
        </p:spPr>
        <p:txBody>
          <a:bodyPr>
            <a:normAutofit/>
          </a:bodyPr>
          <a:lstStyle/>
          <a:p>
            <a:pPr algn="ctr">
              <a:buNone/>
            </a:pPr>
            <a:r>
              <a:rPr lang="el-GR" sz="2400" dirty="0" smtClean="0">
                <a:latin typeface="Georgia" pitchFamily="18" charset="0"/>
              </a:rPr>
              <a:t>Μετά τον 6</a:t>
            </a:r>
            <a:r>
              <a:rPr lang="el-GR" sz="2400" baseline="30000" dirty="0" smtClean="0">
                <a:latin typeface="Georgia" pitchFamily="18" charset="0"/>
              </a:rPr>
              <a:t>ο</a:t>
            </a:r>
            <a:r>
              <a:rPr lang="el-GR" sz="2400" dirty="0" smtClean="0">
                <a:latin typeface="Georgia" pitchFamily="18" charset="0"/>
              </a:rPr>
              <a:t> μήνα το γάλα περιορίζεται (500 </a:t>
            </a:r>
            <a:r>
              <a:rPr lang="en-US" sz="2400" dirty="0" smtClean="0">
                <a:latin typeface="Georgia" pitchFamily="18" charset="0"/>
              </a:rPr>
              <a:t>ml</a:t>
            </a:r>
            <a:r>
              <a:rPr lang="el-GR" sz="2400" dirty="0" smtClean="0">
                <a:latin typeface="Georgia" pitchFamily="18" charset="0"/>
              </a:rPr>
              <a:t>) στο πρώτο και το τελευταίο γεύμα της ημέρας ενώ ενδιάμεσα το βρέφος μπορεί να προσλαμβάνει:</a:t>
            </a:r>
          </a:p>
          <a:p>
            <a:pPr algn="ctr"/>
            <a:r>
              <a:rPr lang="el-GR" sz="2400" dirty="0" smtClean="0">
                <a:latin typeface="Georgia" pitchFamily="18" charset="0"/>
              </a:rPr>
              <a:t>2-3 μερίδες αμυλούχων τροφίμων</a:t>
            </a:r>
          </a:p>
          <a:p>
            <a:pPr algn="ctr"/>
            <a:r>
              <a:rPr lang="el-GR" sz="2400" dirty="0" smtClean="0">
                <a:latin typeface="Georgia" pitchFamily="18" charset="0"/>
              </a:rPr>
              <a:t>2 μερίδες φρούτων ή λαχανικών ψιλοκομμένων και </a:t>
            </a:r>
          </a:p>
          <a:p>
            <a:pPr algn="ctr"/>
            <a:r>
              <a:rPr lang="el-GR" sz="2400" dirty="0" smtClean="0">
                <a:latin typeface="Georgia" pitchFamily="18" charset="0"/>
              </a:rPr>
              <a:t>1 μερίδα πολτοποιημένο κρέας ή όσπρια</a:t>
            </a:r>
          </a:p>
          <a:p>
            <a:pPr algn="ctr"/>
            <a:endParaRPr lang="el-GR" sz="2400" dirty="0" smtClean="0">
              <a:latin typeface="Georgia" pitchFamily="18" charset="0"/>
            </a:endParaRPr>
          </a:p>
          <a:p>
            <a:pPr algn="ctr">
              <a:buNone/>
            </a:pPr>
            <a:r>
              <a:rPr lang="el-GR" sz="2400" dirty="0" smtClean="0">
                <a:latin typeface="Georgia" pitchFamily="18" charset="0"/>
              </a:rPr>
              <a:t>Μετά τους 9 μήνες οι μερίδες αμυλούχων τροφών και φρούτων και λαχανικών αυξάνονται σε 3-4 ενώ αυτές του κρέατος σε 3. μικρές ποσότητες βουτύρου μπορούν να δοθούν με το ψωμί.</a:t>
            </a:r>
          </a:p>
          <a:p>
            <a:pPr algn="ctr">
              <a:buNone/>
            </a:pPr>
            <a:endParaRPr lang="el-GR" sz="2400" dirty="0" smtClean="0">
              <a:latin typeface="Georgia" pitchFamily="18" charset="0"/>
            </a:endParaRPr>
          </a:p>
          <a:p>
            <a:pPr algn="ctr">
              <a:buNone/>
            </a:pPr>
            <a:r>
              <a:rPr lang="el-GR" sz="2400" dirty="0" smtClean="0">
                <a:latin typeface="Georgia" pitchFamily="18" charset="0"/>
              </a:rPr>
              <a:t>Στο τέλος του 1</a:t>
            </a:r>
            <a:r>
              <a:rPr lang="el-GR" sz="2400" baseline="30000" dirty="0" smtClean="0">
                <a:latin typeface="Georgia" pitchFamily="18" charset="0"/>
              </a:rPr>
              <a:t>ου</a:t>
            </a:r>
            <a:r>
              <a:rPr lang="el-GR" sz="2400" dirty="0" smtClean="0">
                <a:latin typeface="Georgia" pitchFamily="18" charset="0"/>
              </a:rPr>
              <a:t> χρόνου το βρέφος μπορεί να τρώει τα πάντα, εκτός από ξηρούς καρπούς και καυτερά και πικάντικα φαγητά. Καλό είναι να αποφεύγονται η ζάχαρη και </a:t>
            </a:r>
            <a:r>
              <a:rPr lang="el-GR" sz="2400" smtClean="0">
                <a:latin typeface="Georgia" pitchFamily="18" charset="0"/>
              </a:rPr>
              <a:t>το αλάτι.</a:t>
            </a:r>
            <a:endParaRPr lang="el-GR" sz="2400" dirty="0">
              <a:latin typeface="Georgia"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Σχετική εικόνα"/>
          <p:cNvPicPr>
            <a:picLocks noChangeAspect="1" noChangeArrowheads="1"/>
          </p:cNvPicPr>
          <p:nvPr/>
        </p:nvPicPr>
        <p:blipFill>
          <a:blip r:embed="rId2" cstate="print"/>
          <a:srcRect/>
          <a:stretch>
            <a:fillRect/>
          </a:stretch>
        </p:blipFill>
        <p:spPr bwMode="auto">
          <a:xfrm>
            <a:off x="0" y="116632"/>
            <a:ext cx="5328592" cy="3429000"/>
          </a:xfrm>
          <a:prstGeom prst="rect">
            <a:avLst/>
          </a:prstGeom>
          <a:noFill/>
        </p:spPr>
      </p:pic>
      <p:pic>
        <p:nvPicPr>
          <p:cNvPr id="79876" name="Picture 4" descr="Αποτέλεσμα εικόνας για διατροφη στη βρεφικη ηλικια"/>
          <p:cNvPicPr>
            <a:picLocks noChangeAspect="1" noChangeArrowheads="1"/>
          </p:cNvPicPr>
          <p:nvPr/>
        </p:nvPicPr>
        <p:blipFill>
          <a:blip r:embed="rId3" cstate="print"/>
          <a:srcRect/>
          <a:stretch>
            <a:fillRect/>
          </a:stretch>
        </p:blipFill>
        <p:spPr bwMode="auto">
          <a:xfrm>
            <a:off x="3266001" y="3501008"/>
            <a:ext cx="5877999" cy="335699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p:spPr>
        <p:txBody>
          <a:bodyPr>
            <a:normAutofit/>
          </a:bodyPr>
          <a:lstStyle/>
          <a:p>
            <a:r>
              <a:rPr lang="el-GR" sz="3200" dirty="0" smtClean="0">
                <a:latin typeface="Georgia" pitchFamily="18" charset="0"/>
              </a:rPr>
              <a:t>ΔΙΑΤΡΟΦΗ ΚΑΤΑ ΤΗΝ ΠΑΙΔΙΚΗ ΗΛΙΚΙΑ</a:t>
            </a:r>
            <a:endParaRPr lang="el-GR" sz="3200" dirty="0">
              <a:latin typeface="Georgia" pitchFamily="18" charset="0"/>
            </a:endParaRPr>
          </a:p>
        </p:txBody>
      </p:sp>
      <p:sp>
        <p:nvSpPr>
          <p:cNvPr id="3" name="2 - Θέση περιεχομένου"/>
          <p:cNvSpPr>
            <a:spLocks noGrp="1"/>
          </p:cNvSpPr>
          <p:nvPr>
            <p:ph idx="1"/>
          </p:nvPr>
        </p:nvSpPr>
        <p:spPr>
          <a:xfrm>
            <a:off x="0" y="1340768"/>
            <a:ext cx="9144000" cy="5517232"/>
          </a:xfrm>
        </p:spPr>
        <p:txBody>
          <a:bodyPr>
            <a:normAutofit/>
          </a:bodyPr>
          <a:lstStyle/>
          <a:p>
            <a:pPr algn="ctr">
              <a:buNone/>
            </a:pPr>
            <a:r>
              <a:rPr lang="el-GR" sz="2400" dirty="0" smtClean="0">
                <a:latin typeface="Georgia" pitchFamily="18" charset="0"/>
              </a:rPr>
              <a:t>Η χρονική περίοδος μεταξύ βρεφικής ηλικίας και εφηβείας.</a:t>
            </a:r>
          </a:p>
          <a:p>
            <a:pPr algn="ctr">
              <a:buNone/>
            </a:pPr>
            <a:r>
              <a:rPr lang="el-GR" sz="2400" dirty="0" smtClean="0">
                <a:latin typeface="Georgia" pitchFamily="18" charset="0"/>
              </a:rPr>
              <a:t>Διακρίνεται στη νηπιακή ηλικία (1-3), την προσχολική ηλικία (4-6) και τη σχολική ηλικία (7-10) και αποτελεί περίοδο ήπιας ανάπτυξης.</a:t>
            </a:r>
          </a:p>
          <a:p>
            <a:pPr algn="ctr">
              <a:buNone/>
            </a:pPr>
            <a:endParaRPr lang="el-GR" sz="2400" dirty="0" smtClean="0">
              <a:latin typeface="Georgia" pitchFamily="18" charset="0"/>
            </a:endParaRPr>
          </a:p>
          <a:p>
            <a:pPr algn="ctr">
              <a:buNone/>
            </a:pPr>
            <a:r>
              <a:rPr lang="el-GR" sz="2400" dirty="0" smtClean="0">
                <a:latin typeface="Georgia" pitchFamily="18" charset="0"/>
              </a:rPr>
              <a:t>ΑΝΑΠΤΥΞΗ ΚΑΙ ΕΞΕΛΙΞΗ</a:t>
            </a:r>
          </a:p>
          <a:p>
            <a:pPr algn="ctr">
              <a:buNone/>
            </a:pPr>
            <a:r>
              <a:rPr lang="el-GR" sz="2400" dirty="0" smtClean="0">
                <a:latin typeface="Georgia" pitchFamily="18" charset="0"/>
              </a:rPr>
              <a:t>Ταυτόχρονη σωματική ανάπτυξη και κοινωνικοποίηση με απόκτηση σχετικής ανεξαρτησίας.</a:t>
            </a:r>
          </a:p>
          <a:p>
            <a:pPr algn="ctr">
              <a:buNone/>
            </a:pPr>
            <a:r>
              <a:rPr lang="el-GR" sz="2400" b="1" dirty="0" smtClean="0">
                <a:latin typeface="Georgia" pitchFamily="18" charset="0"/>
              </a:rPr>
              <a:t>Σωματική ανάπτυξη: </a:t>
            </a:r>
            <a:r>
              <a:rPr lang="el-GR" sz="2400" dirty="0" smtClean="0">
                <a:latin typeface="Georgia" pitchFamily="18" charset="0"/>
              </a:rPr>
              <a:t>2-3 κιλά και 6-8 εκ. το χρόνο. Συνεχής αξιολόγηση για την έγκαιρη διάγνωση προβλημάτων. Η ανάπτυξη δεν είναι συνεχής και ομοιόμορφη.</a:t>
            </a:r>
            <a:endParaRPr lang="el-GR" sz="2400" dirty="0">
              <a:latin typeface="Georgia"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1556792"/>
            <a:ext cx="9144000" cy="5112568"/>
          </a:xfrm>
        </p:spPr>
        <p:txBody>
          <a:bodyPr>
            <a:normAutofit/>
          </a:bodyPr>
          <a:lstStyle/>
          <a:p>
            <a:pPr algn="ctr">
              <a:buNone/>
            </a:pPr>
            <a:r>
              <a:rPr lang="el-GR" sz="2400" b="1" dirty="0" smtClean="0">
                <a:latin typeface="Georgia" pitchFamily="18" charset="0"/>
              </a:rPr>
              <a:t>Σύσταση του σώματος</a:t>
            </a:r>
            <a:r>
              <a:rPr lang="el-GR" sz="2400" dirty="0" smtClean="0">
                <a:latin typeface="Georgia" pitchFamily="18" charset="0"/>
              </a:rPr>
              <a:t>: σχετικά σταθερή. Τα κορίτσια έχουν λίγο περισσότερο λίπος, τα αγόρια γίνονται πιο μυώδη.</a:t>
            </a:r>
          </a:p>
          <a:p>
            <a:pPr algn="ctr">
              <a:buNone/>
            </a:pPr>
            <a:endParaRPr lang="el-GR" sz="2400" dirty="0" smtClean="0">
              <a:latin typeface="Georgia" pitchFamily="18" charset="0"/>
            </a:endParaRPr>
          </a:p>
          <a:p>
            <a:pPr algn="ctr">
              <a:buNone/>
            </a:pPr>
            <a:r>
              <a:rPr lang="el-GR" sz="2400" b="1" dirty="0" smtClean="0">
                <a:latin typeface="Georgia" pitchFamily="18" charset="0"/>
              </a:rPr>
              <a:t>Ψυχοκινητική ανάπτυξη</a:t>
            </a:r>
            <a:r>
              <a:rPr lang="el-GR" sz="2400" dirty="0" smtClean="0">
                <a:latin typeface="Georgia" pitchFamily="18" charset="0"/>
              </a:rPr>
              <a:t>: περίοδος ανάπτυξης πολλών ικανοτήτων. Αρχικά τα παιδιά τρώνε με τα χέρια αλλά από τα 2 έτη της ζωής μπορούν να κρατούν φλιτζάνι με το ένα χέρι και να χρησιμοποιούν κουτάλι. Μεγαλώνοντας  αποκτούν λεπτές ικανότητες όπως το να χρησιμοποιούν μαχαίρι για να αλείψουν και να κόψουν.</a:t>
            </a:r>
          </a:p>
          <a:p>
            <a:pPr algn="ctr">
              <a:buNone/>
            </a:pPr>
            <a:endParaRPr lang="el-GR" sz="2400" dirty="0" smtClean="0">
              <a:latin typeface="Georgia" pitchFamily="18" charset="0"/>
            </a:endParaRPr>
          </a:p>
          <a:p>
            <a:pPr algn="ctr">
              <a:buNone/>
            </a:pPr>
            <a:endParaRPr lang="el-GR" sz="2400" dirty="0">
              <a:latin typeface="Georgia"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Î£ÏÎµÏÎ¹ÎºÎ® ÎµÎ¹ÎºÏÎ½Î±"/>
          <p:cNvPicPr>
            <a:picLocks noChangeAspect="1" noChangeArrowheads="1"/>
          </p:cNvPicPr>
          <p:nvPr/>
        </p:nvPicPr>
        <p:blipFill>
          <a:blip r:embed="rId2" cstate="print"/>
          <a:srcRect/>
          <a:stretch>
            <a:fillRect/>
          </a:stretch>
        </p:blipFill>
        <p:spPr bwMode="auto">
          <a:xfrm>
            <a:off x="1331640" y="332656"/>
            <a:ext cx="6305550" cy="6305551"/>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Σχετική εικόνα"/>
          <p:cNvPicPr>
            <a:picLocks noChangeAspect="1" noChangeArrowheads="1"/>
          </p:cNvPicPr>
          <p:nvPr/>
        </p:nvPicPr>
        <p:blipFill>
          <a:blip r:embed="rId2" cstate="print"/>
          <a:srcRect/>
          <a:stretch>
            <a:fillRect/>
          </a:stretch>
        </p:blipFill>
        <p:spPr bwMode="auto">
          <a:xfrm>
            <a:off x="0" y="3356992"/>
            <a:ext cx="4769116" cy="3168352"/>
          </a:xfrm>
          <a:prstGeom prst="rect">
            <a:avLst/>
          </a:prstGeom>
          <a:noFill/>
        </p:spPr>
      </p:pic>
      <p:pic>
        <p:nvPicPr>
          <p:cNvPr id="1030" name="Picture 6" descr="Αποτέλεσμα εικόνας για παιδι διατροφη"/>
          <p:cNvPicPr>
            <a:picLocks noChangeAspect="1" noChangeArrowheads="1"/>
          </p:cNvPicPr>
          <p:nvPr/>
        </p:nvPicPr>
        <p:blipFill>
          <a:blip r:embed="rId3" cstate="print"/>
          <a:srcRect/>
          <a:stretch>
            <a:fillRect/>
          </a:stretch>
        </p:blipFill>
        <p:spPr bwMode="auto">
          <a:xfrm>
            <a:off x="4788024" y="3356992"/>
            <a:ext cx="4213006" cy="3045470"/>
          </a:xfrm>
          <a:prstGeom prst="rect">
            <a:avLst/>
          </a:prstGeom>
          <a:noFill/>
        </p:spPr>
      </p:pic>
      <p:pic>
        <p:nvPicPr>
          <p:cNvPr id="1032" name="Picture 8" descr="Αποτέλεσμα εικόνας για παιδι διατροφη"/>
          <p:cNvPicPr>
            <a:picLocks noChangeAspect="1" noChangeArrowheads="1"/>
          </p:cNvPicPr>
          <p:nvPr/>
        </p:nvPicPr>
        <p:blipFill>
          <a:blip r:embed="rId4" cstate="print"/>
          <a:srcRect/>
          <a:stretch>
            <a:fillRect/>
          </a:stretch>
        </p:blipFill>
        <p:spPr bwMode="auto">
          <a:xfrm>
            <a:off x="1835696" y="116632"/>
            <a:ext cx="5282952" cy="316977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936104"/>
          </a:xfrm>
        </p:spPr>
        <p:txBody>
          <a:bodyPr>
            <a:normAutofit/>
          </a:bodyPr>
          <a:lstStyle/>
          <a:p>
            <a:r>
              <a:rPr lang="el-GR" sz="3200" dirty="0" smtClean="0">
                <a:latin typeface="Georgia" pitchFamily="18" charset="0"/>
              </a:rPr>
              <a:t>Ισορροπημένη δίαιτα στην παιδική ηλικία</a:t>
            </a:r>
            <a:endParaRPr lang="el-GR" sz="3200" dirty="0">
              <a:latin typeface="Georgia" pitchFamily="18" charset="0"/>
            </a:endParaRPr>
          </a:p>
        </p:txBody>
      </p:sp>
      <p:sp>
        <p:nvSpPr>
          <p:cNvPr id="3" name="2 - Θέση περιεχομένου"/>
          <p:cNvSpPr>
            <a:spLocks noGrp="1"/>
          </p:cNvSpPr>
          <p:nvPr>
            <p:ph idx="1"/>
          </p:nvPr>
        </p:nvSpPr>
        <p:spPr>
          <a:xfrm>
            <a:off x="0" y="1268760"/>
            <a:ext cx="9144000" cy="5472608"/>
          </a:xfrm>
        </p:spPr>
        <p:txBody>
          <a:bodyPr>
            <a:normAutofit/>
          </a:bodyPr>
          <a:lstStyle/>
          <a:p>
            <a:pPr algn="ctr"/>
            <a:r>
              <a:rPr lang="el-GR" sz="2400" dirty="0" smtClean="0">
                <a:latin typeface="Georgia" pitchFamily="18" charset="0"/>
              </a:rPr>
              <a:t>2-4 φρούτα την ημέρα</a:t>
            </a:r>
          </a:p>
          <a:p>
            <a:pPr algn="ctr"/>
            <a:r>
              <a:rPr lang="el-GR" sz="2400" dirty="0" smtClean="0">
                <a:latin typeface="Georgia" pitchFamily="18" charset="0"/>
              </a:rPr>
              <a:t>2-4 μερίδες γαλακτοκομικών</a:t>
            </a:r>
          </a:p>
          <a:p>
            <a:pPr algn="ctr"/>
            <a:r>
              <a:rPr lang="el-GR" sz="2400" dirty="0" smtClean="0">
                <a:latin typeface="Georgia" pitchFamily="18" charset="0"/>
              </a:rPr>
              <a:t>1  τουλάχιστον μερίδα λαχανικά (σαλάτα με το γεύμα)</a:t>
            </a:r>
          </a:p>
          <a:p>
            <a:pPr algn="ctr"/>
            <a:endParaRPr lang="el-GR" sz="2400" dirty="0" smtClean="0">
              <a:latin typeface="Georgia" pitchFamily="18" charset="0"/>
            </a:endParaRPr>
          </a:p>
          <a:p>
            <a:pPr algn="ctr">
              <a:buNone/>
            </a:pPr>
            <a:r>
              <a:rPr lang="el-GR" sz="2400" dirty="0" smtClean="0">
                <a:latin typeface="Georgia" pitchFamily="18" charset="0"/>
              </a:rPr>
              <a:t>Όσπρια και ψάρι (1 φορά/εβδομάδα),  κρέας και κοτόπουλο (2-4  φορές/εβδομάδα)</a:t>
            </a:r>
          </a:p>
          <a:p>
            <a:pPr algn="ctr">
              <a:buNone/>
            </a:pPr>
            <a:r>
              <a:rPr lang="el-GR" sz="2400" dirty="0" smtClean="0">
                <a:latin typeface="Georgia" pitchFamily="18" charset="0"/>
              </a:rPr>
              <a:t>Τα μικρότερα παιδιά προτιμούν μικρά γεύματα, συχνότερα. Φαγητό 4-6 φορές την ημέρα με προσοχή στα μικρογεύματα (τερηδόνα, παχυσαρκία).</a:t>
            </a:r>
          </a:p>
          <a:p>
            <a:pPr algn="ctr">
              <a:buNone/>
            </a:pPr>
            <a:endParaRPr lang="el-GR" sz="2400" dirty="0" smtClean="0">
              <a:latin typeface="Georgia" pitchFamily="18" charset="0"/>
            </a:endParaRPr>
          </a:p>
          <a:p>
            <a:pPr algn="ctr">
              <a:buNone/>
            </a:pPr>
            <a:r>
              <a:rPr lang="el-GR" sz="2400" b="1" dirty="0" smtClean="0">
                <a:latin typeface="Georgia" pitchFamily="18" charset="0"/>
              </a:rPr>
              <a:t>Απαραίτητο το πρωινό, κυρίως στα παιδιά σχολικής ηλικίας </a:t>
            </a:r>
            <a:endParaRPr lang="el-GR" sz="2400" b="1" dirty="0">
              <a:latin typeface="Georgia"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38138"/>
          </a:xfrm>
        </p:spPr>
        <p:txBody>
          <a:bodyPr>
            <a:normAutofit/>
          </a:bodyPr>
          <a:lstStyle/>
          <a:p>
            <a:r>
              <a:rPr lang="el-GR" sz="3200" dirty="0" smtClean="0">
                <a:latin typeface="Georgia" pitchFamily="18" charset="0"/>
              </a:rPr>
              <a:t>Παράγοντες που επηρεάζουν τις διατροφικές επιλογές των παιδιών</a:t>
            </a:r>
            <a:endParaRPr lang="el-GR" sz="3200" dirty="0">
              <a:latin typeface="Georgia" pitchFamily="18" charset="0"/>
            </a:endParaRPr>
          </a:p>
        </p:txBody>
      </p:sp>
      <p:sp>
        <p:nvSpPr>
          <p:cNvPr id="3" name="2 - Θέση περιεχομένου"/>
          <p:cNvSpPr>
            <a:spLocks noGrp="1"/>
          </p:cNvSpPr>
          <p:nvPr>
            <p:ph idx="1"/>
          </p:nvPr>
        </p:nvSpPr>
        <p:spPr>
          <a:xfrm>
            <a:off x="0" y="1772816"/>
            <a:ext cx="9036496" cy="5085184"/>
          </a:xfrm>
        </p:spPr>
        <p:txBody>
          <a:bodyPr>
            <a:normAutofit/>
          </a:bodyPr>
          <a:lstStyle/>
          <a:p>
            <a:pPr algn="ctr">
              <a:buNone/>
            </a:pPr>
            <a:r>
              <a:rPr lang="el-GR" sz="2400" dirty="0" smtClean="0">
                <a:latin typeface="Georgia" pitchFamily="18" charset="0"/>
              </a:rPr>
              <a:t>Οι γονείς πρέπει να συνεχίζουν να προσφέρουν ποικιλία τροφίμων στα παιδιά έστω και αν αυτά αντιδρούν.</a:t>
            </a:r>
          </a:p>
          <a:p>
            <a:pPr algn="ctr">
              <a:buNone/>
            </a:pPr>
            <a:endParaRPr lang="el-GR" sz="2400" dirty="0" smtClean="0">
              <a:latin typeface="Georgia" pitchFamily="18" charset="0"/>
            </a:endParaRPr>
          </a:p>
          <a:p>
            <a:pPr algn="ctr">
              <a:buNone/>
            </a:pPr>
            <a:r>
              <a:rPr lang="el-GR" sz="2400" dirty="0" smtClean="0">
                <a:latin typeface="Georgia" pitchFamily="18" charset="0"/>
              </a:rPr>
              <a:t>Στην επιλογή από τα παιδιά των τροφίμων, ρόλο παίζουν:</a:t>
            </a:r>
          </a:p>
          <a:p>
            <a:pPr algn="ctr"/>
            <a:r>
              <a:rPr lang="el-GR" sz="2400" dirty="0" smtClean="0">
                <a:latin typeface="Georgia" pitchFamily="18" charset="0"/>
              </a:rPr>
              <a:t>Η γεύση, η υφή, η οσμή, ο τρόπος που προσφέρεται (ζουμερά, τραγανιστά φαγητά με έντονα χρώματα)</a:t>
            </a:r>
          </a:p>
          <a:p>
            <a:pPr algn="ctr"/>
            <a:r>
              <a:rPr lang="el-GR" sz="2400" dirty="0" smtClean="0">
                <a:latin typeface="Georgia" pitchFamily="18" charset="0"/>
              </a:rPr>
              <a:t>Οι γονείς μέσω της διατροφικής συμπεριφοράς που προσπαθούν να καλλιεργήσουν στο παιδί τους.</a:t>
            </a:r>
          </a:p>
          <a:p>
            <a:pPr algn="ctr"/>
            <a:r>
              <a:rPr lang="el-GR" sz="2400" dirty="0" smtClean="0">
                <a:latin typeface="Georgia" pitchFamily="18" charset="0"/>
              </a:rPr>
              <a:t>Τα τηλεοπτικά μηνύματα</a:t>
            </a:r>
          </a:p>
          <a:p>
            <a:pPr algn="ctr"/>
            <a:r>
              <a:rPr lang="el-GR" sz="2400" dirty="0" smtClean="0">
                <a:latin typeface="Georgia" pitchFamily="18" charset="0"/>
              </a:rPr>
              <a:t>Οι συνήθειες των συνομηλίκων</a:t>
            </a:r>
          </a:p>
          <a:p>
            <a:pPr algn="ctr">
              <a:buNone/>
            </a:pPr>
            <a:endParaRPr lang="el-GR" sz="2400" dirty="0">
              <a:latin typeface="Georgia"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20688"/>
            <a:ext cx="8229600" cy="1800200"/>
          </a:xfrm>
        </p:spPr>
        <p:txBody>
          <a:bodyPr>
            <a:normAutofit/>
          </a:bodyPr>
          <a:lstStyle/>
          <a:p>
            <a:r>
              <a:rPr lang="el-GR" sz="3200" dirty="0" smtClean="0">
                <a:latin typeface="Georgia" pitchFamily="18" charset="0"/>
              </a:rPr>
              <a:t>ΔΙΑΤΡΟΦΗ ΚΑΤΑ ΤΗΝ ΕΦΗΒΙΚΗ ΗΛΙΚΙΑ</a:t>
            </a:r>
            <a:endParaRPr lang="el-GR" sz="3200" dirty="0">
              <a:latin typeface="Georgia" pitchFamily="18" charset="0"/>
            </a:endParaRPr>
          </a:p>
        </p:txBody>
      </p:sp>
      <p:sp>
        <p:nvSpPr>
          <p:cNvPr id="3" name="2 - Θέση περιεχομένου"/>
          <p:cNvSpPr>
            <a:spLocks noGrp="1"/>
          </p:cNvSpPr>
          <p:nvPr>
            <p:ph idx="1"/>
          </p:nvPr>
        </p:nvSpPr>
        <p:spPr>
          <a:xfrm>
            <a:off x="457200" y="2636912"/>
            <a:ext cx="8229600" cy="3489251"/>
          </a:xfrm>
        </p:spPr>
        <p:txBody>
          <a:bodyPr>
            <a:normAutofit/>
          </a:bodyPr>
          <a:lstStyle/>
          <a:p>
            <a:pPr algn="ctr">
              <a:buNone/>
            </a:pPr>
            <a:r>
              <a:rPr lang="el-GR" sz="2400" dirty="0" smtClean="0">
                <a:latin typeface="Georgia" pitchFamily="18" charset="0"/>
              </a:rPr>
              <a:t>Η εφηβεία (11-18 έτη) είναι περίοδος:</a:t>
            </a:r>
          </a:p>
          <a:p>
            <a:pPr algn="ctr">
              <a:buNone/>
            </a:pPr>
            <a:endParaRPr lang="el-GR" sz="2400" dirty="0" smtClean="0">
              <a:latin typeface="Georgia" pitchFamily="18" charset="0"/>
            </a:endParaRPr>
          </a:p>
          <a:p>
            <a:pPr algn="ctr"/>
            <a:r>
              <a:rPr lang="el-GR" sz="2400" dirty="0" smtClean="0">
                <a:latin typeface="Georgia" pitchFamily="18" charset="0"/>
              </a:rPr>
              <a:t>Ραγδαίας σωματικής ανάπτυξης</a:t>
            </a:r>
          </a:p>
          <a:p>
            <a:pPr algn="ctr"/>
            <a:r>
              <a:rPr lang="el-GR" sz="2400" dirty="0" smtClean="0">
                <a:latin typeface="Georgia" pitchFamily="18" charset="0"/>
              </a:rPr>
              <a:t>Έντονης ψυχολογικής αναζήτησης</a:t>
            </a:r>
          </a:p>
          <a:p>
            <a:pPr algn="ctr"/>
            <a:r>
              <a:rPr lang="el-GR" sz="2400" dirty="0" smtClean="0">
                <a:latin typeface="Georgia" pitchFamily="18" charset="0"/>
              </a:rPr>
              <a:t>Σημαντικής κοινωνικής προσαρμογής</a:t>
            </a:r>
          </a:p>
          <a:p>
            <a:pPr algn="ctr">
              <a:buNone/>
            </a:pPr>
            <a:endParaRPr lang="el-GR" sz="2400" dirty="0">
              <a:latin typeface="Georgia"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188640"/>
            <a:ext cx="8229600" cy="85998"/>
          </a:xfrm>
        </p:spPr>
        <p:txBody>
          <a:bodyPr>
            <a:normAutofit fontScale="90000"/>
          </a:bodyPr>
          <a:lstStyle/>
          <a:p>
            <a:endParaRPr lang="el-GR" dirty="0"/>
          </a:p>
        </p:txBody>
      </p:sp>
      <p:sp>
        <p:nvSpPr>
          <p:cNvPr id="3" name="2 - Θέση περιεχομένου"/>
          <p:cNvSpPr>
            <a:spLocks noGrp="1"/>
          </p:cNvSpPr>
          <p:nvPr>
            <p:ph idx="1"/>
          </p:nvPr>
        </p:nvSpPr>
        <p:spPr>
          <a:xfrm>
            <a:off x="0" y="476672"/>
            <a:ext cx="9144000" cy="6381328"/>
          </a:xfrm>
        </p:spPr>
        <p:txBody>
          <a:bodyPr>
            <a:normAutofit/>
          </a:bodyPr>
          <a:lstStyle/>
          <a:p>
            <a:pPr algn="ctr">
              <a:buNone/>
            </a:pPr>
            <a:r>
              <a:rPr lang="el-GR" sz="2400" b="1" dirty="0" smtClean="0">
                <a:latin typeface="Georgia" pitchFamily="18" charset="0"/>
              </a:rPr>
              <a:t>ΜΕΤΑΒΟΛΕΣ ΣΤΗΝ ΕΦΗΒΙΚΗ ΗΛΙΚΙΑ</a:t>
            </a:r>
          </a:p>
          <a:p>
            <a:pPr algn="ctr">
              <a:buNone/>
            </a:pPr>
            <a:endParaRPr lang="el-GR" sz="2400" dirty="0" smtClean="0">
              <a:latin typeface="Georgia" pitchFamily="18" charset="0"/>
            </a:endParaRPr>
          </a:p>
          <a:p>
            <a:pPr algn="ctr">
              <a:buNone/>
            </a:pPr>
            <a:r>
              <a:rPr lang="el-GR" sz="2400" b="1" dirty="0" smtClean="0">
                <a:latin typeface="Georgia" pitchFamily="18" charset="0"/>
              </a:rPr>
              <a:t>Σωματική ανάπτυξη</a:t>
            </a:r>
            <a:r>
              <a:rPr lang="el-GR" sz="2400" dirty="0" smtClean="0">
                <a:latin typeface="Georgia" pitchFamily="18" charset="0"/>
              </a:rPr>
              <a:t>: διπλασιασμός των οργάνων σε μέγεθος, απόκτηση του 50% του ενήλικου βάρους και του 20% του ύψους ( κυρίως κατά την «αυξητική αιχμή» που συνήθως συμβαδίζει με την γενική σεξουαλική ωρίμανση, νωρίτερα στα κορίτσια απ’ ότι στα αγόρια).</a:t>
            </a:r>
          </a:p>
          <a:p>
            <a:pPr algn="ctr">
              <a:buNone/>
            </a:pPr>
            <a:r>
              <a:rPr lang="el-GR" sz="2400" b="1" dirty="0" smtClean="0">
                <a:latin typeface="Georgia" pitchFamily="18" charset="0"/>
              </a:rPr>
              <a:t>Σύσταση του σώματος</a:t>
            </a:r>
            <a:r>
              <a:rPr lang="el-GR" sz="2400" dirty="0" smtClean="0">
                <a:latin typeface="Georgia" pitchFamily="18" charset="0"/>
              </a:rPr>
              <a:t>: τα κορίτσια παίρνουν περισσότερο λίπος (23%) σε σχέση με τα αγόρια (12%) τα οποία αναπτύσσουν μύες. </a:t>
            </a:r>
          </a:p>
          <a:p>
            <a:pPr algn="ctr">
              <a:buNone/>
            </a:pPr>
            <a:r>
              <a:rPr lang="el-GR" sz="2400" b="1" dirty="0" smtClean="0">
                <a:latin typeface="Georgia" pitchFamily="18" charset="0"/>
              </a:rPr>
              <a:t>Σεξουαλική ωρίμανση</a:t>
            </a:r>
            <a:r>
              <a:rPr lang="el-GR" sz="2400" dirty="0" smtClean="0">
                <a:latin typeface="Georgia" pitchFamily="18" charset="0"/>
              </a:rPr>
              <a:t>: ο βαθμός της παίζει σημαντικό ρόλο στην διατροφική αξιολόγηση των εφήβων.</a:t>
            </a:r>
          </a:p>
          <a:p>
            <a:pPr algn="ctr">
              <a:buNone/>
            </a:pPr>
            <a:r>
              <a:rPr lang="el-GR" sz="2400" b="1" dirty="0" smtClean="0">
                <a:latin typeface="Georgia" pitchFamily="18" charset="0"/>
              </a:rPr>
              <a:t>Ψυχοκοινωνική ανάπτυξη</a:t>
            </a:r>
            <a:r>
              <a:rPr lang="el-GR" sz="2400" dirty="0" smtClean="0">
                <a:latin typeface="Georgia" pitchFamily="18" charset="0"/>
              </a:rPr>
              <a:t>: συναισθηματική ωρίμανση – αντίληψη εικόνας εαυτού – εναλλαγές διάθεσης και συμπεριφοράς – αλλαγή τρόπου σκέψης.</a:t>
            </a:r>
          </a:p>
          <a:p>
            <a:pPr algn="ctr">
              <a:buNone/>
            </a:pPr>
            <a:endParaRPr lang="el-GR" sz="2400" dirty="0" smtClean="0">
              <a:latin typeface="Georgia" pitchFamily="18" charset="0"/>
            </a:endParaRPr>
          </a:p>
          <a:p>
            <a:pPr algn="ctr">
              <a:buNone/>
            </a:pPr>
            <a:endParaRPr lang="el-GR" sz="2400" dirty="0" smtClean="0">
              <a:latin typeface="Georgia" pitchFamily="18" charset="0"/>
            </a:endParaRPr>
          </a:p>
          <a:p>
            <a:pPr algn="ctr">
              <a:buNone/>
            </a:pPr>
            <a:endParaRPr lang="el-GR" sz="2400" dirty="0">
              <a:latin typeface="Georgia"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37384"/>
            <a:ext cx="9144000"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l-GR" sz="2400" b="1" i="0" u="sng" strike="noStrike" cap="none" normalizeH="0" baseline="0" dirty="0" smtClean="0">
                <a:ln>
                  <a:noFill/>
                </a:ln>
                <a:solidFill>
                  <a:schemeClr val="tx1"/>
                </a:solidFill>
                <a:effectLst/>
                <a:latin typeface="Georgia" pitchFamily="18" charset="0"/>
                <a:ea typeface="Times New Roman" pitchFamily="18" charset="0"/>
                <a:cs typeface="Arial" pitchFamily="34" charset="0"/>
              </a:rPr>
              <a:t>Οι έφηβοι:</a:t>
            </a:r>
            <a:endParaRPr kumimoji="0" lang="en-US" sz="2400" b="1" i="0" u="sng" strike="noStrike" cap="none" normalizeH="0" baseline="0" dirty="0" smtClean="0">
              <a:ln>
                <a:noFill/>
              </a:ln>
              <a:solidFill>
                <a:schemeClr val="tx1"/>
              </a:solidFill>
              <a:effectLst/>
              <a:latin typeface="Georgia" pitchFamily="18"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l"/>
              </a:tabLst>
            </a:pPr>
            <a:endParaRPr kumimoji="0" lang="el-GR" sz="24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Δεν ακολουθούν πρόγραμμα στη διατροφή τους</a:t>
            </a:r>
            <a:endParaRPr kumimoji="0" lang="el-GR" sz="240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Συνήθως δεν τρώνε πρωινό</a:t>
            </a:r>
            <a:endParaRPr kumimoji="0" lang="el-GR" sz="240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Καταναλώνουν ενδιάμεσα γεύματα αμφιβόλου διατροφικής αξίας (σνάκς)</a:t>
            </a: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Τρώνε συχνά εκτός σπιτιού «πρόχειρα γεύματα» (</a:t>
            </a:r>
            <a:r>
              <a:rPr kumimoji="0" lang="en-US"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fast food</a:t>
            </a: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Τα γεύματα αυτά είναι πολυθερμιδικά, πλούσια σε κορεσμένα λίπη και αλάτι, με μειωμένη περιεκτικότητα σε ασβέστιο, βιταμίνες και φυτικές ίνες.</a:t>
            </a: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Μπορεί να ακολουθήσουν «επικίνδυνες» δίαιτες (κορίτσια) ή να χρησιμοποιήσουν επικίνδυνα συμπληρώματα (αγόρια)</a:t>
            </a:r>
            <a:endParaRPr kumimoji="0" lang="en-US"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endParaRPr lang="en-US" sz="2400" dirty="0" smtClean="0">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tab pos="457200" algn="l"/>
              </a:tabLst>
            </a:pPr>
            <a:r>
              <a:rPr lang="el-GR" sz="2400" b="1" dirty="0" smtClean="0">
                <a:latin typeface="Georgia" pitchFamily="18" charset="0"/>
                <a:cs typeface="Arial" pitchFamily="34" charset="0"/>
              </a:rPr>
              <a:t>Η δίαιτα των εφήβων υπολείπεται σε βιταμίνες και ιχνοστοιχεία ενώ υπερκαταναλώνονται λίπος, ζάχαρη, πρωτεΐνες, νάτριο αλλά και οινοπνευματώδη.</a:t>
            </a:r>
            <a:endParaRPr kumimoji="0" lang="el-GR" sz="2400" b="1"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l-GR" sz="18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0" y="36245"/>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Οι βασικές συστάσεις της Ένωσης Ελλήνων Διαιτολόγων για την ηλικία αυτή είναι : </a:t>
            </a:r>
            <a:endParaRPr kumimoji="0" lang="el-GR" sz="2200" b="1"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  Να μην παραλείπονται κύρια γεύματα</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2.  Το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πρωινό</a:t>
            </a: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είναι από τα σημαντικότερα γεύματα της ημέρας</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3.  Να μην καταναλώνονται μεταξύ των γευμάτων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πρόχειρες τροφές (</a:t>
            </a:r>
            <a:r>
              <a:rPr kumimoji="0" lang="en-US"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fast food</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a:t>
            </a: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Οι πρόχειρες τροφές περιέχουν αρκετό λίπος, αλάτι και κενές θερμίδες. Γι αυτό πρέπει να χρησιμοποιούνται με μέτρο.</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4.  Λιγότερα λίπη και ζάχαρη</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5.  Κατανάλωση περισσότερων τροφών πλούσιων σε φυτικές ίνες</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6.  Άφθονα φρούτα και λαχανικά</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7.  Κατανάλωση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ποικιλίας</a:t>
            </a: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τροφών καθημερινά</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8.  Διατήρηση κανονικού σωματικού βάρους</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9.  Αργό μάσημα</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10.  Άφθονο νερό</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11.  Να αποφεύγονται τα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οινοπνευματώδη</a:t>
            </a: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ποτά</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12.  Να αποφεύγεται η υπερκατανάλωση γλυκών και αναψυκτικών</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13.  Να αποφεύγεται το πολύ αλάτι</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14.  </a:t>
            </a:r>
            <a:r>
              <a:rPr kumimoji="0" lang="el-GR" sz="22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Άσκηση</a:t>
            </a:r>
            <a:r>
              <a:rPr kumimoji="0" lang="el-GR" sz="22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καθημερινά (λήψη θερμίδων αναλόγως της φυσικής δραστηριότητας για διατήρηση του ισοζυγίου ενέργειας)</a:t>
            </a:r>
            <a:endParaRPr kumimoji="0" lang="el-GR" sz="22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1226677"/>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Η διατροφική εκπαίδευση των εφήβων αποτελεί ιδιαίτερα δύσκολο εγχείρημα, δεδομένου ότι :</a:t>
            </a:r>
          </a:p>
          <a:p>
            <a:pPr marL="0" marR="0" lvl="0" indent="0" algn="ctr" defTabSz="914400" rtl="0" eaLnBrk="1" fontAlgn="base" latinLnBrk="0" hangingPunct="1">
              <a:lnSpc>
                <a:spcPct val="100000"/>
              </a:lnSpc>
              <a:spcBef>
                <a:spcPct val="0"/>
              </a:spcBef>
              <a:spcAft>
                <a:spcPct val="0"/>
              </a:spcAft>
              <a:buClrTx/>
              <a:buSzTx/>
              <a:buFontTx/>
              <a:buNone/>
              <a:tabLst>
                <a:tab pos="457200" algn="l"/>
              </a:tabLst>
            </a:pPr>
            <a:endParaRPr kumimoji="0" lang="el-GR" sz="2400" b="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Οι έφηβοι αισθάνονται </a:t>
            </a:r>
            <a:r>
              <a:rPr kumimoji="0" lang="el-GR" sz="2400" b="1"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απόλυτα υγιείς</a:t>
            </a: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 δεν έχουν </a:t>
            </a:r>
            <a:r>
              <a:rPr kumimoji="0" lang="el-GR" sz="2400" b="1"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κίνητρο</a:t>
            </a: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για να αλλάξουν τη διατροφή τους</a:t>
            </a:r>
            <a:endParaRPr kumimoji="0" lang="el-GR" sz="2400" b="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Είναι </a:t>
            </a:r>
            <a:r>
              <a:rPr kumimoji="0" lang="el-GR" sz="2400" b="1"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γνωστικά προσκολλημένοι στο παρόν</a:t>
            </a: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και δεν μπορούν να προβλέψουν τις συνέπειες στο μέλλον</a:t>
            </a:r>
            <a:endParaRPr kumimoji="0" lang="el-GR" sz="2400" b="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Οι </a:t>
            </a:r>
            <a:r>
              <a:rPr kumimoji="0" lang="el-GR" sz="2400" b="1"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συνήθειες είναι δύσκολο να αλλάξουν</a:t>
            </a: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σε όλες τις ηλικίες</a:t>
            </a:r>
            <a:endParaRPr kumimoji="0" lang="el-GR" sz="2400" b="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Ο έφηβος θεωρεί τον τρόπο διατροφής του </a:t>
            </a:r>
            <a:r>
              <a:rPr kumimoji="0" lang="el-GR" sz="2400" b="1" u="sng" strike="noStrike" cap="none" normalizeH="0" baseline="0" dirty="0" smtClean="0">
                <a:ln>
                  <a:noFill/>
                </a:ln>
                <a:solidFill>
                  <a:schemeClr val="tx1"/>
                </a:solidFill>
                <a:effectLst/>
                <a:latin typeface="Georgia" pitchFamily="18" charset="0"/>
                <a:ea typeface="Times New Roman" pitchFamily="18" charset="0"/>
                <a:cs typeface="Arial" pitchFamily="34" charset="0"/>
              </a:rPr>
              <a:t>εύκολο και βολικό</a:t>
            </a:r>
            <a:r>
              <a:rPr kumimoji="0" lang="el-GR" sz="2400" b="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ώστε να εξυπηρετεί το βαρύ πρόγραμμά του</a:t>
            </a:r>
            <a:endParaRPr kumimoji="0" lang="el-GR" sz="2400" b="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0" y="1451907"/>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ΙΔΙΑΙΤΕΡΟΤΗΤΕΣ  ΤΗΣ  ΕΦΗΒΙΚΗΣ  ΗΛΙΚΙΑΣ  ΠΟΥ  ΕΠΗΡΕΑΖΟΥΝ  ΤΗ  ΔΙΑΤΡΟΦΙΚΗ  ΣΥΜΠΕΡΙΦΟΡΑ </a:t>
            </a:r>
            <a:endParaRPr kumimoji="0" lang="el-GR" sz="2400" b="1" i="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endParaRPr kumimoji="0" lang="el-GR" sz="2400" i="1" u="none" strike="noStrike" cap="none" normalizeH="0" baseline="0" dirty="0" smtClean="0">
              <a:ln>
                <a:noFill/>
              </a:ln>
              <a:solidFill>
                <a:schemeClr val="tx1"/>
              </a:solidFill>
              <a:effectLst/>
              <a:latin typeface="Georgia"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Αμφισβήτηση του τρόπου ζωής των ενηλίκων</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Αναζήτηση ανεξαρτησίας </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Υπερβολική ενασχόληση με την εικόνα σώματος</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Έντονη δραστηριότητα εκτός σπιτιού</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Πίεση συνομηλίκων , «παρέας»</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Πίεση προτύπων ΜΜΕ</a:t>
            </a:r>
            <a:endParaRPr kumimoji="0" lang="el-GR" sz="2400" u="none" strike="noStrike" cap="none" normalizeH="0" baseline="0" dirty="0" smtClean="0">
              <a:ln>
                <a:noFill/>
              </a:ln>
              <a:solidFill>
                <a:schemeClr val="tx1"/>
              </a:solidFill>
              <a:effectLst/>
              <a:latin typeface="Georgia"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7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0" y="1124744"/>
            <a:ext cx="9144000" cy="5733256"/>
          </a:xfrm>
        </p:spPr>
        <p:txBody>
          <a:bodyPr>
            <a:normAutofit/>
          </a:bodyPr>
          <a:lstStyle/>
          <a:p>
            <a:pPr algn="ctr">
              <a:buNone/>
            </a:pPr>
            <a:r>
              <a:rPr lang="el-GR" sz="2400" dirty="0" smtClean="0">
                <a:latin typeface="Georgia" pitchFamily="18" charset="0"/>
              </a:rPr>
              <a:t>ΠΑΡΑΓΟΝΤΕΣ ΠΟΥ ΕΠΗΡΕΑΖΟΥΝ ΤΗ ΔΙΑΤΡΟΦΗ ΤΩΝ ΕΦΗΒΩΝ</a:t>
            </a:r>
          </a:p>
          <a:p>
            <a:pPr algn="ctr">
              <a:buNone/>
            </a:pPr>
            <a:endParaRPr lang="el-GR" sz="2400" dirty="0" smtClean="0">
              <a:latin typeface="Georgia" pitchFamily="18" charset="0"/>
            </a:endParaRPr>
          </a:p>
          <a:p>
            <a:pPr algn="ctr"/>
            <a:r>
              <a:rPr lang="el-GR" sz="2400" dirty="0" smtClean="0">
                <a:latin typeface="Georgia" pitchFamily="18" charset="0"/>
              </a:rPr>
              <a:t>ΟΙΚΟΓΕΝΕΙΑ:  τάση ανεξαρτησίας – πιθανή έλλειψη ενημέρωσης των </a:t>
            </a:r>
            <a:r>
              <a:rPr lang="el-GR" sz="2400" smtClean="0">
                <a:latin typeface="Georgia" pitchFamily="18" charset="0"/>
              </a:rPr>
              <a:t>γονιών – «γρήγορο φαγητό» λόγω έλλειψης </a:t>
            </a:r>
            <a:r>
              <a:rPr lang="el-GR" sz="2400" dirty="0" smtClean="0">
                <a:latin typeface="Georgia" pitchFamily="18" charset="0"/>
              </a:rPr>
              <a:t>χρόνου </a:t>
            </a:r>
          </a:p>
          <a:p>
            <a:pPr algn="ctr"/>
            <a:endParaRPr lang="el-GR" sz="2400" dirty="0" smtClean="0">
              <a:latin typeface="Georgia" pitchFamily="18" charset="0"/>
            </a:endParaRPr>
          </a:p>
          <a:p>
            <a:pPr algn="ctr"/>
            <a:r>
              <a:rPr lang="el-GR" sz="2400" dirty="0" smtClean="0">
                <a:latin typeface="Georgia" pitchFamily="18" charset="0"/>
              </a:rPr>
              <a:t>ΔΙΑΦΗΜΙΣΗ: προβολή εξιδανικευμένων προτύπων που προκαλούν σύγχυση και μπορεί να οδηγήσουν σε καταστάσεις όπως ψυχογενή ανορεξία ή βουλιμία. </a:t>
            </a:r>
          </a:p>
          <a:p>
            <a:pPr algn="ctr"/>
            <a:endParaRPr lang="el-GR" sz="2400" dirty="0" smtClean="0">
              <a:latin typeface="Georg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ÎÏÎ¿ÏÎ­Î»ÎµÏÎ¼Î± ÎµÎ¹ÎºÏÎ½Î±Ï Î³Î¹Î± Î´Î¹Î±ÏÏÎ¿ÏÎ· ÎºÎ±Î¹ ÏÎ³ÎµÎ¹Î±"/>
          <p:cNvPicPr>
            <a:picLocks noChangeAspect="1" noChangeArrowheads="1"/>
          </p:cNvPicPr>
          <p:nvPr/>
        </p:nvPicPr>
        <p:blipFill>
          <a:blip r:embed="rId2" cstate="print"/>
          <a:srcRect/>
          <a:stretch>
            <a:fillRect/>
          </a:stretch>
        </p:blipFill>
        <p:spPr bwMode="auto">
          <a:xfrm>
            <a:off x="-5681" y="836712"/>
            <a:ext cx="9149681" cy="504056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Αποτέλεσμα εικόνας για διατροφη στην εφηβεια"/>
          <p:cNvPicPr>
            <a:picLocks noChangeAspect="1" noChangeArrowheads="1"/>
          </p:cNvPicPr>
          <p:nvPr/>
        </p:nvPicPr>
        <p:blipFill>
          <a:blip r:embed="rId2" cstate="print"/>
          <a:srcRect/>
          <a:stretch>
            <a:fillRect/>
          </a:stretch>
        </p:blipFill>
        <p:spPr bwMode="auto">
          <a:xfrm>
            <a:off x="0" y="-1"/>
            <a:ext cx="5985786" cy="3429001"/>
          </a:xfrm>
          <a:prstGeom prst="rect">
            <a:avLst/>
          </a:prstGeom>
          <a:noFill/>
        </p:spPr>
      </p:pic>
      <p:pic>
        <p:nvPicPr>
          <p:cNvPr id="95236" name="Picture 4" descr="Σχετική εικόνα"/>
          <p:cNvPicPr>
            <a:picLocks noChangeAspect="1" noChangeArrowheads="1"/>
          </p:cNvPicPr>
          <p:nvPr/>
        </p:nvPicPr>
        <p:blipFill>
          <a:blip r:embed="rId3" cstate="print"/>
          <a:srcRect/>
          <a:stretch>
            <a:fillRect/>
          </a:stretch>
        </p:blipFill>
        <p:spPr bwMode="auto">
          <a:xfrm>
            <a:off x="3275856" y="3425357"/>
            <a:ext cx="5868144" cy="3432644"/>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Αποτέλεσμα εικόνας για διατροφη στην εφηβεια"/>
          <p:cNvPicPr>
            <a:picLocks noChangeAspect="1" noChangeArrowheads="1"/>
          </p:cNvPicPr>
          <p:nvPr/>
        </p:nvPicPr>
        <p:blipFill>
          <a:blip r:embed="rId2" cstate="print"/>
          <a:srcRect/>
          <a:stretch>
            <a:fillRect/>
          </a:stretch>
        </p:blipFill>
        <p:spPr bwMode="auto">
          <a:xfrm>
            <a:off x="0" y="0"/>
            <a:ext cx="7380312" cy="3239138"/>
          </a:xfrm>
          <a:prstGeom prst="rect">
            <a:avLst/>
          </a:prstGeom>
          <a:noFill/>
        </p:spPr>
      </p:pic>
      <p:pic>
        <p:nvPicPr>
          <p:cNvPr id="96260" name="Picture 4" descr="Σχετική εικόνα"/>
          <p:cNvPicPr>
            <a:picLocks noChangeAspect="1" noChangeArrowheads="1"/>
          </p:cNvPicPr>
          <p:nvPr/>
        </p:nvPicPr>
        <p:blipFill>
          <a:blip r:embed="rId3" cstate="print"/>
          <a:srcRect/>
          <a:stretch>
            <a:fillRect/>
          </a:stretch>
        </p:blipFill>
        <p:spPr bwMode="auto">
          <a:xfrm>
            <a:off x="2987824" y="3231232"/>
            <a:ext cx="6156177" cy="362676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διατροφη στην εφηβεια"/>
          <p:cNvPicPr>
            <a:picLocks noChangeAspect="1" noChangeArrowheads="1"/>
          </p:cNvPicPr>
          <p:nvPr/>
        </p:nvPicPr>
        <p:blipFill>
          <a:blip r:embed="rId2" cstate="print"/>
          <a:srcRect/>
          <a:stretch>
            <a:fillRect/>
          </a:stretch>
        </p:blipFill>
        <p:spPr bwMode="auto">
          <a:xfrm>
            <a:off x="1475656" y="0"/>
            <a:ext cx="6552728"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332656"/>
            <a:ext cx="9036496" cy="1224136"/>
          </a:xfrm>
        </p:spPr>
        <p:txBody>
          <a:bodyPr>
            <a:noAutofit/>
          </a:bodyPr>
          <a:lstStyle/>
          <a:p>
            <a:r>
              <a:rPr lang="el-GR" sz="3600" dirty="0" smtClean="0">
                <a:latin typeface="Georgia" pitchFamily="18" charset="0"/>
              </a:rPr>
              <a:t>ΔΙΑΤΡΟΦΗ ΚΑΤΑ ΤΗΝ ΕΝΗΛΙΚΗ ΖΩΗ</a:t>
            </a:r>
            <a:endParaRPr lang="el-GR" sz="3600" dirty="0">
              <a:latin typeface="Georgia" pitchFamily="18" charset="0"/>
            </a:endParaRPr>
          </a:p>
        </p:txBody>
      </p:sp>
      <p:sp>
        <p:nvSpPr>
          <p:cNvPr id="3" name="2 - Θέση περιεχομένου"/>
          <p:cNvSpPr>
            <a:spLocks noGrp="1"/>
          </p:cNvSpPr>
          <p:nvPr>
            <p:ph idx="1"/>
          </p:nvPr>
        </p:nvSpPr>
        <p:spPr>
          <a:xfrm>
            <a:off x="0" y="1772816"/>
            <a:ext cx="9144000" cy="5085184"/>
          </a:xfrm>
        </p:spPr>
        <p:txBody>
          <a:bodyPr>
            <a:normAutofit/>
          </a:bodyPr>
          <a:lstStyle/>
          <a:p>
            <a:pPr algn="ctr">
              <a:buNone/>
            </a:pPr>
            <a:r>
              <a:rPr lang="el-GR" sz="2400" dirty="0" smtClean="0">
                <a:latin typeface="Georgia" pitchFamily="18" charset="0"/>
              </a:rPr>
              <a:t>18-64 έτη</a:t>
            </a:r>
          </a:p>
          <a:p>
            <a:pPr algn="ctr">
              <a:buNone/>
            </a:pPr>
            <a:r>
              <a:rPr lang="el-GR" sz="2400" dirty="0" smtClean="0">
                <a:latin typeface="Georgia" pitchFamily="18" charset="0"/>
              </a:rPr>
              <a:t>Συσχετισμός δίαιτας και χρόνιων παθήσεων έστω και αν η κλινική εικόνα εμφανίζεται σε προχωρημένη ηλικία.</a:t>
            </a:r>
          </a:p>
          <a:p>
            <a:pPr algn="ctr">
              <a:buNone/>
            </a:pPr>
            <a:endParaRPr lang="el-GR" sz="2400" dirty="0" smtClean="0">
              <a:latin typeface="Georgia" pitchFamily="18" charset="0"/>
            </a:endParaRPr>
          </a:p>
          <a:p>
            <a:pPr algn="ctr">
              <a:buNone/>
            </a:pPr>
            <a:r>
              <a:rPr lang="el-GR" sz="2400" dirty="0" smtClean="0">
                <a:latin typeface="Georgia" pitchFamily="18" charset="0"/>
              </a:rPr>
              <a:t>Οι αλλαγές στην ενηλικίωση συνίστανται κυρίως στην πρόσληψη βάρους και στην αλλαγή της σύστασης του σώματος (μείωση μυϊκής μάζας – αύξηση λίπους).</a:t>
            </a:r>
          </a:p>
          <a:p>
            <a:pPr algn="ctr">
              <a:buNone/>
            </a:pPr>
            <a:r>
              <a:rPr lang="el-GR" sz="2400" dirty="0" smtClean="0">
                <a:latin typeface="Georgia" pitchFamily="18" charset="0"/>
              </a:rPr>
              <a:t>Επιπλέον στις γυναίκες υπάρχει ο αναπαραγωγικός κύκλος (ορμονικές μεταβολές) ο οποίος κλείνει με την εμμηνόπαυση (συνήθως μετά τα 40</a:t>
            </a:r>
            <a:r>
              <a:rPr lang="en-US" sz="2400" dirty="0" smtClean="0">
                <a:latin typeface="Georgia" pitchFamily="18" charset="0"/>
              </a:rPr>
              <a:t> – </a:t>
            </a:r>
            <a:r>
              <a:rPr lang="el-GR" sz="2400" dirty="0" smtClean="0">
                <a:latin typeface="Georgia" pitchFamily="18" charset="0"/>
              </a:rPr>
              <a:t>κίνδυνος οστεοπόρωσης) </a:t>
            </a:r>
            <a:endParaRPr lang="el-GR" sz="2400" dirty="0">
              <a:latin typeface="Georgia"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018"/>
          </a:xfrm>
        </p:spPr>
        <p:txBody>
          <a:bodyPr>
            <a:normAutofit fontScale="90000"/>
          </a:bodyPr>
          <a:lstStyle/>
          <a:p>
            <a:endParaRPr lang="el-GR" dirty="0"/>
          </a:p>
        </p:txBody>
      </p:sp>
      <p:sp>
        <p:nvSpPr>
          <p:cNvPr id="3" name="2 - Θέση περιεχομένου"/>
          <p:cNvSpPr>
            <a:spLocks noGrp="1"/>
          </p:cNvSpPr>
          <p:nvPr>
            <p:ph idx="1"/>
          </p:nvPr>
        </p:nvSpPr>
        <p:spPr>
          <a:xfrm>
            <a:off x="0" y="1484784"/>
            <a:ext cx="9144000" cy="5040560"/>
          </a:xfrm>
        </p:spPr>
        <p:txBody>
          <a:bodyPr>
            <a:normAutofit/>
          </a:bodyPr>
          <a:lstStyle/>
          <a:p>
            <a:pPr algn="ctr">
              <a:buNone/>
            </a:pPr>
            <a:r>
              <a:rPr lang="el-GR" sz="2800" dirty="0" smtClean="0">
                <a:latin typeface="Georgia" pitchFamily="18" charset="0"/>
              </a:rPr>
              <a:t>Στόχος κατά την ενήλικη ζωή είναι η </a:t>
            </a:r>
            <a:r>
              <a:rPr lang="el-GR" sz="2800" b="1" dirty="0" smtClean="0">
                <a:latin typeface="Georgia" pitchFamily="18" charset="0"/>
              </a:rPr>
              <a:t>εδραίωση υγιεινών συνθηκών διαβίωσης</a:t>
            </a:r>
            <a:r>
              <a:rPr lang="el-GR" sz="2800" dirty="0" smtClean="0">
                <a:latin typeface="Georgia" pitchFamily="18" charset="0"/>
              </a:rPr>
              <a:t> όπως:</a:t>
            </a:r>
          </a:p>
          <a:p>
            <a:pPr algn="ctr"/>
            <a:r>
              <a:rPr lang="el-GR" sz="2800" dirty="0" smtClean="0">
                <a:latin typeface="Georgia" pitchFamily="18" charset="0"/>
              </a:rPr>
              <a:t>Καθημερινή σωματική άσκηση</a:t>
            </a:r>
          </a:p>
          <a:p>
            <a:pPr algn="ctr"/>
            <a:r>
              <a:rPr lang="el-GR" sz="2800" dirty="0" smtClean="0">
                <a:latin typeface="Georgia" pitchFamily="18" charset="0"/>
              </a:rPr>
              <a:t>Έλεγχος του άγχους</a:t>
            </a:r>
          </a:p>
          <a:p>
            <a:pPr algn="ctr"/>
            <a:r>
              <a:rPr lang="el-GR" sz="2800" dirty="0" smtClean="0">
                <a:latin typeface="Georgia" pitchFamily="18" charset="0"/>
              </a:rPr>
              <a:t>Αποφυγή αλκοόλ και τσιγάρου</a:t>
            </a:r>
          </a:p>
          <a:p>
            <a:pPr algn="ctr"/>
            <a:r>
              <a:rPr lang="el-GR" sz="2800" dirty="0" smtClean="0">
                <a:latin typeface="Georgia" pitchFamily="18" charset="0"/>
              </a:rPr>
              <a:t>Ισορροπημένη διατροφή (εφαρμογή μεσογειακής πυραμίδας τροφίμων)</a:t>
            </a:r>
          </a:p>
          <a:p>
            <a:pPr algn="ctr"/>
            <a:endParaRPr lang="el-GR" sz="2800" dirty="0">
              <a:latin typeface="Georgia"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Σχετική εικόνα"/>
          <p:cNvPicPr>
            <a:picLocks noChangeAspect="1" noChangeArrowheads="1"/>
          </p:cNvPicPr>
          <p:nvPr/>
        </p:nvPicPr>
        <p:blipFill>
          <a:blip r:embed="rId2" cstate="print"/>
          <a:srcRect/>
          <a:stretch>
            <a:fillRect/>
          </a:stretch>
        </p:blipFill>
        <p:spPr bwMode="auto">
          <a:xfrm>
            <a:off x="1547663" y="0"/>
            <a:ext cx="6208627" cy="685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052736"/>
            <a:ext cx="9144000" cy="1440160"/>
          </a:xfrm>
        </p:spPr>
        <p:txBody>
          <a:bodyPr>
            <a:noAutofit/>
          </a:bodyPr>
          <a:lstStyle/>
          <a:p>
            <a:r>
              <a:rPr lang="el-GR" sz="3600" dirty="0" smtClean="0">
                <a:latin typeface="Georgia" pitchFamily="18" charset="0"/>
              </a:rPr>
              <a:t>ΔΙΑΤΡΟΦΗ ΚΑΤΑ ΤΗΝ ΤΡΙΤΗ ΗΛΙΚΙΑ</a:t>
            </a:r>
            <a:endParaRPr lang="el-GR" sz="3600" dirty="0">
              <a:latin typeface="Georgia" pitchFamily="18" charset="0"/>
            </a:endParaRPr>
          </a:p>
        </p:txBody>
      </p:sp>
      <p:sp>
        <p:nvSpPr>
          <p:cNvPr id="3" name="2 - Θέση περιεχομένου"/>
          <p:cNvSpPr>
            <a:spLocks noGrp="1"/>
          </p:cNvSpPr>
          <p:nvPr>
            <p:ph idx="1"/>
          </p:nvPr>
        </p:nvSpPr>
        <p:spPr>
          <a:xfrm>
            <a:off x="0" y="2420888"/>
            <a:ext cx="9144000" cy="4437112"/>
          </a:xfrm>
        </p:spPr>
        <p:txBody>
          <a:bodyPr>
            <a:normAutofit/>
          </a:bodyPr>
          <a:lstStyle/>
          <a:p>
            <a:pPr algn="ctr">
              <a:buNone/>
            </a:pPr>
            <a:r>
              <a:rPr lang="el-GR" sz="2400" dirty="0" smtClean="0">
                <a:latin typeface="Georgia" pitchFamily="18" charset="0"/>
              </a:rPr>
              <a:t>Ηλικία &gt;65 έτη</a:t>
            </a:r>
          </a:p>
          <a:p>
            <a:pPr algn="ctr">
              <a:buNone/>
            </a:pPr>
            <a:endParaRPr lang="el-GR" sz="2400" dirty="0" smtClean="0">
              <a:latin typeface="Georgia" pitchFamily="18" charset="0"/>
            </a:endParaRPr>
          </a:p>
          <a:p>
            <a:pPr algn="ctr">
              <a:buNone/>
            </a:pPr>
            <a:r>
              <a:rPr lang="el-GR" sz="2400" dirty="0" smtClean="0">
                <a:latin typeface="Georgia" pitchFamily="18" charset="0"/>
              </a:rPr>
              <a:t>Υγιεινές διαιτητικές συνήθειες κατά τη διάρκεια της ζωής ενός ατόμου επηρεάζουν την ποιότητα της ζωής του στα μετέπειτα χρόνια.</a:t>
            </a:r>
          </a:p>
          <a:p>
            <a:pPr algn="ctr">
              <a:buNone/>
            </a:pPr>
            <a:endParaRPr lang="el-GR" sz="2400" dirty="0" smtClean="0">
              <a:latin typeface="Georgia" pitchFamily="18" charset="0"/>
            </a:endParaRPr>
          </a:p>
          <a:p>
            <a:pPr algn="ctr">
              <a:buNone/>
            </a:pPr>
            <a:endParaRPr lang="el-GR" sz="2400" dirty="0">
              <a:latin typeface="Georgia"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Αποτέλεσμα εικόνας για διατροφη ηλικιωμενων"/>
          <p:cNvPicPr>
            <a:picLocks noChangeAspect="1" noChangeArrowheads="1"/>
          </p:cNvPicPr>
          <p:nvPr/>
        </p:nvPicPr>
        <p:blipFill>
          <a:blip r:embed="rId2" cstate="print"/>
          <a:srcRect/>
          <a:stretch>
            <a:fillRect/>
          </a:stretch>
        </p:blipFill>
        <p:spPr bwMode="auto">
          <a:xfrm>
            <a:off x="-42613" y="764705"/>
            <a:ext cx="9186613" cy="542010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28919"/>
            <a:ext cx="8229600" cy="45719"/>
          </a:xfrm>
        </p:spPr>
        <p:txBody>
          <a:bodyPr>
            <a:normAutofit fontScale="90000"/>
          </a:bodyPr>
          <a:lstStyle/>
          <a:p>
            <a:endParaRPr lang="el-GR" dirty="0"/>
          </a:p>
        </p:txBody>
      </p:sp>
      <p:sp>
        <p:nvSpPr>
          <p:cNvPr id="3" name="2 - Θέση περιεχομένου"/>
          <p:cNvSpPr>
            <a:spLocks noGrp="1"/>
          </p:cNvSpPr>
          <p:nvPr>
            <p:ph idx="1"/>
          </p:nvPr>
        </p:nvSpPr>
        <p:spPr>
          <a:xfrm>
            <a:off x="107504" y="548680"/>
            <a:ext cx="8928992" cy="6309320"/>
          </a:xfrm>
        </p:spPr>
        <p:txBody>
          <a:bodyPr/>
          <a:lstStyle/>
          <a:p>
            <a:pPr algn="ctr">
              <a:buNone/>
            </a:pPr>
            <a:r>
              <a:rPr lang="el-GR" b="1" dirty="0" smtClean="0">
                <a:latin typeface="Georgia" pitchFamily="18" charset="0"/>
              </a:rPr>
              <a:t>ΜΕΤΑΒΟΛΕΣ ΣΤΗΝ ΤΡΙΤΗ ΗΛΙΚΙΑ</a:t>
            </a:r>
          </a:p>
          <a:p>
            <a:pPr algn="ctr">
              <a:buNone/>
            </a:pPr>
            <a:endParaRPr lang="el-GR" sz="2400" dirty="0" smtClean="0">
              <a:latin typeface="Georgia" pitchFamily="18" charset="0"/>
            </a:endParaRPr>
          </a:p>
          <a:p>
            <a:pPr algn="ctr"/>
            <a:r>
              <a:rPr lang="el-GR" sz="2400" dirty="0" smtClean="0">
                <a:latin typeface="Georgia" pitchFamily="18" charset="0"/>
              </a:rPr>
              <a:t>Προοδευτική απώλεια μυϊκής μάζας και αύξηση του σωματικού λίπους.</a:t>
            </a:r>
          </a:p>
          <a:p>
            <a:pPr algn="ctr"/>
            <a:r>
              <a:rPr lang="el-GR" sz="2400" b="1" dirty="0" smtClean="0">
                <a:latin typeface="Georgia" pitchFamily="18" charset="0"/>
              </a:rPr>
              <a:t>Οστεοπόρωση</a:t>
            </a:r>
            <a:r>
              <a:rPr lang="el-GR" sz="2400" dirty="0" smtClean="0">
                <a:latin typeface="Georgia" pitchFamily="18" charset="0"/>
              </a:rPr>
              <a:t> και μικρή μείωση του ύψους</a:t>
            </a:r>
          </a:p>
          <a:p>
            <a:pPr algn="ctr"/>
            <a:r>
              <a:rPr lang="el-GR" sz="2400" dirty="0" smtClean="0">
                <a:latin typeface="Georgia" pitchFamily="18" charset="0"/>
              </a:rPr>
              <a:t>Σε υπερήλικους (&gt;74 έτη) μείωση του βάρους λόγω </a:t>
            </a:r>
            <a:r>
              <a:rPr lang="el-GR" sz="2400" b="1" dirty="0" smtClean="0">
                <a:latin typeface="Georgia" pitchFamily="18" charset="0"/>
              </a:rPr>
              <a:t>χρόνιου</a:t>
            </a:r>
            <a:r>
              <a:rPr lang="el-GR" sz="2400" dirty="0" smtClean="0">
                <a:latin typeface="Georgia" pitchFamily="18" charset="0"/>
              </a:rPr>
              <a:t> </a:t>
            </a:r>
            <a:r>
              <a:rPr lang="el-GR" sz="2400" b="1" dirty="0" smtClean="0">
                <a:latin typeface="Georgia" pitchFamily="18" charset="0"/>
              </a:rPr>
              <a:t>υποσιτισμού</a:t>
            </a:r>
            <a:r>
              <a:rPr lang="el-GR" sz="2400" dirty="0" smtClean="0">
                <a:latin typeface="Georgia" pitchFamily="18" charset="0"/>
              </a:rPr>
              <a:t> (αλλαγές στην όρεξη, δχές μάσησης, γαστρεντερικές δχές, χρόνια λήψη φαρμάκων) </a:t>
            </a:r>
          </a:p>
          <a:p>
            <a:pPr algn="ctr"/>
            <a:endParaRPr lang="el-GR" sz="2400" dirty="0" smtClean="0">
              <a:latin typeface="Georgia" pitchFamily="18" charset="0"/>
            </a:endParaRPr>
          </a:p>
          <a:p>
            <a:pPr algn="ctr"/>
            <a:r>
              <a:rPr lang="el-GR" sz="2400" dirty="0" smtClean="0">
                <a:latin typeface="Georgia" pitchFamily="18" charset="0"/>
              </a:rPr>
              <a:t>Στα άτομα αυτής της ηλικίας συχνά εμφανίζεται </a:t>
            </a:r>
            <a:r>
              <a:rPr lang="el-GR" sz="2400" b="1" dirty="0" smtClean="0">
                <a:latin typeface="Georgia" pitchFamily="18" charset="0"/>
              </a:rPr>
              <a:t>κατάθλιψη</a:t>
            </a:r>
            <a:r>
              <a:rPr lang="el-GR" sz="2400" dirty="0" smtClean="0">
                <a:latin typeface="Georgia" pitchFamily="18" charset="0"/>
              </a:rPr>
              <a:t> (απώλεια αγαπημένων προσώπων, χρόνιες παθήσεις, απομόνωση κλπ) που οδηγεί σε μειωμένη όρεξη και υποσιτισμό.</a:t>
            </a:r>
          </a:p>
          <a:p>
            <a:endParaRPr lang="el-G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200" dirty="0" smtClean="0">
                <a:latin typeface="Georgia" pitchFamily="18" charset="0"/>
              </a:rPr>
              <a:t>ΙΣΟΡΡΟΠΗΜΕΝΗ ΔΙΑΙΤΑ ΓΙΑ ΤΟΥΣ ΗΛΙΚΙΩΜΕΝΟΥΣ</a:t>
            </a:r>
            <a:endParaRPr lang="el-GR" sz="3200" dirty="0">
              <a:latin typeface="Georgia" pitchFamily="18" charset="0"/>
            </a:endParaRPr>
          </a:p>
        </p:txBody>
      </p:sp>
      <p:sp>
        <p:nvSpPr>
          <p:cNvPr id="3" name="2 - Θέση περιεχομένου"/>
          <p:cNvSpPr>
            <a:spLocks noGrp="1"/>
          </p:cNvSpPr>
          <p:nvPr>
            <p:ph idx="1"/>
          </p:nvPr>
        </p:nvSpPr>
        <p:spPr>
          <a:xfrm>
            <a:off x="0" y="1600200"/>
            <a:ext cx="9144000" cy="5257800"/>
          </a:xfrm>
        </p:spPr>
        <p:txBody>
          <a:bodyPr>
            <a:normAutofit/>
          </a:bodyPr>
          <a:lstStyle/>
          <a:p>
            <a:pPr algn="ctr">
              <a:buNone/>
            </a:pPr>
            <a:r>
              <a:rPr lang="el-GR" sz="2400" dirty="0" smtClean="0">
                <a:latin typeface="Georgia" pitchFamily="18" charset="0"/>
              </a:rPr>
              <a:t>Οι ανάγκες σε πρωτεΐνες, βιταμίνες και ιχνοστοιχεία δεν περιορίζονται σε σχέση με την ενήλικη ζωή, αν και οι ενεργειακές ανάγκες ελαττώνονται. </a:t>
            </a:r>
          </a:p>
          <a:p>
            <a:pPr algn="ctr">
              <a:buNone/>
            </a:pPr>
            <a:endParaRPr lang="el-GR" sz="2400" dirty="0" smtClean="0">
              <a:latin typeface="Georgia" pitchFamily="18" charset="0"/>
            </a:endParaRPr>
          </a:p>
          <a:p>
            <a:pPr algn="ctr">
              <a:buNone/>
            </a:pPr>
            <a:r>
              <a:rPr lang="el-GR" sz="2400" dirty="0" smtClean="0">
                <a:latin typeface="Georgia" pitchFamily="18" charset="0"/>
              </a:rPr>
              <a:t>Τα γεύματα των ηλικιωμένων πρέπει να:</a:t>
            </a:r>
          </a:p>
          <a:p>
            <a:pPr algn="ctr"/>
            <a:r>
              <a:rPr lang="el-GR" sz="2400" dirty="0" smtClean="0">
                <a:latin typeface="Georgia" pitchFamily="18" charset="0"/>
              </a:rPr>
              <a:t>Περιέχουν τρόφιμα υψηλής θρεπτικής πυκνότητας</a:t>
            </a:r>
          </a:p>
          <a:p>
            <a:pPr algn="ctr"/>
            <a:r>
              <a:rPr lang="el-GR" sz="2400" dirty="0" smtClean="0">
                <a:latin typeface="Georgia" pitchFamily="18" charset="0"/>
              </a:rPr>
              <a:t>Είναι γευστικά </a:t>
            </a:r>
          </a:p>
          <a:p>
            <a:pPr algn="ctr"/>
            <a:r>
              <a:rPr lang="el-GR" sz="2400" dirty="0" smtClean="0">
                <a:latin typeface="Georgia" pitchFamily="18" charset="0"/>
              </a:rPr>
              <a:t>Είναι μικρότερα και συχνότερα καθημερινά</a:t>
            </a:r>
          </a:p>
          <a:p>
            <a:pPr algn="ctr"/>
            <a:r>
              <a:rPr lang="el-GR" sz="2400" dirty="0" smtClean="0">
                <a:latin typeface="Georgia" pitchFamily="18" charset="0"/>
              </a:rPr>
              <a:t>Περιέχουν ποικιλία τροφίμων, με αναζήτηση υποκατάστατων όταν ο ηλικιωμένος αρνείται την κατανάλωση σημαντικών τροφίμων.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ÏÎ­Î»ÎµÏÎ¼Î± ÎµÎ¹ÎºÏÎ½Î±Ï Î³Î¹Î± Î´Î¹Î±ÏÏÎ¿ÏÎ· ÎºÎ±Î¹ ÏÎ³ÎµÎ¹Î±"/>
          <p:cNvPicPr>
            <a:picLocks noChangeAspect="1" noChangeArrowheads="1"/>
          </p:cNvPicPr>
          <p:nvPr/>
        </p:nvPicPr>
        <p:blipFill>
          <a:blip r:embed="rId2" cstate="print"/>
          <a:srcRect/>
          <a:stretch>
            <a:fillRect/>
          </a:stretch>
        </p:blipFill>
        <p:spPr bwMode="auto">
          <a:xfrm>
            <a:off x="107504" y="188640"/>
            <a:ext cx="4536504" cy="6408712"/>
          </a:xfrm>
          <a:prstGeom prst="rect">
            <a:avLst/>
          </a:prstGeom>
          <a:noFill/>
        </p:spPr>
      </p:pic>
      <p:pic>
        <p:nvPicPr>
          <p:cNvPr id="5124" name="Picture 4" descr="#Î½Î·ÏÏÎ¹ÏÎ¹Î¼Î± ÏÎ±Î³Î·ÏÎ± #Î´Î¹Î±ÏÏÎ¿ÏÎ· #ÏÎ¹Î´Î·ÏÎ¿Ï | ÎÎÎÎ¤Î¡ÎÎ¦Î Î ÎÎÎ¥Î£ÎÎ Î£Î Î£ÎÎÎÎ¡Î Î§Î©Î¡ÎÎ£ ÎÎ¡ÎÎÎ£"/>
          <p:cNvPicPr>
            <a:picLocks noChangeAspect="1" noChangeArrowheads="1"/>
          </p:cNvPicPr>
          <p:nvPr/>
        </p:nvPicPr>
        <p:blipFill>
          <a:blip r:embed="rId3" cstate="print"/>
          <a:srcRect/>
          <a:stretch>
            <a:fillRect/>
          </a:stretch>
        </p:blipFill>
        <p:spPr bwMode="auto">
          <a:xfrm>
            <a:off x="5508104" y="89248"/>
            <a:ext cx="2827951" cy="6768752"/>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Αποτέλεσμα εικόνας για διατροφη ηλικιωμενων"/>
          <p:cNvPicPr>
            <a:picLocks noChangeAspect="1" noChangeArrowheads="1"/>
          </p:cNvPicPr>
          <p:nvPr/>
        </p:nvPicPr>
        <p:blipFill>
          <a:blip r:embed="rId2" cstate="print"/>
          <a:srcRect/>
          <a:stretch>
            <a:fillRect/>
          </a:stretch>
        </p:blipFill>
        <p:spPr bwMode="auto">
          <a:xfrm>
            <a:off x="22648" y="1268760"/>
            <a:ext cx="9073008" cy="453650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latin typeface="Georgia" pitchFamily="18" charset="0"/>
              </a:rPr>
              <a:t>ΚΑΚΟΣΙΤΙΣΜΟΣ</a:t>
            </a:r>
            <a:endParaRPr lang="el-GR" b="1" dirty="0">
              <a:latin typeface="Georgia" pitchFamily="18" charset="0"/>
            </a:endParaRPr>
          </a:p>
        </p:txBody>
      </p:sp>
      <p:sp>
        <p:nvSpPr>
          <p:cNvPr id="3" name="2 - Θέση περιεχομένου"/>
          <p:cNvSpPr>
            <a:spLocks noGrp="1"/>
          </p:cNvSpPr>
          <p:nvPr>
            <p:ph idx="1"/>
          </p:nvPr>
        </p:nvSpPr>
        <p:spPr>
          <a:xfrm>
            <a:off x="3779912" y="1916831"/>
            <a:ext cx="1008112" cy="216025"/>
          </a:xfrm>
        </p:spPr>
        <p:txBody>
          <a:bodyPr>
            <a:normAutofit fontScale="32500" lnSpcReduction="20000"/>
          </a:bodyPr>
          <a:lstStyle/>
          <a:p>
            <a:endParaRPr lang="el-GR" dirty="0"/>
          </a:p>
        </p:txBody>
      </p:sp>
      <p:pic>
        <p:nvPicPr>
          <p:cNvPr id="5122" name="Picture 2" descr="https://aa11e109-a-62cb3a1a-s-sites.googlegroups.com/site/koinonikhergasia123456/home/Eating-disorder-awareness-week-1080x675.jpg?attachauth=ANoY7cpQcSwOFM9zpyRG-6X4oLy9S0ksyYaWPolJU6gyS6UIk4Q5VCVn17IgX_T3xplKrwbcnpnlb6in64GYiNioV3fESkRcnwvJFgxicHU15DXD4_VZTbHUM91yah2GSVHzq05bUQIe2rR62Z5TrWvCVfeXbUC7kMWYc_DSqSFwld-_hyYoYzUbmHfkDpU2SdbRO4F2iYPbodEGOy6oaEFpqWkAPHd53MnK-tmq0IuQM0IkesB7sRw1r_eBDYtXUYO1yV36ZreriIaj8dk_-bkQg8zQxgoapA%3D%3D&amp;attredirects=0"/>
          <p:cNvPicPr>
            <a:picLocks noChangeAspect="1" noChangeArrowheads="1"/>
          </p:cNvPicPr>
          <p:nvPr/>
        </p:nvPicPr>
        <p:blipFill>
          <a:blip r:embed="rId2" cstate="print"/>
          <a:srcRect/>
          <a:stretch>
            <a:fillRect/>
          </a:stretch>
        </p:blipFill>
        <p:spPr bwMode="auto">
          <a:xfrm>
            <a:off x="827584" y="1556792"/>
            <a:ext cx="7460029" cy="4662518"/>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latin typeface="Georgia" pitchFamily="18" charset="0"/>
              </a:rPr>
              <a:t>ΥΠΟΣΙΤΙΣΜΟΣ</a:t>
            </a:r>
            <a:endParaRPr lang="el-GR" sz="3600" dirty="0">
              <a:latin typeface="Georgia" pitchFamily="18" charset="0"/>
            </a:endParaRPr>
          </a:p>
        </p:txBody>
      </p:sp>
      <p:sp>
        <p:nvSpPr>
          <p:cNvPr id="3" name="2 - Θέση περιεχομένου"/>
          <p:cNvSpPr>
            <a:spLocks noGrp="1"/>
          </p:cNvSpPr>
          <p:nvPr>
            <p:ph idx="1"/>
          </p:nvPr>
        </p:nvSpPr>
        <p:spPr>
          <a:xfrm>
            <a:off x="457200" y="1600201"/>
            <a:ext cx="8229600" cy="1684784"/>
          </a:xfrm>
        </p:spPr>
        <p:txBody>
          <a:bodyPr>
            <a:normAutofit/>
          </a:bodyPr>
          <a:lstStyle/>
          <a:p>
            <a:pPr algn="ctr">
              <a:buNone/>
            </a:pPr>
            <a:r>
              <a:rPr lang="el-GR" sz="2400" dirty="0" smtClean="0">
                <a:latin typeface="Georgia" pitchFamily="18" charset="0"/>
              </a:rPr>
              <a:t>Η κατάσταση εκείνη κατά την οποία το άτομο δε λαμβάνει επαρκείς ποσότητες θρεπτικών συστατικών και ενέργειας με αποτέλεσμα να εμφανίζονται διάφορες ασθένειες στέρησης. </a:t>
            </a:r>
            <a:endParaRPr lang="el-GR" sz="2400" dirty="0">
              <a:latin typeface="Georgia" pitchFamily="18" charset="0"/>
            </a:endParaRPr>
          </a:p>
        </p:txBody>
      </p:sp>
      <p:sp>
        <p:nvSpPr>
          <p:cNvPr id="4098" name="AutoShape 2" descr="Αποτέλεσμα εικόνας για ΚΑΚΟΣΙΤΙΣΜ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100" name="AutoShape 4" descr="Αποτέλεσμα εικόνας για ΚΑΚΟΣΙΤΙΣΜ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102" name="Picture 6" descr="Αποτέλεσμα εικόνας για ΚΑΚΟΣΙΤΙΣΜΟς"/>
          <p:cNvPicPr>
            <a:picLocks noChangeAspect="1" noChangeArrowheads="1"/>
          </p:cNvPicPr>
          <p:nvPr/>
        </p:nvPicPr>
        <p:blipFill>
          <a:blip r:embed="rId2" cstate="print"/>
          <a:srcRect/>
          <a:stretch>
            <a:fillRect/>
          </a:stretch>
        </p:blipFill>
        <p:spPr bwMode="auto">
          <a:xfrm>
            <a:off x="2987824" y="3573016"/>
            <a:ext cx="3048000" cy="27051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0026"/>
          </a:xfrm>
        </p:spPr>
        <p:txBody>
          <a:bodyPr>
            <a:normAutofit fontScale="90000"/>
          </a:bodyPr>
          <a:lstStyle/>
          <a:p>
            <a:endParaRPr lang="el-GR" dirty="0"/>
          </a:p>
        </p:txBody>
      </p:sp>
      <p:sp>
        <p:nvSpPr>
          <p:cNvPr id="3" name="2 - Θέση περιεχομένου"/>
          <p:cNvSpPr>
            <a:spLocks noGrp="1"/>
          </p:cNvSpPr>
          <p:nvPr>
            <p:ph idx="1"/>
          </p:nvPr>
        </p:nvSpPr>
        <p:spPr>
          <a:xfrm>
            <a:off x="107504" y="1628800"/>
            <a:ext cx="8856984" cy="4896544"/>
          </a:xfrm>
        </p:spPr>
        <p:txBody>
          <a:bodyPr>
            <a:normAutofit/>
          </a:bodyPr>
          <a:lstStyle/>
          <a:p>
            <a:pPr algn="ctr">
              <a:buNone/>
            </a:pPr>
            <a:r>
              <a:rPr lang="el-GR" sz="2400" dirty="0" smtClean="0">
                <a:latin typeface="Georgia" pitchFamily="18" charset="0"/>
              </a:rPr>
              <a:t>Για τη διάγνωση του υποσιτισμού αλλά και των υπολοίπων περιπτώσεων κακοσιτισμού ακολουθούμε διαδικασίες διατροφικής αξιολόγησης που περιλαμβάνουν:</a:t>
            </a:r>
          </a:p>
          <a:p>
            <a:pPr algn="ctr"/>
            <a:endParaRPr lang="el-GR" sz="2400" dirty="0" smtClean="0">
              <a:latin typeface="Georgia" pitchFamily="18" charset="0"/>
            </a:endParaRPr>
          </a:p>
          <a:p>
            <a:pPr algn="ctr"/>
            <a:r>
              <a:rPr lang="el-GR" sz="2400" dirty="0" smtClean="0">
                <a:latin typeface="Georgia" pitchFamily="18" charset="0"/>
              </a:rPr>
              <a:t>Γενικό ιστορικό</a:t>
            </a:r>
          </a:p>
          <a:p>
            <a:pPr algn="ctr"/>
            <a:r>
              <a:rPr lang="el-GR" sz="2400" dirty="0" smtClean="0">
                <a:latin typeface="Georgia" pitchFamily="18" charset="0"/>
              </a:rPr>
              <a:t>Ανθρωπομετρικά στοιχεία</a:t>
            </a:r>
          </a:p>
          <a:p>
            <a:pPr algn="ctr"/>
            <a:r>
              <a:rPr lang="el-GR" sz="2400" dirty="0" smtClean="0">
                <a:latin typeface="Georgia" pitchFamily="18" charset="0"/>
              </a:rPr>
              <a:t>Διαιτητικό ιστορικό</a:t>
            </a:r>
          </a:p>
          <a:p>
            <a:pPr algn="ctr"/>
            <a:r>
              <a:rPr lang="el-GR" sz="2400" dirty="0" smtClean="0">
                <a:latin typeface="Georgia" pitchFamily="18" charset="0"/>
              </a:rPr>
              <a:t>Κλινική εικόνα και</a:t>
            </a:r>
          </a:p>
          <a:p>
            <a:pPr algn="ctr"/>
            <a:r>
              <a:rPr lang="el-GR" sz="2400" dirty="0" smtClean="0">
                <a:latin typeface="Georgia" pitchFamily="18" charset="0"/>
              </a:rPr>
              <a:t>Εργαστηριακές αναλύσεις</a:t>
            </a:r>
            <a:endParaRPr lang="el-GR" sz="2400" dirty="0">
              <a:latin typeface="Georgia"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s://s.kathimerini.gr/resources/2017-10/s8_131017_diatrofh-thumb-large.jpg"/>
          <p:cNvPicPr>
            <a:picLocks noChangeAspect="1" noChangeArrowheads="1"/>
          </p:cNvPicPr>
          <p:nvPr/>
        </p:nvPicPr>
        <p:blipFill>
          <a:blip r:embed="rId2" cstate="print"/>
          <a:srcRect/>
          <a:stretch>
            <a:fillRect/>
          </a:stretch>
        </p:blipFill>
        <p:spPr bwMode="auto">
          <a:xfrm>
            <a:off x="0" y="332656"/>
            <a:ext cx="9144000" cy="6525344"/>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Αποτέλεσμα εικόνας για παχυσαρκία"/>
          <p:cNvPicPr>
            <a:picLocks noChangeAspect="1" noChangeArrowheads="1"/>
          </p:cNvPicPr>
          <p:nvPr/>
        </p:nvPicPr>
        <p:blipFill>
          <a:blip r:embed="rId2" cstate="print"/>
          <a:srcRect/>
          <a:stretch>
            <a:fillRect/>
          </a:stretch>
        </p:blipFill>
        <p:spPr bwMode="auto">
          <a:xfrm>
            <a:off x="11494" y="620688"/>
            <a:ext cx="9121013" cy="5472608"/>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2776"/>
          </a:xfrm>
        </p:spPr>
        <p:txBody>
          <a:bodyPr>
            <a:normAutofit/>
          </a:bodyPr>
          <a:lstStyle/>
          <a:p>
            <a:r>
              <a:rPr lang="el-GR" sz="3600" b="1" dirty="0" smtClean="0">
                <a:latin typeface="Georgia" pitchFamily="18" charset="0"/>
              </a:rPr>
              <a:t>ΠΑΧΥΣΑΡΚΙΑ</a:t>
            </a:r>
            <a:endParaRPr lang="el-GR" sz="3600" b="1" dirty="0">
              <a:latin typeface="Georgia" pitchFamily="18" charset="0"/>
            </a:endParaRPr>
          </a:p>
        </p:txBody>
      </p:sp>
      <p:sp>
        <p:nvSpPr>
          <p:cNvPr id="3" name="2 - Θέση περιεχομένου"/>
          <p:cNvSpPr>
            <a:spLocks noGrp="1"/>
          </p:cNvSpPr>
          <p:nvPr>
            <p:ph idx="1"/>
          </p:nvPr>
        </p:nvSpPr>
        <p:spPr>
          <a:xfrm>
            <a:off x="0" y="1484784"/>
            <a:ext cx="9036496" cy="5373216"/>
          </a:xfrm>
        </p:spPr>
        <p:txBody>
          <a:bodyPr>
            <a:noAutofit/>
          </a:bodyPr>
          <a:lstStyle/>
          <a:p>
            <a:pPr algn="ctr" fontAlgn="base"/>
            <a:r>
              <a:rPr lang="el-GR" sz="2400" dirty="0" smtClean="0">
                <a:latin typeface="Georgia" pitchFamily="18" charset="0"/>
              </a:rPr>
              <a:t>Η νόσος του 21</a:t>
            </a:r>
            <a:r>
              <a:rPr lang="el-GR" sz="2400" baseline="30000" dirty="0" smtClean="0">
                <a:latin typeface="Georgia" pitchFamily="18" charset="0"/>
              </a:rPr>
              <a:t>ου</a:t>
            </a:r>
            <a:r>
              <a:rPr lang="el-GR" sz="2400" dirty="0" smtClean="0">
                <a:latin typeface="Georgia" pitchFamily="18" charset="0"/>
              </a:rPr>
              <a:t> αιώνα</a:t>
            </a:r>
          </a:p>
          <a:p>
            <a:pPr algn="ctr" fontAlgn="base"/>
            <a:r>
              <a:rPr lang="el-GR" sz="2400" dirty="0" smtClean="0">
                <a:latin typeface="Georgia" pitchFamily="18" charset="0"/>
              </a:rPr>
              <a:t>Περίπου</a:t>
            </a:r>
            <a:r>
              <a:rPr lang="el-GR" sz="2400" b="1" dirty="0" smtClean="0">
                <a:latin typeface="Georgia" pitchFamily="18" charset="0"/>
              </a:rPr>
              <a:t> 2,2 δισεκατομμύρια άνθρωποι παγκοσμίως</a:t>
            </a:r>
            <a:r>
              <a:rPr lang="el-GR" sz="2400" dirty="0" smtClean="0">
                <a:latin typeface="Georgia" pitchFamily="18" charset="0"/>
              </a:rPr>
              <a:t> - παιδιά και ενήλικες- ή σχεδόν το </a:t>
            </a:r>
            <a:r>
              <a:rPr lang="el-GR" sz="2400" b="1" dirty="0" smtClean="0">
                <a:latin typeface="Georgia" pitchFamily="18" charset="0"/>
              </a:rPr>
              <a:t>30% του παγκόσμιου πληθυσμού</a:t>
            </a:r>
            <a:r>
              <a:rPr lang="el-GR" sz="2400" dirty="0" smtClean="0">
                <a:latin typeface="Georgia" pitchFamily="18" charset="0"/>
              </a:rPr>
              <a:t> αντιμετωπίζουν αυξημένους κινδύνους υγείας, επειδή είναι υπέρβαροι ή παχύσαρκοι, σύμφωνα με μια νέα διεθνή επιστημονική έρευνα.</a:t>
            </a:r>
          </a:p>
          <a:p>
            <a:pPr algn="ctr" fontAlgn="base"/>
            <a:r>
              <a:rPr lang="el-GR" sz="2400" dirty="0" smtClean="0">
                <a:latin typeface="Georgia" pitchFamily="18" charset="0"/>
              </a:rPr>
              <a:t>Σε αυτούς περιλαμβάνονται σχεδόν </a:t>
            </a:r>
            <a:r>
              <a:rPr lang="el-GR" sz="2400" b="1" dirty="0" smtClean="0">
                <a:latin typeface="Georgia" pitchFamily="18" charset="0"/>
              </a:rPr>
              <a:t>108 εκατομμύρια παιδιά και πάνω από 600 εκατομμύρια ενήλικες </a:t>
            </a:r>
            <a:r>
              <a:rPr lang="el-GR" sz="2400" dirty="0" smtClean="0">
                <a:latin typeface="Georgia" pitchFamily="18" charset="0"/>
              </a:rPr>
              <a:t>που εμφανίζουν παχυσαρκία, έχοντας δείκτη μάζας σώματος </a:t>
            </a:r>
            <a:r>
              <a:rPr lang="el-GR" sz="2400" b="1" dirty="0" smtClean="0">
                <a:latin typeface="Georgia" pitchFamily="18" charset="0"/>
              </a:rPr>
              <a:t>πάνω από 30</a:t>
            </a:r>
            <a:r>
              <a:rPr lang="el-GR" sz="2400" dirty="0" smtClean="0">
                <a:latin typeface="Georgia" pitchFamily="18" charset="0"/>
              </a:rPr>
              <a:t>. Η παχυσαρκία </a:t>
            </a:r>
            <a:r>
              <a:rPr lang="el-GR" sz="2400" b="1" dirty="0" smtClean="0">
                <a:latin typeface="Georgia" pitchFamily="18" charset="0"/>
              </a:rPr>
              <a:t>έχει διπλασιασθεί </a:t>
            </a:r>
            <a:r>
              <a:rPr lang="el-GR" sz="2400" dirty="0" smtClean="0">
                <a:latin typeface="Georgia" pitchFamily="18" charset="0"/>
              </a:rPr>
              <a:t>σε περισσότερες από 70 χώρες κατά τα τελευταία 35 χρόνια, ενώ εμφανίζει συνεχή αύξηση σχεδόν σε όλες τις άλλες χώρες.</a:t>
            </a:r>
          </a:p>
          <a:p>
            <a:pPr algn="ctr" fontAlgn="base">
              <a:buNone/>
            </a:pPr>
            <a:endParaRPr lang="el-GR" sz="2000" dirty="0" smtClean="0">
              <a:latin typeface="Georgia" pitchFamily="18" charset="0"/>
            </a:endParaRPr>
          </a:p>
          <a:p>
            <a:pPr algn="ctr">
              <a:buNone/>
            </a:pPr>
            <a:endParaRPr lang="el-GR" sz="2000" dirty="0">
              <a:latin typeface="Georgia"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02034"/>
          </a:xfrm>
        </p:spPr>
        <p:txBody>
          <a:bodyPr>
            <a:normAutofit fontScale="90000"/>
          </a:bodyPr>
          <a:lstStyle/>
          <a:p>
            <a:endParaRPr lang="el-GR" dirty="0"/>
          </a:p>
        </p:txBody>
      </p:sp>
      <p:sp>
        <p:nvSpPr>
          <p:cNvPr id="3" name="2 - Θέση περιεχομένου"/>
          <p:cNvSpPr>
            <a:spLocks noGrp="1"/>
          </p:cNvSpPr>
          <p:nvPr>
            <p:ph idx="1"/>
          </p:nvPr>
        </p:nvSpPr>
        <p:spPr>
          <a:xfrm>
            <a:off x="0" y="692696"/>
            <a:ext cx="9144000" cy="5976664"/>
          </a:xfrm>
        </p:spPr>
        <p:txBody>
          <a:bodyPr>
            <a:noAutofit/>
          </a:bodyPr>
          <a:lstStyle/>
          <a:p>
            <a:pPr algn="ctr" fontAlgn="base"/>
            <a:r>
              <a:rPr lang="el-GR" sz="2200" dirty="0" smtClean="0">
                <a:latin typeface="Georgia" pitchFamily="18" charset="0"/>
              </a:rPr>
              <a:t>Σε ορισμένες χώρες η παιδική παχυσαρκία εμφανίζει ταχύτερη αύξηση διαχρονικά σε σχέση με αυτή των ενηλίκων. Μεταξύ των 20 χωρών με τον μεγαλύτερο πληθυσμό, </a:t>
            </a:r>
            <a:r>
              <a:rPr lang="el-GR" sz="2200" b="1" dirty="0" smtClean="0">
                <a:latin typeface="Georgia" pitchFamily="18" charset="0"/>
              </a:rPr>
              <a:t>το μεγαλύτερο ποσοστό παιδικής και νεανικής παχυσαρκίας υπάρχει στις ΗΠΑ</a:t>
            </a:r>
            <a:r>
              <a:rPr lang="el-GR" sz="2200" dirty="0" smtClean="0">
                <a:latin typeface="Georgia" pitchFamily="18" charset="0"/>
              </a:rPr>
              <a:t> (σχεδόν 13%), ενώ οι περισσότεροι παχύσαρκοι ενήλικες υπάρχουν στην Αίγυπτο (περίπου 35% ή πάνω από ένας στους τρεις ενήλικες). Τα χαμηλότερα ποσοστά παχυσαρκίας υπάρχουν στο </a:t>
            </a:r>
            <a:r>
              <a:rPr lang="el-GR" sz="2200" b="1" dirty="0" smtClean="0">
                <a:latin typeface="Georgia" pitchFamily="18" charset="0"/>
              </a:rPr>
              <a:t>Βιετνάμ και στο Μπαγκλαντές </a:t>
            </a:r>
            <a:r>
              <a:rPr lang="el-GR" sz="2200" dirty="0" smtClean="0">
                <a:latin typeface="Georgia" pitchFamily="18" charset="0"/>
              </a:rPr>
              <a:t>(από 1%).</a:t>
            </a:r>
          </a:p>
          <a:p>
            <a:pPr algn="ctr" fontAlgn="base"/>
            <a:r>
              <a:rPr lang="el-GR" sz="2200" dirty="0" smtClean="0">
                <a:latin typeface="Georgia" pitchFamily="18" charset="0"/>
              </a:rPr>
              <a:t>Όλο και περισσότεροι άνθρωποι πεθαίνουν εξαιτίας προβλημάτων σχετικών με την παχυσαρκία, όπως </a:t>
            </a:r>
            <a:r>
              <a:rPr lang="el-GR" sz="2200" b="1" dirty="0" smtClean="0">
                <a:latin typeface="Georgia" pitchFamily="18" charset="0"/>
              </a:rPr>
              <a:t>καρδιοπάθειας, καρκίνων </a:t>
            </a:r>
            <a:r>
              <a:rPr lang="el-GR" sz="2200" dirty="0" smtClean="0">
                <a:latin typeface="Georgia" pitchFamily="18" charset="0"/>
              </a:rPr>
              <a:t>(οισοφάγου, παχέος εντέρου, ήπατος, παγκρέατος, μαστού, μήτρας, νεφρών κ.α.), </a:t>
            </a:r>
            <a:r>
              <a:rPr lang="el-GR" sz="2200" b="1" dirty="0" smtClean="0">
                <a:latin typeface="Georgia" pitchFamily="18" charset="0"/>
              </a:rPr>
              <a:t>διαβήτη</a:t>
            </a:r>
            <a:r>
              <a:rPr lang="el-GR" sz="2200" dirty="0" smtClean="0">
                <a:latin typeface="Georgia" pitchFamily="18" charset="0"/>
              </a:rPr>
              <a:t> και άλλων παθήσεων, σύμφωνα με τη μελέτη. Από τα τέσσερα εκατομμύρια θανάτους που αποδόθηκαν στο υπερβολικό βάρος το 2015, σχεδόν το 40% αφορούσαν ανθρώπους που δεν ήσαν παχύσαρκοι αλλά απλώς υπέρβαροι, έχοντας δείκτη μάζας σώματος 25 έως 30.</a:t>
            </a:r>
            <a:endParaRPr lang="el-GR" sz="2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018"/>
          </a:xfrm>
        </p:spPr>
        <p:txBody>
          <a:bodyPr>
            <a:normAutofit fontScale="90000"/>
          </a:bodyPr>
          <a:lstStyle/>
          <a:p>
            <a:endParaRPr lang="el-GR" dirty="0"/>
          </a:p>
        </p:txBody>
      </p:sp>
      <p:sp>
        <p:nvSpPr>
          <p:cNvPr id="3" name="2 - Θέση περιεχομένου"/>
          <p:cNvSpPr>
            <a:spLocks noGrp="1"/>
          </p:cNvSpPr>
          <p:nvPr>
            <p:ph idx="1"/>
          </p:nvPr>
        </p:nvSpPr>
        <p:spPr>
          <a:xfrm>
            <a:off x="0" y="548680"/>
            <a:ext cx="9144000" cy="5976664"/>
          </a:xfrm>
        </p:spPr>
        <p:txBody>
          <a:bodyPr>
            <a:noAutofit/>
          </a:bodyPr>
          <a:lstStyle/>
          <a:p>
            <a:pPr algn="ctr">
              <a:buNone/>
            </a:pPr>
            <a:r>
              <a:rPr lang="el-GR" sz="2400" dirty="0" smtClean="0">
                <a:latin typeface="Georgia" pitchFamily="18" charset="0"/>
              </a:rPr>
              <a:t>Το 2014 τα υπέρβαρα και παχύσαρκα άτομα στον πλανήτη υπολογίζονται σε </a:t>
            </a:r>
            <a:r>
              <a:rPr lang="el-GR" sz="2400" b="1" dirty="0" smtClean="0">
                <a:latin typeface="Georgia" pitchFamily="18" charset="0"/>
              </a:rPr>
              <a:t>2,022</a:t>
            </a:r>
            <a:r>
              <a:rPr lang="el-GR" sz="2400" dirty="0" smtClean="0">
                <a:latin typeface="Georgia" pitchFamily="18" charset="0"/>
              </a:rPr>
              <a:t> δισεκατομμύρια ενώ η πρόβλεψη για το 2025 είναι να φθάσουν τα </a:t>
            </a:r>
            <a:r>
              <a:rPr lang="el-GR" sz="2400" b="1" dirty="0" smtClean="0">
                <a:latin typeface="Georgia" pitchFamily="18" charset="0"/>
              </a:rPr>
              <a:t>2,693</a:t>
            </a:r>
            <a:r>
              <a:rPr lang="el-GR" sz="2400" dirty="0" smtClean="0">
                <a:latin typeface="Georgia" pitchFamily="18" charset="0"/>
              </a:rPr>
              <a:t> δισεκατομμύρια. Όσον αφορά στα στατιστικά δεδομένα από την Ελλάδα, έχουμε να σημειώσουμε ότι τα υπέρβαρα και παχύσαρκα άτομα υπολογίζονται σε </a:t>
            </a:r>
            <a:r>
              <a:rPr lang="el-GR" sz="2400" b="1" dirty="0" smtClean="0">
                <a:latin typeface="Georgia" pitchFamily="18" charset="0"/>
              </a:rPr>
              <a:t>5.266.000</a:t>
            </a:r>
            <a:r>
              <a:rPr lang="el-GR" sz="2400" dirty="0" smtClean="0">
                <a:latin typeface="Georgia" pitchFamily="18" charset="0"/>
              </a:rPr>
              <a:t> για το </a:t>
            </a:r>
            <a:r>
              <a:rPr lang="el-GR" sz="2400" b="1" dirty="0" smtClean="0">
                <a:latin typeface="Georgia" pitchFamily="18" charset="0"/>
              </a:rPr>
              <a:t>2014</a:t>
            </a:r>
            <a:r>
              <a:rPr lang="el-GR" sz="2400" dirty="0" smtClean="0">
                <a:latin typeface="Georgia" pitchFamily="18" charset="0"/>
              </a:rPr>
              <a:t>.</a:t>
            </a:r>
          </a:p>
          <a:p>
            <a:pPr algn="ctr">
              <a:buNone/>
            </a:pPr>
            <a:r>
              <a:rPr lang="el-GR" sz="2400" dirty="0" smtClean="0">
                <a:latin typeface="Georgia" pitchFamily="18" charset="0"/>
              </a:rPr>
              <a:t>Η παχυσαρκία αποτελεί πρόβλημα που αφορά όλο τον πληθυσμό της γης.</a:t>
            </a:r>
          </a:p>
          <a:p>
            <a:pPr algn="ctr">
              <a:buNone/>
            </a:pPr>
            <a:r>
              <a:rPr lang="el-GR" sz="2400" b="1" dirty="0" smtClean="0">
                <a:latin typeface="Georgia" pitchFamily="18" charset="0"/>
              </a:rPr>
              <a:t>Πρώτη στην παχυσαρκία ενηλίκων στην Ευρώπη και δεύτερη μετά την Ιταλία στην παιδική παχυσαρκία είναι η Ελλάδα. </a:t>
            </a:r>
            <a:r>
              <a:rPr lang="el-GR" sz="2400" dirty="0" smtClean="0">
                <a:latin typeface="Georgia" pitchFamily="18" charset="0"/>
              </a:rPr>
              <a:t>Πρόσφατες μελέτες δείχνουν ότι στις ΗΠΑ περίπου το 45% του γενικού πληθυσμού και το 20% των παιδικού πληθυσμού είναι υπέρβαροι ή παχύσαρκοι ενώ στην Ευρώπη τα ποσοστά της παχυσαρκίας στους άντρες είναι 10-20% και στις γυναίκες 15-25%.</a:t>
            </a:r>
            <a:endParaRPr lang="el-GR" sz="2400" dirty="0">
              <a:latin typeface="Georgia"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85720" y="571480"/>
            <a:ext cx="8643998" cy="5632311"/>
          </a:xfrm>
          <a:prstGeom prst="rect">
            <a:avLst/>
          </a:prstGeom>
        </p:spPr>
        <p:txBody>
          <a:bodyPr wrap="square">
            <a:spAutoFit/>
          </a:bodyPr>
          <a:lstStyle/>
          <a:p>
            <a:pPr algn="ctr"/>
            <a:r>
              <a:rPr lang="el-GR" sz="2000" dirty="0" smtClean="0">
                <a:latin typeface="Georgia" pitchFamily="18" charset="0"/>
              </a:rPr>
              <a:t>25% των Ελλήνων πάσχει από παχυσαρκία. Οι αριθμοί δεν είναι όμως καλύτεροι και στις γειτονικές μας χώρες: Τουρκία 32%, Βουλγαρία 25%, Αλβανία 22%.</a:t>
            </a:r>
          </a:p>
          <a:p>
            <a:pPr algn="ctr"/>
            <a:endParaRPr lang="el-GR" sz="2000" dirty="0" smtClean="0">
              <a:latin typeface="Georgia" pitchFamily="18" charset="0"/>
            </a:endParaRPr>
          </a:p>
          <a:p>
            <a:pPr algn="ctr"/>
            <a:r>
              <a:rPr lang="el-GR" sz="2000" dirty="0" smtClean="0">
                <a:latin typeface="Georgia" pitchFamily="18" charset="0"/>
              </a:rPr>
              <a:t>Ο Ευρωπαϊκός Βορράς δεν τα καταφέρνει καλύτερα: Γερμανία 23%, Νορβηγία 23%, Φινλανδία 22%.</a:t>
            </a:r>
          </a:p>
          <a:p>
            <a:pPr algn="ctr"/>
            <a:endParaRPr lang="el-GR" sz="2000" dirty="0" smtClean="0">
              <a:latin typeface="Georgia" pitchFamily="18" charset="0"/>
            </a:endParaRPr>
          </a:p>
          <a:p>
            <a:pPr algn="ctr"/>
            <a:r>
              <a:rPr lang="el-GR" sz="2000" dirty="0" smtClean="0">
                <a:latin typeface="Georgia" pitchFamily="18" charset="0"/>
              </a:rPr>
              <a:t>Την καλύτερη επίδοση στον Ευρωπαϊκό Νότο, έχει η Ιταλία με ποσοστό παχυσαρκίας λίγο κάτω από 20%.</a:t>
            </a:r>
          </a:p>
          <a:p>
            <a:pPr algn="ctr"/>
            <a:endParaRPr lang="el-GR" sz="2000" dirty="0" smtClean="0">
              <a:latin typeface="Georgia" pitchFamily="18" charset="0"/>
            </a:endParaRPr>
          </a:p>
          <a:p>
            <a:pPr algn="ctr"/>
            <a:r>
              <a:rPr lang="el-GR" sz="2000" dirty="0" smtClean="0">
                <a:latin typeface="Georgia" pitchFamily="18" charset="0"/>
              </a:rPr>
              <a:t>Οι Ηνωμένες Πολιτείες είναι η 12</a:t>
            </a:r>
            <a:r>
              <a:rPr lang="el-GR" sz="2000" baseline="30000" dirty="0" smtClean="0">
                <a:latin typeface="Georgia" pitchFamily="18" charset="0"/>
              </a:rPr>
              <a:t>η</a:t>
            </a:r>
            <a:r>
              <a:rPr lang="el-GR" sz="2000" dirty="0" smtClean="0">
                <a:latin typeface="Georgia" pitchFamily="18" charset="0"/>
              </a:rPr>
              <a:t> πιο παχύσαρκη χώρα παγκοσμίως με 36%.</a:t>
            </a:r>
          </a:p>
          <a:p>
            <a:pPr algn="ctr"/>
            <a:endParaRPr lang="el-GR" sz="2000" dirty="0" smtClean="0">
              <a:latin typeface="Georgia" pitchFamily="18" charset="0"/>
            </a:endParaRPr>
          </a:p>
          <a:p>
            <a:pPr algn="ctr"/>
            <a:r>
              <a:rPr lang="el-GR" sz="2000" dirty="0" smtClean="0">
                <a:latin typeface="Georgia" pitchFamily="18" charset="0"/>
              </a:rPr>
              <a:t>Η Ιαπωνία με ποσοστό μόλις 4% παχύσαρκων ανθρώπων, είναι μέσα στις 10 καλύτερες χώρες παγκοσμίως. Δεν είναι τυχαίο. Η εθνική ιαπωνική διατροφή, η οποία δίνει έμφαση στα θαλασσινά, τις μικρές μερίδες και την ελάχιστη προσθήκη ζάχαρης ή γαλακτοκομικών λιπαρών δίνει την εξήγηση.</a:t>
            </a:r>
            <a:endParaRPr lang="el-GR" sz="2000" dirty="0">
              <a:latin typeface="Georgia" pitchFamily="18" charset="0"/>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3749</TotalTime>
  <Words>13485</Words>
  <Application>Microsoft Office PowerPoint</Application>
  <PresentationFormat>Προβολή στην οθόνη (4:3)</PresentationFormat>
  <Paragraphs>832</Paragraphs>
  <Slides>193</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193</vt:i4>
      </vt:variant>
    </vt:vector>
  </HeadingPairs>
  <TitlesOfParts>
    <vt:vector size="194" baseType="lpstr">
      <vt:lpstr>Θέμα του Office</vt:lpstr>
      <vt:lpstr>ΥΓΕΙΑ ΚΑΙ ΔΙΑΤΡΟΦΗ </vt:lpstr>
      <vt:lpstr>Διαφάνεια 2</vt:lpstr>
      <vt:lpstr>Η ΕΞΕΛΙΞΗ ΤΗΣ ΔΙΑΤΡΟΦΗΣ</vt:lpstr>
      <vt:lpstr>ΔΙΑΤΡΟΦΙΚΗ ΣΥΜΠΕΡΙΦΟΡΑ</vt:lpstr>
      <vt:lpstr>ΣΧΕΣΗ ΔΙΑΤΡΟΦΗΣ ΚΑΙ ΥΓΕΙΑΣ</vt:lpstr>
      <vt:lpstr>ΣΗΜΑΣΙΑ ΤΗΣ ΥΓΙΕΙΝΗΣ ΔΙΑΤΡΟΦΗΣ</vt:lpstr>
      <vt:lpstr>Διαφάνεια 7</vt:lpstr>
      <vt:lpstr>Διαφάνεια 8</vt:lpstr>
      <vt:lpstr>Διαφάνεια 9</vt:lpstr>
      <vt:lpstr>Διαφάνεια 10</vt:lpstr>
      <vt:lpstr>Διαφάνεια 11</vt:lpstr>
      <vt:lpstr>Διαφάνεια 12</vt:lpstr>
      <vt:lpstr>ΤΡΟΦΗ ΚΑΙ ΕΝΕΡΓΕΙΑ</vt:lpstr>
      <vt:lpstr>Δαπάνη ενέργειας</vt:lpstr>
      <vt:lpstr>Διαφάνεια 15</vt:lpstr>
      <vt:lpstr>Διαφάνεια 16</vt:lpstr>
      <vt:lpstr>Διαφάνεια 17</vt:lpstr>
      <vt:lpstr>Διαφάνεια 18</vt:lpstr>
      <vt:lpstr>Διαφάνεια 19</vt:lpstr>
      <vt:lpstr>Διαφάνεια 20</vt:lpstr>
      <vt:lpstr>Διαφάνεια 21</vt:lpstr>
      <vt:lpstr>ΙΣΟΖΥΓΙΟ ΕΝΕΡΓΕΙΑΣ</vt:lpstr>
      <vt:lpstr>ΔΕΙΚΤΗΣ ΜΑΖΑΣ ΣΩΜΑΤΟΣ</vt:lpstr>
      <vt:lpstr> </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ΔΙΑΤΡΟΦΗ ΚΑΤΑ ΤΗΝ ΕΓΚΥΜΟΣΥΝΗ</vt:lpstr>
      <vt:lpstr>Διαφάνεια 34</vt:lpstr>
      <vt:lpstr>Διαφάνεια 35</vt:lpstr>
      <vt:lpstr>Διαφάνεια 36</vt:lpstr>
      <vt:lpstr>ΠΑΡΑΓΟΝΤΕΣ ΠΟΥ ΕΠΗΡΕΑΖΟΥΝ ΑΡΝΗΤΙΚΑ ΤΗΝ ΕΓΚΥΜΟΣΥΝΗ</vt:lpstr>
      <vt:lpstr>Διαφάνεια 38</vt:lpstr>
      <vt:lpstr>ΔΙΑΤΡΟΦΙΚΕΣ ΑΠΑΙΤΗΣΕΙΣ ΣΤΗΝ ΕΓΚΥΜΟΣΥΣΥΝΗ</vt:lpstr>
      <vt:lpstr>Διαφάνεια 40</vt:lpstr>
      <vt:lpstr>Ισορροπημένη δίαιτα στην εγκυμοσύνη</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ΔΙΑΤΡΟΦΗ ΚΑΤΑ ΤΟ ΘΗΛΑΣΜΟ</vt:lpstr>
      <vt:lpstr>ΠΛΕΟΝΕΚΤΗΜΑΤΑ ΜΗΤΡΙΚΟΥ ΘΗΛΑΣΜΟΥ</vt:lpstr>
      <vt:lpstr>Πλεονεκτήματα για τη μητέρα</vt:lpstr>
      <vt:lpstr>ΠΑΡΑΓΟΝΤΕΣ ΠΟΥ ΕΠΗΡΕΑΖΟΥΝ ΤΗΝ ΠΟΙΟΤΗΤΑ ΤΟΥ ΜΗΤΡΙΚΟΥ ΓΑΛΑΚΤΟΣ</vt:lpstr>
      <vt:lpstr>ΔΙΑΤΡΟΦΙΚΕΣ ΑΠΑΙΤΗΣΕΙΣ ΣΤΟ ΘΗΛΑΣΜΟ</vt:lpstr>
      <vt:lpstr>Διαφάνεια 56</vt:lpstr>
      <vt:lpstr>ΙΣΟΡΡΟΠΗΜΕΝΗ ΔΙΑΙΤΑ ΣΤΟ ΘΗΛΑΣΜΟ</vt:lpstr>
      <vt:lpstr>Διαφάνεια 58</vt:lpstr>
      <vt:lpstr>Διαφάνεια 59</vt:lpstr>
      <vt:lpstr>Διαφάνεια 60</vt:lpstr>
      <vt:lpstr>Διαφάνεια 61</vt:lpstr>
      <vt:lpstr>Διαφάνεια 62</vt:lpstr>
      <vt:lpstr>ΜΕΤΑΒΟΛΕΣ ΚΑΤΑ ΤΗ ΒΡΕΦΙΚΗ ΗΛΙΚΙΑ</vt:lpstr>
      <vt:lpstr>Διαφάνεια 64</vt:lpstr>
      <vt:lpstr>ΙΣΟΡΡΟΠΗΜΕΝΗ ΔΙΑΙΤΑ ΣΤΗ ΒΡΕΦΙΚΗ ΗΛΙΚΙΑ</vt:lpstr>
      <vt:lpstr>Διαφάνεια 66</vt:lpstr>
      <vt:lpstr>Διαφάνεια 67</vt:lpstr>
      <vt:lpstr>ΔΙΑΤΡΟΦΗ ΚΑΤΑ ΤΗΝ ΠΑΙΔΙΚΗ ΗΛΙΚΙΑ</vt:lpstr>
      <vt:lpstr>Διαφάνεια 69</vt:lpstr>
      <vt:lpstr>Διαφάνεια 70</vt:lpstr>
      <vt:lpstr>Ισορροπημένη δίαιτα στην παιδική ηλικία</vt:lpstr>
      <vt:lpstr>Παράγοντες που επηρεάζουν τις διατροφικές επιλογές των παιδιών</vt:lpstr>
      <vt:lpstr>ΔΙΑΤΡΟΦΗ ΚΑΤΑ ΤΗΝ ΕΦΗΒΙΚΗ ΗΛΙΚΙΑ</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ΔΙΑΤΡΟΦΗ ΚΑΤΑ ΤΗΝ ΕΝΗΛΙΚΗ ΖΩΗ</vt:lpstr>
      <vt:lpstr>Διαφάνεια 84</vt:lpstr>
      <vt:lpstr>Διαφάνεια 85</vt:lpstr>
      <vt:lpstr>ΔΙΑΤΡΟΦΗ ΚΑΤΑ ΤΗΝ ΤΡΙΤΗ ΗΛΙΚΙΑ</vt:lpstr>
      <vt:lpstr>Διαφάνεια 87</vt:lpstr>
      <vt:lpstr>Διαφάνεια 88</vt:lpstr>
      <vt:lpstr>ΙΣΟΡΡΟΠΗΜΕΝΗ ΔΙΑΙΤΑ ΓΙΑ ΤΟΥΣ ΗΛΙΚΙΩΜΕΝΟΥΣ</vt:lpstr>
      <vt:lpstr>Διαφάνεια 90</vt:lpstr>
      <vt:lpstr>ΚΑΚΟΣΙΤΙΣΜΟΣ</vt:lpstr>
      <vt:lpstr>ΥΠΟΣΙΤΙΣΜΟΣ</vt:lpstr>
      <vt:lpstr>Διαφάνεια 93</vt:lpstr>
      <vt:lpstr>Διαφάνεια 94</vt:lpstr>
      <vt:lpstr>Διαφάνεια 95</vt:lpstr>
      <vt:lpstr>ΠΑΧΥΣΑΡΚΙΑ</vt:lpstr>
      <vt:lpstr>Διαφάνεια 97</vt:lpstr>
      <vt:lpstr>Διαφάνεια 98</vt:lpstr>
      <vt:lpstr>Διαφάνεια 99</vt:lpstr>
      <vt:lpstr>ΑΙΤΙΟΠΑΘΟΓΕΝΕΙΑ</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 PC</cp:lastModifiedBy>
  <cp:revision>276</cp:revision>
  <dcterms:created xsi:type="dcterms:W3CDTF">2019-09-13T08:25:00Z</dcterms:created>
  <dcterms:modified xsi:type="dcterms:W3CDTF">2024-11-24T16:19:35Z</dcterms:modified>
</cp:coreProperties>
</file>