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7" r:id="rId11"/>
    <p:sldId id="268" r:id="rId12"/>
    <p:sldId id="266" r:id="rId13"/>
    <p:sldId id="269" r:id="rId14"/>
    <p:sldId id="270" r:id="rId1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1" d="100"/>
          <a:sy n="101" d="100"/>
        </p:scale>
        <p:origin x="-180"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1">
        <a:schemeClr val="bg2"/>
      </p:bgRef>
    </p:bg>
    <p:spTree>
      <p:nvGrpSpPr>
        <p:cNvPr id="1" name=""/>
        <p:cNvGrpSpPr/>
        <p:nvPr/>
      </p:nvGrpSpPr>
      <p:grpSpPr>
        <a:xfrm>
          <a:off x="0" y="0"/>
          <a:ext cx="0" cy="0"/>
          <a:chOff x="0" y="0"/>
          <a:chExt cx="0" cy="0"/>
        </a:xfrm>
      </p:grpSpPr>
      <p:sp>
        <p:nvSpPr>
          <p:cNvPr id="7" name="Ορθογώνιο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Ορθογώνιο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Ορθογώνιο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Τίτλος 7"/>
          <p:cNvSpPr>
            <a:spLocks noGrp="1"/>
          </p:cNvSpPr>
          <p:nvPr>
            <p:ph type="ctrTitle"/>
          </p:nvPr>
        </p:nvSpPr>
        <p:spPr>
          <a:xfrm>
            <a:off x="2362200" y="4038600"/>
            <a:ext cx="6477000" cy="1828800"/>
          </a:xfrm>
        </p:spPr>
        <p:txBody>
          <a:bodyPr anchor="b"/>
          <a:lstStyle>
            <a:lvl1pPr>
              <a:defRPr cap="all" baseline="0"/>
            </a:lvl1pPr>
          </a:lstStyle>
          <a:p>
            <a:r>
              <a:rPr kumimoji="0" lang="el-GR" smtClean="0"/>
              <a:t>Στυλ κύριου τίτλου</a:t>
            </a:r>
            <a:endParaRPr kumimoji="0" lang="en-US"/>
          </a:p>
        </p:txBody>
      </p:sp>
      <p:sp>
        <p:nvSpPr>
          <p:cNvPr id="9" name="Υπότιτλος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Στυλ κύριου υπότιτλου</a:t>
            </a:r>
            <a:endParaRPr kumimoji="0" lang="en-US"/>
          </a:p>
        </p:txBody>
      </p:sp>
      <p:sp>
        <p:nvSpPr>
          <p:cNvPr id="28" name="Θέση ημερομηνίας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95AC391F-A5F2-4711-A1BB-367D7AC289AF}" type="datetimeFigureOut">
              <a:rPr lang="el-GR" smtClean="0"/>
              <a:t>12/4/2020</a:t>
            </a:fld>
            <a:endParaRPr lang="el-GR"/>
          </a:p>
        </p:txBody>
      </p:sp>
      <p:sp>
        <p:nvSpPr>
          <p:cNvPr id="17" name="Θέση υποσέλιδου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l-GR"/>
          </a:p>
        </p:txBody>
      </p:sp>
      <p:sp>
        <p:nvSpPr>
          <p:cNvPr id="29" name="Θέση αριθμού διαφάνειας 28"/>
          <p:cNvSpPr>
            <a:spLocks noGrp="1"/>
          </p:cNvSpPr>
          <p:nvPr>
            <p:ph type="sldNum" sz="quarter" idx="12"/>
          </p:nvPr>
        </p:nvSpPr>
        <p:spPr>
          <a:xfrm>
            <a:off x="8001000" y="228600"/>
            <a:ext cx="838200" cy="381000"/>
          </a:xfrm>
        </p:spPr>
        <p:txBody>
          <a:bodyPr/>
          <a:lstStyle>
            <a:lvl1pPr>
              <a:defRPr>
                <a:solidFill>
                  <a:schemeClr val="tx2"/>
                </a:solidFill>
              </a:defRPr>
            </a:lvl1pPr>
          </a:lstStyle>
          <a:p>
            <a:fld id="{BE81250E-D750-47A2-8925-BA1EA7DC4321}" type="slidenum">
              <a:rPr lang="el-GR" smtClean="0"/>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smtClean="0"/>
              <a:t>Στυλ κύριου τίτλου</a:t>
            </a:r>
            <a:endParaRPr kumimoji="0" lang="en-US"/>
          </a:p>
        </p:txBody>
      </p:sp>
      <p:sp>
        <p:nvSpPr>
          <p:cNvPr id="3" name="Θέση κατακόρυφου κειμένου 2"/>
          <p:cNvSpPr>
            <a:spLocks noGrp="1"/>
          </p:cNvSpPr>
          <p:nvPr>
            <p:ph type="body" orient="vert" idx="1"/>
          </p:nvPr>
        </p:nvSpPr>
        <p:spPr/>
        <p:txBody>
          <a:bodyPr vert="eaVer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p:txBody>
          <a:bodyPr/>
          <a:lstStyle/>
          <a:p>
            <a:fld id="{95AC391F-A5F2-4711-A1BB-367D7AC289AF}" type="datetimeFigureOut">
              <a:rPr lang="el-GR" smtClean="0"/>
              <a:t>12/4/2020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BE81250E-D750-47A2-8925-BA1EA7DC4321}"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bg>
      <p:bgRef idx="1001">
        <a:schemeClr val="bg1"/>
      </p:bgRef>
    </p:bg>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553200" y="609600"/>
            <a:ext cx="2057400" cy="5516563"/>
          </a:xfrm>
        </p:spPr>
        <p:txBody>
          <a:bodyPr vert="eaVert"/>
          <a:lstStyle/>
          <a:p>
            <a:r>
              <a:rPr kumimoji="0" lang="el-GR" smtClean="0"/>
              <a:t>Στυλ κύριου τίτλου</a:t>
            </a:r>
            <a:endParaRPr kumimoji="0" lang="en-US"/>
          </a:p>
        </p:txBody>
      </p:sp>
      <p:sp>
        <p:nvSpPr>
          <p:cNvPr id="3" name="Θέση κατακόρυφου κειμένου 2"/>
          <p:cNvSpPr>
            <a:spLocks noGrp="1"/>
          </p:cNvSpPr>
          <p:nvPr>
            <p:ph type="body" orient="vert" idx="1"/>
          </p:nvPr>
        </p:nvSpPr>
        <p:spPr>
          <a:xfrm>
            <a:off x="457200" y="609600"/>
            <a:ext cx="5562600" cy="5516564"/>
          </a:xfrm>
        </p:spPr>
        <p:txBody>
          <a:bodyPr vert="eaVer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a:xfrm>
            <a:off x="6553200" y="6248402"/>
            <a:ext cx="2209800" cy="365125"/>
          </a:xfrm>
        </p:spPr>
        <p:txBody>
          <a:bodyPr/>
          <a:lstStyle/>
          <a:p>
            <a:fld id="{95AC391F-A5F2-4711-A1BB-367D7AC289AF}" type="datetimeFigureOut">
              <a:rPr lang="el-GR" smtClean="0"/>
              <a:t>12/4/2020</a:t>
            </a:fld>
            <a:endParaRPr lang="el-GR"/>
          </a:p>
        </p:txBody>
      </p:sp>
      <p:sp>
        <p:nvSpPr>
          <p:cNvPr id="5" name="Θέση υποσέλιδου 4"/>
          <p:cNvSpPr>
            <a:spLocks noGrp="1"/>
          </p:cNvSpPr>
          <p:nvPr>
            <p:ph type="ftr" sz="quarter" idx="11"/>
          </p:nvPr>
        </p:nvSpPr>
        <p:spPr>
          <a:xfrm>
            <a:off x="457201" y="6248207"/>
            <a:ext cx="5573483" cy="365125"/>
          </a:xfrm>
        </p:spPr>
        <p:txBody>
          <a:bodyPr/>
          <a:lstStyle/>
          <a:p>
            <a:endParaRPr lang="el-GR"/>
          </a:p>
        </p:txBody>
      </p:sp>
      <p:sp>
        <p:nvSpPr>
          <p:cNvPr id="7" name="Ορθογώνιο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Ορθογώνιο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Ορθογώνιο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Θέση αριθμού διαφάνειας 5"/>
          <p:cNvSpPr>
            <a:spLocks noGrp="1"/>
          </p:cNvSpPr>
          <p:nvPr>
            <p:ph type="sldNum" sz="quarter" idx="12"/>
          </p:nvPr>
        </p:nvSpPr>
        <p:spPr>
          <a:xfrm rot="5400000">
            <a:off x="5989638" y="144462"/>
            <a:ext cx="533400" cy="244476"/>
          </a:xfrm>
        </p:spPr>
        <p:txBody>
          <a:bodyPr/>
          <a:lstStyle/>
          <a:p>
            <a:fld id="{BE81250E-D750-47A2-8925-BA1EA7DC4321}" type="slidenum">
              <a:rPr lang="el-GR" smtClean="0"/>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a:xfrm>
            <a:off x="612648" y="228600"/>
            <a:ext cx="8153400" cy="990600"/>
          </a:xfrm>
        </p:spPr>
        <p:txBody>
          <a:bodyPr/>
          <a:lstStyle/>
          <a:p>
            <a:r>
              <a:rPr kumimoji="0" lang="el-GR" smtClean="0"/>
              <a:t>Στυλ κύριου τίτλου</a:t>
            </a:r>
            <a:endParaRPr kumimoji="0" lang="en-US"/>
          </a:p>
        </p:txBody>
      </p:sp>
      <p:sp>
        <p:nvSpPr>
          <p:cNvPr id="4" name="Θέση ημερομηνίας 3"/>
          <p:cNvSpPr>
            <a:spLocks noGrp="1"/>
          </p:cNvSpPr>
          <p:nvPr>
            <p:ph type="dt" sz="half" idx="10"/>
          </p:nvPr>
        </p:nvSpPr>
        <p:spPr/>
        <p:txBody>
          <a:bodyPr/>
          <a:lstStyle/>
          <a:p>
            <a:fld id="{95AC391F-A5F2-4711-A1BB-367D7AC289AF}" type="datetimeFigureOut">
              <a:rPr lang="el-GR" smtClean="0"/>
              <a:t>12/4/2020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lvl1pPr>
              <a:defRPr>
                <a:solidFill>
                  <a:srgbClr val="FFFFFF"/>
                </a:solidFill>
              </a:defRPr>
            </a:lvl1pPr>
          </a:lstStyle>
          <a:p>
            <a:fld id="{BE81250E-D750-47A2-8925-BA1EA7DC4321}" type="slidenum">
              <a:rPr lang="el-GR" smtClean="0"/>
              <a:t>‹#›</a:t>
            </a:fld>
            <a:endParaRPr lang="el-GR"/>
          </a:p>
        </p:txBody>
      </p:sp>
      <p:sp>
        <p:nvSpPr>
          <p:cNvPr id="8" name="Θέση περιεχομένου 7"/>
          <p:cNvSpPr>
            <a:spLocks noGrp="1"/>
          </p:cNvSpPr>
          <p:nvPr>
            <p:ph sz="quarter" idx="1"/>
          </p:nvPr>
        </p:nvSpPr>
        <p:spPr>
          <a:xfrm>
            <a:off x="612648" y="1600200"/>
            <a:ext cx="8153400" cy="4495800"/>
          </a:xfrm>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3">
        <a:schemeClr val="bg1"/>
      </p:bgRef>
    </p:bg>
    <p:spTree>
      <p:nvGrpSpPr>
        <p:cNvPr id="1" name=""/>
        <p:cNvGrpSpPr/>
        <p:nvPr/>
      </p:nvGrpSpPr>
      <p:grpSpPr>
        <a:xfrm>
          <a:off x="0" y="0"/>
          <a:ext cx="0" cy="0"/>
          <a:chOff x="0" y="0"/>
          <a:chExt cx="0" cy="0"/>
        </a:xfrm>
      </p:grpSpPr>
      <p:sp>
        <p:nvSpPr>
          <p:cNvPr id="3" name="Θέση κειμένου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Στυλ υποδείγματος κειμένου</a:t>
            </a:r>
          </a:p>
        </p:txBody>
      </p:sp>
      <p:sp>
        <p:nvSpPr>
          <p:cNvPr id="7" name="Ορθογώνιο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Ορθογώνιο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Ορθογώνιο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Τίτλος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l-GR" smtClean="0"/>
              <a:t>Στυλ κύριου τίτλου</a:t>
            </a:r>
            <a:endParaRPr kumimoji="0" lang="en-US"/>
          </a:p>
        </p:txBody>
      </p:sp>
      <p:sp>
        <p:nvSpPr>
          <p:cNvPr id="12" name="Θέση ημερομηνίας 11"/>
          <p:cNvSpPr>
            <a:spLocks noGrp="1"/>
          </p:cNvSpPr>
          <p:nvPr>
            <p:ph type="dt" sz="half" idx="10"/>
          </p:nvPr>
        </p:nvSpPr>
        <p:spPr/>
        <p:txBody>
          <a:bodyPr/>
          <a:lstStyle/>
          <a:p>
            <a:fld id="{95AC391F-A5F2-4711-A1BB-367D7AC289AF}" type="datetimeFigureOut">
              <a:rPr lang="el-GR" smtClean="0"/>
              <a:t>12/4/2020</a:t>
            </a:fld>
            <a:endParaRPr lang="el-GR"/>
          </a:p>
        </p:txBody>
      </p:sp>
      <p:sp>
        <p:nvSpPr>
          <p:cNvPr id="13" name="Θέση αριθμού διαφάνειας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BE81250E-D750-47A2-8925-BA1EA7DC4321}" type="slidenum">
              <a:rPr lang="el-GR" smtClean="0"/>
              <a:t>‹#›</a:t>
            </a:fld>
            <a:endParaRPr lang="el-GR"/>
          </a:p>
        </p:txBody>
      </p:sp>
      <p:sp>
        <p:nvSpPr>
          <p:cNvPr id="14" name="Θέση υποσέλιδου 13"/>
          <p:cNvSpPr>
            <a:spLocks noGrp="1"/>
          </p:cNvSpPr>
          <p:nvPr>
            <p:ph type="ftr" sz="quarter" idx="12"/>
          </p:nvPr>
        </p:nvSpPr>
        <p:spPr/>
        <p:txBody>
          <a:bodyPr/>
          <a:lstStyle/>
          <a:p>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smtClean="0"/>
              <a:t>Στυλ κύριου τίτλου</a:t>
            </a:r>
            <a:endParaRPr kumimoji="0" lang="en-US"/>
          </a:p>
        </p:txBody>
      </p:sp>
      <p:sp>
        <p:nvSpPr>
          <p:cNvPr id="9" name="Θέση περιεχομένου 8"/>
          <p:cNvSpPr>
            <a:spLocks noGrp="1"/>
          </p:cNvSpPr>
          <p:nvPr>
            <p:ph sz="quarter" idx="1"/>
          </p:nvPr>
        </p:nvSpPr>
        <p:spPr>
          <a:xfrm>
            <a:off x="609600" y="1589567"/>
            <a:ext cx="3886200" cy="4572000"/>
          </a:xfrm>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1" name="Θέση περιεχομένου 10"/>
          <p:cNvSpPr>
            <a:spLocks noGrp="1"/>
          </p:cNvSpPr>
          <p:nvPr>
            <p:ph sz="quarter" idx="2"/>
          </p:nvPr>
        </p:nvSpPr>
        <p:spPr>
          <a:xfrm>
            <a:off x="4844901" y="1589567"/>
            <a:ext cx="3886200" cy="4572000"/>
          </a:xfrm>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8" name="Θέση ημερομηνίας 7"/>
          <p:cNvSpPr>
            <a:spLocks noGrp="1"/>
          </p:cNvSpPr>
          <p:nvPr>
            <p:ph type="dt" sz="half" idx="15"/>
          </p:nvPr>
        </p:nvSpPr>
        <p:spPr/>
        <p:txBody>
          <a:bodyPr rtlCol="0"/>
          <a:lstStyle/>
          <a:p>
            <a:fld id="{95AC391F-A5F2-4711-A1BB-367D7AC289AF}" type="datetimeFigureOut">
              <a:rPr lang="el-GR" smtClean="0"/>
              <a:t>12/4/2020</a:t>
            </a:fld>
            <a:endParaRPr lang="el-GR"/>
          </a:p>
        </p:txBody>
      </p:sp>
      <p:sp>
        <p:nvSpPr>
          <p:cNvPr id="10" name="Θέση αριθμού διαφάνειας 9"/>
          <p:cNvSpPr>
            <a:spLocks noGrp="1"/>
          </p:cNvSpPr>
          <p:nvPr>
            <p:ph type="sldNum" sz="quarter" idx="16"/>
          </p:nvPr>
        </p:nvSpPr>
        <p:spPr/>
        <p:txBody>
          <a:bodyPr rtlCol="0"/>
          <a:lstStyle/>
          <a:p>
            <a:fld id="{BE81250E-D750-47A2-8925-BA1EA7DC4321}" type="slidenum">
              <a:rPr lang="el-GR" smtClean="0"/>
              <a:t>‹#›</a:t>
            </a:fld>
            <a:endParaRPr lang="el-GR"/>
          </a:p>
        </p:txBody>
      </p:sp>
      <p:sp>
        <p:nvSpPr>
          <p:cNvPr id="12" name="Θέση υποσέλιδου 11"/>
          <p:cNvSpPr>
            <a:spLocks noGrp="1"/>
          </p:cNvSpPr>
          <p:nvPr>
            <p:ph type="ftr" sz="quarter" idx="17"/>
          </p:nvPr>
        </p:nvSpPr>
        <p:spPr/>
        <p:txBody>
          <a:bodyPr rtlCol="0"/>
          <a:lstStyle/>
          <a:p>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533400" y="273050"/>
            <a:ext cx="8153400" cy="869950"/>
          </a:xfrm>
        </p:spPr>
        <p:txBody>
          <a:bodyPr anchor="ctr"/>
          <a:lstStyle>
            <a:lvl1pPr>
              <a:defRPr/>
            </a:lvl1pPr>
          </a:lstStyle>
          <a:p>
            <a:r>
              <a:rPr kumimoji="0" lang="el-GR" smtClean="0"/>
              <a:t>Στυλ κύριου τίτλου</a:t>
            </a:r>
            <a:endParaRPr kumimoji="0" lang="en-US"/>
          </a:p>
        </p:txBody>
      </p:sp>
      <p:sp>
        <p:nvSpPr>
          <p:cNvPr id="11" name="Θέση περιεχομένου 10"/>
          <p:cNvSpPr>
            <a:spLocks noGrp="1"/>
          </p:cNvSpPr>
          <p:nvPr>
            <p:ph sz="quarter" idx="2"/>
          </p:nvPr>
        </p:nvSpPr>
        <p:spPr>
          <a:xfrm>
            <a:off x="609600" y="2438400"/>
            <a:ext cx="3886200" cy="3581400"/>
          </a:xfrm>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Θέση περιεχομένου 12"/>
          <p:cNvSpPr>
            <a:spLocks noGrp="1"/>
          </p:cNvSpPr>
          <p:nvPr>
            <p:ph sz="quarter" idx="4"/>
          </p:nvPr>
        </p:nvSpPr>
        <p:spPr>
          <a:xfrm>
            <a:off x="4800600" y="2438400"/>
            <a:ext cx="3886200" cy="3581400"/>
          </a:xfrm>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0" name="Θέση ημερομηνίας 9"/>
          <p:cNvSpPr>
            <a:spLocks noGrp="1"/>
          </p:cNvSpPr>
          <p:nvPr>
            <p:ph type="dt" sz="half" idx="15"/>
          </p:nvPr>
        </p:nvSpPr>
        <p:spPr/>
        <p:txBody>
          <a:bodyPr rtlCol="0"/>
          <a:lstStyle/>
          <a:p>
            <a:fld id="{95AC391F-A5F2-4711-A1BB-367D7AC289AF}" type="datetimeFigureOut">
              <a:rPr lang="el-GR" smtClean="0"/>
              <a:t>12/4/2020</a:t>
            </a:fld>
            <a:endParaRPr lang="el-GR"/>
          </a:p>
        </p:txBody>
      </p:sp>
      <p:sp>
        <p:nvSpPr>
          <p:cNvPr id="12" name="Θέση αριθμού διαφάνειας 11"/>
          <p:cNvSpPr>
            <a:spLocks noGrp="1"/>
          </p:cNvSpPr>
          <p:nvPr>
            <p:ph type="sldNum" sz="quarter" idx="16"/>
          </p:nvPr>
        </p:nvSpPr>
        <p:spPr/>
        <p:txBody>
          <a:bodyPr rtlCol="0"/>
          <a:lstStyle/>
          <a:p>
            <a:fld id="{BE81250E-D750-47A2-8925-BA1EA7DC4321}" type="slidenum">
              <a:rPr lang="el-GR" smtClean="0"/>
              <a:t>‹#›</a:t>
            </a:fld>
            <a:endParaRPr lang="el-GR"/>
          </a:p>
        </p:txBody>
      </p:sp>
      <p:sp>
        <p:nvSpPr>
          <p:cNvPr id="14" name="Θέση υποσέλιδου 13"/>
          <p:cNvSpPr>
            <a:spLocks noGrp="1"/>
          </p:cNvSpPr>
          <p:nvPr>
            <p:ph type="ftr" sz="quarter" idx="17"/>
          </p:nvPr>
        </p:nvSpPr>
        <p:spPr/>
        <p:txBody>
          <a:bodyPr rtlCol="0"/>
          <a:lstStyle/>
          <a:p>
            <a:endParaRPr lang="el-GR"/>
          </a:p>
        </p:txBody>
      </p:sp>
      <p:sp>
        <p:nvSpPr>
          <p:cNvPr id="16" name="Θέση κειμένου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l-GR" smtClean="0"/>
              <a:t>Στυλ υποδείγματος κειμένου</a:t>
            </a:r>
          </a:p>
        </p:txBody>
      </p:sp>
      <p:sp>
        <p:nvSpPr>
          <p:cNvPr id="15" name="Θέση κειμένου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l-GR" smtClean="0"/>
              <a:t>Στυλ υποδείγματος κειμένου</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smtClean="0"/>
              <a:t>Στυλ κύριου τίτλου</a:t>
            </a:r>
            <a:endParaRPr kumimoji="0" lang="en-US"/>
          </a:p>
        </p:txBody>
      </p:sp>
      <p:sp>
        <p:nvSpPr>
          <p:cNvPr id="3" name="Θέση ημερομηνίας 2"/>
          <p:cNvSpPr>
            <a:spLocks noGrp="1"/>
          </p:cNvSpPr>
          <p:nvPr>
            <p:ph type="dt" sz="half" idx="10"/>
          </p:nvPr>
        </p:nvSpPr>
        <p:spPr/>
        <p:txBody>
          <a:bodyPr/>
          <a:lstStyle/>
          <a:p>
            <a:fld id="{95AC391F-A5F2-4711-A1BB-367D7AC289AF}" type="datetimeFigureOut">
              <a:rPr lang="el-GR" smtClean="0"/>
              <a:t>12/4/2020</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lvl1pPr>
              <a:defRPr>
                <a:solidFill>
                  <a:srgbClr val="FFFFFF"/>
                </a:solidFill>
              </a:defRPr>
            </a:lvl1pPr>
          </a:lstStyle>
          <a:p>
            <a:fld id="{BE81250E-D750-47A2-8925-BA1EA7DC4321}"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95AC391F-A5F2-4711-A1BB-367D7AC289AF}" type="datetimeFigureOut">
              <a:rPr lang="el-GR" smtClean="0"/>
              <a:t>12/4/2020</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a:xfrm>
            <a:off x="0" y="6248400"/>
            <a:ext cx="533400" cy="381000"/>
          </a:xfrm>
        </p:spPr>
        <p:txBody>
          <a:bodyPr/>
          <a:lstStyle>
            <a:lvl1pPr>
              <a:defRPr>
                <a:solidFill>
                  <a:schemeClr val="tx2"/>
                </a:solidFill>
              </a:defRPr>
            </a:lvl1pPr>
          </a:lstStyle>
          <a:p>
            <a:fld id="{BE81250E-D750-47A2-8925-BA1EA7DC4321}"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09600" y="273050"/>
            <a:ext cx="8077200" cy="869950"/>
          </a:xfrm>
        </p:spPr>
        <p:txBody>
          <a:bodyPr anchor="ctr"/>
          <a:lstStyle>
            <a:lvl1pPr algn="l">
              <a:buNone/>
              <a:defRPr sz="4400" b="0"/>
            </a:lvl1pPr>
          </a:lstStyle>
          <a:p>
            <a:r>
              <a:rPr kumimoji="0" lang="el-GR" smtClean="0"/>
              <a:t>Στυλ κύριου τίτλου</a:t>
            </a:r>
            <a:endParaRPr kumimoji="0" lang="en-US"/>
          </a:p>
        </p:txBody>
      </p:sp>
      <p:sp>
        <p:nvSpPr>
          <p:cNvPr id="5" name="Θέση ημερομηνίας 4"/>
          <p:cNvSpPr>
            <a:spLocks noGrp="1"/>
          </p:cNvSpPr>
          <p:nvPr>
            <p:ph type="dt" sz="half" idx="10"/>
          </p:nvPr>
        </p:nvSpPr>
        <p:spPr/>
        <p:txBody>
          <a:bodyPr/>
          <a:lstStyle/>
          <a:p>
            <a:fld id="{95AC391F-A5F2-4711-A1BB-367D7AC289AF}" type="datetimeFigureOut">
              <a:rPr lang="el-GR" smtClean="0"/>
              <a:t>12/4/2020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lvl1pPr>
              <a:defRPr>
                <a:solidFill>
                  <a:srgbClr val="FFFFFF"/>
                </a:solidFill>
              </a:defRPr>
            </a:lvl1pPr>
          </a:lstStyle>
          <a:p>
            <a:fld id="{BE81250E-D750-47A2-8925-BA1EA7DC4321}" type="slidenum">
              <a:rPr lang="el-GR" smtClean="0"/>
              <a:t>‹#›</a:t>
            </a:fld>
            <a:endParaRPr lang="el-GR"/>
          </a:p>
        </p:txBody>
      </p:sp>
      <p:sp>
        <p:nvSpPr>
          <p:cNvPr id="3" name="Θέση κειμένου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l-GR" smtClean="0"/>
              <a:t>Στυλ υποδείγματος κειμένου</a:t>
            </a:r>
          </a:p>
        </p:txBody>
      </p:sp>
      <p:sp>
        <p:nvSpPr>
          <p:cNvPr id="9" name="Θέση περιεχομένου 8"/>
          <p:cNvSpPr>
            <a:spLocks noGrp="1"/>
          </p:cNvSpPr>
          <p:nvPr>
            <p:ph sz="quarter" idx="1"/>
          </p:nvPr>
        </p:nvSpPr>
        <p:spPr>
          <a:xfrm>
            <a:off x="2362200" y="1752600"/>
            <a:ext cx="6400800" cy="4419600"/>
          </a:xfrm>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Ref idx="1003">
        <a:schemeClr val="bg2"/>
      </p:bgRef>
    </p:bg>
    <p:spTree>
      <p:nvGrpSpPr>
        <p:cNvPr id="1" name=""/>
        <p:cNvGrpSpPr/>
        <p:nvPr/>
      </p:nvGrpSpPr>
      <p:grpSpPr>
        <a:xfrm>
          <a:off x="0" y="0"/>
          <a:ext cx="0" cy="0"/>
          <a:chOff x="0" y="0"/>
          <a:chExt cx="0" cy="0"/>
        </a:xfrm>
      </p:grpSpPr>
      <p:sp>
        <p:nvSpPr>
          <p:cNvPr id="4" name="Θέση κειμένου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l-GR" smtClean="0"/>
              <a:t>Στυλ υποδείγματος κειμένου</a:t>
            </a:r>
          </a:p>
        </p:txBody>
      </p:sp>
      <p:sp>
        <p:nvSpPr>
          <p:cNvPr id="8" name="Ορθογώνιο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Ορθογώνιο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Ορθογώνιο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Τίτλος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l-GR" smtClean="0"/>
              <a:t>Στυλ κύριου τίτλου</a:t>
            </a:r>
            <a:endParaRPr kumimoji="0" lang="en-US"/>
          </a:p>
        </p:txBody>
      </p:sp>
      <p:sp>
        <p:nvSpPr>
          <p:cNvPr id="11" name="Ορθογώνιο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Θέση ημερομηνίας 11"/>
          <p:cNvSpPr>
            <a:spLocks noGrp="1"/>
          </p:cNvSpPr>
          <p:nvPr>
            <p:ph type="dt" sz="half" idx="10"/>
          </p:nvPr>
        </p:nvSpPr>
        <p:spPr>
          <a:xfrm>
            <a:off x="6248400" y="6248400"/>
            <a:ext cx="2667000" cy="365125"/>
          </a:xfrm>
        </p:spPr>
        <p:txBody>
          <a:bodyPr rtlCol="0"/>
          <a:lstStyle/>
          <a:p>
            <a:fld id="{95AC391F-A5F2-4711-A1BB-367D7AC289AF}" type="datetimeFigureOut">
              <a:rPr lang="el-GR" smtClean="0"/>
              <a:t>12/4/2020</a:t>
            </a:fld>
            <a:endParaRPr lang="el-GR"/>
          </a:p>
        </p:txBody>
      </p:sp>
      <p:sp>
        <p:nvSpPr>
          <p:cNvPr id="13" name="Θέση αριθμού διαφάνειας 12"/>
          <p:cNvSpPr>
            <a:spLocks noGrp="1"/>
          </p:cNvSpPr>
          <p:nvPr>
            <p:ph type="sldNum" sz="quarter" idx="11"/>
          </p:nvPr>
        </p:nvSpPr>
        <p:spPr>
          <a:xfrm>
            <a:off x="0" y="4667249"/>
            <a:ext cx="1447800" cy="663578"/>
          </a:xfrm>
        </p:spPr>
        <p:txBody>
          <a:bodyPr rtlCol="0"/>
          <a:lstStyle>
            <a:lvl1pPr>
              <a:defRPr sz="2800"/>
            </a:lvl1pPr>
          </a:lstStyle>
          <a:p>
            <a:fld id="{BE81250E-D750-47A2-8925-BA1EA7DC4321}" type="slidenum">
              <a:rPr lang="el-GR" smtClean="0"/>
              <a:t>‹#›</a:t>
            </a:fld>
            <a:endParaRPr lang="el-GR"/>
          </a:p>
        </p:txBody>
      </p:sp>
      <p:sp>
        <p:nvSpPr>
          <p:cNvPr id="14" name="Θέση υποσέλιδου 13"/>
          <p:cNvSpPr>
            <a:spLocks noGrp="1"/>
          </p:cNvSpPr>
          <p:nvPr>
            <p:ph type="ftr" sz="quarter" idx="12"/>
          </p:nvPr>
        </p:nvSpPr>
        <p:spPr>
          <a:xfrm>
            <a:off x="1600200" y="6248206"/>
            <a:ext cx="4572000" cy="365125"/>
          </a:xfrm>
        </p:spPr>
        <p:txBody>
          <a:bodyPr rtlCol="0"/>
          <a:lstStyle/>
          <a:p>
            <a:endParaRPr lang="el-GR"/>
          </a:p>
        </p:txBody>
      </p:sp>
      <p:sp>
        <p:nvSpPr>
          <p:cNvPr id="3" name="Θέση εικόνας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Θέση τίτλου 21"/>
          <p:cNvSpPr>
            <a:spLocks noGrp="1"/>
          </p:cNvSpPr>
          <p:nvPr>
            <p:ph type="title"/>
          </p:nvPr>
        </p:nvSpPr>
        <p:spPr>
          <a:xfrm>
            <a:off x="609600" y="228600"/>
            <a:ext cx="8153400" cy="990600"/>
          </a:xfrm>
          <a:prstGeom prst="rect">
            <a:avLst/>
          </a:prstGeom>
        </p:spPr>
        <p:txBody>
          <a:bodyPr vert="horz" anchor="ctr">
            <a:normAutofit/>
          </a:bodyPr>
          <a:lstStyle/>
          <a:p>
            <a:r>
              <a:rPr kumimoji="0" lang="el-GR" smtClean="0"/>
              <a:t>Στυλ κύριου τίτλου</a:t>
            </a:r>
            <a:endParaRPr kumimoji="0" lang="en-US"/>
          </a:p>
        </p:txBody>
      </p:sp>
      <p:sp>
        <p:nvSpPr>
          <p:cNvPr id="13" name="Θέση κειμένου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l-GR" smtClean="0"/>
              <a:t>Στυλ υποδείγματος κειμένου</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Θέση ημερομηνίας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95AC391F-A5F2-4711-A1BB-367D7AC289AF}" type="datetimeFigureOut">
              <a:rPr lang="el-GR" smtClean="0"/>
              <a:t>12/4/2020</a:t>
            </a:fld>
            <a:endParaRPr lang="el-GR"/>
          </a:p>
        </p:txBody>
      </p:sp>
      <p:sp>
        <p:nvSpPr>
          <p:cNvPr id="3" name="Θέση υποσέλιδου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l-GR"/>
          </a:p>
        </p:txBody>
      </p:sp>
      <p:sp>
        <p:nvSpPr>
          <p:cNvPr id="7" name="Ορθογώνιο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Ορθογώνιο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Ορθογώνιο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Θέση αριθμού διαφάνειας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E81250E-D750-47A2-8925-BA1EA7DC4321}"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600" dirty="0" smtClean="0"/>
              <a:t>ΕΝΟΤ.5.5 </a:t>
            </a:r>
            <a:br>
              <a:rPr lang="el-GR" sz="3600" dirty="0" smtClean="0"/>
            </a:br>
            <a:r>
              <a:rPr lang="el-GR" sz="3600" dirty="0" smtClean="0"/>
              <a:t>ΣΤΟΜΑΤΙΚΗ ΥΓΙΕΙΝΗ</a:t>
            </a:r>
            <a:endParaRPr lang="el-GR" sz="3600" dirty="0"/>
          </a:p>
        </p:txBody>
      </p:sp>
      <p:sp>
        <p:nvSpPr>
          <p:cNvPr id="3" name="Θέση περιεχομένου 2"/>
          <p:cNvSpPr>
            <a:spLocks noGrp="1"/>
          </p:cNvSpPr>
          <p:nvPr>
            <p:ph sz="quarter" idx="1"/>
          </p:nvPr>
        </p:nvSpPr>
        <p:spPr/>
        <p:txBody>
          <a:bodyPr/>
          <a:lstStyle/>
          <a:p>
            <a:pPr marL="0" indent="0" algn="ctr">
              <a:buNone/>
            </a:pPr>
            <a:r>
              <a:rPr lang="el-GR" sz="2400" dirty="0" smtClean="0"/>
              <a:t>Η στοματική υγιεινή περιλαμβάνει:</a:t>
            </a:r>
          </a:p>
          <a:p>
            <a:pPr algn="ctr">
              <a:buFont typeface="Wingdings" panose="05000000000000000000" pitchFamily="2" charset="2"/>
              <a:buChar char="§"/>
            </a:pPr>
            <a:r>
              <a:rPr lang="el-GR" sz="2400" dirty="0"/>
              <a:t> </a:t>
            </a:r>
            <a:r>
              <a:rPr lang="el-GR" sz="2400" dirty="0" smtClean="0"/>
              <a:t>Φροντίδα στόματος</a:t>
            </a:r>
          </a:p>
          <a:p>
            <a:pPr algn="ctr">
              <a:buFont typeface="Wingdings" panose="05000000000000000000" pitchFamily="2" charset="2"/>
              <a:buChar char="§"/>
            </a:pPr>
            <a:r>
              <a:rPr lang="el-GR" sz="2400" dirty="0" smtClean="0"/>
              <a:t>Φροντίδα δοντιών</a:t>
            </a:r>
          </a:p>
          <a:p>
            <a:pPr marL="0" indent="0">
              <a:buNone/>
            </a:pPr>
            <a:r>
              <a:rPr lang="el-GR" sz="2400" dirty="0" smtClean="0"/>
              <a:t>ΚΥΡΙΟΤΕΡΕΣ ΛΕΙΤΟΥΡΓΙΕΣ</a:t>
            </a:r>
          </a:p>
          <a:p>
            <a:pPr marL="514350" indent="-514350">
              <a:buFont typeface="+mj-lt"/>
              <a:buAutoNum type="arabicPeriod"/>
            </a:pPr>
            <a:r>
              <a:rPr lang="el-GR" sz="2400" dirty="0" smtClean="0"/>
              <a:t>Μάσηση και κατάποση της τροφής, που μαζί με το σάλιο βοηθά στην καλύτερη πέψη των τροφών</a:t>
            </a:r>
          </a:p>
          <a:p>
            <a:pPr marL="514350" indent="-514350">
              <a:buFont typeface="+mj-lt"/>
              <a:buAutoNum type="arabicPeriod"/>
            </a:pPr>
            <a:r>
              <a:rPr lang="el-GR" sz="2400" dirty="0" smtClean="0"/>
              <a:t>Ομιλία</a:t>
            </a:r>
          </a:p>
          <a:p>
            <a:pPr marL="514350" indent="-514350">
              <a:buFont typeface="+mj-lt"/>
              <a:buAutoNum type="arabicPeriod"/>
            </a:pPr>
            <a:r>
              <a:rPr lang="el-GR" sz="2400" dirty="0" smtClean="0"/>
              <a:t>Αναπνοή</a:t>
            </a:r>
          </a:p>
          <a:p>
            <a:pPr marL="514350" indent="-514350">
              <a:buFont typeface="+mj-lt"/>
              <a:buAutoNum type="arabicPeriod"/>
            </a:pPr>
            <a:r>
              <a:rPr lang="el-GR" sz="2400" dirty="0" smtClean="0"/>
              <a:t>Γεύση</a:t>
            </a:r>
          </a:p>
          <a:p>
            <a:pPr marL="514350" indent="-514350">
              <a:buFont typeface="+mj-lt"/>
              <a:buAutoNum type="arabicPeriod"/>
            </a:pPr>
            <a:r>
              <a:rPr lang="el-GR" sz="2400" dirty="0" smtClean="0"/>
              <a:t>Αισθητική προσώπου</a:t>
            </a:r>
          </a:p>
          <a:p>
            <a:pPr marL="514350" indent="-514350">
              <a:buFont typeface="+mj-lt"/>
              <a:buAutoNum type="arabicPeriod"/>
            </a:pPr>
            <a:endParaRPr lang="el-GR" dirty="0" smtClean="0"/>
          </a:p>
          <a:p>
            <a:pPr>
              <a:buFont typeface="Wingdings" panose="05000000000000000000" pitchFamily="2" charset="2"/>
              <a:buChar char="§"/>
            </a:pPr>
            <a:endParaRPr lang="el-GR" dirty="0"/>
          </a:p>
          <a:p>
            <a:pPr>
              <a:buFont typeface="Wingdings" panose="05000000000000000000" pitchFamily="2" charset="2"/>
              <a:buChar char="§"/>
            </a:pPr>
            <a:endParaRPr lang="el-GR" dirty="0"/>
          </a:p>
        </p:txBody>
      </p:sp>
    </p:spTree>
    <p:extLst>
      <p:ext uri="{BB962C8B-B14F-4D97-AF65-F5344CB8AC3E}">
        <p14:creationId xmlns:p14="http://schemas.microsoft.com/office/powerpoint/2010/main" val="421603647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2400" b="1" dirty="0" smtClean="0"/>
              <a:t>ΠΕΡΙΟΔΟΝΤΙΚΑ ΝΟΣΗΜΑΤΑ</a:t>
            </a:r>
            <a:endParaRPr lang="el-GR" sz="2400" b="1" dirty="0"/>
          </a:p>
        </p:txBody>
      </p:sp>
      <p:sp>
        <p:nvSpPr>
          <p:cNvPr id="4" name="Θέση περιεχομένου 3"/>
          <p:cNvSpPr>
            <a:spLocks noGrp="1"/>
          </p:cNvSpPr>
          <p:nvPr>
            <p:ph sz="quarter" idx="2"/>
          </p:nvPr>
        </p:nvSpPr>
        <p:spPr/>
        <p:txBody>
          <a:bodyPr>
            <a:normAutofit/>
          </a:bodyPr>
          <a:lstStyle/>
          <a:p>
            <a:pPr algn="just">
              <a:lnSpc>
                <a:spcPct val="200000"/>
              </a:lnSpc>
            </a:pPr>
            <a:r>
              <a:rPr lang="el-GR" sz="2000" b="1" u="sng" dirty="0" smtClean="0"/>
              <a:t>Ούλα</a:t>
            </a:r>
            <a:r>
              <a:rPr lang="el-GR" sz="1800" dirty="0" smtClean="0"/>
              <a:t> : έντονα κόκκινα, διογκωμένα από το οίδημα και πολλές φορές αιμορραγούν.</a:t>
            </a:r>
          </a:p>
          <a:p>
            <a:pPr algn="just">
              <a:lnSpc>
                <a:spcPct val="200000"/>
              </a:lnSpc>
            </a:pPr>
            <a:r>
              <a:rPr lang="el-GR" sz="1800" dirty="0" smtClean="0"/>
              <a:t>Εάν δεν γίνει η θεραπεία έγκαιρα, μπορεί να εξελιχθεί σε περιοδοντίτιδα.</a:t>
            </a:r>
            <a:endParaRPr lang="el-GR" sz="1800" dirty="0"/>
          </a:p>
        </p:txBody>
      </p:sp>
      <p:sp>
        <p:nvSpPr>
          <p:cNvPr id="6" name="Θέση περιεχομένου 5"/>
          <p:cNvSpPr>
            <a:spLocks noGrp="1"/>
          </p:cNvSpPr>
          <p:nvPr>
            <p:ph sz="quarter" idx="4"/>
          </p:nvPr>
        </p:nvSpPr>
        <p:spPr/>
        <p:txBody>
          <a:bodyPr/>
          <a:lstStyle/>
          <a:p>
            <a:pPr algn="just">
              <a:lnSpc>
                <a:spcPct val="200000"/>
              </a:lnSpc>
            </a:pPr>
            <a:r>
              <a:rPr lang="el-GR" sz="1800" dirty="0" smtClean="0"/>
              <a:t>Η βλάβη επεκτείνεται βαθύτερα στους ιστούς που στηρίζουν τα δόντια και έτσι αρχίζουν να κουνιούνται και σύντομα γίνεται  η εξαγωγή τους.</a:t>
            </a:r>
            <a:endParaRPr lang="el-GR" sz="1800" dirty="0"/>
          </a:p>
        </p:txBody>
      </p:sp>
      <p:sp>
        <p:nvSpPr>
          <p:cNvPr id="3" name="Θέση κειμένου 2"/>
          <p:cNvSpPr>
            <a:spLocks noGrp="1"/>
          </p:cNvSpPr>
          <p:nvPr>
            <p:ph type="body" sz="quarter" idx="1"/>
          </p:nvPr>
        </p:nvSpPr>
        <p:spPr/>
        <p:txBody>
          <a:bodyPr>
            <a:normAutofit/>
          </a:bodyPr>
          <a:lstStyle/>
          <a:p>
            <a:pPr algn="ctr"/>
            <a:r>
              <a:rPr lang="el-GR" sz="2000" dirty="0" smtClean="0"/>
              <a:t>ΟΥΛΙΤΙΔΑ</a:t>
            </a:r>
            <a:endParaRPr lang="el-GR" sz="2000" dirty="0"/>
          </a:p>
        </p:txBody>
      </p:sp>
      <p:sp>
        <p:nvSpPr>
          <p:cNvPr id="5" name="Θέση κειμένου 4"/>
          <p:cNvSpPr>
            <a:spLocks noGrp="1"/>
          </p:cNvSpPr>
          <p:nvPr>
            <p:ph type="body" sz="quarter" idx="3"/>
          </p:nvPr>
        </p:nvSpPr>
        <p:spPr/>
        <p:txBody>
          <a:bodyPr>
            <a:normAutofit/>
          </a:bodyPr>
          <a:lstStyle/>
          <a:p>
            <a:pPr algn="ctr"/>
            <a:r>
              <a:rPr lang="el-GR" sz="2000" dirty="0" smtClean="0"/>
              <a:t>ΠΕΡΙΟΔΟΝΤΙΤΙΔΑ</a:t>
            </a:r>
            <a:endParaRPr lang="el-GR" sz="2000" dirty="0"/>
          </a:p>
        </p:txBody>
      </p:sp>
    </p:spTree>
    <p:extLst>
      <p:ext uri="{BB962C8B-B14F-4D97-AF65-F5344CB8AC3E}">
        <p14:creationId xmlns:p14="http://schemas.microsoft.com/office/powerpoint/2010/main" val="117702593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3">
                                            <p:bg/>
                                          </p:spTgt>
                                        </p:tgtEl>
                                        <p:attrNameLst>
                                          <p:attrName>style.visibility</p:attrName>
                                        </p:attrNameLst>
                                      </p:cBhvr>
                                      <p:to>
                                        <p:strVal val="visible"/>
                                      </p:to>
                                    </p:set>
                                    <p:anim calcmode="lin" valueType="num">
                                      <p:cBhvr>
                                        <p:cTn id="15" dur="500" fill="hold"/>
                                        <p:tgtEl>
                                          <p:spTgt spid="3">
                                            <p:bg/>
                                          </p:spTgt>
                                        </p:tgtEl>
                                        <p:attrNameLst>
                                          <p:attrName>ppt_w</p:attrName>
                                        </p:attrNameLst>
                                      </p:cBhvr>
                                      <p:tavLst>
                                        <p:tav tm="0">
                                          <p:val>
                                            <p:fltVal val="0"/>
                                          </p:val>
                                        </p:tav>
                                        <p:tav tm="100000">
                                          <p:val>
                                            <p:strVal val="#ppt_w"/>
                                          </p:val>
                                        </p:tav>
                                      </p:tavLst>
                                    </p:anim>
                                    <p:anim calcmode="lin" valueType="num">
                                      <p:cBhvr>
                                        <p:cTn id="16" dur="500" fill="hold"/>
                                        <p:tgtEl>
                                          <p:spTgt spid="3">
                                            <p:bg/>
                                          </p:spTgt>
                                        </p:tgtEl>
                                        <p:attrNameLst>
                                          <p:attrName>ppt_h</p:attrName>
                                        </p:attrNameLst>
                                      </p:cBhvr>
                                      <p:tavLst>
                                        <p:tav tm="0">
                                          <p:val>
                                            <p:fltVal val="0"/>
                                          </p:val>
                                        </p:tav>
                                        <p:tav tm="100000">
                                          <p:val>
                                            <p:strVal val="#ppt_h"/>
                                          </p:val>
                                        </p:tav>
                                      </p:tavLst>
                                    </p:anim>
                                    <p:animEffect transition="in" filter="fade">
                                      <p:cBhvr>
                                        <p:cTn id="17" dur="500"/>
                                        <p:tgtEl>
                                          <p:spTgt spid="3">
                                            <p:bg/>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 calcmode="lin" valueType="num">
                                      <p:cBhvr>
                                        <p:cTn id="2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4" dur="500"/>
                                        <p:tgtEl>
                                          <p:spTgt spid="3">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5">
                                            <p:bg/>
                                          </p:spTgt>
                                        </p:tgtEl>
                                        <p:attrNameLst>
                                          <p:attrName>style.visibility</p:attrName>
                                        </p:attrNameLst>
                                      </p:cBhvr>
                                      <p:to>
                                        <p:strVal val="visible"/>
                                      </p:to>
                                    </p:set>
                                    <p:anim calcmode="lin" valueType="num">
                                      <p:cBhvr>
                                        <p:cTn id="29" dur="500" fill="hold"/>
                                        <p:tgtEl>
                                          <p:spTgt spid="5">
                                            <p:bg/>
                                          </p:spTgt>
                                        </p:tgtEl>
                                        <p:attrNameLst>
                                          <p:attrName>ppt_w</p:attrName>
                                        </p:attrNameLst>
                                      </p:cBhvr>
                                      <p:tavLst>
                                        <p:tav tm="0">
                                          <p:val>
                                            <p:fltVal val="0"/>
                                          </p:val>
                                        </p:tav>
                                        <p:tav tm="100000">
                                          <p:val>
                                            <p:strVal val="#ppt_w"/>
                                          </p:val>
                                        </p:tav>
                                      </p:tavLst>
                                    </p:anim>
                                    <p:anim calcmode="lin" valueType="num">
                                      <p:cBhvr>
                                        <p:cTn id="30" dur="500" fill="hold"/>
                                        <p:tgtEl>
                                          <p:spTgt spid="5">
                                            <p:bg/>
                                          </p:spTgt>
                                        </p:tgtEl>
                                        <p:attrNameLst>
                                          <p:attrName>ppt_h</p:attrName>
                                        </p:attrNameLst>
                                      </p:cBhvr>
                                      <p:tavLst>
                                        <p:tav tm="0">
                                          <p:val>
                                            <p:fltVal val="0"/>
                                          </p:val>
                                        </p:tav>
                                        <p:tav tm="100000">
                                          <p:val>
                                            <p:strVal val="#ppt_h"/>
                                          </p:val>
                                        </p:tav>
                                      </p:tavLst>
                                    </p:anim>
                                    <p:animEffect transition="in" filter="fade">
                                      <p:cBhvr>
                                        <p:cTn id="31" dur="500"/>
                                        <p:tgtEl>
                                          <p:spTgt spid="5">
                                            <p:bg/>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5">
                                            <p:txEl>
                                              <p:pRg st="0" end="0"/>
                                            </p:txEl>
                                          </p:spTgt>
                                        </p:tgtEl>
                                        <p:attrNameLst>
                                          <p:attrName>style.visibility</p:attrName>
                                        </p:attrNameLst>
                                      </p:cBhvr>
                                      <p:to>
                                        <p:strVal val="visible"/>
                                      </p:to>
                                    </p:set>
                                    <p:anim calcmode="lin" valueType="num">
                                      <p:cBhvr>
                                        <p:cTn id="36"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37"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38"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P spid="5"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2400" b="1" dirty="0" smtClean="0"/>
              <a:t>ΠΑΡΑΓΟΝΤΕΣ ΠΟΥ ΣΥΜΒΑΛΛΟΥΝ ΣΤΗ ΔΗΜΙΟΥΡΓΙΑ ΝΟΣΗΜΑΤΩΝ ΤΟΥ ΠΕΡΙΟΔΟΝΤΙΟΥ</a:t>
            </a:r>
            <a:endParaRPr lang="el-GR" sz="2400" b="1" dirty="0"/>
          </a:p>
        </p:txBody>
      </p:sp>
      <p:sp>
        <p:nvSpPr>
          <p:cNvPr id="3" name="Θέση περιεχομένου 2"/>
          <p:cNvSpPr>
            <a:spLocks noGrp="1"/>
          </p:cNvSpPr>
          <p:nvPr>
            <p:ph sz="quarter" idx="1"/>
          </p:nvPr>
        </p:nvSpPr>
        <p:spPr/>
        <p:txBody>
          <a:bodyPr>
            <a:normAutofit fontScale="92500" lnSpcReduction="10000"/>
          </a:bodyPr>
          <a:lstStyle/>
          <a:p>
            <a:pPr algn="just">
              <a:lnSpc>
                <a:spcPct val="150000"/>
              </a:lnSpc>
              <a:buFont typeface="+mj-lt"/>
              <a:buAutoNum type="arabicPeriod"/>
            </a:pPr>
            <a:r>
              <a:rPr lang="el-GR" sz="1800" dirty="0" smtClean="0"/>
              <a:t>Η Οδοντική Μικροβιακή Πλάκα που βρίσκεται κολλημένη στα δόντια και στα ούλα. Αυτή περιέχει μικρόβια, τα οποία παράγουν τοξίνες που προκαλούν φλεγμονή στα ούλα.</a:t>
            </a:r>
          </a:p>
          <a:p>
            <a:pPr algn="just">
              <a:lnSpc>
                <a:spcPct val="150000"/>
              </a:lnSpc>
              <a:buFont typeface="+mj-lt"/>
              <a:buAutoNum type="arabicPeriod"/>
            </a:pPr>
            <a:r>
              <a:rPr lang="el-GR" sz="1800" dirty="0" smtClean="0"/>
              <a:t>Παράγοντες που ευνοούν τη συγκέντρωση της Οδοντικής Μικροβιακής Πλάκας ( π.χ. συνωστισμός δοντιών, ανωμαλίες σύγκλεισης των δοντιών, ύπαρξη ορθοδοντικών μηχανημάτων στο στόμα).</a:t>
            </a:r>
          </a:p>
          <a:p>
            <a:pPr algn="just">
              <a:lnSpc>
                <a:spcPct val="150000"/>
              </a:lnSpc>
              <a:buFont typeface="+mj-lt"/>
              <a:buAutoNum type="arabicPeriod"/>
            </a:pPr>
            <a:r>
              <a:rPr lang="el-GR" sz="1800" dirty="0" smtClean="0"/>
              <a:t>Σφραγίσματα ή στεφάνες που προεξέχουν στην περιοχή των δοντιών, που βρίσκονται προς τα ούλα (αυχένας των δοντιών).</a:t>
            </a:r>
          </a:p>
          <a:p>
            <a:pPr algn="just">
              <a:lnSpc>
                <a:spcPct val="150000"/>
              </a:lnSpc>
              <a:buFont typeface="+mj-lt"/>
              <a:buAutoNum type="arabicPeriod"/>
            </a:pPr>
            <a:r>
              <a:rPr lang="el-GR" sz="1800" dirty="0" smtClean="0"/>
              <a:t>Αναπνοή από το στόμα που έχει σαν αποτέλεσμα την ξηρότητα του βλεννογόνου του στόματος.</a:t>
            </a:r>
          </a:p>
          <a:p>
            <a:pPr algn="just">
              <a:lnSpc>
                <a:spcPct val="150000"/>
              </a:lnSpc>
              <a:buFont typeface="+mj-lt"/>
              <a:buAutoNum type="arabicPeriod"/>
            </a:pPr>
            <a:r>
              <a:rPr lang="el-GR" sz="1800" dirty="0" smtClean="0"/>
              <a:t>Διάφορες βλαβερές συνήθειες (π.χ. σφίξιμο των δοντιών).</a:t>
            </a:r>
            <a:endParaRPr lang="el-GR" sz="1800" dirty="0"/>
          </a:p>
        </p:txBody>
      </p:sp>
    </p:spTree>
    <p:extLst>
      <p:ext uri="{BB962C8B-B14F-4D97-AF65-F5344CB8AC3E}">
        <p14:creationId xmlns:p14="http://schemas.microsoft.com/office/powerpoint/2010/main" val="217679528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2400" b="1" dirty="0" smtClean="0"/>
              <a:t>ΜΕΤΡΑ ΠΡΟΦΥΛΑΞΗΣ</a:t>
            </a:r>
            <a:endParaRPr lang="el-GR" sz="2400" b="1" dirty="0"/>
          </a:p>
        </p:txBody>
      </p:sp>
      <p:sp>
        <p:nvSpPr>
          <p:cNvPr id="3" name="Θέση περιεχομένου 2"/>
          <p:cNvSpPr>
            <a:spLocks noGrp="1"/>
          </p:cNvSpPr>
          <p:nvPr>
            <p:ph sz="quarter" idx="1"/>
          </p:nvPr>
        </p:nvSpPr>
        <p:spPr/>
        <p:txBody>
          <a:bodyPr>
            <a:normAutofit lnSpcReduction="10000"/>
          </a:bodyPr>
          <a:lstStyle/>
          <a:p>
            <a:pPr marL="514350" indent="-514350" algn="just">
              <a:lnSpc>
                <a:spcPct val="200000"/>
              </a:lnSpc>
              <a:buFont typeface="+mj-lt"/>
              <a:buAutoNum type="arabicPeriod"/>
            </a:pPr>
            <a:r>
              <a:rPr lang="el-GR" sz="2000" dirty="0" smtClean="0"/>
              <a:t>Απομάκρυνση της Οδοντικής Μικροβιακής Πλάκας με καθημερινό βούρτσισμα των δοντιών.</a:t>
            </a:r>
          </a:p>
          <a:p>
            <a:pPr marL="514350" indent="-514350" algn="just">
              <a:lnSpc>
                <a:spcPct val="200000"/>
              </a:lnSpc>
              <a:buFont typeface="+mj-lt"/>
              <a:buAutoNum type="arabicPeriod"/>
            </a:pPr>
            <a:r>
              <a:rPr lang="el-GR" sz="2000" dirty="0" smtClean="0"/>
              <a:t>Σωστή διατροφή και αποφυγή ζαχαρούχων τροφών στα ενδιάμεσα των γευμάτων.</a:t>
            </a:r>
          </a:p>
          <a:p>
            <a:pPr marL="514350" indent="-514350" algn="just">
              <a:lnSpc>
                <a:spcPct val="200000"/>
              </a:lnSpc>
              <a:buFont typeface="+mj-lt"/>
              <a:buAutoNum type="arabicPeriod"/>
            </a:pPr>
            <a:r>
              <a:rPr lang="el-GR" sz="2000" dirty="0" smtClean="0"/>
              <a:t>Χορήγηση φθοριούχων σκευασμάτων για την αύξηση της ανθεκτικότητας των δοντιών.</a:t>
            </a:r>
          </a:p>
          <a:p>
            <a:pPr marL="514350" indent="-514350" algn="just">
              <a:lnSpc>
                <a:spcPct val="200000"/>
              </a:lnSpc>
              <a:buFont typeface="+mj-lt"/>
              <a:buAutoNum type="arabicPeriod"/>
            </a:pPr>
            <a:r>
              <a:rPr lang="el-GR" sz="2000" dirty="0" smtClean="0"/>
              <a:t>Τακτικές επισκέψεις στον οδοντίατρο. </a:t>
            </a:r>
            <a:endParaRPr lang="el-GR" sz="2000" dirty="0"/>
          </a:p>
        </p:txBody>
      </p:sp>
    </p:spTree>
    <p:extLst>
      <p:ext uri="{BB962C8B-B14F-4D97-AF65-F5344CB8AC3E}">
        <p14:creationId xmlns:p14="http://schemas.microsoft.com/office/powerpoint/2010/main" val="66190769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725" y="332656"/>
            <a:ext cx="7448550" cy="5572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096859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wheel(1)">
                                      <p:cBhvr>
                                        <p:cTn id="7" dur="2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1588" y="833438"/>
            <a:ext cx="6600825" cy="5191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281468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heel(1)">
                                      <p:cBhvr>
                                        <p:cTn id="7"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2800" b="1" dirty="0" smtClean="0"/>
              <a:t>ΚΥΡΙΑ ΝΟΣΗΜΑΤΑ ΣΤΟΜΑΤΟΣ</a:t>
            </a:r>
            <a:endParaRPr lang="el-GR" sz="2800" b="1" dirty="0"/>
          </a:p>
        </p:txBody>
      </p:sp>
      <p:sp>
        <p:nvSpPr>
          <p:cNvPr id="3" name="Θέση περιεχομένου 2"/>
          <p:cNvSpPr>
            <a:spLocks noGrp="1"/>
          </p:cNvSpPr>
          <p:nvPr>
            <p:ph sz="quarter" idx="1"/>
          </p:nvPr>
        </p:nvSpPr>
        <p:spPr/>
        <p:txBody>
          <a:bodyPr>
            <a:normAutofit/>
          </a:bodyPr>
          <a:lstStyle/>
          <a:p>
            <a:endParaRPr lang="el-GR" sz="2800" dirty="0" smtClean="0"/>
          </a:p>
          <a:p>
            <a:pPr marL="0" indent="0">
              <a:buNone/>
            </a:pPr>
            <a:endParaRPr lang="el-GR" sz="2800" dirty="0" smtClean="0"/>
          </a:p>
          <a:p>
            <a:r>
              <a:rPr lang="el-GR" sz="2800" dirty="0" smtClean="0"/>
              <a:t>Οδοντική </a:t>
            </a:r>
            <a:r>
              <a:rPr lang="el-GR" sz="2800" b="1" dirty="0" smtClean="0">
                <a:solidFill>
                  <a:schemeClr val="accent2">
                    <a:lumMod val="75000"/>
                  </a:schemeClr>
                </a:solidFill>
              </a:rPr>
              <a:t>τερηδόνα</a:t>
            </a:r>
          </a:p>
          <a:p>
            <a:pPr marL="0" indent="0">
              <a:buNone/>
            </a:pPr>
            <a:endParaRPr lang="el-GR" sz="2800" dirty="0" smtClean="0"/>
          </a:p>
          <a:p>
            <a:endParaRPr lang="el-GR" sz="2800" dirty="0" smtClean="0"/>
          </a:p>
          <a:p>
            <a:r>
              <a:rPr lang="el-GR" sz="2800" dirty="0" smtClean="0"/>
              <a:t>Νοσήματα περιοδοντίου (</a:t>
            </a:r>
            <a:r>
              <a:rPr lang="el-GR" sz="2800" b="1" dirty="0" smtClean="0">
                <a:solidFill>
                  <a:schemeClr val="accent2">
                    <a:lumMod val="75000"/>
                  </a:schemeClr>
                </a:solidFill>
              </a:rPr>
              <a:t>ουλίτιδα</a:t>
            </a:r>
            <a:r>
              <a:rPr lang="el-GR" sz="2800" b="1" dirty="0" smtClean="0"/>
              <a:t>,</a:t>
            </a:r>
            <a:r>
              <a:rPr lang="el-GR" sz="2800" b="1" dirty="0" smtClean="0">
                <a:solidFill>
                  <a:schemeClr val="accent2">
                    <a:lumMod val="75000"/>
                  </a:schemeClr>
                </a:solidFill>
              </a:rPr>
              <a:t> περιοδοντίτιδα</a:t>
            </a:r>
            <a:r>
              <a:rPr lang="el-GR" sz="2800" dirty="0" smtClean="0"/>
              <a:t>)</a:t>
            </a:r>
          </a:p>
          <a:p>
            <a:endParaRPr lang="el-GR" sz="2800" dirty="0"/>
          </a:p>
          <a:p>
            <a:pPr marL="0" indent="0">
              <a:buNone/>
            </a:pPr>
            <a:endParaRPr lang="el-GR" sz="2800" dirty="0"/>
          </a:p>
        </p:txBody>
      </p:sp>
    </p:spTree>
    <p:extLst>
      <p:ext uri="{BB962C8B-B14F-4D97-AF65-F5344CB8AC3E}">
        <p14:creationId xmlns:p14="http://schemas.microsoft.com/office/powerpoint/2010/main" val="12983306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2400" b="1" dirty="0" smtClean="0"/>
              <a:t>ΟΔΟΝΤΙΚΗ ΤΕΡΗΔΟΝΑ</a:t>
            </a:r>
            <a:endParaRPr lang="el-GR" sz="2400" b="1" dirty="0"/>
          </a:p>
        </p:txBody>
      </p:sp>
      <p:sp>
        <p:nvSpPr>
          <p:cNvPr id="3" name="Θέση περιεχομένου 2"/>
          <p:cNvSpPr>
            <a:spLocks noGrp="1"/>
          </p:cNvSpPr>
          <p:nvPr>
            <p:ph sz="quarter" idx="1"/>
          </p:nvPr>
        </p:nvSpPr>
        <p:spPr>
          <a:xfrm>
            <a:off x="611560" y="1556792"/>
            <a:ext cx="8153400" cy="4495800"/>
          </a:xfrm>
        </p:spPr>
        <p:txBody>
          <a:bodyPr>
            <a:normAutofit/>
          </a:bodyPr>
          <a:lstStyle/>
          <a:p>
            <a:pPr marL="0" indent="0" algn="just">
              <a:buNone/>
            </a:pPr>
            <a:r>
              <a:rPr lang="el-GR" sz="2800" b="1" dirty="0" smtClean="0">
                <a:solidFill>
                  <a:schemeClr val="accent1">
                    <a:lumMod val="50000"/>
                  </a:schemeClr>
                </a:solidFill>
              </a:rPr>
              <a:t>Τερηδόνα</a:t>
            </a:r>
            <a:r>
              <a:rPr lang="el-GR" sz="2800" dirty="0" smtClean="0"/>
              <a:t> είναι η νόσος, που καταστρέφει τους σκληρούς ιστούς του δοντιού.</a:t>
            </a:r>
          </a:p>
          <a:p>
            <a:pPr marL="0" indent="0" algn="just">
              <a:buNone/>
            </a:pPr>
            <a:r>
              <a:rPr lang="el-GR" sz="2800" dirty="0" smtClean="0"/>
              <a:t>Προσβάλλει την </a:t>
            </a:r>
            <a:r>
              <a:rPr lang="el-GR" sz="2800" b="1" dirty="0" smtClean="0">
                <a:solidFill>
                  <a:schemeClr val="accent2">
                    <a:lumMod val="75000"/>
                  </a:schemeClr>
                </a:solidFill>
              </a:rPr>
              <a:t>αδαμαντίνη</a:t>
            </a:r>
            <a:r>
              <a:rPr lang="el-GR" sz="2800" dirty="0" smtClean="0"/>
              <a:t> και επεκτείνεται στην </a:t>
            </a:r>
            <a:r>
              <a:rPr lang="el-GR" sz="2800" b="1" dirty="0" smtClean="0">
                <a:solidFill>
                  <a:schemeClr val="accent2">
                    <a:lumMod val="75000"/>
                  </a:schemeClr>
                </a:solidFill>
              </a:rPr>
              <a:t>οδοντίνη</a:t>
            </a:r>
            <a:r>
              <a:rPr lang="el-GR" sz="2800" dirty="0" smtClean="0"/>
              <a:t>, καθώς και στην </a:t>
            </a:r>
            <a:r>
              <a:rPr lang="el-GR" sz="2800" b="1" dirty="0" smtClean="0">
                <a:solidFill>
                  <a:schemeClr val="accent2">
                    <a:lumMod val="75000"/>
                  </a:schemeClr>
                </a:solidFill>
              </a:rPr>
              <a:t>οστεϊνη</a:t>
            </a:r>
            <a:r>
              <a:rPr lang="el-GR" sz="2800" dirty="0" smtClean="0"/>
              <a:t>.</a:t>
            </a:r>
          </a:p>
          <a:p>
            <a:pPr marL="0" indent="0">
              <a:buNone/>
            </a:pPr>
            <a:endParaRPr lang="el-GR" sz="2800" dirty="0"/>
          </a:p>
          <a:p>
            <a:pPr marL="0" indent="0">
              <a:buNone/>
            </a:pPr>
            <a:endParaRPr lang="el-GR" sz="2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3501008"/>
            <a:ext cx="5760640" cy="335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503777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2400" b="1" dirty="0" smtClean="0"/>
              <a:t>ΠΑΡΑΓΟΝΤΕΣ ΔΗΜΙΟΥΡΓΙΑΣ ΤΕΡΗΔΟΝΑΣ</a:t>
            </a:r>
            <a:endParaRPr lang="el-GR" sz="2400" b="1" dirty="0"/>
          </a:p>
        </p:txBody>
      </p:sp>
      <p:sp>
        <p:nvSpPr>
          <p:cNvPr id="3" name="Θέση περιεχομένου 2"/>
          <p:cNvSpPr>
            <a:spLocks noGrp="1"/>
          </p:cNvSpPr>
          <p:nvPr>
            <p:ph sz="quarter" idx="1"/>
          </p:nvPr>
        </p:nvSpPr>
        <p:spPr/>
        <p:txBody>
          <a:bodyPr>
            <a:normAutofit lnSpcReduction="10000"/>
          </a:bodyPr>
          <a:lstStyle/>
          <a:p>
            <a:pPr marL="514350" indent="-514350" algn="just">
              <a:buFont typeface="+mj-lt"/>
              <a:buAutoNum type="arabicPeriod"/>
            </a:pPr>
            <a:r>
              <a:rPr lang="el-GR" sz="2800" dirty="0" smtClean="0"/>
              <a:t>Τα μικρόβια που υπάρχουν στη στοματική κοιλότητα. Αποτελούν μέρος της φυσιολογικής χλωρίδας και προσκολλώνται στα δόντια και στην οδοντική πλάκα</a:t>
            </a:r>
            <a:r>
              <a:rPr lang="el-GR" sz="2400" dirty="0" smtClean="0"/>
              <a:t>.</a:t>
            </a:r>
          </a:p>
          <a:p>
            <a:pPr marL="514350" indent="-514350" algn="just">
              <a:buFont typeface="+mj-lt"/>
              <a:buAutoNum type="arabicPeriod"/>
            </a:pPr>
            <a:endParaRPr lang="el-GR" sz="2800" dirty="0" smtClean="0"/>
          </a:p>
          <a:p>
            <a:pPr marL="514350" indent="-514350" algn="just">
              <a:buFont typeface="+mj-lt"/>
              <a:buAutoNum type="arabicPeriod"/>
            </a:pPr>
            <a:r>
              <a:rPr lang="el-GR" sz="2800" dirty="0" smtClean="0"/>
              <a:t>Η συχνή κατανάλωση ζαχαρούχων τροφών.</a:t>
            </a:r>
          </a:p>
          <a:p>
            <a:pPr marL="514350" indent="-514350" algn="just">
              <a:buFont typeface="+mj-lt"/>
              <a:buAutoNum type="arabicPeriod"/>
            </a:pPr>
            <a:endParaRPr lang="el-GR" sz="2800" dirty="0" smtClean="0"/>
          </a:p>
          <a:p>
            <a:pPr marL="514350" indent="-514350" algn="just">
              <a:buFont typeface="+mj-lt"/>
              <a:buAutoNum type="arabicPeriod"/>
            </a:pPr>
            <a:endParaRPr lang="el-GR" sz="2800" dirty="0"/>
          </a:p>
          <a:p>
            <a:pPr marL="514350" indent="-514350" algn="just">
              <a:buFont typeface="+mj-lt"/>
              <a:buAutoNum type="arabicPeriod"/>
            </a:pPr>
            <a:r>
              <a:rPr lang="el-GR" sz="2800" dirty="0" smtClean="0"/>
              <a:t>Η ανθεκτικότητα του δοντιού και ο παράγοντας χρόνος.</a:t>
            </a:r>
            <a:endParaRPr lang="el-GR" sz="2800" dirty="0"/>
          </a:p>
        </p:txBody>
      </p:sp>
    </p:spTree>
    <p:extLst>
      <p:ext uri="{BB962C8B-B14F-4D97-AF65-F5344CB8AC3E}">
        <p14:creationId xmlns:p14="http://schemas.microsoft.com/office/powerpoint/2010/main" val="78692252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88640"/>
            <a:ext cx="8229600" cy="864096"/>
          </a:xfrm>
        </p:spPr>
        <p:txBody>
          <a:bodyPr>
            <a:normAutofit/>
          </a:bodyPr>
          <a:lstStyle/>
          <a:p>
            <a:r>
              <a:rPr lang="el-GR" sz="2800" b="1" dirty="0" smtClean="0"/>
              <a:t>ΣΤΑΔΙΑ ΑΝΑΠΤΥΞΗΣ ΤΕΡΗΔΟΝΑΣ</a:t>
            </a:r>
            <a:endParaRPr lang="el-GR" sz="2800" b="1" dirty="0"/>
          </a:p>
        </p:txBody>
      </p:sp>
      <p:pic>
        <p:nvPicPr>
          <p:cNvPr id="2050" name="Picture 2"/>
          <p:cNvPicPr>
            <a:picLocks noGrp="1" noChangeAspect="1" noChangeArrowheads="1"/>
          </p:cNvPicPr>
          <p:nvPr>
            <p:ph sz="quarter" idx="1"/>
          </p:nvPr>
        </p:nvPicPr>
        <p:blipFill rotWithShape="1">
          <a:blip r:embed="rId2" cstate="print">
            <a:extLst>
              <a:ext uri="{28A0092B-C50C-407E-A947-70E740481C1C}">
                <a14:useLocalDpi xmlns:a14="http://schemas.microsoft.com/office/drawing/2010/main" val="0"/>
              </a:ext>
            </a:extLst>
          </a:blip>
          <a:srcRect r="8955"/>
          <a:stretch/>
        </p:blipFill>
        <p:spPr bwMode="auto">
          <a:xfrm>
            <a:off x="609600" y="1796051"/>
            <a:ext cx="3538194" cy="41580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Θέση περιεχομένου 3"/>
          <p:cNvSpPr>
            <a:spLocks noGrp="1"/>
          </p:cNvSpPr>
          <p:nvPr>
            <p:ph sz="quarter" idx="2"/>
          </p:nvPr>
        </p:nvSpPr>
        <p:spPr>
          <a:xfrm>
            <a:off x="4644008" y="1556792"/>
            <a:ext cx="4038600" cy="5073427"/>
          </a:xfrm>
        </p:spPr>
        <p:txBody>
          <a:bodyPr>
            <a:normAutofit fontScale="77500" lnSpcReduction="20000"/>
          </a:bodyPr>
          <a:lstStyle/>
          <a:p>
            <a:pPr algn="just"/>
            <a:endParaRPr lang="el-GR" sz="1800" dirty="0" smtClean="0"/>
          </a:p>
          <a:p>
            <a:pPr algn="just"/>
            <a:endParaRPr lang="el-GR" sz="1800" dirty="0"/>
          </a:p>
          <a:p>
            <a:pPr algn="just">
              <a:lnSpc>
                <a:spcPct val="160000"/>
              </a:lnSpc>
            </a:pPr>
            <a:r>
              <a:rPr lang="el-GR" sz="2100" dirty="0" smtClean="0"/>
              <a:t>Η </a:t>
            </a:r>
            <a:r>
              <a:rPr lang="el-GR" sz="2100" b="1" dirty="0" smtClean="0">
                <a:solidFill>
                  <a:schemeClr val="accent2">
                    <a:lumMod val="75000"/>
                  </a:schemeClr>
                </a:solidFill>
              </a:rPr>
              <a:t>τερηδόνα</a:t>
            </a:r>
            <a:r>
              <a:rPr lang="el-GR" sz="2100" dirty="0" smtClean="0"/>
              <a:t> αρχίζει να δημιουργείται αρχικά στις </a:t>
            </a:r>
            <a:r>
              <a:rPr lang="el-GR" sz="2100" b="1" dirty="0" smtClean="0">
                <a:solidFill>
                  <a:schemeClr val="accent1">
                    <a:lumMod val="50000"/>
                  </a:schemeClr>
                </a:solidFill>
              </a:rPr>
              <a:t>επιφάνειες των δοντιών</a:t>
            </a:r>
            <a:r>
              <a:rPr lang="el-GR" sz="2100" dirty="0" smtClean="0"/>
              <a:t>, που δύσκολα καθαρίζονται από τις τροφές.</a:t>
            </a:r>
          </a:p>
          <a:p>
            <a:pPr marL="0" indent="0" algn="just">
              <a:buNone/>
            </a:pPr>
            <a:endParaRPr lang="el-GR" sz="1800" dirty="0" smtClean="0"/>
          </a:p>
          <a:p>
            <a:pPr algn="just"/>
            <a:endParaRPr lang="el-GR" sz="1800" dirty="0"/>
          </a:p>
          <a:p>
            <a:pPr algn="just">
              <a:lnSpc>
                <a:spcPct val="160000"/>
              </a:lnSpc>
            </a:pPr>
            <a:r>
              <a:rPr lang="el-GR" sz="2100" dirty="0" smtClean="0"/>
              <a:t>Τα </a:t>
            </a:r>
            <a:r>
              <a:rPr lang="el-GR" sz="2100" b="1" dirty="0" smtClean="0">
                <a:solidFill>
                  <a:schemeClr val="accent1">
                    <a:lumMod val="50000"/>
                  </a:schemeClr>
                </a:solidFill>
              </a:rPr>
              <a:t>μικρόβια της οδοντικής μικροβιακής πλάκας</a:t>
            </a:r>
            <a:r>
              <a:rPr lang="el-GR" sz="2100" dirty="0" smtClean="0">
                <a:solidFill>
                  <a:schemeClr val="accent1">
                    <a:lumMod val="50000"/>
                  </a:schemeClr>
                </a:solidFill>
              </a:rPr>
              <a:t> </a:t>
            </a:r>
            <a:r>
              <a:rPr lang="el-GR" sz="2100" dirty="0" smtClean="0"/>
              <a:t>έχουν τη δυνατότητα να </a:t>
            </a:r>
            <a:r>
              <a:rPr lang="el-GR" sz="2100" b="1" dirty="0" smtClean="0">
                <a:solidFill>
                  <a:schemeClr val="accent1">
                    <a:lumMod val="50000"/>
                  </a:schemeClr>
                </a:solidFill>
              </a:rPr>
              <a:t>ζυμώνουν</a:t>
            </a:r>
            <a:r>
              <a:rPr lang="el-GR" sz="2100" dirty="0" smtClean="0"/>
              <a:t> ορισμένα είδη υδατανθράκων και κυρίως την </a:t>
            </a:r>
            <a:r>
              <a:rPr lang="el-GR" sz="2100" b="1" dirty="0" smtClean="0">
                <a:solidFill>
                  <a:schemeClr val="accent1">
                    <a:lumMod val="50000"/>
                  </a:schemeClr>
                </a:solidFill>
              </a:rPr>
              <a:t>σακχαρόζη</a:t>
            </a:r>
            <a:r>
              <a:rPr lang="el-GR" sz="2100" dirty="0" smtClean="0"/>
              <a:t> και να δημιουργούν </a:t>
            </a:r>
            <a:r>
              <a:rPr lang="el-GR" sz="2100" b="1" dirty="0" smtClean="0"/>
              <a:t>οξύ</a:t>
            </a:r>
            <a:r>
              <a:rPr lang="el-GR" sz="2100" dirty="0" smtClean="0"/>
              <a:t>. Το οξύ επιδρά στο δόντι και προκαλεί </a:t>
            </a:r>
            <a:r>
              <a:rPr lang="el-GR" sz="2100" b="1" dirty="0" smtClean="0">
                <a:solidFill>
                  <a:schemeClr val="accent2">
                    <a:lumMod val="75000"/>
                  </a:schemeClr>
                </a:solidFill>
              </a:rPr>
              <a:t>τερηδόνα</a:t>
            </a:r>
            <a:r>
              <a:rPr lang="el-GR" sz="2100" dirty="0" smtClean="0">
                <a:solidFill>
                  <a:schemeClr val="accent2">
                    <a:lumMod val="75000"/>
                  </a:schemeClr>
                </a:solidFill>
              </a:rPr>
              <a:t>.</a:t>
            </a:r>
            <a:endParaRPr lang="el-GR" sz="2100" dirty="0">
              <a:solidFill>
                <a:schemeClr val="accent2">
                  <a:lumMod val="75000"/>
                </a:schemeClr>
              </a:solidFill>
            </a:endParaRPr>
          </a:p>
        </p:txBody>
      </p:sp>
    </p:spTree>
    <p:extLst>
      <p:ext uri="{BB962C8B-B14F-4D97-AF65-F5344CB8AC3E}">
        <p14:creationId xmlns:p14="http://schemas.microsoft.com/office/powerpoint/2010/main" val="7325190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2400" b="1" dirty="0" smtClean="0"/>
              <a:t>ΤΙ ΣΥΜΒΑΛΛΕΙ ΣΤΟΝ ΤΕΡΗΔΟΝΙΣΜΟ ΤΩΝ ΔΟΝΤΙΩΝ</a:t>
            </a:r>
            <a:endParaRPr lang="el-GR" sz="2400" b="1" dirty="0"/>
          </a:p>
        </p:txBody>
      </p:sp>
      <p:sp>
        <p:nvSpPr>
          <p:cNvPr id="3" name="Θέση περιεχομένου 2"/>
          <p:cNvSpPr>
            <a:spLocks noGrp="1"/>
          </p:cNvSpPr>
          <p:nvPr>
            <p:ph sz="quarter" idx="1"/>
          </p:nvPr>
        </p:nvSpPr>
        <p:spPr/>
        <p:txBody>
          <a:bodyPr/>
          <a:lstStyle/>
          <a:p>
            <a:pPr algn="just"/>
            <a:r>
              <a:rPr lang="el-GR" sz="2400" dirty="0" smtClean="0"/>
              <a:t>Όταν δεν βουρτσίζονται τα δόντια, για να απομακρυνθεί η οδοντική μικροβιακή πλάκα, τότε αυτή γίνεται πιο πυκνή και συσσωρεύονται μικρόβια.</a:t>
            </a:r>
          </a:p>
          <a:p>
            <a:pPr algn="just"/>
            <a:endParaRPr lang="el-GR" sz="2400" dirty="0" smtClean="0"/>
          </a:p>
          <a:p>
            <a:pPr algn="just"/>
            <a:r>
              <a:rPr lang="el-GR" sz="2400" dirty="0" smtClean="0"/>
              <a:t>Η συχνή λήψη ζαχαρούχων τροφών = συχνή και για πολύ χρόνο δημιουργία οξέων.</a:t>
            </a:r>
          </a:p>
          <a:p>
            <a:pPr marL="0" indent="0" algn="just">
              <a:buNone/>
            </a:pPr>
            <a:endParaRPr lang="el-GR" sz="2400" dirty="0" smtClean="0"/>
          </a:p>
          <a:p>
            <a:pPr marL="0" indent="0" algn="just">
              <a:buNone/>
            </a:pPr>
            <a:r>
              <a:rPr lang="el-GR" sz="2400" dirty="0" smtClean="0"/>
              <a:t>Δηλαδή είναι προτιμότερο να τρώγεται ένα </a:t>
            </a:r>
            <a:r>
              <a:rPr lang="el-GR" sz="2400" b="1" dirty="0" smtClean="0">
                <a:solidFill>
                  <a:schemeClr val="accent2">
                    <a:lumMod val="75000"/>
                  </a:schemeClr>
                </a:solidFill>
              </a:rPr>
              <a:t>γλυκό μετά το φαγητό</a:t>
            </a:r>
            <a:r>
              <a:rPr lang="el-GR" sz="2400" b="1" dirty="0" smtClean="0"/>
              <a:t> </a:t>
            </a:r>
            <a:r>
              <a:rPr lang="el-GR" sz="2400" dirty="0" smtClean="0"/>
              <a:t>και μετά να πλένονται τα δόντια, παρά στα ενδιάμεσα των γευμάτων.</a:t>
            </a:r>
            <a:endParaRPr lang="el-GR" sz="2400" dirty="0"/>
          </a:p>
        </p:txBody>
      </p:sp>
      <p:sp>
        <p:nvSpPr>
          <p:cNvPr id="4" name="Ορθογώνιο 3"/>
          <p:cNvSpPr/>
          <p:nvPr/>
        </p:nvSpPr>
        <p:spPr>
          <a:xfrm>
            <a:off x="611560" y="4581128"/>
            <a:ext cx="8136904" cy="1152128"/>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47059707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2400" b="1" dirty="0" smtClean="0"/>
              <a:t>ΣΥΝΔΡΟΜΟ ΤΗΣ ΦΙΑΛΗΣ ΤΟΥ ΓΑΛΑΚΤΟΣ</a:t>
            </a:r>
            <a:endParaRPr lang="el-GR" sz="2400" b="1" dirty="0"/>
          </a:p>
        </p:txBody>
      </p:sp>
      <p:sp>
        <p:nvSpPr>
          <p:cNvPr id="3" name="Θέση περιεχομένου 2"/>
          <p:cNvSpPr>
            <a:spLocks noGrp="1"/>
          </p:cNvSpPr>
          <p:nvPr>
            <p:ph sz="quarter" idx="1"/>
          </p:nvPr>
        </p:nvSpPr>
        <p:spPr/>
        <p:txBody>
          <a:bodyPr>
            <a:normAutofit/>
          </a:bodyPr>
          <a:lstStyle/>
          <a:p>
            <a:pPr marL="0" indent="0" algn="just">
              <a:lnSpc>
                <a:spcPct val="250000"/>
              </a:lnSpc>
              <a:buNone/>
            </a:pPr>
            <a:r>
              <a:rPr lang="el-GR" sz="2000" dirty="0" smtClean="0"/>
              <a:t>Πολλοί γονείς έχουν την τάση να βάζουν πολλή ζάχαρη στο γάλα, ιδιαίτερα στα βρέφη και στα παιδιά της προσχολικής ηλικίας, ν’ αφήνουν το μπιμπερό όλη τη νύχτα στο στόμα του παιδιού ή να βάζουν στην πιπίλα, ζάχαρη ή μέλι. Αυτό έχει σαν αποτέλεσμα να</a:t>
            </a:r>
            <a:r>
              <a:rPr lang="el-GR" sz="2000" dirty="0" smtClean="0">
                <a:effectLst>
                  <a:outerShdw blurRad="38100" dist="38100" dir="2700000" algn="tl">
                    <a:srgbClr val="000000">
                      <a:alpha val="43137"/>
                    </a:srgbClr>
                  </a:outerShdw>
                </a:effectLst>
              </a:rPr>
              <a:t> </a:t>
            </a:r>
            <a:r>
              <a:rPr lang="el-GR" sz="2000" u="sng" dirty="0" smtClean="0">
                <a:effectLst>
                  <a:outerShdw blurRad="38100" dist="38100" dir="2700000" algn="tl">
                    <a:srgbClr val="000000">
                      <a:alpha val="43137"/>
                    </a:srgbClr>
                  </a:outerShdw>
                </a:effectLst>
              </a:rPr>
              <a:t>παράγεται</a:t>
            </a:r>
            <a:r>
              <a:rPr lang="el-GR" sz="2000" dirty="0" smtClean="0">
                <a:effectLst>
                  <a:outerShdw blurRad="38100" dist="38100" dir="2700000" algn="tl">
                    <a:srgbClr val="000000">
                      <a:alpha val="43137"/>
                    </a:srgbClr>
                  </a:outerShdw>
                </a:effectLst>
              </a:rPr>
              <a:t> </a:t>
            </a:r>
            <a:r>
              <a:rPr lang="el-GR" sz="2000" dirty="0" smtClean="0"/>
              <a:t>συνέχεια </a:t>
            </a:r>
            <a:r>
              <a:rPr lang="el-GR" sz="2000" u="sng" dirty="0" smtClean="0">
                <a:effectLst>
                  <a:outerShdw blurRad="38100" dist="38100" dir="2700000" algn="tl">
                    <a:srgbClr val="000000">
                      <a:alpha val="43137"/>
                    </a:srgbClr>
                  </a:outerShdw>
                </a:effectLst>
              </a:rPr>
              <a:t>οξύ</a:t>
            </a:r>
            <a:r>
              <a:rPr lang="el-GR" sz="2000" dirty="0" smtClean="0"/>
              <a:t> και να δημιουργείται </a:t>
            </a:r>
            <a:r>
              <a:rPr lang="el-GR" sz="2000" b="1" dirty="0" smtClean="0">
                <a:solidFill>
                  <a:schemeClr val="accent2">
                    <a:lumMod val="75000"/>
                  </a:schemeClr>
                </a:solidFill>
              </a:rPr>
              <a:t>τερηδόνα</a:t>
            </a:r>
            <a:r>
              <a:rPr lang="el-GR" sz="2000" dirty="0" smtClean="0">
                <a:solidFill>
                  <a:schemeClr val="accent2">
                    <a:lumMod val="75000"/>
                  </a:schemeClr>
                </a:solidFill>
              </a:rPr>
              <a:t> </a:t>
            </a:r>
            <a:r>
              <a:rPr lang="el-GR" sz="2000" dirty="0" smtClean="0"/>
              <a:t>σε όλα σχεδόν τα δόντια.</a:t>
            </a:r>
            <a:endParaRPr lang="el-GR" sz="2000" dirty="0"/>
          </a:p>
        </p:txBody>
      </p:sp>
    </p:spTree>
    <p:extLst>
      <p:ext uri="{BB962C8B-B14F-4D97-AF65-F5344CB8AC3E}">
        <p14:creationId xmlns:p14="http://schemas.microsoft.com/office/powerpoint/2010/main" val="119616323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2800" b="1" dirty="0" smtClean="0"/>
              <a:t>ΟΙ ΕΠΙΠΤΩΣΕΙΣ ΤΩΝ ΤΕΡΗΔΟΝΙΣΜΕΝΩΝ ΔΟΝΤΙΩΝ ΣΤΑ ΜΙΚΡΑ ΠΑΙΔΙΑ</a:t>
            </a:r>
            <a:endParaRPr lang="el-GR" sz="2800" b="1" dirty="0"/>
          </a:p>
        </p:txBody>
      </p:sp>
      <p:sp>
        <p:nvSpPr>
          <p:cNvPr id="3" name="Θέση περιεχομένου 2"/>
          <p:cNvSpPr>
            <a:spLocks noGrp="1"/>
          </p:cNvSpPr>
          <p:nvPr>
            <p:ph sz="quarter" idx="1"/>
          </p:nvPr>
        </p:nvSpPr>
        <p:spPr/>
        <p:txBody>
          <a:bodyPr>
            <a:normAutofit/>
          </a:bodyPr>
          <a:lstStyle/>
          <a:p>
            <a:pPr marL="457200" indent="-457200" algn="just">
              <a:buFont typeface="+mj-lt"/>
              <a:buAutoNum type="arabicPeriod"/>
            </a:pPr>
            <a:r>
              <a:rPr lang="el-GR" sz="2000" dirty="0" smtClean="0"/>
              <a:t>Καταστροφή των πρώτων δοντιών (νεογιλών) των μικρών παιδιών, τα οποία εξασφαλίζουν:</a:t>
            </a:r>
          </a:p>
          <a:p>
            <a:pPr algn="just">
              <a:buFont typeface="Wingdings" panose="05000000000000000000" pitchFamily="2" charset="2"/>
              <a:buChar char="§"/>
            </a:pPr>
            <a:r>
              <a:rPr lang="el-GR" sz="2000" dirty="0" smtClean="0"/>
              <a:t> καλή μάσηση της τροφής</a:t>
            </a:r>
          </a:p>
          <a:p>
            <a:pPr algn="just">
              <a:buFont typeface="Wingdings" panose="05000000000000000000" pitchFamily="2" charset="2"/>
              <a:buChar char="§"/>
            </a:pPr>
            <a:r>
              <a:rPr lang="el-GR" sz="2000" dirty="0" smtClean="0"/>
              <a:t> καλή λειτουργία του πεπτικού συστήματος</a:t>
            </a:r>
          </a:p>
          <a:p>
            <a:pPr algn="just">
              <a:buFont typeface="Wingdings" panose="05000000000000000000" pitchFamily="2" charset="2"/>
              <a:buChar char="§"/>
            </a:pPr>
            <a:r>
              <a:rPr lang="el-GR" sz="2000" dirty="0" smtClean="0"/>
              <a:t> καλή ανάπτυξη</a:t>
            </a:r>
          </a:p>
          <a:p>
            <a:pPr marL="457200" indent="-457200" algn="just">
              <a:buAutoNum type="arabicPeriod" startAt="2"/>
            </a:pPr>
            <a:r>
              <a:rPr lang="el-GR" sz="2000" dirty="0" smtClean="0"/>
              <a:t>Κακή προφορά των λέξεων, συνεπώς κακή ομιλία</a:t>
            </a:r>
          </a:p>
          <a:p>
            <a:pPr marL="457200" indent="-457200" algn="just">
              <a:buAutoNum type="arabicPeriod" startAt="2"/>
            </a:pPr>
            <a:r>
              <a:rPr lang="el-GR" sz="2000" dirty="0" smtClean="0"/>
              <a:t>Άσχημη εμφάνιση του προσώπου</a:t>
            </a:r>
          </a:p>
          <a:p>
            <a:pPr marL="457200" indent="-457200" algn="just">
              <a:buAutoNum type="arabicPeriod" startAt="2"/>
            </a:pPr>
            <a:r>
              <a:rPr lang="el-GR" sz="2000" dirty="0" smtClean="0"/>
              <a:t>Μη φυσιολογική ανάπτυξη του προσωπικού κρανίου</a:t>
            </a:r>
          </a:p>
          <a:p>
            <a:pPr marL="457200" indent="-457200" algn="just">
              <a:buAutoNum type="arabicPeriod" startAt="2"/>
            </a:pPr>
            <a:r>
              <a:rPr lang="el-GR" sz="2000" dirty="0" smtClean="0"/>
              <a:t>Τα μόνιμα δόντια, που θα διαδεχθούν τα νεογιλά, δεν θα είναι υγιή</a:t>
            </a:r>
          </a:p>
          <a:p>
            <a:pPr marL="457200" indent="-457200" algn="just">
              <a:buAutoNum type="arabicPeriod" startAt="2"/>
            </a:pPr>
            <a:r>
              <a:rPr lang="el-GR" sz="2000" dirty="0" smtClean="0"/>
              <a:t>Η τερηδόνα δεν είναι μόνο νόσημα του δοντιού. Επηρεάζει τη γενική υγεία (σωματική, ψυχική) και τη σωστή διατροφή.</a:t>
            </a:r>
          </a:p>
          <a:p>
            <a:pPr marL="0" indent="0" algn="just">
              <a:buNone/>
            </a:pPr>
            <a:endParaRPr lang="el-GR" sz="2000" dirty="0"/>
          </a:p>
        </p:txBody>
      </p:sp>
    </p:spTree>
    <p:extLst>
      <p:ext uri="{BB962C8B-B14F-4D97-AF65-F5344CB8AC3E}">
        <p14:creationId xmlns:p14="http://schemas.microsoft.com/office/powerpoint/2010/main" val="283950329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2400" b="1" dirty="0" smtClean="0"/>
              <a:t>ΝΟΣΗΜΑΤΑ ΠΕΡΙΟΔΟΝΤΙΟΥ</a:t>
            </a:r>
            <a:endParaRPr lang="el-GR" sz="2400" b="1" dirty="0"/>
          </a:p>
        </p:txBody>
      </p:sp>
      <p:sp>
        <p:nvSpPr>
          <p:cNvPr id="3" name="Θέση περιεχομένου 2"/>
          <p:cNvSpPr>
            <a:spLocks noGrp="1"/>
          </p:cNvSpPr>
          <p:nvPr>
            <p:ph sz="quarter" idx="1"/>
          </p:nvPr>
        </p:nvSpPr>
        <p:spPr>
          <a:xfrm>
            <a:off x="612648" y="1556792"/>
            <a:ext cx="8153400" cy="4539208"/>
          </a:xfrm>
        </p:spPr>
        <p:txBody>
          <a:bodyPr>
            <a:normAutofit fontScale="92500"/>
          </a:bodyPr>
          <a:lstStyle/>
          <a:p>
            <a:pPr marL="0" indent="0">
              <a:buNone/>
            </a:pPr>
            <a:r>
              <a:rPr lang="el-GR" sz="2000" dirty="0" smtClean="0"/>
              <a:t>           </a:t>
            </a:r>
            <a:endParaRPr lang="el-GR" sz="2000" dirty="0"/>
          </a:p>
          <a:p>
            <a:pPr marL="0" indent="0">
              <a:buNone/>
            </a:pPr>
            <a:r>
              <a:rPr lang="el-GR" sz="2000" dirty="0" smtClean="0"/>
              <a:t>                     </a:t>
            </a:r>
            <a:r>
              <a:rPr lang="el-GR" sz="2000" b="1" u="sng"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ΠΑΙΔΙΑ</a:t>
            </a:r>
            <a:r>
              <a:rPr lang="el-GR" sz="2000" dirty="0" smtClean="0"/>
              <a:t> : </a:t>
            </a:r>
            <a:r>
              <a:rPr lang="el-GR" sz="2000" b="1" dirty="0" smtClean="0"/>
              <a:t>ουλίτιδα  </a:t>
            </a:r>
            <a:r>
              <a:rPr lang="el-GR" sz="2000" dirty="0" smtClean="0"/>
              <a:t>                  </a:t>
            </a:r>
            <a:r>
              <a:rPr lang="el-GR" sz="2000" b="1" u="sng"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ΕΝΗΛΙΚΕΣ</a:t>
            </a:r>
            <a:r>
              <a:rPr lang="el-GR" sz="2000" dirty="0" smtClean="0"/>
              <a:t>: </a:t>
            </a:r>
            <a:r>
              <a:rPr lang="el-GR" sz="2000" b="1" dirty="0" smtClean="0"/>
              <a:t>ουλίτιδα </a:t>
            </a:r>
            <a:r>
              <a:rPr lang="en-US" sz="2000" b="1" dirty="0" smtClean="0"/>
              <a:t>+</a:t>
            </a:r>
            <a:r>
              <a:rPr lang="el-GR" sz="2000" b="1" dirty="0" smtClean="0"/>
              <a:t> περιοδοντίτιδα</a:t>
            </a:r>
            <a:endParaRPr lang="el-GR" sz="2000" b="1" dirty="0" smtClean="0"/>
          </a:p>
          <a:p>
            <a:pPr marL="0" indent="0">
              <a:buNone/>
            </a:pPr>
            <a:endParaRPr lang="el-GR" sz="2000" dirty="0" smtClean="0"/>
          </a:p>
          <a:p>
            <a:pPr marL="0" indent="0">
              <a:buNone/>
            </a:pPr>
            <a:endParaRPr lang="el-GR" sz="2000" dirty="0" smtClean="0"/>
          </a:p>
          <a:p>
            <a:pPr marL="0" indent="0">
              <a:buNone/>
            </a:pPr>
            <a:endParaRPr lang="el-GR" sz="2000" dirty="0"/>
          </a:p>
          <a:p>
            <a:pPr marL="0" indent="0">
              <a:lnSpc>
                <a:spcPct val="200000"/>
              </a:lnSpc>
              <a:buNone/>
            </a:pPr>
            <a:endParaRPr lang="el-GR" sz="2000" b="1" u="sng" dirty="0" smtClean="0"/>
          </a:p>
          <a:p>
            <a:pPr marL="0" indent="0">
              <a:lnSpc>
                <a:spcPct val="200000"/>
              </a:lnSpc>
              <a:buNone/>
            </a:pPr>
            <a:r>
              <a:rPr lang="el-GR" sz="2000" dirty="0" smtClean="0"/>
              <a:t>Αποτελούν</a:t>
            </a:r>
            <a:r>
              <a:rPr lang="el-GR" sz="2000" b="1" u="sng" dirty="0" smtClean="0"/>
              <a:t> χρόνιες φλεγμονές των ούλων</a:t>
            </a:r>
            <a:r>
              <a:rPr lang="el-GR" sz="2000" dirty="0" smtClean="0"/>
              <a:t>. Οι ιστοί που στηρίζουν τα δόντια καταστρέφονται και έτσι μειώνεται η στήριξη των δοντιών στα οστά της άνω και κάτω γνάθου.</a:t>
            </a:r>
            <a:endParaRPr lang="el-GR" sz="2000" dirty="0"/>
          </a:p>
        </p:txBody>
      </p:sp>
      <p:pic>
        <p:nvPicPr>
          <p:cNvPr id="4" name="Εικόνα 3"/>
          <p:cNvPicPr>
            <a:picLocks noChangeAspect="1"/>
          </p:cNvPicPr>
          <p:nvPr/>
        </p:nvPicPr>
        <p:blipFill rotWithShape="1">
          <a:blip r:embed="rId2">
            <a:extLst>
              <a:ext uri="{28A0092B-C50C-407E-A947-70E740481C1C}">
                <a14:useLocalDpi xmlns:a14="http://schemas.microsoft.com/office/drawing/2010/main" val="0"/>
              </a:ext>
            </a:extLst>
          </a:blip>
          <a:srcRect l="77938"/>
          <a:stretch/>
        </p:blipFill>
        <p:spPr>
          <a:xfrm>
            <a:off x="2195735" y="2352414"/>
            <a:ext cx="1220837" cy="1577480"/>
          </a:xfrm>
          <a:prstGeom prst="rect">
            <a:avLst/>
          </a:prstGeom>
        </p:spPr>
      </p:pic>
      <p:pic>
        <p:nvPicPr>
          <p:cNvPr id="5" name="Εικόνα 4"/>
          <p:cNvPicPr>
            <a:picLocks noChangeAspect="1"/>
          </p:cNvPicPr>
          <p:nvPr/>
        </p:nvPicPr>
        <p:blipFill rotWithShape="1">
          <a:blip r:embed="rId3">
            <a:extLst>
              <a:ext uri="{28A0092B-C50C-407E-A947-70E740481C1C}">
                <a14:useLocalDpi xmlns:a14="http://schemas.microsoft.com/office/drawing/2010/main" val="0"/>
              </a:ext>
            </a:extLst>
          </a:blip>
          <a:srcRect l="66249" t="41225" r="2239" b="11695"/>
          <a:stretch/>
        </p:blipFill>
        <p:spPr>
          <a:xfrm>
            <a:off x="5844041" y="2420888"/>
            <a:ext cx="1012132" cy="1512167"/>
          </a:xfrm>
          <a:prstGeom prst="rect">
            <a:avLst/>
          </a:prstGeom>
        </p:spPr>
      </p:pic>
      <p:sp>
        <p:nvSpPr>
          <p:cNvPr id="6" name="Ορθογώνιο 5"/>
          <p:cNvSpPr/>
          <p:nvPr/>
        </p:nvSpPr>
        <p:spPr>
          <a:xfrm>
            <a:off x="1979711" y="2352414"/>
            <a:ext cx="1436861" cy="1649113"/>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Ορθογώνιο 7"/>
          <p:cNvSpPr/>
          <p:nvPr/>
        </p:nvSpPr>
        <p:spPr>
          <a:xfrm>
            <a:off x="5631676" y="2352414"/>
            <a:ext cx="1436861" cy="1649113"/>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28520965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Διάμεσος">
  <a:themeElements>
    <a:clrScheme name="Διάμεσος">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Διάμεσος">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Διάμεσος">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264</TotalTime>
  <Words>632</Words>
  <Application>Microsoft Office PowerPoint</Application>
  <PresentationFormat>Προβολή στην οθόνη (4:3)</PresentationFormat>
  <Paragraphs>78</Paragraphs>
  <Slides>14</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14</vt:i4>
      </vt:variant>
    </vt:vector>
  </HeadingPairs>
  <TitlesOfParts>
    <vt:vector size="15" baseType="lpstr">
      <vt:lpstr>Διάμεσος</vt:lpstr>
      <vt:lpstr>ΕΝΟΤ.5.5  ΣΤΟΜΑΤΙΚΗ ΥΓΙΕΙΝΗ</vt:lpstr>
      <vt:lpstr>ΚΥΡΙΑ ΝΟΣΗΜΑΤΑ ΣΤΟΜΑΤΟΣ</vt:lpstr>
      <vt:lpstr>ΟΔΟΝΤΙΚΗ ΤΕΡΗΔΟΝΑ</vt:lpstr>
      <vt:lpstr>ΠΑΡΑΓΟΝΤΕΣ ΔΗΜΙΟΥΡΓΙΑΣ ΤΕΡΗΔΟΝΑΣ</vt:lpstr>
      <vt:lpstr>ΣΤΑΔΙΑ ΑΝΑΠΤΥΞΗΣ ΤΕΡΗΔΟΝΑΣ</vt:lpstr>
      <vt:lpstr>ΤΙ ΣΥΜΒΑΛΛΕΙ ΣΤΟΝ ΤΕΡΗΔΟΝΙΣΜΟ ΤΩΝ ΔΟΝΤΙΩΝ</vt:lpstr>
      <vt:lpstr>ΣΥΝΔΡΟΜΟ ΤΗΣ ΦΙΑΛΗΣ ΤΟΥ ΓΑΛΑΚΤΟΣ</vt:lpstr>
      <vt:lpstr>ΟΙ ΕΠΙΠΤΩΣΕΙΣ ΤΩΝ ΤΕΡΗΔΟΝΙΣΜΕΝΩΝ ΔΟΝΤΙΩΝ ΣΤΑ ΜΙΚΡΑ ΠΑΙΔΙΑ</vt:lpstr>
      <vt:lpstr>ΝΟΣΗΜΑΤΑ ΠΕΡΙΟΔΟΝΤΙΟΥ</vt:lpstr>
      <vt:lpstr>ΠΕΡΙΟΔΟΝΤΙΚΑ ΝΟΣΗΜΑΤΑ</vt:lpstr>
      <vt:lpstr>ΠΑΡΑΓΟΝΤΕΣ ΠΟΥ ΣΥΜΒΑΛΛΟΥΝ ΣΤΗ ΔΗΜΙΟΥΡΓΙΑ ΝΟΣΗΜΑΤΩΝ ΤΟΥ ΠΕΡΙΟΔΟΝΤΙΟΥ</vt:lpstr>
      <vt:lpstr>ΜΕΤΡΑ ΠΡΟΦΥΛΑΞΗΣ</vt:lpstr>
      <vt:lpstr>Παρουσίαση του PowerPoint</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ΕΝΟΤ.5.5  ΣΤΟΜΑΤΙΚΗ ΥΓΙΕΙΝΗ</dc:title>
  <dc:creator>Nikos</dc:creator>
  <cp:lastModifiedBy>Nikos</cp:lastModifiedBy>
  <cp:revision>27</cp:revision>
  <dcterms:created xsi:type="dcterms:W3CDTF">2020-04-10T12:36:30Z</dcterms:created>
  <dcterms:modified xsi:type="dcterms:W3CDTF">2020-04-12T07:44:47Z</dcterms:modified>
</cp:coreProperties>
</file>