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4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76DEA07-C380-4232-AD4B-08834ABBBE5C}" type="datetimeFigureOut">
              <a:rPr lang="el-GR" smtClean="0"/>
              <a:t>28/3/2020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Ορθογώνιο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Ορθογώνιο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Ορθογώνιο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Ευθεία γραμμή σύνδεσης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Ευθεία γραμμή σύνδεσης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Ευθεία γραμμή σύνδεσης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Ορθογώνιο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Έλλειψη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Έλλειψη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Έλλειψη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Έλλειψη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Έλλειψη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434397AF-D538-4D55-8BB2-824F79F3F894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EA07-C380-4232-AD4B-08834ABBBE5C}" type="datetimeFigureOut">
              <a:rPr lang="el-GR" smtClean="0"/>
              <a:t>28/3/2020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97AF-D538-4D55-8BB2-824F79F3F89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EA07-C380-4232-AD4B-08834ABBBE5C}" type="datetimeFigureOut">
              <a:rPr lang="el-GR" smtClean="0"/>
              <a:t>28/3/2020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97AF-D538-4D55-8BB2-824F79F3F89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76DEA07-C380-4232-AD4B-08834ABBBE5C}" type="datetimeFigureOut">
              <a:rPr lang="el-GR" smtClean="0"/>
              <a:t>28/3/2020</a:t>
            </a:fld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4397AF-D538-4D55-8BB2-824F79F3F894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Θέση υποσέλιδου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76DEA07-C380-4232-AD4B-08834ABBBE5C}" type="datetimeFigureOut">
              <a:rPr lang="el-GR" smtClean="0"/>
              <a:t>28/3/2020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Ορθογώνιο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Ευθεία γραμμή σύνδεσης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Ευθεία γραμμή σύνδεσης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Ευθεία γραμμή σύνδεσης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Ορθογώνιο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Έλλειψη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Έλλειψη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Έλλειψη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Έλλειψη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Έλλειψη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Ευθεία γραμμή σύνδεσης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434397AF-D538-4D55-8BB2-824F79F3F894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EA07-C380-4232-AD4B-08834ABBBE5C}" type="datetimeFigureOut">
              <a:rPr lang="el-GR" smtClean="0"/>
              <a:t>28/3/2020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97AF-D538-4D55-8BB2-824F79F3F89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EA07-C380-4232-AD4B-08834ABBBE5C}" type="datetimeFigureOut">
              <a:rPr lang="el-GR" smtClean="0"/>
              <a:t>28/3/2020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97AF-D538-4D55-8BB2-824F79F3F894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Θέση κειμένου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4" name="Θέση κειμένου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6" name="Θέση ημερομηνίας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6DEA07-C380-4232-AD4B-08834ABBBE5C}" type="datetimeFigureOut">
              <a:rPr lang="el-GR" smtClean="0"/>
              <a:t>28/3/2020</a:t>
            </a:fld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4397AF-D538-4D55-8BB2-824F79F3F894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DEA07-C380-4232-AD4B-08834ABBBE5C}" type="datetimeFigureOut">
              <a:rPr lang="el-GR" smtClean="0"/>
              <a:t>28/3/2020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397AF-D538-4D55-8BB2-824F79F3F894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8" name="Ευθεία γραμμή σύνδεσης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Ορθογώνιο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Ευθεία γραμμή σύνδεσης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Έλλειψη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Θέση περιεχομένου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Θέση ημερομηνίας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76DEA07-C380-4232-AD4B-08834ABBBE5C}" type="datetimeFigureOut">
              <a:rPr lang="el-GR" smtClean="0"/>
              <a:t>28/3/2020</a:t>
            </a:fld>
            <a:endParaRPr lang="el-GR"/>
          </a:p>
        </p:txBody>
      </p:sp>
      <p:sp>
        <p:nvSpPr>
          <p:cNvPr id="22" name="Θέση αριθμού διαφάνειας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434397AF-D538-4D55-8BB2-824F79F3F894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Θέση υποσέλιδου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Έλλειψη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10" name="Ευθεία γραμμή σύνδεσης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Ορθογώνιο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Ευθεία γραμμή σύνδεσης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Ευθεία γραμμή σύνδεσης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Ευθεία γραμμή σύνδεσης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Θέση ημερομηνίας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76DEA07-C380-4232-AD4B-08834ABBBE5C}" type="datetimeFigureOut">
              <a:rPr lang="el-GR" smtClean="0"/>
              <a:t>28/3/2020</a:t>
            </a:fld>
            <a:endParaRPr lang="el-GR"/>
          </a:p>
        </p:txBody>
      </p:sp>
      <p:sp>
        <p:nvSpPr>
          <p:cNvPr id="18" name="Θέση αριθμού διαφάνειας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34397AF-D538-4D55-8BB2-824F79F3F894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Θέση υποσέλιδου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Ευθεία γραμμή σύνδεσης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76DEA07-C380-4232-AD4B-08834ABBBE5C}" type="datetimeFigureOut">
              <a:rPr lang="el-GR" smtClean="0"/>
              <a:t>28/3/2020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Ευθεία γραμμή σύνδεσης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Ορθογώνιο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Ευθεία γραμμή σύνδεσης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Έλλειψη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34397AF-D538-4D55-8BB2-824F79F3F894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259632" y="0"/>
            <a:ext cx="7772400" cy="1844823"/>
          </a:xfrm>
        </p:spPr>
        <p:txBody>
          <a:bodyPr>
            <a:normAutofit/>
          </a:bodyPr>
          <a:lstStyle/>
          <a:p>
            <a:r>
              <a:rPr lang="el-GR" sz="3200" dirty="0" smtClean="0"/>
              <a:t>ΚΕΦ.2 – ΔΙΑΙΡΕΣΗ ΤΗΣ ΥΓΙΕΙΝΗΣ</a:t>
            </a:r>
            <a:endParaRPr lang="el-GR" sz="32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907704" y="2420888"/>
            <a:ext cx="6400800" cy="3575248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el-GR" sz="2800" dirty="0" smtClean="0"/>
              <a:t>   </a:t>
            </a:r>
            <a:r>
              <a:rPr lang="el-GR" sz="2800" u="sng" dirty="0" smtClean="0"/>
              <a:t>ΚΛΑΔΟΙ</a:t>
            </a:r>
          </a:p>
          <a:p>
            <a:pPr marL="2508250" indent="-457200">
              <a:buFont typeface="Wingdings" panose="05000000000000000000" pitchFamily="2" charset="2"/>
              <a:buChar char="Ø"/>
            </a:pPr>
            <a:r>
              <a:rPr lang="el-GR" sz="2800" dirty="0" smtClean="0"/>
              <a:t>Ατομική</a:t>
            </a:r>
          </a:p>
          <a:p>
            <a:pPr marL="2508250" indent="-457200">
              <a:buFont typeface="Wingdings" panose="05000000000000000000" pitchFamily="2" charset="2"/>
              <a:buChar char="Ø"/>
            </a:pPr>
            <a:r>
              <a:rPr lang="el-GR" sz="2800" dirty="0" smtClean="0"/>
              <a:t>Δημόσια</a:t>
            </a:r>
          </a:p>
          <a:p>
            <a:pPr marL="2508250" indent="-457200">
              <a:buFont typeface="Wingdings" panose="05000000000000000000" pitchFamily="2" charset="2"/>
              <a:buChar char="Ø"/>
            </a:pPr>
            <a:r>
              <a:rPr lang="el-GR" sz="2800" dirty="0" smtClean="0"/>
              <a:t>Κοινωνική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67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i="1" dirty="0" err="1" smtClean="0"/>
              <a:t>Ψυχικη</a:t>
            </a:r>
            <a:r>
              <a:rPr lang="el-GR" i="1" dirty="0" smtClean="0"/>
              <a:t> </a:t>
            </a:r>
            <a:r>
              <a:rPr lang="el-GR" i="1" dirty="0" err="1" smtClean="0"/>
              <a:t>υγιεινη</a:t>
            </a:r>
            <a:r>
              <a:rPr lang="el-GR" i="1" dirty="0" smtClean="0"/>
              <a:t/>
            </a:r>
            <a:br>
              <a:rPr lang="el-GR" i="1" dirty="0" smtClean="0"/>
            </a:br>
            <a:r>
              <a:rPr lang="el-GR" i="1" dirty="0" smtClean="0"/>
              <a:t> (</a:t>
            </a:r>
            <a:r>
              <a:rPr lang="el-GR" i="1" dirty="0" err="1" smtClean="0"/>
              <a:t>Κλαδοσ</a:t>
            </a:r>
            <a:r>
              <a:rPr lang="el-GR" i="1" dirty="0" smtClean="0"/>
              <a:t> </a:t>
            </a:r>
            <a:r>
              <a:rPr lang="el-GR" i="1" dirty="0" err="1" smtClean="0"/>
              <a:t>Κοινωνικησ</a:t>
            </a:r>
            <a:r>
              <a:rPr lang="el-GR" i="1" dirty="0" smtClean="0"/>
              <a:t>)</a:t>
            </a:r>
            <a:endParaRPr lang="el-GR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algn="just"/>
            <a:r>
              <a:rPr lang="el-GR" u="sng" dirty="0" smtClean="0"/>
              <a:t>Ορισμός</a:t>
            </a:r>
            <a:r>
              <a:rPr lang="el-GR" dirty="0" smtClean="0"/>
              <a:t>: Εξετάζει τους παράγοντες που επιδρούν στην ψυχική υγεία του ανθρώπου με σκοπό την πρόληψη, διατήρηση και προαγωγή της ψυχικής του υγείας.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64628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err="1" smtClean="0"/>
              <a:t>Ψυχικη</a:t>
            </a:r>
            <a:r>
              <a:rPr lang="el-GR" i="1" dirty="0" smtClean="0"/>
              <a:t> </a:t>
            </a:r>
            <a:r>
              <a:rPr lang="el-GR" i="1" dirty="0" err="1" smtClean="0"/>
              <a:t>υγεια</a:t>
            </a:r>
            <a:r>
              <a:rPr lang="el-GR" i="1" dirty="0" smtClean="0"/>
              <a:t> </a:t>
            </a:r>
            <a:endParaRPr lang="el-GR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u="sng" dirty="0" smtClean="0"/>
              <a:t>Ορισμός (Π.Ο.Υ.)</a:t>
            </a:r>
            <a:r>
              <a:rPr lang="el-GR" dirty="0" smtClean="0"/>
              <a:t>: κατάσταση συναισθηματικής ευεξίας όπου το άτομο μπορεί να ζει και να εργάζεται με άνεση μέσα στην κοινότητα και να ικανοποιείται από τα προσωπικά του επιτεύγματα.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6019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Πρωτοβαθμια</a:t>
            </a:r>
            <a:r>
              <a:rPr lang="el-GR" dirty="0" smtClean="0"/>
              <a:t> </a:t>
            </a:r>
            <a:r>
              <a:rPr lang="el-GR" dirty="0" err="1" smtClean="0"/>
              <a:t>προληψη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229600" cy="5069160"/>
          </a:xfrm>
        </p:spPr>
        <p:txBody>
          <a:bodyPr/>
          <a:lstStyle/>
          <a:p>
            <a:r>
              <a:rPr lang="el-GR" dirty="0" smtClean="0"/>
              <a:t>Κυριότερη μορφή πρόληψης των ψυχικών διαταραχών και καλύπτει όλες τις φάσεις της ζωής του ανθρώπου.</a:t>
            </a:r>
          </a:p>
          <a:p>
            <a:pPr marL="0" indent="0">
              <a:buNone/>
            </a:pP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Προγεννητική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Νεογνική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Παιδική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Εφηβική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Ενηλικίωση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Τρίτη Ηλικία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55975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err="1" smtClean="0"/>
              <a:t>Ασχολειται</a:t>
            </a:r>
            <a:r>
              <a:rPr lang="el-GR" i="1" dirty="0" smtClean="0"/>
              <a:t> με:</a:t>
            </a:r>
            <a:endParaRPr lang="el-GR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Άτομα και οικογένειες υψηλού κινδύνου (έγκυες με προηγούμενη νόσηση και ανήλικες έγκυες)</a:t>
            </a:r>
          </a:p>
          <a:p>
            <a:pPr>
              <a:buFont typeface="Courier New" panose="02070309020205020404" pitchFamily="49" charset="0"/>
              <a:buChar char="o"/>
            </a:pPr>
            <a:endParaRPr lang="el-GR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Οικογένειες με πολλά προβλήματα (γονείς ή μέλος που είναι ψυχικά άρρωστο, ανεργία, θάνατος, διαζύγιο, εφήβους που έχουν εγκαταλείψει το σπίτι ή το σχολείο λόγω κάποιου παραπτώματος)</a:t>
            </a:r>
          </a:p>
          <a:p>
            <a:pPr>
              <a:buFont typeface="Courier New" panose="02070309020205020404" pitchFamily="49" charset="0"/>
              <a:buChar char="o"/>
            </a:pPr>
            <a:endParaRPr lang="el-GR" dirty="0" smtClean="0"/>
          </a:p>
          <a:p>
            <a:pPr>
              <a:buFont typeface="Courier New" panose="02070309020205020404" pitchFamily="49" charset="0"/>
              <a:buChar char="o"/>
            </a:pPr>
            <a:r>
              <a:rPr lang="el-GR" dirty="0" smtClean="0"/>
              <a:t>Άτομα τρίτης ηλικίας που ζουν μόνα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503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567336" y="1628800"/>
            <a:ext cx="5576664" cy="497979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l-GR" dirty="0" smtClean="0"/>
              <a:t>ΣΥΜΠΕΡΑΣΜΑ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115616" y="3212976"/>
            <a:ext cx="7772400" cy="810319"/>
          </a:xfrm>
        </p:spPr>
        <p:txBody>
          <a:bodyPr/>
          <a:lstStyle/>
          <a:p>
            <a:pPr algn="r"/>
            <a:r>
              <a:rPr lang="el-GR" dirty="0" smtClean="0"/>
              <a:t>Ενεργητική συμμετοχή του ατόμου ώστε να είναι ικανό να αποφασίζει με υπευθυνότητα.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850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ΑΤΟΜΙΚΗ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u="sng" dirty="0" smtClean="0"/>
              <a:t>Ορισμός</a:t>
            </a:r>
            <a:r>
              <a:rPr lang="el-GR" dirty="0" smtClean="0"/>
              <a:t>: Ασχολείται με τους παράγοντες που επιδρούν στην υγεία του ατόμου και διατυπώνει αρχές για να εφαρμοστούν από το άτομο, ώστε να υπάρξει πρόληψη, διατήρηση και προαγωγή της υγείας του.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2173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l-GR" i="1" dirty="0" smtClean="0"/>
              <a:t>Τι περιλαμβανει ?</a:t>
            </a:r>
            <a:br>
              <a:rPr lang="el-GR" i="1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790735" y="1916832"/>
            <a:ext cx="36576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Νερό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Σαπούνι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Οδοντόβουρτσα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Οδοντόπαστα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Ενδύματα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Σωματικές ασκήσεις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Κατοικία </a:t>
            </a:r>
          </a:p>
          <a:p>
            <a:pPr marL="0" indent="0">
              <a:buNone/>
            </a:pPr>
            <a:endParaRPr lang="el-GR" dirty="0" smtClean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2"/>
          </p:nvPr>
        </p:nvSpPr>
        <p:spPr>
          <a:xfrm>
            <a:off x="5076056" y="1916832"/>
            <a:ext cx="3657600" cy="4572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Διατροφή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Ψυχαγωγία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Ανάπαυση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Ύπνος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Εργασία</a:t>
            </a:r>
            <a:endParaRPr lang="el-GR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1052736"/>
            <a:ext cx="7848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 smtClean="0"/>
              <a:t>Τα μέσα και τις πρακτικές που χρησιμοποιεί κάθε άτομο, δηλαδή: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69543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ΔΗΜΟΣΙΑ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u="sng" dirty="0" smtClean="0"/>
              <a:t>Ορισμός</a:t>
            </a:r>
            <a:r>
              <a:rPr lang="el-GR" dirty="0" smtClean="0"/>
              <a:t>: Το σύνολο των μέτρων που εφαρμόζονται από το κράτος με σκοπό την πρόληψη, διατήρηση και προαγωγή της υγείας του πληθυσμού.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118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smtClean="0"/>
              <a:t>Πωσ επιτυγχανεται ?</a:t>
            </a:r>
            <a:endParaRPr lang="el-GR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Εξυγίανση περιβάλλοντος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Έλεγχος λοιμωδών νοσημάτων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Αγωγή υγείας ομάδων πληθυσμού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Οργάνωση των υγειονομικών και νοσηλευτικών υπηρεσιών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322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ΚΟΙΝΩΝΙΚΗ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l-GR" u="sng" dirty="0" smtClean="0"/>
              <a:t>Ορισμός</a:t>
            </a:r>
            <a:r>
              <a:rPr lang="el-GR" dirty="0" smtClean="0"/>
              <a:t>: Ασχολείται με τους κοινωνικούς και οικονομικούς παράγοντες που επιδρούν βλαπτικά στην υγεία του πληθυσμού, με σκοπό την εξουδετέρωσή τους και την ενίσχυση των ευεργετικών παραγόντων.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31966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smtClean="0"/>
              <a:t>Κοινωνικα νοσηματα</a:t>
            </a:r>
            <a:endParaRPr lang="el-GR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 smtClean="0"/>
              <a:t>Καλούνται έτσι γιατί στην εμφάνισή τους και μετάδοσή τους συμβάλλουν οι δυσμενείς οικονομικοί και κοινωνικοί παράγοντες:</a:t>
            </a:r>
          </a:p>
          <a:p>
            <a:pPr marL="0" indent="0" algn="ctr">
              <a:buNone/>
            </a:pPr>
            <a:endParaRPr lang="el-G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Φυματίωση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Ψυχικά νοσήματα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Τοξικομανία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Αλκοολισμός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Κάπνισμα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5184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smtClean="0"/>
              <a:t>Ποτε διαμορφωνεται ?</a:t>
            </a:r>
            <a:endParaRPr lang="el-GR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7467600" cy="4341096"/>
          </a:xfrm>
        </p:spPr>
        <p:txBody>
          <a:bodyPr/>
          <a:lstStyle/>
          <a:p>
            <a:pPr algn="just"/>
            <a:r>
              <a:rPr lang="el-GR" dirty="0" smtClean="0"/>
              <a:t>Μετά τον Β’ Παγκόσμιο πόλεμο, όπου παρατηρείται έξαρση πολλών λοιμωδών και μη νοσημάτων λόγω δυσμενών κοινωνικών και οικονομικών παραγόντων.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51283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i="1" dirty="0" err="1" smtClean="0"/>
              <a:t>Επιστημονεσ</a:t>
            </a:r>
            <a:endParaRPr lang="el-GR" i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57200" y="2492896"/>
            <a:ext cx="7467600" cy="3981056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u="sng" dirty="0" smtClean="0"/>
              <a:t>R. Doll</a:t>
            </a:r>
            <a:r>
              <a:rPr lang="el-GR" dirty="0" smtClean="0"/>
              <a:t>: έρευνα στη σχέση καπνίσματος και καρκίνου του πνεύμονα.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u="sng" dirty="0" smtClean="0"/>
              <a:t>Γεώργιος Παπανικολάου</a:t>
            </a:r>
            <a:r>
              <a:rPr lang="el-GR" dirty="0" smtClean="0"/>
              <a:t>: </a:t>
            </a:r>
            <a:r>
              <a:rPr lang="en-US" dirty="0" smtClean="0"/>
              <a:t>Pap – Test</a:t>
            </a:r>
            <a:r>
              <a:rPr lang="el-GR" dirty="0" smtClean="0"/>
              <a:t> για την πρόληψη του καρκίνου του τραχήλου της μήτρας.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8802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106</TotalTime>
  <Words>379</Words>
  <Application>Microsoft Office PowerPoint</Application>
  <PresentationFormat>Προβολή στην οθόνη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Προεξοχή</vt:lpstr>
      <vt:lpstr>ΚΕΦ.2 – ΔΙΑΙΡΕΣΗ ΤΗΣ ΥΓΙΕΙΝΗΣ</vt:lpstr>
      <vt:lpstr>ΑΤΟΜΙΚΗ</vt:lpstr>
      <vt:lpstr>Τι περιλαμβανει ? </vt:lpstr>
      <vt:lpstr>ΔΗΜΟΣΙΑ</vt:lpstr>
      <vt:lpstr>Πωσ επιτυγχανεται ?</vt:lpstr>
      <vt:lpstr>ΚΟΙΝΩΝΙΚΗ</vt:lpstr>
      <vt:lpstr>Κοινωνικα νοσηματα</vt:lpstr>
      <vt:lpstr>Ποτε διαμορφωνεται ?</vt:lpstr>
      <vt:lpstr>Επιστημονεσ</vt:lpstr>
      <vt:lpstr>Ψυχικη υγιεινη  (Κλαδοσ Κοινωνικησ)</vt:lpstr>
      <vt:lpstr>Ψυχικη υγεια </vt:lpstr>
      <vt:lpstr>Πρωτοβαθμια προληψη</vt:lpstr>
      <vt:lpstr>Ασχολειται με:</vt:lpstr>
      <vt:lpstr>ΣΥΜΠΕΡΑΣΜΑ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ΚΕΦ.2 – ΔΙΑΙΡΕΣΗ ΤΗΣ ΥΓΙΕΙΝΗΣ</dc:title>
  <dc:creator>Nikos</dc:creator>
  <cp:lastModifiedBy>Nikos</cp:lastModifiedBy>
  <cp:revision>7</cp:revision>
  <dcterms:created xsi:type="dcterms:W3CDTF">2020-03-28T08:34:19Z</dcterms:created>
  <dcterms:modified xsi:type="dcterms:W3CDTF">2020-03-28T10:20:48Z</dcterms:modified>
</cp:coreProperties>
</file>