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92" autoAdjust="0"/>
  </p:normalViewPr>
  <p:slideViewPr>
    <p:cSldViewPr>
      <p:cViewPr varScale="1">
        <p:scale>
          <a:sx n="101" d="100"/>
          <a:sy n="101" d="100"/>
        </p:scale>
        <p:origin x="-18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48F26-3EC4-4D6A-B44C-DA93F03925C4}" type="datetimeFigureOut">
              <a:rPr lang="el-GR" smtClean="0"/>
              <a:t>4/4/2020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187FD-EECC-4D99-8183-AFD92B1AD5D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11309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48F26-3EC4-4D6A-B44C-DA93F03925C4}" type="datetimeFigureOut">
              <a:rPr lang="el-GR" smtClean="0"/>
              <a:t>4/4/2020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187FD-EECC-4D99-8183-AFD92B1AD5D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42663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48F26-3EC4-4D6A-B44C-DA93F03925C4}" type="datetimeFigureOut">
              <a:rPr lang="el-GR" smtClean="0"/>
              <a:t>4/4/2020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187FD-EECC-4D99-8183-AFD92B1AD5D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96208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48F26-3EC4-4D6A-B44C-DA93F03925C4}" type="datetimeFigureOut">
              <a:rPr lang="el-GR" smtClean="0"/>
              <a:t>4/4/2020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187FD-EECC-4D99-8183-AFD92B1AD5D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52070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48F26-3EC4-4D6A-B44C-DA93F03925C4}" type="datetimeFigureOut">
              <a:rPr lang="el-GR" smtClean="0"/>
              <a:t>4/4/2020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187FD-EECC-4D99-8183-AFD92B1AD5D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78568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48F26-3EC4-4D6A-B44C-DA93F03925C4}" type="datetimeFigureOut">
              <a:rPr lang="el-GR" smtClean="0"/>
              <a:t>4/4/2020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187FD-EECC-4D99-8183-AFD92B1AD5D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49145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48F26-3EC4-4D6A-B44C-DA93F03925C4}" type="datetimeFigureOut">
              <a:rPr lang="el-GR" smtClean="0"/>
              <a:t>4/4/2020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187FD-EECC-4D99-8183-AFD92B1AD5D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85824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48F26-3EC4-4D6A-B44C-DA93F03925C4}" type="datetimeFigureOut">
              <a:rPr lang="el-GR" smtClean="0"/>
              <a:t>4/4/2020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187FD-EECC-4D99-8183-AFD92B1AD5D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71691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48F26-3EC4-4D6A-B44C-DA93F03925C4}" type="datetimeFigureOut">
              <a:rPr lang="el-GR" smtClean="0"/>
              <a:t>4/4/2020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187FD-EECC-4D99-8183-AFD92B1AD5D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03207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48F26-3EC4-4D6A-B44C-DA93F03925C4}" type="datetimeFigureOut">
              <a:rPr lang="el-GR" smtClean="0"/>
              <a:t>4/4/2020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187FD-EECC-4D99-8183-AFD92B1AD5D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64798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48F26-3EC4-4D6A-B44C-DA93F03925C4}" type="datetimeFigureOut">
              <a:rPr lang="el-GR" smtClean="0"/>
              <a:t>4/4/2020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187FD-EECC-4D99-8183-AFD92B1AD5D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48803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748F26-3EC4-4D6A-B44C-DA93F03925C4}" type="datetimeFigureOut">
              <a:rPr lang="el-GR" smtClean="0"/>
              <a:t>4/4/2020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F187FD-EECC-4D99-8183-AFD92B1AD5D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14762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772400" cy="1728191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l-GR" sz="3600" b="1" dirty="0" smtClean="0"/>
              <a:t>ΚΕΦ. 3</a:t>
            </a:r>
            <a:br>
              <a:rPr lang="el-GR" sz="3600" b="1" dirty="0" smtClean="0"/>
            </a:br>
            <a:r>
              <a:rPr lang="el-GR" sz="3600" b="1" dirty="0" smtClean="0"/>
              <a:t>Η ΕΝΝΟΙΑ ΤΗΣ ΥΓΕΙΑΣ</a:t>
            </a:r>
            <a:endParaRPr lang="el-GR" sz="3600" b="1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2592288"/>
          </a:xfrm>
          <a:solidFill>
            <a:srgbClr val="00B050"/>
          </a:solidFill>
        </p:spPr>
        <p:txBody>
          <a:bodyPr>
            <a:normAutofit fontScale="62500" lnSpcReduction="20000"/>
          </a:bodyPr>
          <a:lstStyle/>
          <a:p>
            <a:endParaRPr lang="el-GR" dirty="0" smtClean="0">
              <a:solidFill>
                <a:srgbClr val="FFC000"/>
              </a:solidFill>
            </a:endParaRPr>
          </a:p>
          <a:p>
            <a:r>
              <a:rPr lang="el-GR" sz="4000" dirty="0" smtClean="0">
                <a:solidFill>
                  <a:srgbClr val="FFC000"/>
                </a:solidFill>
              </a:rPr>
              <a:t>Η Υγεία αποτελεί θεμελιώδες</a:t>
            </a:r>
          </a:p>
          <a:p>
            <a:endParaRPr lang="el-GR" sz="4000" dirty="0" smtClean="0">
              <a:solidFill>
                <a:srgbClr val="FFC000"/>
              </a:solidFill>
            </a:endParaRPr>
          </a:p>
          <a:p>
            <a:r>
              <a:rPr lang="el-GR" sz="4000" dirty="0" smtClean="0">
                <a:solidFill>
                  <a:srgbClr val="FFC000"/>
                </a:solidFill>
              </a:rPr>
              <a:t> δικαίωμα του ανθρώπου.</a:t>
            </a:r>
          </a:p>
          <a:p>
            <a:endParaRPr lang="el-GR" dirty="0">
              <a:solidFill>
                <a:srgbClr val="FFC000"/>
              </a:solidFill>
            </a:endParaRPr>
          </a:p>
          <a:p>
            <a:endParaRPr lang="el-GR" dirty="0" smtClean="0">
              <a:solidFill>
                <a:srgbClr val="FFC000"/>
              </a:solidFill>
            </a:endParaRPr>
          </a:p>
          <a:p>
            <a:r>
              <a:rPr lang="el-GR" dirty="0" smtClean="0">
                <a:solidFill>
                  <a:srgbClr val="FFC000"/>
                </a:solidFill>
              </a:rPr>
              <a:t>Σύνταγμα της Ελλάδας</a:t>
            </a:r>
          </a:p>
          <a:p>
            <a:endParaRPr lang="el-GR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86836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b="1" dirty="0" smtClean="0">
                <a:solidFill>
                  <a:srgbClr val="92D050"/>
                </a:solidFill>
              </a:rPr>
              <a:t>ΟΜΑΔΕΣ ΑΝΘΡΩΠΩΝ</a:t>
            </a:r>
            <a:br>
              <a:rPr lang="el-GR" sz="3200" b="1" dirty="0" smtClean="0">
                <a:solidFill>
                  <a:srgbClr val="92D050"/>
                </a:solidFill>
              </a:rPr>
            </a:br>
            <a:r>
              <a:rPr lang="el-GR" sz="2000" dirty="0" smtClean="0"/>
              <a:t>(</a:t>
            </a:r>
            <a:r>
              <a:rPr lang="el-GR" sz="2000" u="sng" dirty="0" smtClean="0"/>
              <a:t>σύμφωνα με τον ορισμό της υγείας</a:t>
            </a:r>
            <a:r>
              <a:rPr lang="el-GR" sz="2000" dirty="0" smtClean="0"/>
              <a:t>)</a:t>
            </a:r>
            <a:endParaRPr lang="el-GR" sz="32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lnSpcReduction="10000"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el-GR" sz="2000" dirty="0"/>
              <a:t> </a:t>
            </a:r>
            <a:r>
              <a:rPr lang="el-GR" sz="2000" dirty="0" smtClean="0"/>
              <a:t>    </a:t>
            </a:r>
            <a:r>
              <a:rPr lang="el-GR" sz="2000" b="1" dirty="0" smtClean="0"/>
              <a:t>ΠΡΑΓΜΑΤΙΚΑ ΥΓΙΕΙΣ</a:t>
            </a:r>
            <a:r>
              <a:rPr lang="el-GR" dirty="0" smtClean="0"/>
              <a:t>: </a:t>
            </a:r>
            <a:r>
              <a:rPr lang="el-GR" sz="2000" dirty="0" smtClean="0"/>
              <a:t>οι σωματικές και ψυχικές λειτουργίες τους είναι μέσα στα φυσιολογικά όρια σύμφωνα με το φύλο, την ηλικία, τον κοινωνικό και γεωγραφικό χώρο.</a:t>
            </a:r>
          </a:p>
          <a:p>
            <a:pPr marL="514350" indent="-514350" algn="just">
              <a:buFont typeface="+mj-lt"/>
              <a:buAutoNum type="arabicPeriod"/>
            </a:pPr>
            <a:endParaRPr lang="el-GR" sz="2000" dirty="0" smtClean="0"/>
          </a:p>
          <a:p>
            <a:pPr marL="457200" indent="-457200" algn="just">
              <a:buFont typeface="+mj-lt"/>
              <a:buAutoNum type="arabicPeriod"/>
            </a:pPr>
            <a:r>
              <a:rPr lang="el-GR" sz="2000" b="1" dirty="0" smtClean="0"/>
              <a:t>ΑΣΘΕΝΕΙΣ</a:t>
            </a:r>
            <a:r>
              <a:rPr lang="el-GR" sz="2000" dirty="0" smtClean="0"/>
              <a:t> : σ’ αυτούς γίνεται αντιληπτή η λειτουργική διαταραχή</a:t>
            </a:r>
          </a:p>
          <a:p>
            <a:pPr marL="514350" indent="-514350" algn="just">
              <a:buFont typeface="+mj-lt"/>
              <a:buAutoNum type="arabicPeriod"/>
            </a:pPr>
            <a:endParaRPr lang="en-US" sz="2000" dirty="0" smtClean="0"/>
          </a:p>
          <a:p>
            <a:pPr marL="457200" indent="-457200" algn="just">
              <a:buFont typeface="+mj-lt"/>
              <a:buAutoNum type="arabicPeriod"/>
            </a:pPr>
            <a:r>
              <a:rPr lang="el-GR" sz="2000" b="1" dirty="0" smtClean="0"/>
              <a:t>ΕΝ ΔΥΝΑΜΕΙ ΑΣΘΕΝΕΙΣ</a:t>
            </a:r>
            <a:r>
              <a:rPr lang="el-GR" sz="2000" dirty="0" smtClean="0"/>
              <a:t>: ενδιάμεση κατάσταση, μεταξύ υγείας και ασθένειας.</a:t>
            </a:r>
            <a:endParaRPr lang="en-US" sz="2000" dirty="0" smtClean="0"/>
          </a:p>
          <a:p>
            <a:pPr marL="0" indent="0" algn="just">
              <a:buNone/>
            </a:pPr>
            <a:r>
              <a:rPr lang="el-GR" sz="1800" b="1" dirty="0" smtClean="0">
                <a:solidFill>
                  <a:srgbClr val="0070C0"/>
                </a:solidFill>
              </a:rPr>
              <a:t>(Οι άνθρωποι αυτοί έχουν υποστεί βλάβη χωρίς να το γνωρίζουν</a:t>
            </a:r>
            <a:r>
              <a:rPr lang="el-GR" sz="1800" b="1" dirty="0" smtClean="0">
                <a:solidFill>
                  <a:srgbClr val="0070C0"/>
                </a:solidFill>
              </a:rPr>
              <a:t>)</a:t>
            </a:r>
            <a:endParaRPr lang="en-US" sz="1800" b="1" dirty="0" smtClean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endParaRPr lang="el-GR" sz="1800" b="1" dirty="0" smtClean="0">
              <a:solidFill>
                <a:srgbClr val="0070C0"/>
              </a:solidFill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el-GR" sz="1800" b="1" dirty="0" smtClean="0">
                <a:solidFill>
                  <a:srgbClr val="002060"/>
                </a:solidFill>
              </a:rPr>
              <a:t>Η Υγιεινή προσπαθεί να μειώσει ή και να εξαλείψει τους αιτιολογικούς παράγοντες που επιδρούν στην υγεία του </a:t>
            </a:r>
            <a:r>
              <a:rPr lang="el-GR" sz="1800" b="1" dirty="0" smtClean="0">
                <a:solidFill>
                  <a:srgbClr val="002060"/>
                </a:solidFill>
              </a:rPr>
              <a:t>ανθρώπου: </a:t>
            </a:r>
            <a:r>
              <a:rPr lang="el-GR" sz="1800" b="1" dirty="0" smtClean="0">
                <a:solidFill>
                  <a:srgbClr val="FF0000"/>
                </a:solidFill>
              </a:rPr>
              <a:t>( </a:t>
            </a:r>
            <a:r>
              <a:rPr lang="el-GR" sz="1800" b="1" i="1" u="sng" dirty="0" smtClean="0">
                <a:solidFill>
                  <a:srgbClr val="FF0000"/>
                </a:solidFill>
              </a:rPr>
              <a:t>στοιχεία του περιβάλλοντος, ανθρώπινη κοινωνία, τρόπος ζωής, γονότυπος κάθε ανθρώπου</a:t>
            </a:r>
            <a:r>
              <a:rPr lang="el-GR" sz="1800" b="1" dirty="0" smtClean="0">
                <a:solidFill>
                  <a:srgbClr val="FF0000"/>
                </a:solidFill>
              </a:rPr>
              <a:t> )</a:t>
            </a:r>
            <a:endParaRPr lang="en-US" sz="1800" b="1" dirty="0" smtClean="0">
              <a:solidFill>
                <a:srgbClr val="FF0000"/>
              </a:solidFill>
            </a:endParaRPr>
          </a:p>
          <a:p>
            <a:pPr marL="514350" indent="-514350" algn="just">
              <a:buFont typeface="+mj-lt"/>
              <a:buAutoNum type="arabicPeriod"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259100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000" dirty="0" smtClean="0">
                <a:solidFill>
                  <a:schemeClr val="accent1"/>
                </a:solidFill>
              </a:rPr>
              <a:t>ΕΧΘΡΟΙ ΤΗΣ ΥΓΕΙΑΣ</a:t>
            </a:r>
            <a:endParaRPr lang="el-GR" sz="4000" dirty="0">
              <a:solidFill>
                <a:schemeClr val="accent1"/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23528" y="1556792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l-GR" sz="2000" b="1" dirty="0" smtClean="0">
                <a:solidFill>
                  <a:srgbClr val="C00000"/>
                </a:solidFill>
              </a:rPr>
              <a:t>ΝΟΣΗΜΑΤΑ ΤΟΥ ΠΑΡΕΛΘΟΝΤΟΣ  </a:t>
            </a:r>
            <a:r>
              <a:rPr lang="el-GR" sz="2000" dirty="0" smtClean="0"/>
              <a:t>( που έχουν εξαλειφθεί)</a:t>
            </a:r>
          </a:p>
          <a:p>
            <a:pPr marL="0" indent="0" algn="ctr">
              <a:buNone/>
            </a:pPr>
            <a:endParaRPr lang="el-GR" sz="2000" dirty="0" smtClean="0"/>
          </a:p>
          <a:p>
            <a:pPr marL="0" indent="0" algn="ctr">
              <a:buNone/>
            </a:pPr>
            <a:r>
              <a:rPr lang="el-GR" sz="2000" b="1" dirty="0" smtClean="0">
                <a:solidFill>
                  <a:srgbClr val="7030A0"/>
                </a:solidFill>
              </a:rPr>
              <a:t>ΛΟΙΜΩΔΗ ΝΟΣΗΜΑΤΑ</a:t>
            </a:r>
            <a:endParaRPr lang="el-GR" sz="2000" b="1" dirty="0">
              <a:solidFill>
                <a:srgbClr val="7030A0"/>
              </a:solidFill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l-GR" sz="2000" b="1" i="1" dirty="0" smtClean="0">
                <a:solidFill>
                  <a:schemeClr val="accent3">
                    <a:lumMod val="75000"/>
                  </a:schemeClr>
                </a:solidFill>
              </a:rPr>
              <a:t>-Ευλογιά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l-GR" sz="2000" b="1" i="1" dirty="0" smtClean="0">
                <a:solidFill>
                  <a:schemeClr val="accent3">
                    <a:lumMod val="75000"/>
                  </a:schemeClr>
                </a:solidFill>
              </a:rPr>
              <a:t>-Πανώλη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l-GR" sz="2000" b="1" i="1" dirty="0" smtClean="0">
                <a:solidFill>
                  <a:schemeClr val="accent3">
                    <a:lumMod val="75000"/>
                  </a:schemeClr>
                </a:solidFill>
              </a:rPr>
              <a:t>-Διφθερίτιδα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l-GR" sz="2000" b="1" i="1" dirty="0" smtClean="0">
                <a:solidFill>
                  <a:schemeClr val="accent3">
                    <a:lumMod val="75000"/>
                  </a:schemeClr>
                </a:solidFill>
              </a:rPr>
              <a:t>-Πολιομυελίτιδα</a:t>
            </a:r>
          </a:p>
          <a:p>
            <a:pPr>
              <a:buFont typeface="Wingdings" panose="05000000000000000000" pitchFamily="2" charset="2"/>
              <a:buChar char="§"/>
            </a:pPr>
            <a:endParaRPr lang="el-GR" sz="20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l-GR" sz="2000" b="1" dirty="0" smtClean="0">
                <a:solidFill>
                  <a:schemeClr val="accent1">
                    <a:lumMod val="75000"/>
                  </a:schemeClr>
                </a:solidFill>
              </a:rPr>
              <a:t>ΝΕΟΙ ΕΧΘΡΟΙ (ΑΣΘΕΝΕΙΕΣ):  </a:t>
            </a:r>
            <a:r>
              <a:rPr lang="en-US" sz="2000" b="1" dirty="0" smtClean="0">
                <a:solidFill>
                  <a:srgbClr val="FF0000"/>
                </a:solidFill>
              </a:rPr>
              <a:t>AIDS</a:t>
            </a:r>
            <a:r>
              <a:rPr lang="el-GR" sz="2000" b="1" dirty="0" smtClean="0"/>
              <a:t> - νέες μορφές </a:t>
            </a:r>
            <a:r>
              <a:rPr lang="el-GR" sz="2000" b="1" dirty="0" smtClean="0">
                <a:solidFill>
                  <a:srgbClr val="FF0000"/>
                </a:solidFill>
              </a:rPr>
              <a:t>Ηπατίτιδας</a:t>
            </a:r>
            <a:r>
              <a:rPr lang="el-GR" sz="2000" b="1" dirty="0" smtClean="0"/>
              <a:t>  - </a:t>
            </a:r>
            <a:r>
              <a:rPr lang="el-GR" sz="2000" b="1" dirty="0" smtClean="0">
                <a:solidFill>
                  <a:srgbClr val="FF0000"/>
                </a:solidFill>
              </a:rPr>
              <a:t>Φυματίωση</a:t>
            </a:r>
          </a:p>
          <a:p>
            <a:pPr>
              <a:buFont typeface="Wingdings" panose="05000000000000000000" pitchFamily="2" charset="2"/>
              <a:buChar char="§"/>
            </a:pPr>
            <a:endParaRPr lang="el-GR" sz="2000" b="1" dirty="0"/>
          </a:p>
          <a:p>
            <a:pPr>
              <a:buFont typeface="Wingdings" panose="05000000000000000000" pitchFamily="2" charset="2"/>
              <a:buChar char="§"/>
            </a:pPr>
            <a:endParaRPr lang="el-GR" sz="2000" dirty="0" smtClean="0"/>
          </a:p>
          <a:p>
            <a:pPr>
              <a:buFont typeface="Wingdings" panose="05000000000000000000" pitchFamily="2" charset="2"/>
              <a:buChar char="§"/>
            </a:pPr>
            <a:endParaRPr lang="el-GR" sz="2000" dirty="0"/>
          </a:p>
          <a:p>
            <a:pPr>
              <a:buFont typeface="Wingdings" panose="05000000000000000000" pitchFamily="2" charset="2"/>
              <a:buChar char="§"/>
            </a:pPr>
            <a:endParaRPr lang="el-GR" sz="2000" dirty="0" smtClean="0"/>
          </a:p>
          <a:p>
            <a:pPr>
              <a:buFont typeface="Wingdings" panose="05000000000000000000" pitchFamily="2" charset="2"/>
              <a:buChar char="§"/>
            </a:pPr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37966251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ΝΟΣΗΜΑΤΑ ΠΟΛΙΤΙΣΜΟΥ</a:t>
            </a:r>
            <a:br>
              <a:rPr lang="el-G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l-GR" sz="3200" b="1" dirty="0" smtClean="0"/>
              <a:t>(Σύγχρονα Νοσήματα)</a:t>
            </a:r>
            <a:endParaRPr lang="el-GR" sz="3200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l-GR" sz="2800" b="1" dirty="0" smtClean="0">
                <a:solidFill>
                  <a:schemeClr val="accent2">
                    <a:lumMod val="75000"/>
                  </a:schemeClr>
                </a:solidFill>
              </a:rPr>
              <a:t>Καρδιαγγειακά νοσήματα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l-GR" sz="2800" b="1" dirty="0" smtClean="0">
                <a:solidFill>
                  <a:schemeClr val="accent2">
                    <a:lumMod val="75000"/>
                  </a:schemeClr>
                </a:solidFill>
              </a:rPr>
              <a:t>Καρκίνος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l-GR" sz="2800" b="1" dirty="0" smtClean="0">
                <a:solidFill>
                  <a:schemeClr val="accent2">
                    <a:lumMod val="75000"/>
                  </a:schemeClr>
                </a:solidFill>
              </a:rPr>
              <a:t>Ατυχήματα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l-GR" sz="2800" b="1" dirty="0" smtClean="0">
                <a:solidFill>
                  <a:schemeClr val="accent2">
                    <a:lumMod val="75000"/>
                  </a:schemeClr>
                </a:solidFill>
              </a:rPr>
              <a:t>Ψυχικές Διαταραχές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l-GR" sz="2800" b="1" dirty="0" smtClean="0">
                <a:solidFill>
                  <a:schemeClr val="accent2">
                    <a:lumMod val="75000"/>
                  </a:schemeClr>
                </a:solidFill>
              </a:rPr>
              <a:t>Σακχαρώδης Διαβήτης</a:t>
            </a:r>
            <a:endParaRPr lang="el-GR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43762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l-GR" sz="3200" b="1" dirty="0" smtClean="0">
                <a:solidFill>
                  <a:schemeClr val="accent6">
                    <a:lumMod val="75000"/>
                  </a:schemeClr>
                </a:solidFill>
              </a:rPr>
              <a:t>ΑΙΤΙΟΛΟΓΙΚΟΙ ΠΑΡΑΓΟΝΤΕΣ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l-GR" sz="2000" b="1" dirty="0" smtClean="0">
                <a:solidFill>
                  <a:schemeClr val="accent6">
                    <a:lumMod val="75000"/>
                  </a:schemeClr>
                </a:solidFill>
              </a:rPr>
              <a:t>ΑΝΑΠΤΥΞΗΣ ΣΥΓΧΡΟΝΩΝ ΝΟΣΗΜΑΤΩΝ</a:t>
            </a:r>
            <a:endParaRPr lang="el-GR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pPr>
              <a:buFont typeface="Wingdings" panose="05000000000000000000" pitchFamily="2" charset="2"/>
              <a:buChar char="ü"/>
            </a:pPr>
            <a:r>
              <a:rPr lang="el-GR" dirty="0" smtClean="0">
                <a:solidFill>
                  <a:srgbClr val="7030A0"/>
                </a:solidFill>
              </a:rPr>
              <a:t>Καθιστική ζωή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l-GR" dirty="0" smtClean="0">
                <a:solidFill>
                  <a:srgbClr val="7030A0"/>
                </a:solidFill>
              </a:rPr>
              <a:t>Ατμοσφαιρική Ρύπανση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l-GR" dirty="0" smtClean="0">
                <a:solidFill>
                  <a:srgbClr val="7030A0"/>
                </a:solidFill>
              </a:rPr>
              <a:t>Καταναλωτισμός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l-GR" dirty="0" smtClean="0">
                <a:solidFill>
                  <a:srgbClr val="7030A0"/>
                </a:solidFill>
              </a:rPr>
              <a:t>Αλκοολισμός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l-GR" dirty="0" smtClean="0">
                <a:solidFill>
                  <a:srgbClr val="7030A0"/>
                </a:solidFill>
              </a:rPr>
              <a:t>Τοξικομανία</a:t>
            </a:r>
          </a:p>
          <a:p>
            <a:pPr>
              <a:buFont typeface="Wingdings" panose="05000000000000000000" pitchFamily="2" charset="2"/>
              <a:buChar char="ü"/>
            </a:pPr>
            <a:endParaRPr lang="el-GR" dirty="0">
              <a:solidFill>
                <a:srgbClr val="7030A0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l-GR" dirty="0" smtClean="0">
                <a:solidFill>
                  <a:srgbClr val="7030A0"/>
                </a:solidFill>
              </a:rPr>
              <a:t>Κάπνισμα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l-GR" dirty="0" smtClean="0">
                <a:solidFill>
                  <a:srgbClr val="7030A0"/>
                </a:solidFill>
              </a:rPr>
              <a:t>Άγχος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l-GR" dirty="0" smtClean="0">
                <a:solidFill>
                  <a:srgbClr val="7030A0"/>
                </a:solidFill>
              </a:rPr>
              <a:t>Ανασφάλεια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l-GR" dirty="0" smtClean="0">
                <a:solidFill>
                  <a:srgbClr val="7030A0"/>
                </a:solidFill>
              </a:rPr>
              <a:t>Μοναξιά μεγαλουπόλεων</a:t>
            </a:r>
          </a:p>
        </p:txBody>
      </p:sp>
    </p:spTree>
    <p:extLst>
      <p:ext uri="{BB962C8B-B14F-4D97-AF65-F5344CB8AC3E}">
        <p14:creationId xmlns:p14="http://schemas.microsoft.com/office/powerpoint/2010/main" val="32360756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b="1" dirty="0" smtClean="0">
                <a:solidFill>
                  <a:srgbClr val="C00000"/>
                </a:solidFill>
              </a:rPr>
              <a:t>ΥΓΙΕΙΝΗ – ΠΡΟΛΗΠΤΙΚΗ ΙΑΤΡΙΚΗ</a:t>
            </a:r>
            <a:endParaRPr lang="el-GR" sz="3200" b="1" dirty="0">
              <a:solidFill>
                <a:srgbClr val="C00000"/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39552" y="1268760"/>
            <a:ext cx="8157592" cy="5256584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lnSpc>
                <a:spcPct val="170000"/>
              </a:lnSpc>
              <a:buNone/>
            </a:pPr>
            <a:r>
              <a:rPr lang="el-GR" sz="9600" b="1" dirty="0" smtClean="0"/>
              <a:t>Ιατρική = Θεραπεία (ίαση)</a:t>
            </a:r>
          </a:p>
          <a:p>
            <a:pPr marL="0" indent="0" algn="ctr">
              <a:lnSpc>
                <a:spcPct val="170000"/>
              </a:lnSpc>
              <a:buNone/>
            </a:pPr>
            <a:r>
              <a:rPr lang="el-GR" sz="9600" b="1" dirty="0" smtClean="0"/>
              <a:t>Υγιεινή =  Πρόληψη 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l-GR" sz="9600" b="1" dirty="0" smtClean="0">
                <a:solidFill>
                  <a:srgbClr val="FF0000"/>
                </a:solidFill>
              </a:rPr>
              <a:t>Σκοποί Ιατρικής</a:t>
            </a:r>
            <a:r>
              <a:rPr lang="el-GR" sz="9600" dirty="0" smtClean="0"/>
              <a:t>: </a:t>
            </a:r>
            <a:r>
              <a:rPr lang="el-GR" sz="9600" u="sng" dirty="0" smtClean="0"/>
              <a:t>πρόληψη + προαγωγή υγείας + θεραπεία + ανακούφιση ασθενούς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l-GR" sz="9600" b="1" dirty="0" smtClean="0">
                <a:solidFill>
                  <a:srgbClr val="00B050"/>
                </a:solidFill>
              </a:rPr>
              <a:t>Προληπτική ιατρική </a:t>
            </a:r>
            <a:r>
              <a:rPr lang="el-GR" sz="9600" dirty="0" smtClean="0"/>
              <a:t>= </a:t>
            </a:r>
            <a:r>
              <a:rPr lang="el-GR" sz="9600" i="1" dirty="0" smtClean="0"/>
              <a:t>πρόληψη + προαγωγή υγείας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l-GR" sz="9600" b="1" u="sng" dirty="0" smtClean="0">
                <a:solidFill>
                  <a:srgbClr val="00B050"/>
                </a:solidFill>
              </a:rPr>
              <a:t>Θεραπευτική Ιατρική</a:t>
            </a:r>
            <a:r>
              <a:rPr lang="el-GR" sz="9600" dirty="0" smtClean="0"/>
              <a:t>= </a:t>
            </a:r>
            <a:r>
              <a:rPr lang="el-GR" sz="9600" i="1" dirty="0" smtClean="0"/>
              <a:t>θεραπεία + ανακούφιση ασθενούς</a:t>
            </a:r>
          </a:p>
          <a:p>
            <a:pPr marL="0" indent="0" algn="ctr">
              <a:lnSpc>
                <a:spcPct val="170000"/>
              </a:lnSpc>
              <a:buNone/>
            </a:pPr>
            <a:r>
              <a:rPr lang="el-GR" sz="9600" b="1" u="sng" dirty="0" smtClean="0">
                <a:solidFill>
                  <a:srgbClr val="C00000"/>
                </a:solidFill>
              </a:rPr>
              <a:t>ΣΥΜΠΕΡΑΣΜΑ</a:t>
            </a:r>
          </a:p>
          <a:p>
            <a:pPr marL="0" indent="0" algn="ctr">
              <a:lnSpc>
                <a:spcPct val="170000"/>
              </a:lnSpc>
              <a:buNone/>
            </a:pPr>
            <a:r>
              <a:rPr lang="el-GR" sz="9600" b="1" dirty="0" smtClean="0">
                <a:solidFill>
                  <a:srgbClr val="002060"/>
                </a:solidFill>
              </a:rPr>
              <a:t>ΠΡΟΛΗΠΤΙΚΗ ΙΑΤΡΙΚΗ = ΥΓΙΕΙΝΗ</a:t>
            </a:r>
          </a:p>
          <a:p>
            <a:pPr marL="0" indent="0">
              <a:buNone/>
            </a:pPr>
            <a:endParaRPr lang="el-GR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l-GR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l-GR" dirty="0" smtClean="0"/>
              <a:t>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145302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000" b="1" dirty="0" smtClean="0">
                <a:solidFill>
                  <a:schemeClr val="accent2">
                    <a:lumMod val="75000"/>
                  </a:schemeClr>
                </a:solidFill>
              </a:rPr>
              <a:t>ΠΡΟΣΤΑΣΙΑ ΤΗΣ ΥΓΕΙΑΣ</a:t>
            </a:r>
            <a:endParaRPr lang="el-GR" sz="4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600" b="1" dirty="0" smtClean="0">
                <a:solidFill>
                  <a:srgbClr val="FF0000"/>
                </a:solidFill>
              </a:rPr>
              <a:t>ΠΡΟΣΤΑΣΙΑ ΥΓΕΙΑΣ</a:t>
            </a:r>
            <a:r>
              <a:rPr lang="en-US" sz="2600" b="1" dirty="0" smtClean="0">
                <a:solidFill>
                  <a:srgbClr val="FF0000"/>
                </a:solidFill>
              </a:rPr>
              <a:t> </a:t>
            </a:r>
            <a:r>
              <a:rPr lang="el-GR" sz="2600" b="1" dirty="0" smtClean="0">
                <a:solidFill>
                  <a:srgbClr val="FF0000"/>
                </a:solidFill>
              </a:rPr>
              <a:t>=</a:t>
            </a:r>
            <a:r>
              <a:rPr lang="en-US" sz="2600" b="1" dirty="0" smtClean="0">
                <a:solidFill>
                  <a:srgbClr val="FF0000"/>
                </a:solidFill>
              </a:rPr>
              <a:t> </a:t>
            </a:r>
            <a:r>
              <a:rPr lang="el-GR" sz="2600" b="1" dirty="0" smtClean="0">
                <a:solidFill>
                  <a:srgbClr val="FF0000"/>
                </a:solidFill>
              </a:rPr>
              <a:t>ΕΛΕΓΧΟΣ ΛΟΙΜΩΔΩΝ ΝΟΣΗΜΑΤΩΝ</a:t>
            </a:r>
          </a:p>
          <a:p>
            <a:pPr marL="0" indent="0">
              <a:buNone/>
            </a:pPr>
            <a:r>
              <a:rPr lang="el-GR" sz="2400" b="1" i="1" dirty="0" smtClean="0"/>
              <a:t>Αρχαίοι </a:t>
            </a:r>
            <a:r>
              <a:rPr lang="el-GR" sz="2400" b="1" i="1" dirty="0"/>
              <a:t>Έ</a:t>
            </a:r>
            <a:r>
              <a:rPr lang="el-GR" sz="2400" b="1" i="1" dirty="0" smtClean="0"/>
              <a:t>λληνες ,Κινέζοι, Ινδοί, Αιγύπτιοι, Εβραίοι</a:t>
            </a:r>
            <a:r>
              <a:rPr lang="el-GR" dirty="0" smtClean="0"/>
              <a:t>: </a:t>
            </a:r>
            <a:r>
              <a:rPr lang="el-GR" sz="2400" dirty="0" smtClean="0"/>
              <a:t>εφάρμοζαν κανόνες υγιεινής (</a:t>
            </a:r>
            <a:r>
              <a:rPr lang="el-GR" sz="2400" u="sng" dirty="0" smtClean="0"/>
              <a:t>καθαριότητα, σωστή πολεοδομία, υγιεινή κατοικία, υγιεινή διατροφή, ύδρευση, αποχέτευση</a:t>
            </a:r>
            <a:r>
              <a:rPr lang="el-GR" sz="2400" dirty="0" smtClean="0"/>
              <a:t>)</a:t>
            </a:r>
          </a:p>
          <a:p>
            <a:pPr marL="0" indent="0">
              <a:buNone/>
            </a:pPr>
            <a:endParaRPr lang="el-GR" sz="2400" b="1" dirty="0"/>
          </a:p>
          <a:p>
            <a:pPr marL="0" indent="0">
              <a:buNone/>
            </a:pPr>
            <a:r>
              <a:rPr lang="el-GR" sz="2800" b="1" dirty="0" smtClean="0"/>
              <a:t>ΜΕΣΑΙΩΝΑΣ:</a:t>
            </a:r>
            <a:r>
              <a:rPr lang="el-GR" dirty="0" smtClean="0"/>
              <a:t> </a:t>
            </a:r>
            <a:r>
              <a:rPr lang="el-GR" sz="2800" dirty="0" smtClean="0"/>
              <a:t>Καραντίνα (μέτρο προστασίας) απομόνωση πλοίων και ανθρώπων για 40 μέρες.</a:t>
            </a:r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18102955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>
                <a:solidFill>
                  <a:schemeClr val="accent3"/>
                </a:solidFill>
              </a:rPr>
              <a:t>ΠΡΟΟΔΟΣ ΕΠΙΣΤΗΜΗΣ</a:t>
            </a:r>
            <a:endParaRPr lang="el-GR" b="1" dirty="0">
              <a:solidFill>
                <a:schemeClr val="accent3"/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l-GR" dirty="0" smtClean="0">
                <a:solidFill>
                  <a:schemeClr val="tx2"/>
                </a:solidFill>
              </a:rPr>
              <a:t>Γνώση αιτιολογίας πολλών νοσημάτων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 smtClean="0">
                <a:solidFill>
                  <a:schemeClr val="tx2"/>
                </a:solidFill>
              </a:rPr>
              <a:t>Εφαρμογή εμβολιασμών στα παιδιά + ευπαθείς ομάδες πληθυσμού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 smtClean="0">
                <a:solidFill>
                  <a:schemeClr val="tx2"/>
                </a:solidFill>
              </a:rPr>
              <a:t>Ενίσχυση άμυνας οργανισμού</a:t>
            </a:r>
          </a:p>
          <a:p>
            <a:pPr marL="0" indent="0" algn="ctr">
              <a:buNone/>
            </a:pPr>
            <a:r>
              <a:rPr lang="el-GR" b="1" dirty="0" smtClean="0">
                <a:solidFill>
                  <a:schemeClr val="accent6">
                    <a:lumMod val="75000"/>
                  </a:schemeClr>
                </a:solidFill>
              </a:rPr>
              <a:t>ΠΡΟΣΥΜΠΤΩΜΑΤΙΚΟΣ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E</a:t>
            </a:r>
            <a:r>
              <a:rPr lang="el-GR" b="1" dirty="0" smtClean="0">
                <a:solidFill>
                  <a:schemeClr val="accent6">
                    <a:lumMod val="75000"/>
                  </a:schemeClr>
                </a:solidFill>
              </a:rPr>
              <a:t>ΛΕΓΧΟΣ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l-GR" dirty="0" smtClean="0"/>
              <a:t>Ατομικό επίπεδο ( </a:t>
            </a:r>
            <a:r>
              <a:rPr lang="en-US" dirty="0" smtClean="0"/>
              <a:t>check up 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l-GR" dirty="0" smtClean="0"/>
              <a:t>Ομαδικό επίπεδο ( ανίχνευση – </a:t>
            </a:r>
            <a:r>
              <a:rPr lang="en-US" dirty="0" smtClean="0"/>
              <a:t>screening )</a:t>
            </a:r>
            <a:endParaRPr lang="el-GR" dirty="0" smtClean="0"/>
          </a:p>
          <a:p>
            <a:pPr marL="514350" indent="-514350">
              <a:buFont typeface="+mj-lt"/>
              <a:buAutoNum type="arabicPeriod"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00809774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</TotalTime>
  <Words>303</Words>
  <Application>Microsoft Office PowerPoint</Application>
  <PresentationFormat>Προβολή στην οθόνη (4:3)</PresentationFormat>
  <Paragraphs>70</Paragraphs>
  <Slides>8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9" baseType="lpstr">
      <vt:lpstr>Θέμα του Office</vt:lpstr>
      <vt:lpstr>ΚΕΦ. 3 Η ΕΝΝΟΙΑ ΤΗΣ ΥΓΕΙΑΣ</vt:lpstr>
      <vt:lpstr>ΟΜΑΔΕΣ ΑΝΘΡΩΠΩΝ (σύμφωνα με τον ορισμό της υγείας)</vt:lpstr>
      <vt:lpstr>ΕΧΘΡΟΙ ΤΗΣ ΥΓΕΙΑΣ</vt:lpstr>
      <vt:lpstr>ΝΟΣΗΜΑΤΑ ΠΟΛΙΤΙΣΜΟΥ (Σύγχρονα Νοσήματα)</vt:lpstr>
      <vt:lpstr>ΑΙΤΙΟΛΟΓΙΚΟΙ ΠΑΡΑΓΟΝΤΕΣ ΑΝΑΠΤΥΞΗΣ ΣΥΓΧΡΟΝΩΝ ΝΟΣΗΜΑΤΩΝ</vt:lpstr>
      <vt:lpstr>ΥΓΙΕΙΝΗ – ΠΡΟΛΗΠΤΙΚΗ ΙΑΤΡΙΚΗ</vt:lpstr>
      <vt:lpstr>ΠΡΟΣΤΑΣΙΑ ΤΗΣ ΥΓΕΙΑΣ</vt:lpstr>
      <vt:lpstr>ΠΡΟΟΔΟΣ ΕΠΙΣΤΗΜΗΣ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ΚΕΦ. 3 Η ΕΝΝΟΙΑ ΤΗΣ ΥΓΕΙΑΣ</dc:title>
  <dc:creator>Nikos</dc:creator>
  <cp:lastModifiedBy>Nikos</cp:lastModifiedBy>
  <cp:revision>28</cp:revision>
  <dcterms:created xsi:type="dcterms:W3CDTF">2020-04-02T16:49:51Z</dcterms:created>
  <dcterms:modified xsi:type="dcterms:W3CDTF">2020-04-04T08:31:15Z</dcterms:modified>
</cp:coreProperties>
</file>