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2" autoAdjust="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8F26-3EC4-4D6A-B44C-DA93F03925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7FD-EECC-4D99-8183-AFD92B1AD5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130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8F26-3EC4-4D6A-B44C-DA93F03925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7FD-EECC-4D99-8183-AFD92B1AD5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266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8F26-3EC4-4D6A-B44C-DA93F03925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7FD-EECC-4D99-8183-AFD92B1AD5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620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8F26-3EC4-4D6A-B44C-DA93F03925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7FD-EECC-4D99-8183-AFD92B1AD5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207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8F26-3EC4-4D6A-B44C-DA93F03925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7FD-EECC-4D99-8183-AFD92B1AD5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856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8F26-3EC4-4D6A-B44C-DA93F03925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7FD-EECC-4D99-8183-AFD92B1AD5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914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8F26-3EC4-4D6A-B44C-DA93F03925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7FD-EECC-4D99-8183-AFD92B1AD5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5824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8F26-3EC4-4D6A-B44C-DA93F03925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7FD-EECC-4D99-8183-AFD92B1AD5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1691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8F26-3EC4-4D6A-B44C-DA93F03925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7FD-EECC-4D99-8183-AFD92B1AD5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320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8F26-3EC4-4D6A-B44C-DA93F03925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7FD-EECC-4D99-8183-AFD92B1AD5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4798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8F26-3EC4-4D6A-B44C-DA93F03925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87FD-EECC-4D99-8183-AFD92B1AD5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880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48F26-3EC4-4D6A-B44C-DA93F03925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187FD-EECC-4D99-8183-AFD92B1AD5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4762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728191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l-GR" sz="3600" b="1" dirty="0" smtClean="0"/>
              <a:t>ΚΕΦ. 3</a:t>
            </a:r>
            <a:br>
              <a:rPr lang="el-GR" sz="3600" b="1" dirty="0" smtClean="0"/>
            </a:br>
            <a:r>
              <a:rPr lang="el-GR" sz="3600" b="1" dirty="0" smtClean="0"/>
              <a:t>Η ΕΝΝΟΙΑ ΤΗΣ ΥΓΕΙΑΣ</a:t>
            </a:r>
            <a:endParaRPr lang="el-GR" sz="36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2592288"/>
          </a:xfrm>
          <a:solidFill>
            <a:srgbClr val="00B050"/>
          </a:solidFill>
        </p:spPr>
        <p:txBody>
          <a:bodyPr>
            <a:normAutofit fontScale="62500" lnSpcReduction="20000"/>
          </a:bodyPr>
          <a:lstStyle/>
          <a:p>
            <a:endParaRPr lang="el-GR" dirty="0" smtClean="0">
              <a:solidFill>
                <a:srgbClr val="FFC000"/>
              </a:solidFill>
            </a:endParaRPr>
          </a:p>
          <a:p>
            <a:r>
              <a:rPr lang="el-GR" sz="4000" dirty="0" smtClean="0">
                <a:solidFill>
                  <a:srgbClr val="FFC000"/>
                </a:solidFill>
              </a:rPr>
              <a:t>Η Υγεία αποτελεί θεμελιώδες</a:t>
            </a:r>
          </a:p>
          <a:p>
            <a:endParaRPr lang="el-GR" sz="4000" dirty="0" smtClean="0">
              <a:solidFill>
                <a:srgbClr val="FFC000"/>
              </a:solidFill>
            </a:endParaRPr>
          </a:p>
          <a:p>
            <a:r>
              <a:rPr lang="el-GR" sz="4000" dirty="0" smtClean="0">
                <a:solidFill>
                  <a:srgbClr val="FFC000"/>
                </a:solidFill>
              </a:rPr>
              <a:t> δικαίωμα του ανθρώπου.</a:t>
            </a:r>
          </a:p>
          <a:p>
            <a:endParaRPr lang="el-GR" dirty="0">
              <a:solidFill>
                <a:srgbClr val="FFC000"/>
              </a:solidFill>
            </a:endParaRPr>
          </a:p>
          <a:p>
            <a:endParaRPr lang="el-GR" dirty="0" smtClean="0">
              <a:solidFill>
                <a:srgbClr val="FFC000"/>
              </a:solidFill>
            </a:endParaRPr>
          </a:p>
          <a:p>
            <a:r>
              <a:rPr lang="el-GR" dirty="0" smtClean="0">
                <a:solidFill>
                  <a:srgbClr val="FFC000"/>
                </a:solidFill>
              </a:rPr>
              <a:t>Σύνταγμα της Ελλάδας</a:t>
            </a:r>
          </a:p>
          <a:p>
            <a:endParaRPr lang="el-G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683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solidFill>
                  <a:srgbClr val="92D050"/>
                </a:solidFill>
              </a:rPr>
              <a:t>ΟΜΑΔΕΣ ΑΝΘΡΩΠΩΝ</a:t>
            </a:r>
            <a:br>
              <a:rPr lang="el-GR" sz="3200" b="1" dirty="0" smtClean="0">
                <a:solidFill>
                  <a:srgbClr val="92D050"/>
                </a:solidFill>
              </a:rPr>
            </a:br>
            <a:r>
              <a:rPr lang="el-GR" sz="2000" dirty="0" smtClean="0"/>
              <a:t>(</a:t>
            </a:r>
            <a:r>
              <a:rPr lang="el-GR" sz="2000" u="sng" dirty="0" smtClean="0"/>
              <a:t>σύμφωνα με τον ορισμό της υγείας</a:t>
            </a:r>
            <a:r>
              <a:rPr lang="el-GR" sz="2000" dirty="0" smtClean="0"/>
              <a:t>)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l-GR" sz="2000" dirty="0"/>
              <a:t> </a:t>
            </a:r>
            <a:r>
              <a:rPr lang="el-GR" sz="2000" dirty="0" smtClean="0"/>
              <a:t>    </a:t>
            </a:r>
            <a:r>
              <a:rPr lang="el-GR" sz="2000" b="1" dirty="0" smtClean="0"/>
              <a:t>ΠΡΑΓΜΑΤΙΚΑ ΥΓΙΕΙΣ</a:t>
            </a:r>
            <a:r>
              <a:rPr lang="el-GR" dirty="0" smtClean="0"/>
              <a:t>: </a:t>
            </a:r>
            <a:r>
              <a:rPr lang="el-GR" sz="2000" dirty="0" smtClean="0"/>
              <a:t>οι σωματικές και ψυχικές λειτουργίες τους είναι μέσα στα φυσιολογικά όρια σύμφωνα με το φύλο, την ηλικία, τον κοινωνικό και γεωγραφικό χώρο.</a:t>
            </a:r>
          </a:p>
          <a:p>
            <a:pPr marL="514350" indent="-514350" algn="just">
              <a:buFont typeface="+mj-lt"/>
              <a:buAutoNum type="arabicPeriod"/>
            </a:pPr>
            <a:endParaRPr lang="el-GR" sz="20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l-GR" sz="2000" b="1" dirty="0" smtClean="0"/>
              <a:t>ΑΣΘΕΝΕΙΣ</a:t>
            </a:r>
            <a:r>
              <a:rPr lang="el-GR" sz="2000" dirty="0" smtClean="0"/>
              <a:t> : σ’ αυτούς γίνεται αντιληπτή η λειτουργική διαταραχή</a:t>
            </a:r>
          </a:p>
          <a:p>
            <a:pPr marL="514350" indent="-514350" algn="just">
              <a:buFont typeface="+mj-lt"/>
              <a:buAutoNum type="arabicPeriod"/>
            </a:pPr>
            <a:endParaRPr lang="en-US" sz="20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l-GR" sz="2000" b="1" dirty="0" smtClean="0"/>
              <a:t>ΕΝ ΔΥΝΑΜΕΙ ΑΣΘΕΝΕΙΣ</a:t>
            </a:r>
            <a:r>
              <a:rPr lang="el-GR" sz="2000" dirty="0" smtClean="0"/>
              <a:t>: ενδιάμεση κατάσταση, μεταξύ υγείας και ασθένειας.</a:t>
            </a:r>
            <a:endParaRPr lang="en-US" sz="2000" dirty="0" smtClean="0"/>
          </a:p>
          <a:p>
            <a:pPr marL="0" indent="0" algn="just">
              <a:buNone/>
            </a:pPr>
            <a:r>
              <a:rPr lang="el-GR" sz="1800" b="1" dirty="0" smtClean="0">
                <a:solidFill>
                  <a:srgbClr val="0070C0"/>
                </a:solidFill>
              </a:rPr>
              <a:t>(Οι άνθρωποι αυτοί έχουν υποστεί βλάβη χωρίς να το γνωρίζουν</a:t>
            </a:r>
            <a:r>
              <a:rPr lang="el-GR" sz="1800" b="1" dirty="0" smtClean="0">
                <a:solidFill>
                  <a:srgbClr val="0070C0"/>
                </a:solidFill>
              </a:rPr>
              <a:t>)</a:t>
            </a:r>
            <a:endParaRPr lang="en-US" sz="1800" b="1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el-GR" sz="1800" b="1" dirty="0" smtClean="0">
              <a:solidFill>
                <a:srgbClr val="0070C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1800" b="1" dirty="0" smtClean="0">
                <a:solidFill>
                  <a:srgbClr val="002060"/>
                </a:solidFill>
              </a:rPr>
              <a:t>Η Υγιεινή προσπαθεί να μειώσει ή και να εξαλείψει τους αιτιολογικούς παράγοντες που επιδρούν στην υγεία του </a:t>
            </a:r>
            <a:r>
              <a:rPr lang="el-GR" sz="1800" b="1" dirty="0" smtClean="0">
                <a:solidFill>
                  <a:srgbClr val="002060"/>
                </a:solidFill>
              </a:rPr>
              <a:t>ανθρώπου: </a:t>
            </a:r>
            <a:r>
              <a:rPr lang="el-GR" sz="1800" b="1" dirty="0" smtClean="0">
                <a:solidFill>
                  <a:srgbClr val="FF0000"/>
                </a:solidFill>
              </a:rPr>
              <a:t>( </a:t>
            </a:r>
            <a:r>
              <a:rPr lang="el-GR" sz="1800" b="1" i="1" u="sng" dirty="0" smtClean="0">
                <a:solidFill>
                  <a:srgbClr val="FF0000"/>
                </a:solidFill>
              </a:rPr>
              <a:t>στοιχεία του περιβάλλοντος, ανθρώπινη κοινωνία, τρόπος ζωής, γονότυπος κάθε ανθρώπου</a:t>
            </a:r>
            <a:r>
              <a:rPr lang="el-GR" sz="1800" b="1" dirty="0" smtClean="0">
                <a:solidFill>
                  <a:srgbClr val="FF0000"/>
                </a:solidFill>
              </a:rPr>
              <a:t> )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591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>
                <a:solidFill>
                  <a:schemeClr val="accent1"/>
                </a:solidFill>
              </a:rPr>
              <a:t>ΕΧΘΡΟΙ ΤΗΣ ΥΓΕΙΑΣ</a:t>
            </a:r>
            <a:endParaRPr lang="el-GR" sz="4000" dirty="0">
              <a:solidFill>
                <a:schemeClr val="accent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000" b="1" dirty="0" smtClean="0">
                <a:solidFill>
                  <a:srgbClr val="C00000"/>
                </a:solidFill>
              </a:rPr>
              <a:t>ΝΟΣΗΜΑΤΑ ΤΟΥ ΠΑΡΕΛΘΟΝΤΟΣ  </a:t>
            </a:r>
            <a:r>
              <a:rPr lang="el-GR" sz="2000" dirty="0" smtClean="0"/>
              <a:t>( που έχουν εξαλειφθεί)</a:t>
            </a:r>
          </a:p>
          <a:p>
            <a:pPr marL="0" indent="0" algn="ctr">
              <a:buNone/>
            </a:pPr>
            <a:endParaRPr lang="el-GR" sz="2000" dirty="0" smtClean="0"/>
          </a:p>
          <a:p>
            <a:pPr marL="0" indent="0" algn="ctr">
              <a:buNone/>
            </a:pPr>
            <a:r>
              <a:rPr lang="el-GR" sz="2000" b="1" dirty="0" smtClean="0">
                <a:solidFill>
                  <a:srgbClr val="7030A0"/>
                </a:solidFill>
              </a:rPr>
              <a:t>ΛΟΙΜΩΔΗ ΝΟΣΗΜΑΤΑ</a:t>
            </a:r>
            <a:endParaRPr lang="el-GR" sz="2000" b="1" dirty="0">
              <a:solidFill>
                <a:srgbClr val="7030A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l-GR" sz="2000" b="1" i="1" dirty="0" smtClean="0">
                <a:solidFill>
                  <a:schemeClr val="accent3">
                    <a:lumMod val="75000"/>
                  </a:schemeClr>
                </a:solidFill>
              </a:rPr>
              <a:t>-Ευλογιά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l-GR" sz="2000" b="1" i="1" dirty="0" smtClean="0">
                <a:solidFill>
                  <a:schemeClr val="accent3">
                    <a:lumMod val="75000"/>
                  </a:schemeClr>
                </a:solidFill>
              </a:rPr>
              <a:t>-Πανώλη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l-GR" sz="2000" b="1" i="1" dirty="0" smtClean="0">
                <a:solidFill>
                  <a:schemeClr val="accent3">
                    <a:lumMod val="75000"/>
                  </a:schemeClr>
                </a:solidFill>
              </a:rPr>
              <a:t>-Διφθερίτιδα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l-GR" sz="2000" b="1" i="1" dirty="0" smtClean="0">
                <a:solidFill>
                  <a:schemeClr val="accent3">
                    <a:lumMod val="75000"/>
                  </a:schemeClr>
                </a:solidFill>
              </a:rPr>
              <a:t>-Πολιομυελίτιδα</a:t>
            </a:r>
          </a:p>
          <a:p>
            <a:pPr>
              <a:buFont typeface="Wingdings" panose="05000000000000000000" pitchFamily="2" charset="2"/>
              <a:buChar char="§"/>
            </a:pPr>
            <a:endParaRPr lang="el-GR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ΝΕΟΙ ΕΧΘΡΟΙ (ΑΣΘΕΝΕΙΕΣ):  </a:t>
            </a:r>
            <a:r>
              <a:rPr lang="en-US" sz="2000" b="1" dirty="0" smtClean="0">
                <a:solidFill>
                  <a:srgbClr val="FF0000"/>
                </a:solidFill>
              </a:rPr>
              <a:t>AIDS</a:t>
            </a:r>
            <a:r>
              <a:rPr lang="el-GR" sz="2000" b="1" dirty="0" smtClean="0"/>
              <a:t> - νέες μορφές </a:t>
            </a:r>
            <a:r>
              <a:rPr lang="el-GR" sz="2000" b="1" dirty="0" smtClean="0">
                <a:solidFill>
                  <a:srgbClr val="FF0000"/>
                </a:solidFill>
              </a:rPr>
              <a:t>Ηπατίτιδας</a:t>
            </a:r>
            <a:r>
              <a:rPr lang="el-GR" sz="2000" b="1" dirty="0" smtClean="0"/>
              <a:t>  - </a:t>
            </a:r>
            <a:r>
              <a:rPr lang="el-GR" sz="2000" b="1" dirty="0" smtClean="0">
                <a:solidFill>
                  <a:srgbClr val="FF0000"/>
                </a:solidFill>
              </a:rPr>
              <a:t>Φυματίωση</a:t>
            </a:r>
          </a:p>
          <a:p>
            <a:pPr>
              <a:buFont typeface="Wingdings" panose="05000000000000000000" pitchFamily="2" charset="2"/>
              <a:buChar char="§"/>
            </a:pPr>
            <a:endParaRPr lang="el-GR" sz="2000" b="1" dirty="0"/>
          </a:p>
          <a:p>
            <a:pPr>
              <a:buFont typeface="Wingdings" panose="05000000000000000000" pitchFamily="2" charset="2"/>
              <a:buChar char="§"/>
            </a:pPr>
            <a:endParaRPr lang="el-GR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el-GR" sz="2000" dirty="0"/>
          </a:p>
          <a:p>
            <a:pPr>
              <a:buFont typeface="Wingdings" panose="05000000000000000000" pitchFamily="2" charset="2"/>
              <a:buChar char="§"/>
            </a:pPr>
            <a:endParaRPr lang="el-GR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796625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ΝΟΣΗΜΑΤΑ ΠΟΛΙΤΙΣΜΟΥ</a:t>
            </a:r>
            <a:b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l-GR" sz="3200" b="1" dirty="0" smtClean="0"/>
              <a:t>(Σύγχρονα Νοσήματα)</a:t>
            </a:r>
            <a:endParaRPr lang="el-GR"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Καρδιαγγειακά νοσήματα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Καρκίνος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Ατυχήματα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Ψυχικές Διαταραχές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Σακχαρώδης Διαβήτης</a:t>
            </a:r>
            <a:endParaRPr lang="el-G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37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l-GR" sz="3200" b="1" dirty="0" smtClean="0">
                <a:solidFill>
                  <a:schemeClr val="accent6">
                    <a:lumMod val="75000"/>
                  </a:schemeClr>
                </a:solidFill>
              </a:rPr>
              <a:t>ΑΙΤΙΟΛΟΓΙΚΟΙ ΠΑΡΑΓΟΝΤΕΣ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ΑΝΑΠΤΥΞΗΣ ΣΥΓΧΡΟΝΩΝ ΝΟΣΗΜΑΤΩΝ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>
              <a:buFont typeface="Wingdings" panose="05000000000000000000" pitchFamily="2" charset="2"/>
              <a:buChar char="ü"/>
            </a:pPr>
            <a:r>
              <a:rPr lang="el-GR" dirty="0" smtClean="0">
                <a:solidFill>
                  <a:srgbClr val="7030A0"/>
                </a:solidFill>
              </a:rPr>
              <a:t>Καθιστική ζωή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>
                <a:solidFill>
                  <a:srgbClr val="7030A0"/>
                </a:solidFill>
              </a:rPr>
              <a:t>Ατμοσφαιρική Ρύπανση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>
                <a:solidFill>
                  <a:srgbClr val="7030A0"/>
                </a:solidFill>
              </a:rPr>
              <a:t>Καταναλωτισμός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>
                <a:solidFill>
                  <a:srgbClr val="7030A0"/>
                </a:solidFill>
              </a:rPr>
              <a:t>Αλκοολισμός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>
                <a:solidFill>
                  <a:srgbClr val="7030A0"/>
                </a:solidFill>
              </a:rPr>
              <a:t>Τοξικομανία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dirty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>
                <a:solidFill>
                  <a:srgbClr val="7030A0"/>
                </a:solidFill>
              </a:rPr>
              <a:t>Κάπνισμα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>
                <a:solidFill>
                  <a:srgbClr val="7030A0"/>
                </a:solidFill>
              </a:rPr>
              <a:t>Άγχος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>
                <a:solidFill>
                  <a:srgbClr val="7030A0"/>
                </a:solidFill>
              </a:rPr>
              <a:t>Ανασφάλεια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>
                <a:solidFill>
                  <a:srgbClr val="7030A0"/>
                </a:solidFill>
              </a:rPr>
              <a:t>Μοναξιά μεγαλουπόλεων</a:t>
            </a:r>
          </a:p>
        </p:txBody>
      </p:sp>
    </p:spTree>
    <p:extLst>
      <p:ext uri="{BB962C8B-B14F-4D97-AF65-F5344CB8AC3E}">
        <p14:creationId xmlns:p14="http://schemas.microsoft.com/office/powerpoint/2010/main" val="3236075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solidFill>
                  <a:srgbClr val="C00000"/>
                </a:solidFill>
              </a:rPr>
              <a:t>ΥΓΙΕΙΝΗ – ΠΡΟΛΗΠΤΙΚΗ ΙΑΤΡΙΚΗ</a:t>
            </a:r>
            <a:endParaRPr lang="el-GR" sz="3200" b="1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9552" y="1268760"/>
            <a:ext cx="8157592" cy="525658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70000"/>
              </a:lnSpc>
              <a:buNone/>
            </a:pPr>
            <a:r>
              <a:rPr lang="el-GR" sz="9600" b="1" dirty="0" smtClean="0"/>
              <a:t>Ιατρική = Θεραπεία (ίαση)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l-GR" sz="9600" b="1" dirty="0" smtClean="0"/>
              <a:t>Υγιεινή =  Πρόληψη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9600" b="1" dirty="0" smtClean="0">
                <a:solidFill>
                  <a:srgbClr val="FF0000"/>
                </a:solidFill>
              </a:rPr>
              <a:t>Σκοποί Ιατρικής</a:t>
            </a:r>
            <a:r>
              <a:rPr lang="el-GR" sz="9600" dirty="0" smtClean="0"/>
              <a:t>: </a:t>
            </a:r>
            <a:r>
              <a:rPr lang="el-GR" sz="9600" u="sng" dirty="0" smtClean="0"/>
              <a:t>πρόληψη + προαγωγή υγείας + θεραπεία + ανακούφιση ασθενούς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9600" b="1" dirty="0" smtClean="0">
                <a:solidFill>
                  <a:srgbClr val="00B050"/>
                </a:solidFill>
              </a:rPr>
              <a:t>Προληπτική ιατρική </a:t>
            </a:r>
            <a:r>
              <a:rPr lang="el-GR" sz="9600" dirty="0" smtClean="0"/>
              <a:t>= </a:t>
            </a:r>
            <a:r>
              <a:rPr lang="el-GR" sz="9600" i="1" dirty="0" smtClean="0"/>
              <a:t>πρόληψη + προαγωγή υγείας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9600" b="1" u="sng" dirty="0" smtClean="0">
                <a:solidFill>
                  <a:srgbClr val="00B050"/>
                </a:solidFill>
              </a:rPr>
              <a:t>Θεραπευτική Ιατρική</a:t>
            </a:r>
            <a:r>
              <a:rPr lang="el-GR" sz="9600" dirty="0" smtClean="0"/>
              <a:t>= </a:t>
            </a:r>
            <a:r>
              <a:rPr lang="el-GR" sz="9600" i="1" dirty="0" smtClean="0"/>
              <a:t>θεραπεία + ανακούφιση ασθενούς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l-GR" sz="9600" b="1" u="sng" dirty="0" smtClean="0">
                <a:solidFill>
                  <a:srgbClr val="C00000"/>
                </a:solidFill>
              </a:rPr>
              <a:t>ΣΥΜΠΕΡΑΣΜΑ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l-GR" sz="9600" b="1" dirty="0" smtClean="0">
                <a:solidFill>
                  <a:srgbClr val="002060"/>
                </a:solidFill>
              </a:rPr>
              <a:t>ΠΡΟΛΗΠΤΙΚΗ ΙΑΤΡΙΚΗ = ΥΓΙΕΙΝΗ</a:t>
            </a:r>
          </a:p>
          <a:p>
            <a:pPr marL="0" indent="0">
              <a:buNone/>
            </a:pPr>
            <a:endParaRPr lang="el-GR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l-GR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14530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</a:rPr>
              <a:t>ΠΡΟΣΤΑΣΙΑ ΤΗΣ ΥΓΕΙΑΣ</a:t>
            </a:r>
            <a:endParaRPr lang="el-GR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600" b="1" dirty="0" smtClean="0">
                <a:solidFill>
                  <a:srgbClr val="FF0000"/>
                </a:solidFill>
              </a:rPr>
              <a:t>ΠΡΟΣΤΑΣΙΑ ΥΓΕΙΑΣ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l-GR" sz="2600" b="1" dirty="0" smtClean="0">
                <a:solidFill>
                  <a:srgbClr val="FF0000"/>
                </a:solidFill>
              </a:rPr>
              <a:t>=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l-GR" sz="2600" b="1" dirty="0" smtClean="0">
                <a:solidFill>
                  <a:srgbClr val="FF0000"/>
                </a:solidFill>
              </a:rPr>
              <a:t>ΕΛΕΓΧΟΣ ΛΟΙΜΩΔΩΝ ΝΟΣΗΜΑΤΩΝ</a:t>
            </a:r>
          </a:p>
          <a:p>
            <a:pPr marL="0" indent="0">
              <a:buNone/>
            </a:pPr>
            <a:r>
              <a:rPr lang="el-GR" sz="2400" b="1" i="1" dirty="0" smtClean="0"/>
              <a:t>Αρχαίοι </a:t>
            </a:r>
            <a:r>
              <a:rPr lang="el-GR" sz="2400" b="1" i="1" dirty="0"/>
              <a:t>Έ</a:t>
            </a:r>
            <a:r>
              <a:rPr lang="el-GR" sz="2400" b="1" i="1" dirty="0" smtClean="0"/>
              <a:t>λληνες ,Κινέζοι, Ινδοί, Αιγύπτιοι, Εβραίοι</a:t>
            </a:r>
            <a:r>
              <a:rPr lang="el-GR" dirty="0" smtClean="0"/>
              <a:t>: </a:t>
            </a:r>
            <a:r>
              <a:rPr lang="el-GR" sz="2400" dirty="0" smtClean="0"/>
              <a:t>εφάρμοζαν κανόνες υγιεινής (</a:t>
            </a:r>
            <a:r>
              <a:rPr lang="el-GR" sz="2400" u="sng" dirty="0" smtClean="0"/>
              <a:t>καθαριότητα, σωστή πολεοδομία, υγιεινή κατοικία, υγιεινή διατροφή, ύδρευση, αποχέτευση</a:t>
            </a:r>
            <a:r>
              <a:rPr lang="el-GR" sz="2400" dirty="0" smtClean="0"/>
              <a:t>)</a:t>
            </a:r>
          </a:p>
          <a:p>
            <a:pPr marL="0" indent="0">
              <a:buNone/>
            </a:pPr>
            <a:endParaRPr lang="el-GR" sz="2400" b="1" dirty="0"/>
          </a:p>
          <a:p>
            <a:pPr marL="0" indent="0">
              <a:buNone/>
            </a:pPr>
            <a:r>
              <a:rPr lang="el-GR" sz="2800" b="1" dirty="0" smtClean="0"/>
              <a:t>ΜΕΣΑΙΩΝΑΣ:</a:t>
            </a:r>
            <a:r>
              <a:rPr lang="el-GR" dirty="0" smtClean="0"/>
              <a:t> </a:t>
            </a:r>
            <a:r>
              <a:rPr lang="el-GR" sz="2800" dirty="0" smtClean="0"/>
              <a:t>Καραντίνα (μέτρο προστασίας) απομόνωση πλοίων και ανθρώπων για 40 μέρες.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810295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accent3"/>
                </a:solidFill>
              </a:rPr>
              <a:t>ΠΡΟΟΔΟΣ ΕΠΙΣΤΗΜΗΣ</a:t>
            </a:r>
            <a:endParaRPr lang="el-GR" b="1" dirty="0">
              <a:solidFill>
                <a:schemeClr val="accent3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chemeClr val="tx2"/>
                </a:solidFill>
              </a:rPr>
              <a:t>Γνώση αιτιολογίας πολλών νοσημάτων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chemeClr val="tx2"/>
                </a:solidFill>
              </a:rPr>
              <a:t>Εφαρμογή εμβολιασμών στα παιδιά + ευπαθείς ομάδες πληθυσμού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chemeClr val="tx2"/>
                </a:solidFill>
              </a:rPr>
              <a:t>Ενίσχυση άμυνας οργανισμού</a:t>
            </a:r>
          </a:p>
          <a:p>
            <a:pPr marL="0" indent="0" algn="ctr">
              <a:buNone/>
            </a:pP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ΠΡΟΣΥΜΠΤΩΜΑΤΙΚΟΣ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ΛΕΓΧΟΣ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 smtClean="0"/>
              <a:t>Ατομικό επίπεδο ( </a:t>
            </a:r>
            <a:r>
              <a:rPr lang="en-US" dirty="0" smtClean="0"/>
              <a:t>check up 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 smtClean="0"/>
              <a:t>Ομαδικό επίπεδο ( ανίχνευση – </a:t>
            </a:r>
            <a:r>
              <a:rPr lang="en-US" dirty="0" smtClean="0"/>
              <a:t>screening )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0080977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303</Words>
  <Application>Microsoft Office PowerPoint</Application>
  <PresentationFormat>Προβολή στην οθόνη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ΚΕΦ. 3 Η ΕΝΝΟΙΑ ΤΗΣ ΥΓΕΙΑΣ</vt:lpstr>
      <vt:lpstr>ΟΜΑΔΕΣ ΑΝΘΡΩΠΩΝ (σύμφωνα με τον ορισμό της υγείας)</vt:lpstr>
      <vt:lpstr>ΕΧΘΡΟΙ ΤΗΣ ΥΓΕΙΑΣ</vt:lpstr>
      <vt:lpstr>ΝΟΣΗΜΑΤΑ ΠΟΛΙΤΙΣΜΟΥ (Σύγχρονα Νοσήματα)</vt:lpstr>
      <vt:lpstr>ΑΙΤΙΟΛΟΓΙΚΟΙ ΠΑΡΑΓΟΝΤΕΣ ΑΝΑΠΤΥΞΗΣ ΣΥΓΧΡΟΝΩΝ ΝΟΣΗΜΑΤΩΝ</vt:lpstr>
      <vt:lpstr>ΥΓΙΕΙΝΗ – ΠΡΟΛΗΠΤΙΚΗ ΙΑΤΡΙΚΗ</vt:lpstr>
      <vt:lpstr>ΠΡΟΣΤΑΣΙΑ ΤΗΣ ΥΓΕΙΑΣ</vt:lpstr>
      <vt:lpstr>ΠΡΟΟΔΟΣ ΕΠΙΣΤΗΜΗΣ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ΚΕΦ. 3 Η ΕΝΝΟΙΑ ΤΗΣ ΥΓΕΙΑΣ</dc:title>
  <dc:creator>Nikos</dc:creator>
  <cp:lastModifiedBy>Nikos</cp:lastModifiedBy>
  <cp:revision>28</cp:revision>
  <dcterms:created xsi:type="dcterms:W3CDTF">2020-04-02T16:49:51Z</dcterms:created>
  <dcterms:modified xsi:type="dcterms:W3CDTF">2020-04-04T08:31:15Z</dcterms:modified>
</cp:coreProperties>
</file>