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2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5" name="Υπότιτλο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1" name="Θέση ημερομηνίας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55945DD-CEE0-41A2-9129-67D5E06B29E3}" type="datetimeFigureOut">
              <a:rPr lang="el-GR" smtClean="0"/>
              <a:t>23/4/2020</a:t>
            </a:fld>
            <a:endParaRPr lang="el-GR"/>
          </a:p>
        </p:txBody>
      </p:sp>
      <p:sp>
        <p:nvSpPr>
          <p:cNvPr id="18" name="Θέση υποσέλιδου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DA82AC2-E5A3-4D48-9F5D-D3C404FD2597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945DD-CEE0-41A2-9129-67D5E06B29E3}" type="datetimeFigureOut">
              <a:rPr lang="el-GR" smtClean="0"/>
              <a:t>23/4/2020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82AC2-E5A3-4D48-9F5D-D3C404FD25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55945DD-CEE0-41A2-9129-67D5E06B29E3}" type="datetimeFigureOut">
              <a:rPr lang="el-GR" smtClean="0"/>
              <a:t>23/4/2020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A82AC2-E5A3-4D48-9F5D-D3C404FD25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945DD-CEE0-41A2-9129-67D5E06B29E3}" type="datetimeFigureOut">
              <a:rPr lang="el-GR" smtClean="0"/>
              <a:t>23/4/2020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82AC2-E5A3-4D48-9F5D-D3C404FD25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5945DD-CEE0-41A2-9129-67D5E06B29E3}" type="datetimeFigureOut">
              <a:rPr lang="el-GR" smtClean="0"/>
              <a:t>23/4/2020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DA82AC2-E5A3-4D48-9F5D-D3C404FD2597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945DD-CEE0-41A2-9129-67D5E06B29E3}" type="datetimeFigureOut">
              <a:rPr lang="el-GR" smtClean="0"/>
              <a:t>23/4/2020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82AC2-E5A3-4D48-9F5D-D3C404FD25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945DD-CEE0-41A2-9129-67D5E06B29E3}" type="datetimeFigureOut">
              <a:rPr lang="el-GR" smtClean="0"/>
              <a:t>23/4/2020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82AC2-E5A3-4D48-9F5D-D3C404FD25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945DD-CEE0-41A2-9129-67D5E06B29E3}" type="datetimeFigureOut">
              <a:rPr lang="el-GR" smtClean="0"/>
              <a:t>23/4/2020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82AC2-E5A3-4D48-9F5D-D3C404FD25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5945DD-CEE0-41A2-9129-67D5E06B29E3}" type="datetimeFigureOut">
              <a:rPr lang="el-GR" smtClean="0"/>
              <a:t>23/4/2020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82AC2-E5A3-4D48-9F5D-D3C404FD25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945DD-CEE0-41A2-9129-67D5E06B29E3}" type="datetimeFigureOut">
              <a:rPr lang="el-GR" smtClean="0"/>
              <a:t>23/4/2020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82AC2-E5A3-4D48-9F5D-D3C404FD25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945DD-CEE0-41A2-9129-67D5E06B29E3}" type="datetimeFigureOut">
              <a:rPr lang="el-GR" smtClean="0"/>
              <a:t>23/4/2020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82AC2-E5A3-4D48-9F5D-D3C404FD2597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εικόνας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Θέση τίτλου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1" name="Θέση κειμένου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Θέση ημερομηνίας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55945DD-CEE0-41A2-9129-67D5E06B29E3}" type="datetimeFigureOut">
              <a:rPr lang="el-GR" smtClean="0"/>
              <a:t>23/4/2020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DA82AC2-E5A3-4D48-9F5D-D3C404FD259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ΣΕΞΟΥΑΛΙΚΩΣ ΜΕΤΑΔΙΔΟΜΕΝΑ ΝΟΣΗΜΑΤΑ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ΣΥΦΙΛΗ</a:t>
            </a:r>
          </a:p>
          <a:p>
            <a:pPr algn="ctr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ΒΛΕΝΝΟΡΡΟΙΑ</a:t>
            </a:r>
          </a:p>
          <a:p>
            <a:pPr algn="ctr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ΗΠΑΤΙΤΙΔΑ Β</a:t>
            </a:r>
          </a:p>
          <a:p>
            <a:pPr algn="ctr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ΗΠΑΤΙΤΙΔΑ </a:t>
            </a:r>
            <a:r>
              <a:rPr lang="en-US" sz="2000" b="1" dirty="0" smtClean="0">
                <a:solidFill>
                  <a:srgbClr val="002060"/>
                </a:solidFill>
              </a:rPr>
              <a:t>C</a:t>
            </a:r>
          </a:p>
          <a:p>
            <a:pPr algn="ctr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rgbClr val="002060"/>
                </a:solidFill>
              </a:rPr>
              <a:t>AIDS</a:t>
            </a:r>
          </a:p>
          <a:p>
            <a:pPr algn="ctr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ΕΡΠΗΣ ΓΕΝΝΗΤΙΚΩΝ ΟΡΓΑΝΩΝ </a:t>
            </a:r>
            <a:endParaRPr lang="el-GR" sz="2000" b="1" dirty="0">
              <a:solidFill>
                <a:srgbClr val="002060"/>
              </a:solidFill>
            </a:endParaRPr>
          </a:p>
          <a:p>
            <a:pPr algn="ctr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ΧΛΑΜΥΔΙΑ</a:t>
            </a:r>
          </a:p>
          <a:p>
            <a:pPr algn="ctr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l-GR" sz="2000" dirty="0"/>
          </a:p>
          <a:p>
            <a:pPr algn="ctr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152881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ΣΥΝΔΡΟΜΟ ΕΠΙΚΤΗΤΗΣ ΑΝΟΣΟΑΝΕΠΑΡΚΕΙΑΣ (</a:t>
            </a:r>
            <a:r>
              <a:rPr lang="en-US" dirty="0" smtClean="0"/>
              <a:t>AIDS)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>
                <a:latin typeface="Calibri" panose="020F0502020204030204" pitchFamily="34" charset="0"/>
              </a:rPr>
              <a:t> O HIV (</a:t>
            </a:r>
            <a:r>
              <a:rPr lang="el-GR" dirty="0" smtClean="0">
                <a:latin typeface="Calibri" panose="020F0502020204030204" pitchFamily="34" charset="0"/>
              </a:rPr>
              <a:t>ιός του </a:t>
            </a:r>
            <a:r>
              <a:rPr lang="en-US" dirty="0" smtClean="0">
                <a:latin typeface="Calibri" panose="020F0502020204030204" pitchFamily="34" charset="0"/>
              </a:rPr>
              <a:t>AIDS)</a:t>
            </a:r>
            <a:r>
              <a:rPr lang="el-GR" dirty="0" smtClean="0">
                <a:latin typeface="Calibri" panose="020F0502020204030204" pitchFamily="34" charset="0"/>
              </a:rPr>
              <a:t> είναι ιός, ο οποίος προσβάλλει και καταστρέφει τα λεμφοκύτταρα που είναι υπεύθυνα για την άμυνα του οργανισμού.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l-GR" dirty="0" smtClean="0">
                <a:latin typeface="Calibri" panose="020F0502020204030204" pitchFamily="34" charset="0"/>
              </a:rPr>
              <a:t>Προσβάλλει επίσης και τα κύτταρα του Κ.Ν.Σ, προκαλώντας νευρολογικά συμπτώματα και άνοια.</a:t>
            </a:r>
            <a:endParaRPr lang="el-G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4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ΤΡΟΠΟΙ ΜΕΤΑΔΟΣΗΣ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latin typeface="Calibri" panose="020F0502020204030204" pitchFamily="34" charset="0"/>
              </a:rPr>
              <a:t>Με το αίμα και τα παράγωγά του</a:t>
            </a:r>
          </a:p>
          <a:p>
            <a:r>
              <a:rPr lang="el-GR" dirty="0" smtClean="0">
                <a:latin typeface="Calibri" panose="020F0502020204030204" pitchFamily="34" charset="0"/>
              </a:rPr>
              <a:t>Με τη σεξουαλική επαφή</a:t>
            </a:r>
          </a:p>
          <a:p>
            <a:r>
              <a:rPr lang="el-GR" dirty="0" smtClean="0">
                <a:latin typeface="Calibri" panose="020F0502020204030204" pitchFamily="34" charset="0"/>
              </a:rPr>
              <a:t>Από τη μητέρα φορέα στο παιδί της κατά την ενδομήτρια ζωή, κατά τον τοκετό και με το θηλασμό.</a:t>
            </a:r>
          </a:p>
          <a:p>
            <a:pPr marL="0" indent="0" algn="just">
              <a:buNone/>
            </a:pPr>
            <a:r>
              <a:rPr lang="el-GR" dirty="0" smtClean="0">
                <a:latin typeface="Calibri" panose="020F0502020204030204" pitchFamily="34" charset="0"/>
              </a:rPr>
              <a:t>Ο ιός του </a:t>
            </a:r>
            <a:r>
              <a:rPr lang="en-US" dirty="0" smtClean="0">
                <a:latin typeface="Calibri" panose="020F0502020204030204" pitchFamily="34" charset="0"/>
              </a:rPr>
              <a:t>AIDS</a:t>
            </a:r>
            <a:r>
              <a:rPr lang="el-GR" dirty="0" smtClean="0">
                <a:latin typeface="Calibri" panose="020F0502020204030204" pitchFamily="34" charset="0"/>
              </a:rPr>
              <a:t> έχει απομονωθεί στα λεμφοκύτταρα του αίματος, στο σπέρμα, στις κολπικές εκκρίσεις, στο σάλιο, στα δάκρυα, στον ιδρώτα, στο γάλα, στο εγκεφαλονωτιαίο </a:t>
            </a:r>
            <a:r>
              <a:rPr lang="el-GR" dirty="0">
                <a:latin typeface="Calibri" panose="020F0502020204030204" pitchFamily="34" charset="0"/>
              </a:rPr>
              <a:t>υ</a:t>
            </a:r>
            <a:r>
              <a:rPr lang="el-GR" dirty="0" smtClean="0">
                <a:latin typeface="Calibri" panose="020F0502020204030204" pitchFamily="34" charset="0"/>
              </a:rPr>
              <a:t>γρό και σε άλλα βιολογικά υγρά. Η συγκέντρωση του ιού είναι πολύ χαμηλή και η μεταδοτική του ικανότητα πολύ μικρή. Στο περιβάλλον δεν ζει. Ζει μόνο στον οργανισμό του ανθρώπου.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0171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ΠΩΣ ΔΕΝ ΜΕΤΑΔΙΔΕΤΑΙ Ο ΙΟΣ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latin typeface="Calibri" panose="020F0502020204030204" pitchFamily="34" charset="0"/>
              </a:rPr>
              <a:t>Με το κοινωνικό φιλί</a:t>
            </a:r>
          </a:p>
          <a:p>
            <a:r>
              <a:rPr lang="el-GR" dirty="0" smtClean="0">
                <a:latin typeface="Calibri" panose="020F0502020204030204" pitchFamily="34" charset="0"/>
              </a:rPr>
              <a:t>Με τη χειραψία</a:t>
            </a:r>
          </a:p>
          <a:p>
            <a:r>
              <a:rPr lang="el-GR" dirty="0" smtClean="0">
                <a:latin typeface="Calibri" panose="020F0502020204030204" pitchFamily="34" charset="0"/>
              </a:rPr>
              <a:t>Με το αγκάλιασμα</a:t>
            </a:r>
          </a:p>
          <a:p>
            <a:r>
              <a:rPr lang="el-GR" dirty="0" smtClean="0">
                <a:latin typeface="Calibri" panose="020F0502020204030204" pitchFamily="34" charset="0"/>
              </a:rPr>
              <a:t>Με τη χρησιμοποίηση βιβλίων</a:t>
            </a:r>
          </a:p>
          <a:p>
            <a:r>
              <a:rPr lang="el-GR" dirty="0" smtClean="0">
                <a:latin typeface="Calibri" panose="020F0502020204030204" pitchFamily="34" charset="0"/>
              </a:rPr>
              <a:t>Με τα σκεύη φαγητού</a:t>
            </a:r>
          </a:p>
          <a:p>
            <a:r>
              <a:rPr lang="el-GR" dirty="0" smtClean="0">
                <a:latin typeface="Calibri" panose="020F0502020204030204" pitchFamily="34" charset="0"/>
              </a:rPr>
              <a:t>Από την τουαλέτα</a:t>
            </a:r>
          </a:p>
          <a:p>
            <a:r>
              <a:rPr lang="el-GR" dirty="0" smtClean="0">
                <a:latin typeface="Calibri" panose="020F0502020204030204" pitchFamily="34" charset="0"/>
              </a:rPr>
              <a:t>Με τα κατοικίδια ζώα</a:t>
            </a:r>
          </a:p>
          <a:p>
            <a:r>
              <a:rPr lang="el-GR" dirty="0" smtClean="0">
                <a:latin typeface="Calibri" panose="020F0502020204030204" pitchFamily="34" charset="0"/>
              </a:rPr>
              <a:t>Με τα κουνούπια</a:t>
            </a:r>
          </a:p>
          <a:p>
            <a:r>
              <a:rPr lang="el-GR" dirty="0" smtClean="0">
                <a:latin typeface="Calibri" panose="020F0502020204030204" pitchFamily="34" charset="0"/>
              </a:rPr>
              <a:t>Όταν δίνεις αίμα</a:t>
            </a:r>
          </a:p>
          <a:p>
            <a:r>
              <a:rPr lang="el-GR" dirty="0" smtClean="0">
                <a:latin typeface="Calibri" panose="020F0502020204030204" pitchFamily="34" charset="0"/>
              </a:rPr>
              <a:t>Σε κοινόχρηστους χώρους</a:t>
            </a:r>
          </a:p>
          <a:p>
            <a:r>
              <a:rPr lang="el-GR" dirty="0" smtClean="0">
                <a:latin typeface="Calibri" panose="020F0502020204030204" pitchFamily="34" charset="0"/>
              </a:rPr>
              <a:t>Στη θάλασσα</a:t>
            </a:r>
          </a:p>
          <a:p>
            <a:r>
              <a:rPr lang="el-GR" dirty="0" smtClean="0">
                <a:latin typeface="Calibri" panose="020F0502020204030204" pitchFamily="34" charset="0"/>
              </a:rPr>
              <a:t>Στα κολυμβητήρια</a:t>
            </a:r>
          </a:p>
          <a:p>
            <a:r>
              <a:rPr lang="el-GR" dirty="0" smtClean="0">
                <a:latin typeface="Calibri" panose="020F0502020204030204" pitchFamily="34" charset="0"/>
              </a:rPr>
              <a:t>Στο σχολείο</a:t>
            </a:r>
            <a:endParaRPr lang="el-G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04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latin typeface="Calibri" panose="020F0502020204030204" pitchFamily="34" charset="0"/>
              </a:rPr>
              <a:t>ΕΞΕΛΙΞΗ ΤΗΣ ΝΟΣΟΥ</a:t>
            </a:r>
            <a:endParaRPr lang="el-GR" dirty="0"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>
                <a:latin typeface="Calibri" panose="020F0502020204030204" pitchFamily="34" charset="0"/>
              </a:rPr>
              <a:t>ΧΡΟΝΟΣ ΕΠΩΑΣΗΣ: 1-2 μήνες.</a:t>
            </a:r>
          </a:p>
          <a:p>
            <a:pPr marL="0" indent="0" algn="just">
              <a:buNone/>
            </a:pPr>
            <a:r>
              <a:rPr lang="el-GR" dirty="0" smtClean="0">
                <a:latin typeface="Calibri" panose="020F0502020204030204" pitchFamily="34" charset="0"/>
              </a:rPr>
              <a:t>ΣΥΜΠΤΩΜΑΤΑ: χαμηλός πυρετός, πονόλαιμος και διόγκωση των λεμφαδένων, που διαρκεί 20 ημέρες περίπου.</a:t>
            </a:r>
          </a:p>
          <a:p>
            <a:pPr marL="0" indent="0" algn="just">
              <a:buNone/>
            </a:pPr>
            <a:endParaRPr lang="el-GR" sz="20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l-GR" sz="2000" dirty="0" smtClean="0">
                <a:latin typeface="Calibri" panose="020F0502020204030204" pitchFamily="34" charset="0"/>
              </a:rPr>
              <a:t>Τα συμπτώματα εμφανίζονται στο 1/5 των περιπτώσεων και μετά την υποχώρησή τους , ο φορέας αισθάνεται υγιής.</a:t>
            </a:r>
          </a:p>
          <a:p>
            <a:pPr marL="0" indent="0" algn="just">
              <a:buNone/>
            </a:pPr>
            <a:endParaRPr lang="el-GR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l-GR" dirty="0" smtClean="0">
                <a:latin typeface="Calibri" panose="020F0502020204030204" pitchFamily="34" charset="0"/>
              </a:rPr>
              <a:t>ΦΟΡΕΑΣ είναι αυτός που έχει προσβληθεί από τον ιό, δεν παρουσιάζει συμπτώματα και μεταδίδει τον ιό, χωρίς ο ίδιος πολλές φορές να το γνωρίζει.</a:t>
            </a:r>
            <a:endParaRPr lang="el-G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03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ΜΕΤΡΑ ΠΡΟΦΥΛΑΞΗΣ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latin typeface="Calibri" panose="020F0502020204030204" pitchFamily="34" charset="0"/>
              </a:rPr>
              <a:t>Προφύλαξη μόλυνσης από σεξουαλική επαφή</a:t>
            </a:r>
          </a:p>
          <a:p>
            <a:r>
              <a:rPr lang="el-GR" b="1" dirty="0" smtClean="0">
                <a:latin typeface="Calibri" panose="020F0502020204030204" pitchFamily="34" charset="0"/>
              </a:rPr>
              <a:t>Προφύλαξη μόλυνσης από το αίμα</a:t>
            </a:r>
          </a:p>
          <a:p>
            <a:pPr marL="0" indent="0">
              <a:buNone/>
            </a:pPr>
            <a:r>
              <a:rPr lang="el-GR" dirty="0" smtClean="0">
                <a:latin typeface="Calibri" panose="020F0502020204030204" pitchFamily="34" charset="0"/>
              </a:rPr>
              <a:t>Οι αιμοδότες και το αίμα τους ελέγχονται αυστηρότατα για </a:t>
            </a:r>
            <a:r>
              <a:rPr lang="en-US" dirty="0" smtClean="0">
                <a:latin typeface="Calibri" panose="020F0502020204030204" pitchFamily="34" charset="0"/>
              </a:rPr>
              <a:t>AIDS</a:t>
            </a:r>
            <a:r>
              <a:rPr lang="el-GR" dirty="0" smtClean="0">
                <a:latin typeface="Calibri" panose="020F0502020204030204" pitchFamily="34" charset="0"/>
              </a:rPr>
              <a:t>. Όμως υπάρχει το «</a:t>
            </a:r>
            <a:r>
              <a:rPr lang="el-GR" b="1" dirty="0" smtClean="0">
                <a:latin typeface="Calibri" panose="020F0502020204030204" pitchFamily="34" charset="0"/>
              </a:rPr>
              <a:t>ανοικτό παράθυρο</a:t>
            </a:r>
            <a:r>
              <a:rPr lang="el-GR" dirty="0" smtClean="0">
                <a:latin typeface="Calibri" panose="020F0502020204030204" pitchFamily="34" charset="0"/>
              </a:rPr>
              <a:t>», όπου δεν ανευρίσκονται αντισώματα του ιού στο αίμα και τότε υπάρχει κίνδυνος μετάδοσης. Αυτό το διάστημα (ανοικτό παράθυρο) δεν είναι σταθερό, κυμαίνεται από 20 ημέρες μέχρι και 3 μήνες και κατ’ άλλους μέχρι 6 μήνες.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b="1" dirty="0" smtClean="0">
                <a:latin typeface="Calibri" panose="020F0502020204030204" pitchFamily="34" charset="0"/>
              </a:rPr>
              <a:t>Η απολύμανση και αποστείρωση καταστρέφει τον ιό.</a:t>
            </a:r>
            <a:endParaRPr lang="el-GR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06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ΠΑΡΑΓΟΝΤΕΣ ΣΥΧΝΟΤΗΤΑΣ ΤΩΝ Σ.Μ.Ν.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sz="2000" dirty="0" smtClean="0"/>
              <a:t>Άτομα με </a:t>
            </a:r>
            <a:r>
              <a:rPr lang="el-GR" sz="2000" dirty="0" err="1" smtClean="0"/>
              <a:t>ασυμπτωματική</a:t>
            </a:r>
            <a:r>
              <a:rPr lang="el-GR" sz="2000" dirty="0" smtClean="0"/>
              <a:t> νόσο (βλεννόρροια).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 dirty="0" smtClean="0"/>
              <a:t>Διάδοση της ομοφυλοφιλίας.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 dirty="0" smtClean="0"/>
              <a:t>Συχνή αλλαγή ερωτικών συντρόφων.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 dirty="0" smtClean="0"/>
              <a:t>Πρώιμη έναρξη της ερωτικής ζωής.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 dirty="0" smtClean="0"/>
              <a:t>Αντικατάσταση του ελαστικού προφυλακτικού από τα αντισυλληπτικά χάπια.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 dirty="0" smtClean="0"/>
              <a:t>Μετακίνηση πληθυσμών (τουρισμός, αστυφιλία, μετανάστευση).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 dirty="0" smtClean="0"/>
              <a:t>Αποτυχία θεραπευτικής αγωγής.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 dirty="0" smtClean="0"/>
              <a:t>Άτομα που εκδίδονται και δεν ελέγχονται από το κράτος.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 dirty="0" smtClean="0"/>
              <a:t>Η νόσηση του ενός ερωτικού συντρόφου και η μετάδοση στον άλλον.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sz="2000" dirty="0" smtClean="0"/>
              <a:t>Άγνοια.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2782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>
                <a:solidFill>
                  <a:srgbClr val="7030A0"/>
                </a:solidFill>
              </a:rPr>
              <a:t>ΣΥΦΙΛΗ</a:t>
            </a:r>
            <a:endParaRPr lang="el-GR" sz="3200" b="1" dirty="0">
              <a:solidFill>
                <a:srgbClr val="7030A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l-GR" sz="2000" dirty="0" smtClean="0"/>
              <a:t>- </a:t>
            </a:r>
            <a:r>
              <a:rPr lang="el-GR" sz="2200" dirty="0" smtClean="0"/>
              <a:t>Οφείλεται στην ωχρά σπειροχαίτη.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l-GR" sz="2200" dirty="0" smtClean="0"/>
              <a:t>Διακρίνεται σε: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l-GR" sz="2200" b="1" dirty="0" smtClean="0"/>
              <a:t>ΕΠΙΚΤΗΤΗ</a:t>
            </a:r>
            <a:r>
              <a:rPr lang="el-GR" sz="2200" dirty="0" smtClean="0"/>
              <a:t> = όταν το άτομο μολυνθεί από κάποιο άλλο άτομο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200" dirty="0" smtClean="0"/>
              <a:t>-    </a:t>
            </a:r>
            <a:r>
              <a:rPr lang="el-GR" sz="2200" b="1" dirty="0" smtClean="0"/>
              <a:t>ΣΥΓΓΕΝΗ</a:t>
            </a:r>
            <a:r>
              <a:rPr lang="el-GR" sz="2200" dirty="0" smtClean="0"/>
              <a:t> = όταν το έμβρυο μολυνθεί από την συφιλιδική μητέρα του μέσω του πλακούντα, μετά τον 4</a:t>
            </a:r>
            <a:r>
              <a:rPr lang="el-GR" sz="2200" baseline="30000" dirty="0" smtClean="0"/>
              <a:t>ο</a:t>
            </a:r>
            <a:r>
              <a:rPr lang="el-GR" sz="2200" dirty="0" smtClean="0"/>
              <a:t> μήνα κύησης.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200" b="1" dirty="0" smtClean="0">
                <a:solidFill>
                  <a:srgbClr val="FF0000"/>
                </a:solidFill>
              </a:rPr>
              <a:t>ΠΡΟΣΟΧΗ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200" dirty="0" smtClean="0"/>
              <a:t>- Μεταδίδεται κυρίως με τη σεξουαλική επαφή.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200" dirty="0" smtClean="0"/>
              <a:t>- Το συφιλιδικό έλκος αποτελεί το πρώτο στάδιο της νόσου.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200" dirty="0" smtClean="0"/>
              <a:t>- Ασθενείς, που δεν θεραπεύτηκαν, συνεχίζουν να μεταδίδουν τη νόσο για πέντε (5) περίπου χρόνια.</a:t>
            </a: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407054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ΜΕΤΡΑ ΠΡΟΦΥΛΑΞΗΣ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l-GR" sz="2400" dirty="0" smtClean="0"/>
              <a:t>Έγκαιρη διάγνωση και θεραπεία των πασχόντων και αναζήτηση των ερωτικών συντρόφων τους.</a:t>
            </a:r>
          </a:p>
          <a:p>
            <a:pPr algn="just">
              <a:lnSpc>
                <a:spcPct val="200000"/>
              </a:lnSpc>
            </a:pPr>
            <a:r>
              <a:rPr lang="el-GR" sz="2400" dirty="0"/>
              <a:t>Π</a:t>
            </a:r>
            <a:r>
              <a:rPr lang="el-GR" sz="2400" dirty="0" smtClean="0"/>
              <a:t>ροφυλακτικό κατά τη συνουσία.</a:t>
            </a:r>
          </a:p>
          <a:p>
            <a:pPr algn="just">
              <a:lnSpc>
                <a:spcPct val="200000"/>
              </a:lnSpc>
            </a:pPr>
            <a:r>
              <a:rPr lang="el-GR" sz="2400" dirty="0" smtClean="0"/>
              <a:t>Αγωγή υγείας του κοινού.</a:t>
            </a:r>
          </a:p>
          <a:p>
            <a:pPr algn="just">
              <a:lnSpc>
                <a:spcPct val="200000"/>
              </a:lnSpc>
            </a:pPr>
            <a:r>
              <a:rPr lang="el-GR" sz="2400" dirty="0" smtClean="0"/>
              <a:t>Θεραπεία της </a:t>
            </a:r>
            <a:r>
              <a:rPr lang="el-GR" sz="2400" dirty="0" err="1" smtClean="0"/>
              <a:t>κυοφορούσας</a:t>
            </a:r>
            <a:r>
              <a:rPr lang="el-GR" sz="2400" dirty="0" smtClean="0"/>
              <a:t> συφιλιδικής μητέρας για την προστασία του εμβρύου.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48361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ΒΛΕΝΝΟΡΡΟΙΑ ή ΓΟΝΟΚΟΚΚΙΚΗ ΟΥΡΗΘΡΙΤΙΔΑ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- Οφείλεται στο </a:t>
            </a:r>
            <a:r>
              <a:rPr lang="el-GR" sz="2000" dirty="0" err="1" smtClean="0"/>
              <a:t>γονόκκοκο</a:t>
            </a:r>
            <a:r>
              <a:rPr lang="el-GR" sz="2000" dirty="0" smtClean="0"/>
              <a:t> , με χρόνο επώασης 1-7 ημέρες.</a:t>
            </a:r>
          </a:p>
          <a:p>
            <a:pPr marL="0" indent="0">
              <a:buNone/>
            </a:pPr>
            <a:r>
              <a:rPr lang="el-GR" sz="2000" dirty="0" smtClean="0"/>
              <a:t>- Μεταδίδεται με τη σεξουαλική επαφή. Τα νεογνά μολύνονται κατά τον τοκετό.</a:t>
            </a:r>
          </a:p>
          <a:p>
            <a:pPr marL="0" indent="0" algn="ctr">
              <a:buNone/>
            </a:pPr>
            <a:r>
              <a:rPr lang="el-GR" sz="2000" b="1" dirty="0" smtClean="0"/>
              <a:t>ΣΥΜΠΤΩΜΑΤΑ</a:t>
            </a:r>
            <a:endParaRPr lang="el-GR" sz="2000" dirty="0" smtClean="0"/>
          </a:p>
          <a:p>
            <a:pPr marL="0" indent="0">
              <a:buNone/>
            </a:pPr>
            <a:r>
              <a:rPr lang="el-GR" sz="2000" dirty="0" smtClean="0"/>
              <a:t> Δυσουρία, αίσθημα καύσου στην ούρηση, πυώδης κιτρινοπράσινη έκκριση με δυσάρεστη οσμή.</a:t>
            </a:r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r>
              <a:rPr lang="el-GR" sz="2000" u="sng" dirty="0" smtClean="0"/>
              <a:t>Άνδρες </a:t>
            </a:r>
            <a:r>
              <a:rPr lang="el-GR" sz="2000" dirty="0" smtClean="0"/>
              <a:t>: 15% δεν εμφανίζουν συμπτώματα.</a:t>
            </a:r>
          </a:p>
          <a:p>
            <a:pPr marL="0" indent="0">
              <a:buNone/>
            </a:pPr>
            <a:r>
              <a:rPr lang="el-GR" sz="2000" u="sng" dirty="0" smtClean="0"/>
              <a:t>Γυναίκες </a:t>
            </a:r>
            <a:r>
              <a:rPr lang="el-GR" sz="2000" dirty="0" smtClean="0"/>
              <a:t>: μεγαλύτερο ποσοστό </a:t>
            </a:r>
            <a:r>
              <a:rPr lang="el-GR" sz="2000" dirty="0" err="1" smtClean="0"/>
              <a:t>ασυμπτωματικών</a:t>
            </a:r>
            <a:r>
              <a:rPr lang="el-GR" sz="2000" dirty="0" smtClean="0"/>
              <a:t>.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r>
              <a:rPr lang="el-GR" sz="2000" b="1" dirty="0" smtClean="0"/>
              <a:t>ΘΕΡΑΠΕΙΑ</a:t>
            </a:r>
            <a:r>
              <a:rPr lang="el-GR" sz="2000" dirty="0" smtClean="0"/>
              <a:t>:   </a:t>
            </a:r>
            <a:r>
              <a:rPr lang="el-GR" sz="2000" u="sng" dirty="0" err="1" smtClean="0"/>
              <a:t>Πενικιλλίνη</a:t>
            </a:r>
            <a:r>
              <a:rPr lang="el-GR" sz="2000" u="sng" dirty="0" smtClean="0"/>
              <a:t>.</a:t>
            </a:r>
            <a:endParaRPr lang="el-GR" sz="2000" u="sng" dirty="0"/>
          </a:p>
        </p:txBody>
      </p:sp>
    </p:spTree>
    <p:extLst>
      <p:ext uri="{BB962C8B-B14F-4D97-AF65-F5344CB8AC3E}">
        <p14:creationId xmlns:p14="http://schemas.microsoft.com/office/powerpoint/2010/main" val="279635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ΜΕΤΡΑ ΠΡΟΦΥΛΑΞΗΣ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l-GR" sz="2200" dirty="0" err="1" smtClean="0"/>
              <a:t>΄Εγκαιρη</a:t>
            </a:r>
            <a:r>
              <a:rPr lang="el-GR" sz="2200" dirty="0" smtClean="0"/>
              <a:t> διάγνωση και θεραπεία των πασχόντων, καθώς και αναζήτηση των ερωτικών συντρόφων τους.</a:t>
            </a:r>
          </a:p>
          <a:p>
            <a:pPr algn="just">
              <a:lnSpc>
                <a:spcPct val="200000"/>
              </a:lnSpc>
            </a:pPr>
            <a:r>
              <a:rPr lang="el-GR" sz="2200" dirty="0" smtClean="0"/>
              <a:t>Ελαστικό προφυλακτικό κατά την σεξουαλική επαφή.</a:t>
            </a:r>
          </a:p>
          <a:p>
            <a:pPr algn="just">
              <a:lnSpc>
                <a:spcPct val="200000"/>
              </a:lnSpc>
            </a:pPr>
            <a:r>
              <a:rPr lang="el-GR" sz="2200" dirty="0" err="1" smtClean="0"/>
              <a:t>Ενστάλλαξη</a:t>
            </a:r>
            <a:r>
              <a:rPr lang="el-GR" sz="2200" dirty="0" smtClean="0"/>
              <a:t> κολλυρίου νιτρικού αργύρου ή </a:t>
            </a:r>
            <a:r>
              <a:rPr lang="el-GR" sz="2200" dirty="0" err="1" smtClean="0"/>
              <a:t>πενικιλλίνης</a:t>
            </a:r>
            <a:r>
              <a:rPr lang="el-GR" sz="2200" dirty="0" smtClean="0"/>
              <a:t> στα μάτια των νεογνών μόλις γεννηθούν, για προληπτικούς λόγους.</a:t>
            </a:r>
          </a:p>
          <a:p>
            <a:pPr algn="just">
              <a:lnSpc>
                <a:spcPct val="200000"/>
              </a:lnSpc>
            </a:pPr>
            <a:r>
              <a:rPr lang="el-GR" sz="2200" dirty="0" smtClean="0"/>
              <a:t>Αγωγή υγείας του κοινού.</a:t>
            </a: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184426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ΗΠΑΤΙΤΙΔΑ Β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sz="2000" dirty="0" smtClean="0"/>
              <a:t>- </a:t>
            </a:r>
            <a:r>
              <a:rPr lang="el-GR" sz="2100" dirty="0" smtClean="0"/>
              <a:t>Οφείλεται σε ιό.</a:t>
            </a:r>
          </a:p>
          <a:p>
            <a:pPr marL="0" indent="0">
              <a:buNone/>
            </a:pPr>
            <a:r>
              <a:rPr lang="el-GR" sz="2100" dirty="0" smtClean="0"/>
              <a:t>- Μεταδίδεται : με το αίμα και τα παράγωγά του</a:t>
            </a:r>
          </a:p>
          <a:p>
            <a:pPr marL="0" indent="0">
              <a:buNone/>
            </a:pPr>
            <a:r>
              <a:rPr lang="el-GR" sz="2100" dirty="0"/>
              <a:t> </a:t>
            </a:r>
            <a:r>
              <a:rPr lang="el-GR" sz="2100" dirty="0" smtClean="0"/>
              <a:t>                          με τη σεξουαλική επαφή</a:t>
            </a:r>
          </a:p>
          <a:p>
            <a:pPr marL="0" indent="0">
              <a:buNone/>
            </a:pPr>
            <a:r>
              <a:rPr lang="el-GR" sz="2100" dirty="0"/>
              <a:t> </a:t>
            </a:r>
            <a:r>
              <a:rPr lang="el-GR" sz="2100" dirty="0" smtClean="0"/>
              <a:t>                          </a:t>
            </a:r>
            <a:r>
              <a:rPr lang="el-GR" sz="2100" dirty="0" err="1" smtClean="0"/>
              <a:t>περιγεννητικά</a:t>
            </a:r>
            <a:r>
              <a:rPr lang="el-GR" sz="2100" dirty="0" smtClean="0"/>
              <a:t> ( από μητέρα-φορέα στο νεογνό).</a:t>
            </a:r>
          </a:p>
          <a:p>
            <a:pPr marL="0" indent="0">
              <a:buNone/>
            </a:pPr>
            <a:endParaRPr lang="el-GR" sz="2000" dirty="0" smtClean="0"/>
          </a:p>
          <a:p>
            <a:pPr marL="0" indent="0" algn="ctr">
              <a:buNone/>
            </a:pPr>
            <a:r>
              <a:rPr lang="el-GR" sz="2000" b="1" dirty="0" smtClean="0"/>
              <a:t>ΟΜΑΔΕΣ ΥΨΗΛΟΥ ΚΙΝΔΥΝΟΥ</a:t>
            </a: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el-GR" sz="2200" dirty="0" smtClean="0"/>
              <a:t>Πολυμεταγγιζόμενα άτομα</a:t>
            </a: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el-GR" sz="2200" dirty="0" smtClean="0"/>
              <a:t>Άτομα που υποβάλλονται σε αιμοκάθαρση</a:t>
            </a: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el-GR" sz="2200" dirty="0" smtClean="0"/>
              <a:t>Άτομα που έχουν υποστεί μεταμόσχευση</a:t>
            </a: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el-GR" sz="2200" dirty="0" smtClean="0"/>
              <a:t>Τα παιδιά μητέρων-φορέων</a:t>
            </a: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el-GR" sz="2200" dirty="0" smtClean="0"/>
              <a:t>Χρήστες τοξικών ουσιών</a:t>
            </a: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el-GR" sz="2200" dirty="0" smtClean="0"/>
              <a:t>Ομοφυλόφιλοι</a:t>
            </a: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el-GR" sz="2200" dirty="0" smtClean="0"/>
              <a:t>Εργαζόμενοι στον τομέα υγείας (γιατροί, νοσηλευτές, τεχνολόγοι εργαστηρίων)</a:t>
            </a: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el-GR" sz="2200" dirty="0" smtClean="0"/>
              <a:t>Μέλη οικογενειών φορέων ηπατίτιδας Β</a:t>
            </a: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94500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/>
              <a:t>ΜΕΤΡΑ ΠΡΟΦΥΛΑΞΗΣ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50000"/>
              </a:lnSpc>
            </a:pPr>
            <a:r>
              <a:rPr lang="el-GR" sz="2200" dirty="0" smtClean="0"/>
              <a:t>Η πρόληψη της ηπατίτιδας Β γίνεται με εμβολιασμό. Επιβεβλημένος είναι ο εμβολιασμός των βρεφών ή παιδιών και των ατόμων υψηλού κινδύνου.</a:t>
            </a:r>
          </a:p>
          <a:p>
            <a:pPr algn="just">
              <a:lnSpc>
                <a:spcPct val="250000"/>
              </a:lnSpc>
            </a:pPr>
            <a:r>
              <a:rPr lang="el-GR" sz="2200" dirty="0" smtClean="0"/>
              <a:t>Σχολαστικός έλεγχος του αίματος, που προορίζεται για μετάγγιση.</a:t>
            </a:r>
          </a:p>
          <a:p>
            <a:pPr algn="just">
              <a:lnSpc>
                <a:spcPct val="250000"/>
              </a:lnSpc>
            </a:pPr>
            <a:r>
              <a:rPr lang="el-GR" sz="2200" dirty="0" smtClean="0"/>
              <a:t>Χρησιμοποίηση βελονών και συριγγών μιας χρήσης.</a:t>
            </a:r>
          </a:p>
          <a:p>
            <a:pPr algn="just">
              <a:lnSpc>
                <a:spcPct val="250000"/>
              </a:lnSpc>
            </a:pP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82292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/>
              <a:t>ΗΠΑΤΙΤΙΔΑ  </a:t>
            </a:r>
            <a:r>
              <a:rPr lang="en-US" sz="2800" b="1" dirty="0" smtClean="0"/>
              <a:t>C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2000" dirty="0" smtClean="0"/>
              <a:t>- Οφείλεται σε ιό.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dirty="0" smtClean="0"/>
              <a:t>- Χρόνος επώασης: 6-12 εβδομάδες.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dirty="0" smtClean="0"/>
              <a:t>- Μετάδοση: α) με μετάγγιση αίματος και παραγώγων του.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                  β) σεξουαλική επαφή.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l-GR" sz="20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l-GR" sz="2000" b="1" dirty="0" smtClean="0"/>
              <a:t>ΜΕΤΡΑ ΠΡΟΦΥΛΑΞΗΣ</a:t>
            </a:r>
          </a:p>
          <a:p>
            <a:pPr algn="just">
              <a:lnSpc>
                <a:spcPct val="150000"/>
              </a:lnSpc>
            </a:pPr>
            <a:r>
              <a:rPr lang="el-GR" sz="2000" dirty="0" smtClean="0"/>
              <a:t>Συστηματικός έλεγχος των αιμοδοτών για αντισώματα ηπατίτιδας </a:t>
            </a:r>
            <a:r>
              <a:rPr lang="en-US" sz="2000" dirty="0" smtClean="0"/>
              <a:t>C</a:t>
            </a:r>
            <a:r>
              <a:rPr lang="el-GR" sz="2000" dirty="0" smtClean="0"/>
              <a:t>. </a:t>
            </a:r>
            <a:endParaRPr lang="el-GR" sz="2000" dirty="0"/>
          </a:p>
          <a:p>
            <a:pPr algn="just">
              <a:lnSpc>
                <a:spcPct val="150000"/>
              </a:lnSpc>
            </a:pPr>
            <a:r>
              <a:rPr lang="el-GR" sz="2000" dirty="0" smtClean="0"/>
              <a:t>Χρησιμοποίηση βελονών και συριγγών μιας χρήσης.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05841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125</TotalTime>
  <Words>817</Words>
  <Application>Microsoft Office PowerPoint</Application>
  <PresentationFormat>Προβολή στην οθόνη (4:3)</PresentationFormat>
  <Paragraphs>110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Αφθονία</vt:lpstr>
      <vt:lpstr>ΣΕΞΟΥΑΛΙΚΩΣ ΜΕΤΑΔΙΔΟΜΕΝΑ ΝΟΣΗΜΑΤΑ </vt:lpstr>
      <vt:lpstr>ΠΑΡΑΓΟΝΤΕΣ ΣΥΧΝΟΤΗΤΑΣ ΤΩΝ Σ.Μ.Ν.</vt:lpstr>
      <vt:lpstr>ΣΥΦΙΛΗ</vt:lpstr>
      <vt:lpstr>ΜΕΤΡΑ ΠΡΟΦΥΛΑΞΗΣ</vt:lpstr>
      <vt:lpstr>ΒΛΕΝΝΟΡΡΟΙΑ ή ΓΟΝΟΚΟΚΚΙΚΗ ΟΥΡΗΘΡΙΤΙΔΑ</vt:lpstr>
      <vt:lpstr>ΜΕΤΡΑ ΠΡΟΦΥΛΑΞΗΣ</vt:lpstr>
      <vt:lpstr>ΗΠΑΤΙΤΙΔΑ Β</vt:lpstr>
      <vt:lpstr>ΜΕΤΡΑ ΠΡΟΦΥΛΑΞΗΣ</vt:lpstr>
      <vt:lpstr>ΗΠΑΤΙΤΙΔΑ  C</vt:lpstr>
      <vt:lpstr>ΣΥΝΔΡΟΜΟ ΕΠΙΚΤΗΤΗΣ ΑΝΟΣΟΑΝΕΠΑΡΚΕΙΑΣ (AIDS)</vt:lpstr>
      <vt:lpstr>ΤΡΟΠΟΙ ΜΕΤΑΔΟΣΗΣ</vt:lpstr>
      <vt:lpstr>ΠΩΣ ΔΕΝ ΜΕΤΑΔΙΔΕΤΑΙ Ο ΙΟΣ</vt:lpstr>
      <vt:lpstr>ΕΞΕΛΙΞΗ ΤΗΣ ΝΟΣΟΥ</vt:lpstr>
      <vt:lpstr>ΜΕΤΡΑ ΠΡΟΦΥΛΑΞΗΣ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ΣΕΞΟΥΑΛΙΚΩΣ ΜΕΤΑΔΙΔΟΜΕΝΑ ΝΟΣΗΜΑΤΑ </dc:title>
  <dc:creator>Nikos</dc:creator>
  <cp:lastModifiedBy>Nikos</cp:lastModifiedBy>
  <cp:revision>25</cp:revision>
  <dcterms:created xsi:type="dcterms:W3CDTF">2020-04-23T14:54:40Z</dcterms:created>
  <dcterms:modified xsi:type="dcterms:W3CDTF">2020-04-23T19:51:35Z</dcterms:modified>
</cp:coreProperties>
</file>