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70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2" autoAdjust="0"/>
  </p:normalViewPr>
  <p:slideViewPr>
    <p:cSldViewPr showGuides="1">
      <p:cViewPr varScale="1">
        <p:scale>
          <a:sx n="81" d="100"/>
          <a:sy n="81" d="100"/>
        </p:scale>
        <p:origin x="-2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τρίγωνο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grpSp>
        <p:nvGrpSpPr>
          <p:cNvPr id="2" name="Ομάδα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Ελεύθερη σχεδίαση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Ελεύθερη σχεδίαση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Ευθεία γραμμή σύνδεσης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  <p:sp>
        <p:nvSpPr>
          <p:cNvPr id="7" name="Διάσημα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Διάσημα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Ελεύθερη σχεδίαση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Ελεύθερη σχεδίαση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Ορθογώνιο τρίγωνο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Ευθεία γραμμή σύνδεσης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Διάσημα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Διάσημα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Ελεύθερη σχεδίαση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Ελεύθερη σχεδίαση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Ορθογώνιο τρίγωνο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Ευθεία γραμμή σύνδεσης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Θέση κειμένου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5A9381-936E-4F9E-9CC3-F5A2C07CAF3A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A6F25B-FF0D-4947-BC19-E117CE4ADEB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65923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2400" b="1" dirty="0" smtClean="0"/>
          </a:p>
          <a:p>
            <a:pPr marL="0" indent="0" algn="ctr">
              <a:buNone/>
            </a:pPr>
            <a:r>
              <a:rPr lang="el-GR" sz="2400" b="1" u="sng" dirty="0" smtClean="0">
                <a:solidFill>
                  <a:schemeClr val="accent1">
                    <a:lumMod val="75000"/>
                  </a:schemeClr>
                </a:solidFill>
              </a:rPr>
              <a:t>ΚΥΡΙΟ ΧΑΡΑΚΤΗΡΙΣΤΙΚΟ</a:t>
            </a:r>
          </a:p>
          <a:p>
            <a:pPr marL="0" indent="0" algn="ctr">
              <a:buNone/>
            </a:pPr>
            <a:endParaRPr lang="el-GR" sz="2400" b="1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el-GR" sz="2400" dirty="0" smtClean="0"/>
              <a:t>Μετάδοση του μικροοργανισμού  με αποτέλεσμα να αρρωστήσουν σε μικρό χρονικό διάστημα πολλοί άνθρωποι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el-GR" sz="2400" dirty="0" smtClean="0"/>
              <a:t> να υπάρξει μικρή ή μεγάλη επιδημία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/>
              <a:t>ΧΑΡΑΚΤΗΡΙΣΤΙΚΑ ΛΟΙΜΩΔΩΝ ΝΟΣΗΜΑΤΩΝ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40133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000" dirty="0" smtClean="0"/>
              <a:t>Οφείλεται στον </a:t>
            </a:r>
            <a:r>
              <a:rPr lang="el-GR" sz="2000" b="1" dirty="0" smtClean="0"/>
              <a:t>ιό της γρίπης</a:t>
            </a:r>
            <a:r>
              <a:rPr lang="el-GR" sz="2000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 smtClean="0"/>
              <a:t>Υπάρχουν τρία στελέχη:</a:t>
            </a:r>
            <a:r>
              <a:rPr lang="en-US" sz="2000" dirty="0" smtClean="0"/>
              <a:t> </a:t>
            </a:r>
            <a:r>
              <a:rPr lang="en-US" sz="2000" b="1" dirty="0" smtClean="0"/>
              <a:t>A,B C.</a:t>
            </a:r>
            <a:endParaRPr lang="el-GR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 smtClean="0"/>
              <a:t>Μεταδίδεται με τα σταγονίδια και ευάλωτα είναι : τα παιδιά, οι υπερήλικες, οι καρδιοπαθείς, οι νεφροπαθείς κ.λπ.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ΧΡΟΝΟΣ ΕΠΩΑΣΗΣ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1-3 ημέρες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ΠΕΡΙΟΔΟΣ ΜΕΤΑΔΟΤΙΚΟΤΗΤΑΣ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2 ημέρες πριν την εμφάνιση της νόσου και μια εβδομάδα μετά.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u="sng" dirty="0" smtClean="0"/>
              <a:t>Η κλασική γρίπη </a:t>
            </a:r>
            <a:r>
              <a:rPr lang="el-GR" sz="2000" dirty="0" smtClean="0"/>
              <a:t>είναι του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</a:rPr>
              <a:t>στελέχους Α.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ΓΡΙΠΗ</a:t>
            </a:r>
            <a:endParaRPr lang="el-GR" sz="3200" b="1" dirty="0"/>
          </a:p>
        </p:txBody>
      </p:sp>
      <p:sp>
        <p:nvSpPr>
          <p:cNvPr id="5" name="Μισό πλαίσιο 4"/>
          <p:cNvSpPr/>
          <p:nvPr/>
        </p:nvSpPr>
        <p:spPr>
          <a:xfrm rot="10800000">
            <a:off x="7668344" y="5661248"/>
            <a:ext cx="1152128" cy="1080120"/>
          </a:xfrm>
          <a:prstGeom prst="halfFram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2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ΣΥΜΠΤΩΜΑΤΑ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611560" y="1412776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l-GR" sz="2000" dirty="0" smtClean="0"/>
              <a:t>Αρχίζει </a:t>
            </a:r>
            <a:r>
              <a:rPr lang="el-GR" sz="2000" dirty="0"/>
              <a:t>απότομα και με έντονα συμπτώματα( υψηλό πυρετό, ρίγη, κακουχία, μυϊκούς πόνους, πόνους στις αρθρώσεις και συμπτώματα από το αναπνευστικό σύστημα</a:t>
            </a:r>
            <a:r>
              <a:rPr lang="el-GR" sz="2000" dirty="0" smtClean="0"/>
              <a:t>).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l-GR" sz="2000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l-GR" sz="2400" b="1" dirty="0" smtClean="0"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  <a:solidFill>
                  <a:schemeClr val="accent1"/>
                </a:solidFill>
              </a:rPr>
              <a:t>ΜΕΤΡΑ ΠΡΟΦΥΛΑΞΗΣ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el-GR" sz="2000" b="1" dirty="0" smtClean="0"/>
              <a:t>Εμβολιασμός</a:t>
            </a:r>
            <a:r>
              <a:rPr lang="en-US" sz="2000" b="1" dirty="0" smtClean="0"/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2000" dirty="0" smtClean="0"/>
              <a:t>Γίνεται το φθινόπωρο και διαρκεί ένα (1) χρόνο.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l-GR" sz="2000" dirty="0" smtClean="0"/>
              <a:t>Συνιστάται σε: </a:t>
            </a:r>
          </a:p>
          <a:p>
            <a:pPr>
              <a:lnSpc>
                <a:spcPct val="110000"/>
              </a:lnSpc>
            </a:pPr>
            <a:r>
              <a:rPr lang="el-GR" sz="2000" dirty="0" smtClean="0"/>
              <a:t> Άτομα τρίτης ηλικίας (άνω των 65 ετών)</a:t>
            </a:r>
          </a:p>
          <a:p>
            <a:pPr>
              <a:lnSpc>
                <a:spcPct val="110000"/>
              </a:lnSpc>
            </a:pPr>
            <a:r>
              <a:rPr lang="el-GR" sz="2000" dirty="0" smtClean="0"/>
              <a:t>Ασθενείς  που πάσχουν από νοσήματα του αναπνευστικού κ.λπ.</a:t>
            </a:r>
          </a:p>
          <a:p>
            <a:pPr>
              <a:lnSpc>
                <a:spcPct val="110000"/>
              </a:lnSpc>
            </a:pPr>
            <a:r>
              <a:rPr lang="el-GR" sz="2000" dirty="0" smtClean="0"/>
              <a:t>Γιατρούς και νοσηλευτές, που έρχονται σε συχνή επαφή με αρρώστους. </a:t>
            </a:r>
          </a:p>
          <a:p>
            <a:pPr marL="0" indent="0">
              <a:lnSpc>
                <a:spcPct val="110000"/>
              </a:lnSpc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74179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36873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dirty="0">
                <a:solidFill>
                  <a:schemeClr val="accent4">
                    <a:lumMod val="75000"/>
                  </a:schemeClr>
                </a:solidFill>
              </a:rPr>
              <a:t>ΝΟΣΗΜΑΤΑ ΜΕΤΑΔΙΔΟΜΕΝΑ ΜΕ ΞΕΝΙΣΤΕΣ  Ή ΦΟΡΕΙΣ</a:t>
            </a:r>
            <a:endParaRPr lang="el-GR" sz="280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0" y="4869160"/>
            <a:ext cx="9144000" cy="1988840"/>
          </a:xfrm>
        </p:spPr>
        <p:txBody>
          <a:bodyPr>
            <a:normAutofit fontScale="62500" lnSpcReduction="20000"/>
          </a:bodyPr>
          <a:lstStyle/>
          <a:p>
            <a:endParaRPr lang="el-GR" dirty="0">
              <a:solidFill>
                <a:srgbClr val="FF0000"/>
              </a:solidFill>
            </a:endParaRPr>
          </a:p>
          <a:p>
            <a:pPr algn="ctr"/>
            <a:r>
              <a:rPr lang="el-GR" b="1" u="sng" dirty="0"/>
              <a:t>ΤΡΟΠΟΣ ΜΕΤΑΔΟΣΗΣ</a:t>
            </a:r>
          </a:p>
          <a:p>
            <a:pPr algn="just">
              <a:lnSpc>
                <a:spcPct val="160000"/>
              </a:lnSpc>
            </a:pPr>
            <a:r>
              <a:rPr lang="el-GR" dirty="0"/>
              <a:t>Οι ξενιστές και οι  φορείς είναι συνήθως </a:t>
            </a:r>
            <a:r>
              <a:rPr lang="el-GR" b="1" dirty="0"/>
              <a:t>έντομα</a:t>
            </a:r>
            <a:r>
              <a:rPr lang="el-GR" dirty="0"/>
              <a:t>, τα οποία μεταβιβάζουν τη νόσο από ανθρώπους ή ζώα που πάσχουν είτε: </a:t>
            </a:r>
          </a:p>
          <a:p>
            <a:pPr algn="just">
              <a:lnSpc>
                <a:spcPct val="160000"/>
              </a:lnSpc>
            </a:pPr>
            <a:r>
              <a:rPr lang="el-GR" dirty="0"/>
              <a:t>α) παίρνοντας μέρος στον κύκλο ζωής του μικροβίου (ξενιστές) ,   είτε</a:t>
            </a:r>
          </a:p>
          <a:p>
            <a:pPr algn="just">
              <a:lnSpc>
                <a:spcPct val="160000"/>
              </a:lnSpc>
            </a:pPr>
            <a:r>
              <a:rPr lang="el-GR" dirty="0"/>
              <a:t>β) μεταφέροντας μηχανικά το μικρόβιο (φορείς)</a:t>
            </a:r>
          </a:p>
          <a:p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988840"/>
            <a:ext cx="4040188" cy="288032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l-GR" sz="2000" dirty="0" smtClean="0"/>
              <a:t>Πανώλη </a:t>
            </a:r>
            <a:r>
              <a:rPr lang="el-GR" b="1" dirty="0" smtClean="0"/>
              <a:t>             </a:t>
            </a:r>
          </a:p>
          <a:p>
            <a:pPr marL="109728" indent="0">
              <a:buNone/>
            </a:pPr>
            <a:r>
              <a:rPr lang="el-GR" b="1" dirty="0" smtClean="0"/>
              <a:t>                                 </a:t>
            </a:r>
            <a:r>
              <a:rPr lang="el-GR" sz="2000" dirty="0" smtClean="0"/>
              <a:t>Εξανθηματικός</a:t>
            </a:r>
            <a:r>
              <a:rPr lang="el-GR" b="1" dirty="0" smtClean="0"/>
              <a:t> </a:t>
            </a:r>
            <a:r>
              <a:rPr lang="el-GR" sz="2000" dirty="0" smtClean="0"/>
              <a:t>τύφος  </a:t>
            </a:r>
            <a:r>
              <a:rPr lang="el-GR" b="1" dirty="0" smtClean="0"/>
              <a:t> </a:t>
            </a:r>
          </a:p>
          <a:p>
            <a:pPr marL="109728" indent="0">
              <a:buNone/>
            </a:pPr>
            <a:endParaRPr lang="el-GR" sz="2000" b="1" dirty="0"/>
          </a:p>
          <a:p>
            <a:pPr marL="109728" indent="0">
              <a:buNone/>
            </a:pPr>
            <a:r>
              <a:rPr lang="el-GR" sz="2000" dirty="0" smtClean="0"/>
              <a:t>Ελονοσία</a:t>
            </a:r>
          </a:p>
          <a:p>
            <a:pPr marL="109728" indent="0">
              <a:buNone/>
            </a:pPr>
            <a:r>
              <a:rPr lang="el-GR" b="1" dirty="0" smtClean="0"/>
              <a:t>                                                 </a:t>
            </a:r>
            <a:r>
              <a:rPr lang="el-GR" sz="2000" dirty="0" smtClean="0"/>
              <a:t>Κίτρινος</a:t>
            </a:r>
            <a:r>
              <a:rPr lang="el-GR" b="1" dirty="0" smtClean="0"/>
              <a:t> </a:t>
            </a:r>
            <a:r>
              <a:rPr lang="el-GR" sz="2000" dirty="0" smtClean="0"/>
              <a:t>πυρετός</a:t>
            </a:r>
            <a:endParaRPr lang="el-GR" sz="20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el-GR" sz="2000" dirty="0" smtClean="0"/>
          </a:p>
          <a:p>
            <a:pPr marL="109728" indent="0">
              <a:buNone/>
            </a:pPr>
            <a:r>
              <a:rPr lang="el-GR" sz="2000" dirty="0" smtClean="0"/>
              <a:t>Λεϊσμανίαση</a:t>
            </a:r>
            <a:endParaRPr lang="el-GR" sz="2000" dirty="0" smtClean="0">
              <a:solidFill>
                <a:srgbClr val="00B050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342486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el-GR" i="1" dirty="0">
                <a:solidFill>
                  <a:schemeClr val="accent1"/>
                </a:solidFill>
              </a:rPr>
              <a:t>Ως ξενιστές και </a:t>
            </a:r>
            <a:r>
              <a:rPr lang="el-GR" i="1" dirty="0" smtClean="0">
                <a:solidFill>
                  <a:schemeClr val="accent1"/>
                </a:solidFill>
              </a:rPr>
              <a:t>φορείς</a:t>
            </a:r>
            <a:endParaRPr lang="el-GR" i="1" dirty="0">
              <a:solidFill>
                <a:schemeClr val="accent1"/>
              </a:solidFill>
            </a:endParaRPr>
          </a:p>
          <a:p>
            <a:pPr marL="109728" indent="0">
              <a:buNone/>
            </a:pPr>
            <a:endParaRPr lang="el-GR" sz="2000" dirty="0" smtClean="0"/>
          </a:p>
          <a:p>
            <a:pPr marL="109728" indent="0">
              <a:buNone/>
            </a:pPr>
            <a:r>
              <a:rPr lang="el-GR" sz="2000" dirty="0" smtClean="0"/>
              <a:t>(</a:t>
            </a:r>
            <a:r>
              <a:rPr lang="el-GR" sz="2000" dirty="0"/>
              <a:t>αρουραίοι, </a:t>
            </a:r>
            <a:r>
              <a:rPr lang="el-GR" sz="2000" dirty="0" smtClean="0"/>
              <a:t>ψύλλοι, άνθρωποι</a:t>
            </a:r>
            <a:r>
              <a:rPr lang="el-GR" sz="2000" dirty="0"/>
              <a:t>)</a:t>
            </a:r>
          </a:p>
          <a:p>
            <a:pPr marL="109728" indent="0">
              <a:buNone/>
            </a:pPr>
            <a:endParaRPr lang="el-GR" sz="2000" dirty="0" smtClean="0"/>
          </a:p>
          <a:p>
            <a:pPr marL="109728" indent="0">
              <a:buNone/>
            </a:pPr>
            <a:r>
              <a:rPr lang="el-GR" sz="2000" dirty="0" smtClean="0"/>
              <a:t>(ψείρα)</a:t>
            </a:r>
            <a:endParaRPr lang="el-GR" sz="2000" dirty="0"/>
          </a:p>
          <a:p>
            <a:pPr marL="109728" indent="0">
              <a:buNone/>
            </a:pPr>
            <a:r>
              <a:rPr lang="el-GR" sz="2000" b="1" dirty="0" smtClean="0"/>
              <a:t>                                                </a:t>
            </a:r>
            <a:r>
              <a:rPr lang="el-GR" sz="2000" dirty="0"/>
              <a:t>(ανωφελές κουνούπι)</a:t>
            </a:r>
          </a:p>
          <a:p>
            <a:pPr marL="109728" indent="0">
              <a:buNone/>
            </a:pPr>
            <a:endParaRPr lang="el-GR" sz="2000" dirty="0"/>
          </a:p>
          <a:p>
            <a:pPr marL="109728" indent="0">
              <a:buNone/>
            </a:pPr>
            <a:r>
              <a:rPr lang="el-GR" sz="2000" dirty="0" smtClean="0"/>
              <a:t>(στεγόμυγα)</a:t>
            </a:r>
            <a:endParaRPr lang="el-GR" sz="2000" dirty="0"/>
          </a:p>
          <a:p>
            <a:pPr marL="109728" indent="0">
              <a:buNone/>
            </a:pPr>
            <a:r>
              <a:rPr lang="el-GR" sz="2000" b="1" dirty="0" smtClean="0"/>
              <a:t>                                            </a:t>
            </a:r>
            <a:endParaRPr lang="el-GR" sz="2000" b="1" dirty="0"/>
          </a:p>
          <a:p>
            <a:pPr marL="109728" indent="0">
              <a:buNone/>
            </a:pPr>
            <a:r>
              <a:rPr lang="el-GR" sz="2000" dirty="0" smtClean="0"/>
              <a:t>(σκνίπα)</a:t>
            </a:r>
            <a:endParaRPr lang="el-GR" sz="2000" dirty="0"/>
          </a:p>
          <a:p>
            <a:pPr marL="109728" indent="0">
              <a:buNone/>
            </a:pP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4644008" y="1340768"/>
            <a:ext cx="4032448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537717" y="1340768"/>
            <a:ext cx="4032448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1475656" y="1412776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 algn="ctr">
              <a:buNone/>
            </a:pPr>
            <a:r>
              <a:rPr lang="el-GR" sz="2200" i="1" dirty="0">
                <a:solidFill>
                  <a:schemeClr val="accent1"/>
                </a:solidFill>
              </a:rPr>
              <a:t>Νόσημα</a:t>
            </a:r>
          </a:p>
        </p:txBody>
      </p:sp>
    </p:spTree>
    <p:extLst>
      <p:ext uri="{BB962C8B-B14F-4D97-AF65-F5344CB8AC3E}">
        <p14:creationId xmlns:p14="http://schemas.microsoft.com/office/powerpoint/2010/main" val="114022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ΜΕΤΡΑ ΠΡΟΦΥΛΑΞΗΣ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l-GR" sz="2400" dirty="0" smtClean="0"/>
              <a:t>Καταπολέμηση των εντόμων-ξενιστών με διάφορα εντομοκτόνα.</a:t>
            </a:r>
          </a:p>
          <a:p>
            <a:pPr algn="just">
              <a:lnSpc>
                <a:spcPct val="200000"/>
              </a:lnSpc>
            </a:pPr>
            <a:r>
              <a:rPr lang="el-GR" sz="2400" dirty="0" smtClean="0"/>
              <a:t>Εξόντωση των τρωκτικών, που μεταδίδουν νοσήματα.</a:t>
            </a:r>
          </a:p>
          <a:p>
            <a:pPr algn="just">
              <a:lnSpc>
                <a:spcPct val="200000"/>
              </a:lnSpc>
            </a:pPr>
            <a:r>
              <a:rPr lang="el-GR" sz="2400" dirty="0" smtClean="0"/>
              <a:t>Τήρηση των κανόνων ατομικής υγιεινής και υγιεινής της κατοικίας.</a:t>
            </a:r>
          </a:p>
          <a:p>
            <a:pPr algn="just">
              <a:lnSpc>
                <a:spcPct val="200000"/>
              </a:lnSpc>
            </a:pPr>
            <a:r>
              <a:rPr lang="el-GR" sz="2400" dirty="0" smtClean="0"/>
              <a:t>Χρήση εμβολίων ( κίτρινος πυρετός, πανώλη ) για τους ταξιδεύοντες σε χώρες, όπου ενδημούν οι παραπάνω ασθένειες.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τρίγωνο 4"/>
          <p:cNvSpPr/>
          <p:nvPr/>
        </p:nvSpPr>
        <p:spPr>
          <a:xfrm rot="10800000">
            <a:off x="7524328" y="260648"/>
            <a:ext cx="1080120" cy="1152128"/>
          </a:xfrm>
          <a:prstGeom prst="rt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396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ΕΞΕΛΙΞΗ ΛΟΙΜΩΔΩΝ ΝΟΣΗΜΑΤΩΝ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395536" y="1196975"/>
            <a:ext cx="8229600" cy="4464050"/>
          </a:xfrm>
          <a:noFill/>
        </p:spPr>
        <p:txBody>
          <a:bodyPr>
            <a:normAutofit fontScale="25000" lnSpcReduction="20000"/>
          </a:bodyPr>
          <a:lstStyle/>
          <a:p>
            <a:pPr marL="0" lvl="1" indent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2200" dirty="0" smtClean="0"/>
          </a:p>
          <a:p>
            <a:pPr marL="0" lvl="1" indent="0" algn="just">
              <a:lnSpc>
                <a:spcPct val="150000"/>
              </a:lnSpc>
              <a:buNone/>
            </a:pPr>
            <a:endParaRPr lang="el-GR" sz="2200" dirty="0"/>
          </a:p>
          <a:p>
            <a:pPr marL="0" lvl="1" indent="0" algn="just">
              <a:lnSpc>
                <a:spcPct val="150000"/>
              </a:lnSpc>
              <a:buNone/>
            </a:pPr>
            <a:r>
              <a:rPr lang="el-G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Οι μικροοργανισμοί εισέρχονται στον οργανισμό ενός υγιούς ανθρώπου = </a:t>
            </a:r>
            <a:r>
              <a:rPr lang="el-GR" sz="6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ΜΟΛΥΝΣΗ</a:t>
            </a:r>
          </a:p>
          <a:p>
            <a:pPr marL="0" lvl="1" indent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6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Ακολουθεί περίοδος (λίγες μέρες ή και μήνες) κατά την οποία ενώ ο μικροοργανισμός υπάρχει μέσα στον οργανισμό του ανθρώπου, δεν υπάρχουν συμπτώματα. Αυτή η περίοδος, δηλαδή </a:t>
            </a:r>
            <a:r>
              <a:rPr lang="el-GR" sz="6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από την είσοδο του μικροοργανισμού μέχρι και την εμφάνιση των συμπτωμάτων</a:t>
            </a:r>
            <a:r>
              <a:rPr lang="el-G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, καλείται </a:t>
            </a:r>
            <a:r>
              <a:rPr lang="el-GR" sz="6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ΧΡΟΝΟΣ ΕΠΩΑΣΗΣ</a:t>
            </a:r>
            <a:r>
              <a:rPr lang="el-GR" sz="6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l-GR" sz="6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Όταν οι μικροοργανισμοί αρχίζουν να πολλαπλασιάζονται μέσα στον οργανισμό του ανθρώπου, εμφανίζονται και τα πρώτα συμπτώματα της νόσου (πυρετός, εξάνθημα, αδιαθεσία κ.λπ.)          =            </a:t>
            </a:r>
            <a:r>
              <a:rPr lang="el-GR" sz="6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ΛΟΙΜΩΞΗ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el-GR" sz="6400" b="1" u="sng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6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ΔΙΑΡΚΕΙΑ</a:t>
            </a:r>
            <a:r>
              <a:rPr lang="el-GR" sz="6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Λίγες </a:t>
            </a:r>
            <a:r>
              <a:rPr lang="el-GR" sz="6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ημέρες, μήνες ή και χρόνια</a:t>
            </a:r>
            <a:r>
              <a:rPr lang="el-G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και οδηγείται σε </a:t>
            </a:r>
            <a:r>
              <a:rPr lang="el-GR" sz="6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θεραπεία</a:t>
            </a:r>
            <a:r>
              <a:rPr lang="el-G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ή σε </a:t>
            </a:r>
            <a:r>
              <a:rPr lang="el-GR" sz="6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θάνατο</a:t>
            </a:r>
            <a:r>
              <a:rPr lang="el-GR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του ασθενή.</a:t>
            </a:r>
          </a:p>
        </p:txBody>
      </p:sp>
    </p:spTree>
    <p:extLst>
      <p:ext uri="{BB962C8B-B14F-4D97-AF65-F5344CB8AC3E}">
        <p14:creationId xmlns:p14="http://schemas.microsoft.com/office/powerpoint/2010/main" val="224258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179512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ΤΡΟΠΟΙ ΜΕΤΑΔΟΣΗΣ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457200" y="1196752"/>
            <a:ext cx="8229600" cy="4608512"/>
          </a:xfrm>
          <a:solidFill>
            <a:schemeClr val="tx1">
              <a:lumMod val="75000"/>
              <a:lumOff val="25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</a:t>
            </a:r>
          </a:p>
          <a:p>
            <a:pPr marL="0" indent="0" algn="just">
              <a:buNone/>
            </a:pPr>
            <a:r>
              <a:rPr lang="el-G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l-G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ΑΜΕΣΗ ΜΕΤΑΔΟΣΗ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l-GR" sz="2000" dirty="0" smtClean="0">
                <a:solidFill>
                  <a:schemeClr val="bg1"/>
                </a:solidFill>
              </a:rPr>
              <a:t>Άμεση επαφή με ανθρώπους ( συνουσία, φιλί κ.λπ..)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l-GR" sz="2000" dirty="0" smtClean="0">
                <a:solidFill>
                  <a:schemeClr val="bg1"/>
                </a:solidFill>
              </a:rPr>
              <a:t>Με σταγονίδια (φτέρνισμα, βήχας)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l-GR" sz="2000" dirty="0" smtClean="0">
                <a:solidFill>
                  <a:schemeClr val="bg1"/>
                </a:solidFill>
              </a:rPr>
              <a:t>Άμεση επαφή του ατόμου με μικροοργανισμούς του ελεύθερου περιβάλλοντος (π.χ. τέτανος)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l-GR" sz="2000" dirty="0" smtClean="0">
                <a:solidFill>
                  <a:schemeClr val="bg1"/>
                </a:solidFill>
              </a:rPr>
              <a:t>Με δάγκωμα από ζώο (λύσσα)</a:t>
            </a:r>
          </a:p>
          <a:p>
            <a:pPr marL="457200" indent="-457200" algn="just">
              <a:buFont typeface="+mj-lt"/>
              <a:buAutoNum type="arabicParenR"/>
            </a:pPr>
            <a:endParaRPr lang="el-GR" sz="2000" dirty="0"/>
          </a:p>
          <a:p>
            <a:pPr marL="0" indent="0" algn="just">
              <a:buNone/>
            </a:pPr>
            <a:r>
              <a:rPr lang="el-G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ΕΜΜΕΣΗ ΜΕΤΑΔΟΣΗ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l-GR" sz="2000" dirty="0" smtClean="0">
                <a:solidFill>
                  <a:schemeClr val="bg1"/>
                </a:solidFill>
              </a:rPr>
              <a:t>Με όχημα το νερό, το γάλα, τα τρόφιμα, είδη προσωπικής χρήσης (ρούχα, ποτήρια, μαχαιροπίρουνα κ.λπ.)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l-GR" sz="2000" dirty="0" smtClean="0">
                <a:solidFill>
                  <a:schemeClr val="bg1"/>
                </a:solidFill>
              </a:rPr>
              <a:t>Με ξενιστές – έντομα (κουνούπια)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l-GR" sz="2000" dirty="0" smtClean="0">
                <a:solidFill>
                  <a:schemeClr val="bg1"/>
                </a:solidFill>
              </a:rPr>
              <a:t>Με τον αέρα : α) σκόνη</a:t>
            </a:r>
          </a:p>
          <a:p>
            <a:pPr marL="0" indent="0" algn="just">
              <a:buNone/>
            </a:pPr>
            <a:r>
              <a:rPr lang="el-GR" sz="2000" dirty="0">
                <a:solidFill>
                  <a:schemeClr val="bg1"/>
                </a:solidFill>
              </a:rPr>
              <a:t> </a:t>
            </a:r>
            <a:r>
              <a:rPr lang="el-GR" sz="2000" dirty="0" smtClean="0">
                <a:solidFill>
                  <a:schemeClr val="bg1"/>
                </a:solidFill>
              </a:rPr>
              <a:t>                            β) πυρήνες σταγονιδίων</a:t>
            </a:r>
            <a:endParaRPr lang="el-G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13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323528" y="2264098"/>
            <a:ext cx="4038600" cy="259228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l-GR" sz="1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ΠΟΙΑ </a:t>
            </a:r>
            <a:r>
              <a:rPr lang="el-GR" sz="1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ΝΟΣΗΜΑΤΑ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 err="1" smtClean="0"/>
              <a:t>Σαλμονελλώσεις</a:t>
            </a:r>
            <a:endParaRPr lang="el-GR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l-GR" sz="1800" dirty="0" smtClean="0"/>
              <a:t>Χολέρα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 err="1" smtClean="0"/>
              <a:t>Σιγκέλλωση</a:t>
            </a:r>
            <a:endParaRPr lang="el-GR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l-GR" sz="1800" dirty="0" smtClean="0"/>
              <a:t>Ηπατίτιδα Α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 smtClean="0"/>
              <a:t>Αμοιβάδωση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 err="1"/>
              <a:t>Οξυουρίαση</a:t>
            </a:r>
            <a:r>
              <a:rPr lang="el-GR" sz="1800" dirty="0"/>
              <a:t> </a:t>
            </a:r>
            <a:r>
              <a:rPr lang="el-GR" sz="1800" dirty="0" smtClean="0"/>
              <a:t>κ.λπ.</a:t>
            </a:r>
            <a:endParaRPr lang="el-GR" sz="1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572000" y="2204864"/>
            <a:ext cx="4038600" cy="3024337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l-GR" sz="1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ΜΕΤΡΑ ΠΡΟΦΥΛΑΞΗΣ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/>
              <a:t>Αποκλεισμός της </a:t>
            </a:r>
            <a:r>
              <a:rPr lang="el-GR" sz="1800" dirty="0" smtClean="0"/>
              <a:t>οδού        μετάδοσης 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/>
              <a:t>Απολύμανση </a:t>
            </a:r>
            <a:r>
              <a:rPr lang="el-GR" sz="1800" dirty="0" smtClean="0"/>
              <a:t>του νερού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/>
              <a:t>Παστερίωση </a:t>
            </a:r>
            <a:r>
              <a:rPr lang="el-GR" sz="1800" dirty="0" smtClean="0"/>
              <a:t>του γάλακτος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/>
              <a:t>Υγειονομικό </a:t>
            </a:r>
            <a:r>
              <a:rPr lang="el-GR" sz="1800" dirty="0" smtClean="0"/>
              <a:t>έλεγχο των τροφίμων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1800" dirty="0"/>
              <a:t>Απομάκρυνση </a:t>
            </a:r>
            <a:r>
              <a:rPr lang="el-GR" sz="1800" dirty="0" smtClean="0"/>
              <a:t>των μικροβιοφορέων από χώρους δουλειάς</a:t>
            </a:r>
          </a:p>
          <a:p>
            <a:pPr marL="109728" indent="0" algn="ctr">
              <a:buNone/>
            </a:pPr>
            <a:r>
              <a:rPr lang="el-GR" sz="1800" dirty="0" smtClean="0"/>
              <a:t> </a:t>
            </a:r>
          </a:p>
          <a:p>
            <a:pPr marL="109728" indent="0" algn="ctr">
              <a:buNone/>
            </a:pPr>
            <a:endParaRPr lang="el-GR" sz="1800" dirty="0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7992888" cy="936104"/>
          </a:xfrm>
        </p:spPr>
        <p:txBody>
          <a:bodyPr>
            <a:normAutofit fontScale="90000"/>
          </a:bodyPr>
          <a:lstStyle/>
          <a:p>
            <a:r>
              <a:rPr lang="el-GR" sz="2800" dirty="0"/>
              <a:t>ΝΟΣΗΜΑΤΑ ΜΕΤΑΔΙΔΟΜΕΝΑ ΜΕΣΩ ΤΟΥ ΠΕΠΤΙΚΟΥ ΣΥΣΤΗΜΑΤΟΣ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1315449"/>
            <a:ext cx="813690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dirty="0"/>
              <a:t>Η μετάδοση γίνεται μέσω της </a:t>
            </a:r>
            <a:r>
              <a:rPr lang="el-GR" dirty="0" err="1"/>
              <a:t>στοματο</a:t>
            </a:r>
            <a:r>
              <a:rPr lang="el-GR" dirty="0"/>
              <a:t>-πρωκτικής οδού, με νερό , γάλα, τρόφιμα </a:t>
            </a:r>
            <a:r>
              <a:rPr lang="el-GR" dirty="0" err="1"/>
              <a:t>κ.λ.π</a:t>
            </a:r>
            <a:r>
              <a:rPr lang="el-GR" dirty="0"/>
              <a:t>. , που έχουν μολυνθεί.</a:t>
            </a:r>
          </a:p>
          <a:p>
            <a:pPr marL="109728" indent="0">
              <a:buNone/>
            </a:pP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494238" y="5013176"/>
            <a:ext cx="8326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Ατομική καθαριότητα (χεριών), σχολαστικό πλύσιμο λαχανικών και φρούτων, κατάλληλο σύστημα ύδρευσης, αποχέτευσης και διάθεσης απορριμμάτων, καταπολέμηση εντόμων και κατάλληλη αγωγή υγείας του πληθυσμού.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417323" y="2168860"/>
            <a:ext cx="3240360" cy="241226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/>
          <p:cNvSpPr/>
          <p:nvPr/>
        </p:nvSpPr>
        <p:spPr>
          <a:xfrm>
            <a:off x="4663248" y="2167059"/>
            <a:ext cx="3797183" cy="276402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02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000" b="1" dirty="0" smtClean="0"/>
              <a:t>ΣΑΛΜΟΝΕΛΛΕΣ = ΒΑΚΤΗΡΙΑ =ΣΑΛΜΟΝΕΛΛΩΣΕΙΣ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ΤΡΟΠΟΣ ΜΕΤΑΔΟΣΗΣ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Πρόσληψη μικροβίου από το στόμα (μολυσμένη τροφή, νερό, ποτά). Μεταδίδονται από ζώα σε άνθρωπο ή άνθρωπο σε άνθρωπο.</a:t>
            </a:r>
          </a:p>
          <a:p>
            <a:pPr marL="0" indent="0" algn="just"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ΠΗΓΕΣ ΜΟΛΥΝΣΗΣ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ακάθαρτα νερά (που βρίσκονται κοντά σε υπονόμους), θαλασσινά μύδια, το κρέας πουλερικών και τα αυγά τους οι ασθενείς και οι </a:t>
            </a:r>
            <a:r>
              <a:rPr lang="el-GR" sz="2000" dirty="0" err="1" smtClean="0"/>
              <a:t>μικροβιοφορείς</a:t>
            </a:r>
            <a:r>
              <a:rPr lang="el-GR" sz="2000" dirty="0" smtClean="0"/>
              <a:t>.</a:t>
            </a:r>
          </a:p>
          <a:p>
            <a:pPr marL="0" indent="0" algn="just"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ΜΟΡΦΗ ΑΣΘΕΝΕΙΑΣ</a:t>
            </a:r>
            <a:r>
              <a:rPr lang="el-GR" sz="2000" dirty="0" smtClean="0"/>
              <a:t>: γαστρεντερίτιδα από </a:t>
            </a:r>
            <a:r>
              <a:rPr lang="el-GR" sz="2000" dirty="0" err="1" smtClean="0"/>
              <a:t>σαλμονέλλα</a:t>
            </a:r>
            <a:r>
              <a:rPr lang="el-GR" sz="2000" dirty="0" smtClean="0"/>
              <a:t> με χρόνο επώασης 8-48 ώρες από τη στιγμή λήψης της τροφής.</a:t>
            </a:r>
          </a:p>
          <a:p>
            <a:pPr marL="0" indent="0" algn="just"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ΠΩΣ ΕΚΔΗΛΩΝΕΤΑΙ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/>
              <a:t>ν</a:t>
            </a:r>
            <a:r>
              <a:rPr lang="el-GR" sz="2000" dirty="0" smtClean="0"/>
              <a:t>αυτία, έμετος, κοιλιακά άλγη, διαρροϊκές κενώσεις (</a:t>
            </a:r>
            <a:r>
              <a:rPr lang="el-GR" sz="2000" dirty="0" err="1" smtClean="0"/>
              <a:t>βλεννοαιματηρές</a:t>
            </a:r>
            <a:r>
              <a:rPr lang="el-GR" sz="2000" dirty="0" smtClean="0"/>
              <a:t>) και πυρετό.</a:t>
            </a:r>
          </a:p>
          <a:p>
            <a:pPr marL="0" indent="0" algn="just"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ΜΕΤΡΑ ΠΡΟΦΥΛΑΞΗΣ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1.Να μαγειρεύονται καλά το κρέας, </a:t>
            </a:r>
            <a:r>
              <a:rPr lang="el-GR" sz="2000" dirty="0" err="1" smtClean="0"/>
              <a:t>τ’αυγά</a:t>
            </a:r>
            <a:r>
              <a:rPr lang="el-GR" sz="2000" dirty="0" smtClean="0"/>
              <a:t> και τα πουλερικά. Να μη χρησιμοποιούνται τα ίδια σκεύη για ωμά και τα ψημένα κρέατα</a:t>
            </a:r>
          </a:p>
          <a:p>
            <a:pPr marL="0" indent="0" algn="just">
              <a:buNone/>
            </a:pPr>
            <a:r>
              <a:rPr lang="el-GR" sz="2000" dirty="0" smtClean="0"/>
              <a:t>2.Καλό πλύσιμο χεριών</a:t>
            </a:r>
          </a:p>
          <a:p>
            <a:pPr marL="0" indent="0" algn="just">
              <a:buNone/>
            </a:pPr>
            <a:r>
              <a:rPr lang="el-GR" sz="2000" dirty="0" smtClean="0"/>
              <a:t>3.Έλεγχος των εργαζομένων που ασχολούνται με τα τρόφιμα για την αναζήτηση υγιών μικροβιοφορέων.</a:t>
            </a:r>
            <a:endParaRPr lang="el-GR" sz="20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ΣΑΛΜΟΝΕΛΛΩΣΕΙΣ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11379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97971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000" dirty="0" smtClean="0"/>
              <a:t>Οφείλεται στον </a:t>
            </a:r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ιό της ηπατίτιδας Α</a:t>
            </a:r>
          </a:p>
          <a:p>
            <a:pPr marL="0" indent="0">
              <a:buNone/>
            </a:pPr>
            <a:endParaRPr lang="el-GR" sz="2000" b="1" dirty="0" smtClean="0"/>
          </a:p>
          <a:p>
            <a:pPr marL="0" indent="0"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ΧΡΟΝΟΣ ΕΠΩΑΣΗΣ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4-6 εβδομάδες</a:t>
            </a:r>
          </a:p>
          <a:p>
            <a:pPr marL="0" indent="0">
              <a:buNone/>
            </a:pPr>
            <a:endParaRPr lang="el-G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</a:rPr>
              <a:t>ΧΡΟΝΟΣ </a:t>
            </a: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ΜΕΤΑΔΟΣΗΣ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στο τέλος του σταδίου επώασης και τις πρώτες 5-6 ημέρες, μετά την εμφάνιση ίκτερου.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20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ΤΡΟΠΟΣ ΜΕΤΑΔΟΣΗΣ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Μεταδίδεται από άτομο σε άτομο με τα κόπρανα (κόπρανα-άπλυτα χέρια-στόμα). Ο ιός ανευρίσκεται στα κόπρανα των ασθενών, από τα οποία μολύνονται νερό και τρόφιμα και έτσι μπορεί να μεταδοθεί σε ευαίσθητα άτομα, προκαλώντας μικρές ή μεγάλες επιδημίες.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20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ΗΠΑΤΙΤΙΔΑ Α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78152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772400" cy="677633"/>
          </a:xfrm>
        </p:spPr>
        <p:txBody>
          <a:bodyPr>
            <a:normAutofit/>
          </a:bodyPr>
          <a:lstStyle/>
          <a:p>
            <a:pPr marL="0" indent="0" algn="l"/>
            <a:r>
              <a:rPr lang="el-GR" sz="2800" b="1" dirty="0"/>
              <a:t>ΜΕΤΡΑ ΠΡΟΦΥΛΑΞΗΣ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685800" y="1484784"/>
            <a:ext cx="7772400" cy="3600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2000" dirty="0" smtClean="0"/>
              <a:t>-</a:t>
            </a:r>
            <a:r>
              <a:rPr lang="el-GR" sz="2000" dirty="0" smtClean="0"/>
              <a:t>Ανάπαυση </a:t>
            </a:r>
            <a:r>
              <a:rPr lang="el-GR" sz="2000" dirty="0"/>
              <a:t>του ασθενή, ενώ τα προσωπικά του αντικείμενα δεν πρέπει να χρησιμοποιούνται από άλλους. Αν χρησιμοποιηθούν ξανά, θα πρέπει να πλένονται στους 90</a:t>
            </a:r>
            <a:r>
              <a:rPr lang="el-GR" sz="2000" baseline="30000" dirty="0"/>
              <a:t>Ο</a:t>
            </a:r>
            <a:r>
              <a:rPr lang="el-GR" sz="2000" dirty="0"/>
              <a:t> </a:t>
            </a:r>
            <a:r>
              <a:rPr lang="en-US" sz="2000" dirty="0"/>
              <a:t>C.</a:t>
            </a:r>
            <a:endParaRPr lang="el-GR" sz="2000" dirty="0"/>
          </a:p>
          <a:p>
            <a:pPr algn="just"/>
            <a:r>
              <a:rPr lang="en-US" sz="2000" dirty="0" smtClean="0"/>
              <a:t>-</a:t>
            </a:r>
            <a:r>
              <a:rPr lang="el-GR" sz="2000" dirty="0" smtClean="0"/>
              <a:t>Καθαριότητα </a:t>
            </a:r>
            <a:r>
              <a:rPr lang="el-GR" sz="2000" dirty="0"/>
              <a:t>και απολύμανση κοινόχρηστων </a:t>
            </a:r>
            <a:r>
              <a:rPr lang="el-GR" sz="2000" dirty="0" smtClean="0"/>
              <a:t>χώρων (</a:t>
            </a:r>
            <a:r>
              <a:rPr lang="el-GR" sz="2000" dirty="0"/>
              <a:t>τουαλέτες</a:t>
            </a:r>
            <a:r>
              <a:rPr lang="el-GR" sz="2000" dirty="0" smtClean="0"/>
              <a:t>, καντίνες, κ.λπ.).</a:t>
            </a:r>
          </a:p>
          <a:p>
            <a:pPr algn="just"/>
            <a:r>
              <a:rPr lang="en-US" sz="2000" dirty="0" smtClean="0"/>
              <a:t>-</a:t>
            </a:r>
            <a:r>
              <a:rPr lang="el-GR" sz="2000" dirty="0" smtClean="0"/>
              <a:t>Καλή </a:t>
            </a:r>
            <a:r>
              <a:rPr lang="el-GR" sz="2000" dirty="0" smtClean="0"/>
              <a:t>λειτουργία των συστημάτων ύδρευσης και αποχέτευσης.</a:t>
            </a:r>
          </a:p>
          <a:p>
            <a:pPr algn="just"/>
            <a:r>
              <a:rPr lang="en-US" sz="2000" dirty="0" smtClean="0"/>
              <a:t>-</a:t>
            </a:r>
            <a:r>
              <a:rPr lang="el-GR" sz="2000" dirty="0" smtClean="0"/>
              <a:t>Αγωγή </a:t>
            </a:r>
            <a:r>
              <a:rPr lang="el-GR" sz="2000" dirty="0" smtClean="0"/>
              <a:t>υγείας του κοινού και κυρίως των παιδιών για σχολαστικό πλύσιμο των χεριών μετά την τουαλέτα και πριν το φαγητό.</a:t>
            </a:r>
          </a:p>
          <a:p>
            <a:pPr algn="just"/>
            <a:r>
              <a:rPr lang="en-US" sz="2000" dirty="0" smtClean="0"/>
              <a:t>-</a:t>
            </a:r>
            <a:r>
              <a:rPr lang="el-GR" sz="2000" dirty="0" smtClean="0"/>
              <a:t>Κρατικός </a:t>
            </a:r>
            <a:r>
              <a:rPr lang="el-GR" sz="2000" dirty="0" smtClean="0"/>
              <a:t>έλεγχος των οστρακοειδών.</a:t>
            </a:r>
          </a:p>
          <a:p>
            <a:pPr algn="just"/>
            <a:endParaRPr lang="el-GR" sz="2000" dirty="0" smtClean="0"/>
          </a:p>
          <a:p>
            <a:pPr marL="0" indent="0" algn="just">
              <a:buNone/>
            </a:pP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ΘΕΡΑΠΕΙΑ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000" dirty="0" smtClean="0"/>
              <a:t>Χορήγηση γ- σφαιρίνης. Το 1998 έχει παρασκευαστεί το εμβόλιο για την ηπατίτιδα Α.</a:t>
            </a:r>
          </a:p>
          <a:p>
            <a:pPr algn="just"/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473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ΑΕΡΟΓΕΝΗ ΝΟΣΗΜΑΤΑ</a:t>
            </a:r>
            <a:endParaRPr lang="el-GR" sz="3200" b="1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8219256" cy="39417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sz="2400" dirty="0" smtClean="0"/>
              <a:t>Μεταδίδονται από άτομο σε άτομο με </a:t>
            </a:r>
            <a:r>
              <a:rPr lang="el-GR" sz="2400" b="1" dirty="0" smtClean="0"/>
              <a:t>σταγονίδια</a:t>
            </a:r>
            <a:r>
              <a:rPr lang="el-GR" sz="2400" dirty="0" smtClean="0"/>
              <a:t> και </a:t>
            </a:r>
            <a:r>
              <a:rPr lang="el-GR" sz="2400" b="1" dirty="0" smtClean="0"/>
              <a:t>σκόνη</a:t>
            </a:r>
            <a:r>
              <a:rPr lang="el-GR" sz="2400" dirty="0" smtClean="0"/>
              <a:t>.</a:t>
            </a:r>
          </a:p>
          <a:p>
            <a:pPr marL="400050" lvl="1" indent="0" algn="just">
              <a:buNone/>
            </a:pPr>
            <a:endParaRPr lang="el-GR" sz="2000" dirty="0" smtClean="0"/>
          </a:p>
          <a:p>
            <a:pPr marL="400050" lvl="1" indent="0" algn="just">
              <a:lnSpc>
                <a:spcPct val="160000"/>
              </a:lnSpc>
              <a:buNone/>
            </a:pPr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</a:rPr>
              <a:t>ΠΩΣ</a:t>
            </a:r>
            <a:r>
              <a:rPr lang="el-GR" sz="2200" dirty="0" smtClean="0"/>
              <a:t>: </a:t>
            </a:r>
            <a:r>
              <a:rPr lang="el-GR" sz="2200" i="1" u="sng" dirty="0" smtClean="0"/>
              <a:t>βήχας, φτάρνισμα, απλή εισπνοή</a:t>
            </a:r>
          </a:p>
          <a:p>
            <a:pPr marL="400050" lvl="1" indent="0" algn="just">
              <a:lnSpc>
                <a:spcPct val="160000"/>
              </a:lnSpc>
              <a:buNone/>
            </a:pPr>
            <a:r>
              <a:rPr lang="el-GR" sz="2200" dirty="0" smtClean="0"/>
              <a:t>Η νοσηρότητα </a:t>
            </a:r>
            <a:r>
              <a:rPr lang="el-GR" sz="2200" u="sng" dirty="0" smtClean="0"/>
              <a:t>αυξάνεται το χειμώνα </a:t>
            </a:r>
            <a:r>
              <a:rPr lang="el-GR" sz="2200" dirty="0" smtClean="0"/>
              <a:t>και αυτό οφείλεται:</a:t>
            </a:r>
          </a:p>
          <a:p>
            <a:pPr lvl="1" indent="-342900" algn="just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l-GR" sz="2200" dirty="0" smtClean="0"/>
              <a:t>Στο συνωστισμό σε κλειστούς χώρους και στην έλλειψη αερισμού.</a:t>
            </a:r>
          </a:p>
          <a:p>
            <a:pPr lvl="1" indent="-342900" algn="just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el-GR" sz="2200" dirty="0" smtClean="0"/>
              <a:t>Στη μείωση της άμυνας του οργανισμού λόγω ψύχους.</a:t>
            </a:r>
          </a:p>
          <a:p>
            <a:pPr marL="400050" lvl="1" indent="0" algn="just">
              <a:lnSpc>
                <a:spcPct val="160000"/>
              </a:lnSpc>
              <a:buNone/>
            </a:pPr>
            <a:r>
              <a:rPr lang="el-GR" sz="3000" b="1" dirty="0" smtClean="0">
                <a:solidFill>
                  <a:schemeClr val="accent1">
                    <a:lumMod val="75000"/>
                  </a:schemeClr>
                </a:solidFill>
              </a:rPr>
              <a:t>ΜΕΤΡΑ ΠΡΟΦΥΛΑΞΗΣ</a:t>
            </a:r>
          </a:p>
          <a:p>
            <a:pPr lvl="1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2200" dirty="0" smtClean="0"/>
              <a:t>Αποφυγή συνωστισμού και καλός αερισμός σε κλειστούς χώρους</a:t>
            </a:r>
          </a:p>
          <a:p>
            <a:pPr lvl="1" indent="-3429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l-GR" sz="2200" dirty="0" smtClean="0"/>
              <a:t>Να υπάρχει αρκετή απόσταση μεταξύ των κρεβατιών ( στρατός, νοσοκομεία κ.λπ.)</a:t>
            </a:r>
          </a:p>
          <a:p>
            <a:pPr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2000" dirty="0" smtClean="0"/>
          </a:p>
          <a:p>
            <a:pPr lvl="1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139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/>
          <p:cNvSpPr>
            <a:spLocks noGrp="1"/>
          </p:cNvSpPr>
          <p:nvPr>
            <p:ph type="body" sz="half" idx="2"/>
          </p:nvPr>
        </p:nvSpPr>
        <p:spPr>
          <a:xfrm>
            <a:off x="323528" y="5301208"/>
            <a:ext cx="8496944" cy="1556792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l-GR" sz="2800" dirty="0" smtClean="0"/>
              <a:t>Χρήση μαντηλιού στο στόμα και στη μύτη για παρεμπόδιση μετάδοσης των μικροοργανισμών μέσω των σταγονιδίων.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l-GR" sz="2800" dirty="0" smtClean="0"/>
              <a:t>Σχολαστική καθαριότητα για περιορισμό της σκόνης.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l-GR" sz="2800" dirty="0" smtClean="0"/>
              <a:t>Ανοσοποίηση του πληθυσμού( εμβολιασμός)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l-GR" sz="2800" dirty="0" smtClean="0"/>
              <a:t>Απομόνωση του ασθενή</a:t>
            </a:r>
            <a:endParaRPr lang="el-GR" sz="2800" dirty="0"/>
          </a:p>
        </p:txBody>
      </p:sp>
      <p:pic>
        <p:nvPicPr>
          <p:cNvPr id="18" name="Θέση εικόνας 1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05" b="15405"/>
          <a:stretch>
            <a:fillRect/>
          </a:stretch>
        </p:blipFill>
        <p:spPr/>
      </p:pic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ΜΕΤΡΑ ΠΡΟΦΥΛΑΞΗΣ</a:t>
            </a:r>
            <a:endParaRPr lang="el-GR" sz="2800" b="1" dirty="0"/>
          </a:p>
        </p:txBody>
      </p:sp>
      <p:sp>
        <p:nvSpPr>
          <p:cNvPr id="19" name="Διάγραμμα ροής: Διεργασία 18"/>
          <p:cNvSpPr/>
          <p:nvPr/>
        </p:nvSpPr>
        <p:spPr>
          <a:xfrm>
            <a:off x="8460432" y="4941168"/>
            <a:ext cx="432048" cy="360040"/>
          </a:xfrm>
          <a:prstGeom prst="flowChartProcess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125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375</TotalTime>
  <Words>1005</Words>
  <Application>Microsoft Office PowerPoint</Application>
  <PresentationFormat>Προβολή στην οθόνη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Συγκέντρωση</vt:lpstr>
      <vt:lpstr>ΧΑΡΑΚΤΗΡΙΣΤΙΚΑ ΛΟΙΜΩΔΩΝ ΝΟΣΗΜΑΤΩΝ</vt:lpstr>
      <vt:lpstr>ΕΞΕΛΙΞΗ ΛΟΙΜΩΔΩΝ ΝΟΣΗΜΑΤΩΝ</vt:lpstr>
      <vt:lpstr>ΤΡΟΠΟΙ ΜΕΤΑΔΟΣΗΣ</vt:lpstr>
      <vt:lpstr>ΝΟΣΗΜΑΤΑ ΜΕΤΑΔΙΔΟΜΕΝΑ ΜΕΣΩ ΤΟΥ ΠΕΠΤΙΚΟΥ ΣΥΣΤΗΜΑΤΟΣ</vt:lpstr>
      <vt:lpstr>ΣΑΛΜΟΝΕΛΛΩΣΕΙΣ</vt:lpstr>
      <vt:lpstr>ΗΠΑΤΙΤΙΔΑ Α</vt:lpstr>
      <vt:lpstr>ΜΕΤΡΑ ΠΡΟΦΥΛΑΞΗΣ</vt:lpstr>
      <vt:lpstr>ΑΕΡΟΓΕΝΗ ΝΟΣΗΜΑΤΑ</vt:lpstr>
      <vt:lpstr>ΜΕΤΡΑ ΠΡΟΦΥΛΑΞΗΣ</vt:lpstr>
      <vt:lpstr>ΓΡΙΠΗ</vt:lpstr>
      <vt:lpstr>ΣΥΜΠΤΩΜΑΤΑ</vt:lpstr>
      <vt:lpstr>ΝΟΣΗΜΑΤΑ ΜΕΤΑΔΙΔΟΜΕΝΑ ΜΕ ΞΕΝΙΣΤΕΣ  Ή ΦΟΡΕΙΣ</vt:lpstr>
      <vt:lpstr>ΜΕΤΡΑ ΠΡΟΦΥΛΑΞΗΣ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ΧΑΡΑΚΤΗΡΙΣΤΙΚΑ ΛΟΙΜΩΔΩΝ ΝΟΣΗΜΑΤΩΝ</dc:title>
  <dc:creator>Nikos</dc:creator>
  <cp:lastModifiedBy>Nikos</cp:lastModifiedBy>
  <cp:revision>50</cp:revision>
  <dcterms:created xsi:type="dcterms:W3CDTF">2020-04-21T15:31:54Z</dcterms:created>
  <dcterms:modified xsi:type="dcterms:W3CDTF">2020-04-24T14:50:10Z</dcterms:modified>
</cp:coreProperties>
</file>