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8" r:id="rId4"/>
    <p:sldId id="259" r:id="rId5"/>
    <p:sldId id="257" r:id="rId6"/>
    <p:sldId id="261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33CC33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85" autoAdjust="0"/>
    <p:restoredTop sz="94692" autoAdjust="0"/>
  </p:normalViewPr>
  <p:slideViewPr>
    <p:cSldViewPr>
      <p:cViewPr varScale="1">
        <p:scale>
          <a:sx n="88" d="100"/>
          <a:sy n="88" d="100"/>
        </p:scale>
        <p:origin x="-96" y="-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76ECA-F963-4513-9F48-AC0173CE1887}" type="datetimeFigureOut">
              <a:rPr lang="el-GR" smtClean="0"/>
              <a:t>26/3/2020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F0734-8A41-4427-AA31-0860A86325E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73463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76ECA-F963-4513-9F48-AC0173CE1887}" type="datetimeFigureOut">
              <a:rPr lang="el-GR" smtClean="0"/>
              <a:t>26/3/2020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F0734-8A41-4427-AA31-0860A86325E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77641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76ECA-F963-4513-9F48-AC0173CE1887}" type="datetimeFigureOut">
              <a:rPr lang="el-GR" smtClean="0"/>
              <a:t>26/3/2020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F0734-8A41-4427-AA31-0860A86325E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65093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76ECA-F963-4513-9F48-AC0173CE1887}" type="datetimeFigureOut">
              <a:rPr lang="el-GR" smtClean="0"/>
              <a:t>26/3/2020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F0734-8A41-4427-AA31-0860A86325E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69459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76ECA-F963-4513-9F48-AC0173CE1887}" type="datetimeFigureOut">
              <a:rPr lang="el-GR" smtClean="0"/>
              <a:t>26/3/2020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F0734-8A41-4427-AA31-0860A86325E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71694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76ECA-F963-4513-9F48-AC0173CE1887}" type="datetimeFigureOut">
              <a:rPr lang="el-GR" smtClean="0"/>
              <a:t>26/3/2020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F0734-8A41-4427-AA31-0860A86325E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64803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76ECA-F963-4513-9F48-AC0173CE1887}" type="datetimeFigureOut">
              <a:rPr lang="el-GR" smtClean="0"/>
              <a:t>26/3/2020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F0734-8A41-4427-AA31-0860A86325E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12571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76ECA-F963-4513-9F48-AC0173CE1887}" type="datetimeFigureOut">
              <a:rPr lang="el-GR" smtClean="0"/>
              <a:t>26/3/2020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F0734-8A41-4427-AA31-0860A86325E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59996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76ECA-F963-4513-9F48-AC0173CE1887}" type="datetimeFigureOut">
              <a:rPr lang="el-GR" smtClean="0"/>
              <a:t>26/3/2020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F0734-8A41-4427-AA31-0860A86325E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71319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76ECA-F963-4513-9F48-AC0173CE1887}" type="datetimeFigureOut">
              <a:rPr lang="el-GR" smtClean="0"/>
              <a:t>26/3/2020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F0734-8A41-4427-AA31-0860A86325E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57483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76ECA-F963-4513-9F48-AC0173CE1887}" type="datetimeFigureOut">
              <a:rPr lang="el-GR" smtClean="0"/>
              <a:t>26/3/2020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F0734-8A41-4427-AA31-0860A86325E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53846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76ECA-F963-4513-9F48-AC0173CE1887}" type="datetimeFigureOut">
              <a:rPr lang="el-GR" smtClean="0"/>
              <a:t>26/3/2020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F0734-8A41-4427-AA31-0860A86325E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93942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1470025"/>
          </a:xfrm>
        </p:spPr>
        <p:txBody>
          <a:bodyPr/>
          <a:lstStyle/>
          <a:p>
            <a:r>
              <a:rPr lang="el-GR" dirty="0" smtClean="0"/>
              <a:t>Κεφ.1 – Η ΥΓΙΕΙΝΗ ΩΣ ΕΠΙΣΤΗΜΗ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403648" y="1844824"/>
            <a:ext cx="6912768" cy="3840832"/>
          </a:xfrm>
        </p:spPr>
        <p:txBody>
          <a:bodyPr>
            <a:normAutofit lnSpcReduction="10000"/>
          </a:bodyPr>
          <a:lstStyle/>
          <a:p>
            <a:r>
              <a:rPr lang="el-GR" dirty="0" smtClean="0">
                <a:solidFill>
                  <a:srgbClr val="002060"/>
                </a:solidFill>
              </a:rPr>
              <a:t>ΥΓΙΕΙΝΗ</a:t>
            </a:r>
            <a:r>
              <a:rPr lang="el-GR" dirty="0" smtClean="0"/>
              <a:t>: κλάδος </a:t>
            </a:r>
            <a:r>
              <a:rPr lang="el-GR" dirty="0" smtClean="0">
                <a:solidFill>
                  <a:srgbClr val="0070C0"/>
                </a:solidFill>
              </a:rPr>
              <a:t>Ιατρικής επιστήμης</a:t>
            </a:r>
          </a:p>
          <a:p>
            <a:endParaRPr lang="el-GR" dirty="0" smtClean="0">
              <a:solidFill>
                <a:srgbClr val="0070C0"/>
              </a:solidFill>
            </a:endParaRPr>
          </a:p>
          <a:p>
            <a:r>
              <a:rPr lang="el-GR" dirty="0" smtClean="0">
                <a:solidFill>
                  <a:srgbClr val="FF0000"/>
                </a:solidFill>
              </a:rPr>
              <a:t>Μελετά</a:t>
            </a:r>
            <a:r>
              <a:rPr lang="el-GR" dirty="0" smtClean="0"/>
              <a:t>: παράγοντες που επιδρούν στην </a:t>
            </a:r>
            <a:r>
              <a:rPr lang="el-GR" dirty="0" smtClean="0">
                <a:solidFill>
                  <a:srgbClr val="FF0000"/>
                </a:solidFill>
              </a:rPr>
              <a:t>ΥΓΕΙΑ </a:t>
            </a:r>
            <a:r>
              <a:rPr lang="el-GR" dirty="0" smtClean="0"/>
              <a:t>του ανθρώπου</a:t>
            </a:r>
          </a:p>
          <a:p>
            <a:endParaRPr lang="el-GR" dirty="0" smtClean="0"/>
          </a:p>
          <a:p>
            <a:r>
              <a:rPr lang="el-GR" smtClean="0">
                <a:solidFill>
                  <a:srgbClr val="00B050"/>
                </a:solidFill>
              </a:rPr>
              <a:t>ΣΚΟΠΟΣ</a:t>
            </a:r>
            <a:r>
              <a:rPr lang="el-GR" smtClean="0"/>
              <a:t>: </a:t>
            </a:r>
            <a:r>
              <a:rPr lang="el-GR" smtClean="0">
                <a:solidFill>
                  <a:srgbClr val="C00000"/>
                </a:solidFill>
              </a:rPr>
              <a:t>ΠΡΟΛΗΨΗ </a:t>
            </a:r>
            <a:r>
              <a:rPr lang="el-GR" dirty="0" smtClean="0">
                <a:solidFill>
                  <a:srgbClr val="C00000"/>
                </a:solidFill>
              </a:rPr>
              <a:t>– ΔΙΑΤΗΡΗΣΗ – ΠΡΟΑΓΩΓΗ</a:t>
            </a:r>
            <a:endParaRPr lang="en-US" dirty="0" smtClean="0">
              <a:solidFill>
                <a:srgbClr val="C00000"/>
              </a:solidFill>
            </a:endParaRPr>
          </a:p>
          <a:p>
            <a:endParaRPr lang="en-US" dirty="0">
              <a:solidFill>
                <a:srgbClr val="C00000"/>
              </a:solidFill>
            </a:endParaRPr>
          </a:p>
          <a:p>
            <a:endParaRPr lang="en-US" dirty="0" smtClean="0">
              <a:solidFill>
                <a:srgbClr val="C00000"/>
              </a:solidFill>
            </a:endParaRPr>
          </a:p>
          <a:p>
            <a:endParaRPr lang="en-US" dirty="0">
              <a:solidFill>
                <a:srgbClr val="C00000"/>
              </a:solidFill>
            </a:endParaRPr>
          </a:p>
          <a:p>
            <a:endParaRPr lang="en-US" dirty="0" smtClean="0">
              <a:solidFill>
                <a:srgbClr val="C00000"/>
              </a:solidFill>
            </a:endParaRPr>
          </a:p>
          <a:p>
            <a:endParaRPr lang="el-GR" dirty="0">
              <a:solidFill>
                <a:srgbClr val="C00000"/>
              </a:solidFill>
            </a:endParaRPr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37112"/>
            <a:ext cx="1943100" cy="2352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6800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 smtClean="0">
                <a:solidFill>
                  <a:srgbClr val="FF0000"/>
                </a:solidFill>
              </a:rPr>
              <a:t>ΥΓΕΙΑ</a:t>
            </a:r>
            <a:endParaRPr lang="el-GR" b="1" u="sng" dirty="0">
              <a:solidFill>
                <a:srgbClr val="FF0000"/>
              </a:solidFill>
            </a:endParaRPr>
          </a:p>
        </p:txBody>
      </p:sp>
      <p:sp>
        <p:nvSpPr>
          <p:cNvPr id="6" name="Θέση περιεχομένου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ΣΩΜΑΤΙΚΗ</a:t>
            </a:r>
          </a:p>
          <a:p>
            <a:pPr algn="ctr"/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ΨΥΧΙΚΗ</a:t>
            </a:r>
          </a:p>
          <a:p>
            <a:pPr algn="ctr"/>
            <a:r>
              <a:rPr lang="el-GR" dirty="0" smtClean="0">
                <a:solidFill>
                  <a:schemeClr val="accent3">
                    <a:lumMod val="75000"/>
                  </a:schemeClr>
                </a:solidFill>
              </a:rPr>
              <a:t>ΚΟΙΝΩΝΙΚΗ ΕΥΕΞΙΑ </a:t>
            </a:r>
          </a:p>
          <a:p>
            <a:pPr marL="0" indent="0" algn="ctr">
              <a:buNone/>
            </a:pPr>
            <a:r>
              <a:rPr lang="el-GR" sz="2400" dirty="0" smtClean="0"/>
              <a:t>(όχι μόνο απουσία νόσου ή αναπηρίας)</a:t>
            </a:r>
          </a:p>
          <a:p>
            <a:pPr marL="0" indent="0" algn="ctr">
              <a:buNone/>
            </a:pPr>
            <a:endParaRPr lang="el-GR" sz="2800" dirty="0"/>
          </a:p>
          <a:p>
            <a:pPr marL="0" indent="0" algn="ctr">
              <a:buNone/>
            </a:pPr>
            <a:endParaRPr lang="el-GR" sz="2800" dirty="0" smtClean="0"/>
          </a:p>
          <a:p>
            <a:pPr marL="0" indent="0" algn="ctr">
              <a:buNone/>
            </a:pPr>
            <a:endParaRPr lang="el-GR" sz="2800" dirty="0"/>
          </a:p>
          <a:p>
            <a:pPr marL="0" indent="0" algn="r">
              <a:buNone/>
            </a:pPr>
            <a:endParaRPr lang="el-GR" sz="1800" dirty="0" smtClean="0"/>
          </a:p>
          <a:p>
            <a:pPr marL="0" indent="0" algn="r">
              <a:buNone/>
            </a:pPr>
            <a:r>
              <a:rPr lang="el-GR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Παγκόσμιος Οργανισμός Υγείας (Π.Ο.Υ)</a:t>
            </a:r>
            <a:endParaRPr lang="el-GR" sz="1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Εικόνα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3933056"/>
            <a:ext cx="1224136" cy="267172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978092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>
          <a:xfrm>
            <a:off x="496519" y="260648"/>
            <a:ext cx="8229600" cy="1143000"/>
          </a:xfrm>
        </p:spPr>
        <p:txBody>
          <a:bodyPr/>
          <a:lstStyle/>
          <a:p>
            <a:r>
              <a:rPr lang="el-GR" b="1" u="sng" dirty="0" smtClean="0">
                <a:solidFill>
                  <a:srgbClr val="FF0000"/>
                </a:solidFill>
              </a:rPr>
              <a:t>ΠΡΟΛΗΨΗ</a:t>
            </a:r>
            <a:endParaRPr lang="el-GR" b="1" u="sng" dirty="0">
              <a:solidFill>
                <a:srgbClr val="FF0000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just"/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Λήψη μέτρων για την προστασία της υγείας και την αναστολή εξέλιξης της αρρώστιας.                                                         </a:t>
            </a:r>
            <a:endParaRPr lang="el-GR" dirty="0"/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5083" y="4784939"/>
            <a:ext cx="1993879" cy="166839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/>
          <p:cNvSpPr txBox="1"/>
          <p:nvPr/>
        </p:nvSpPr>
        <p:spPr>
          <a:xfrm>
            <a:off x="6997927" y="6453336"/>
            <a:ext cx="17281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600" dirty="0" smtClean="0"/>
              <a:t>ΙΠΠΟΚΡΑΤΗΣ</a:t>
            </a:r>
            <a:endParaRPr lang="el-GR" sz="1600" dirty="0"/>
          </a:p>
        </p:txBody>
      </p:sp>
      <p:pic>
        <p:nvPicPr>
          <p:cNvPr id="7" name="Εικόνα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271" y="4869160"/>
            <a:ext cx="2147979" cy="128878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11253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 smtClean="0">
                <a:solidFill>
                  <a:srgbClr val="FF0000"/>
                </a:solidFill>
              </a:rPr>
              <a:t>ΠΡΟΑΓΩΓΗ ΥΓΕΙΑΣ</a:t>
            </a:r>
            <a:endParaRPr lang="el-GR" b="1" u="sng" dirty="0">
              <a:solidFill>
                <a:srgbClr val="FF0000"/>
              </a:solidFill>
            </a:endParaRP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l-GR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just"/>
            <a:endParaRPr lang="el-GR" dirty="0">
              <a:solidFill>
                <a:schemeClr val="accent5">
                  <a:lumMod val="75000"/>
                </a:schemeClr>
              </a:solidFill>
            </a:endParaRPr>
          </a:p>
          <a:p>
            <a:pPr algn="just"/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Διαδικασία μέσα στην οποία τα άτομα γίνονται ικανά να βελτιώσουν την υγεία τους.</a:t>
            </a:r>
            <a:endParaRPr lang="el-GR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8349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 smtClean="0">
                <a:solidFill>
                  <a:srgbClr val="FF0000"/>
                </a:solidFill>
              </a:rPr>
              <a:t>ΔΙΑΚΡΙΣΗ ΠΡΟΛΗΨΗΣ</a:t>
            </a:r>
            <a:endParaRPr lang="el-GR" b="1" u="sng" dirty="0">
              <a:solidFill>
                <a:srgbClr val="FF0000"/>
              </a:solidFill>
            </a:endParaRP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sz="24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Πρωτοβάθμια: </a:t>
            </a:r>
            <a:r>
              <a:rPr lang="el-GR" sz="2400" dirty="0" smtClean="0"/>
              <a:t>εφαρμογή προληπτικών μέτρων για την αποφυγή ασθένειας (π.χ. εμβολιασμός).</a:t>
            </a:r>
          </a:p>
          <a:p>
            <a:pPr marL="0" indent="0" algn="just">
              <a:buNone/>
            </a:pPr>
            <a:endParaRPr lang="el-GR" sz="2400" dirty="0" smtClean="0"/>
          </a:p>
          <a:p>
            <a:pPr algn="just"/>
            <a:r>
              <a:rPr lang="el-GR" sz="24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Δευτεροβάθμια: </a:t>
            </a:r>
            <a:r>
              <a:rPr lang="el-GR" sz="2400" dirty="0" smtClean="0"/>
              <a:t>έγκαιρη διάγνωση της ασθένειας με σκοπό την έγκαιρη θεραπεία και αναστολή εξέλιξής της (π.χ. τεστ </a:t>
            </a:r>
            <a:r>
              <a:rPr lang="en-US" sz="2400" dirty="0" smtClean="0"/>
              <a:t>Pap, </a:t>
            </a:r>
            <a:r>
              <a:rPr lang="el-GR" sz="2400" dirty="0" smtClean="0"/>
              <a:t>μέτρηση αρτηριακής πίεσης).</a:t>
            </a:r>
          </a:p>
          <a:p>
            <a:pPr marL="0" indent="0" algn="just">
              <a:buNone/>
            </a:pPr>
            <a:endParaRPr lang="el-GR" sz="2400" dirty="0" smtClean="0"/>
          </a:p>
          <a:p>
            <a:pPr algn="just"/>
            <a:r>
              <a:rPr lang="el-GR" sz="24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Τριτοβάθμια: </a:t>
            </a:r>
            <a:r>
              <a:rPr lang="el-GR" sz="2400" dirty="0" smtClean="0"/>
              <a:t>εφαρμογή προληπτικών μέτρων μετά την εμφάνιση της ασθένειας με σκοπό τη μείωση των επιπλοκών.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1118817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b="1" u="sng" dirty="0" smtClean="0">
                <a:solidFill>
                  <a:srgbClr val="FF0000"/>
                </a:solidFill>
              </a:rPr>
              <a:t>ΑΡΧΕΣ-ΣΚΟΠΟΙ ΤΗΣ ΥΓΙΕΙΝΗΣ</a:t>
            </a:r>
            <a:endParaRPr lang="el-GR" sz="3600" b="1" u="sng" dirty="0">
              <a:solidFill>
                <a:srgbClr val="FF000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3399FF"/>
                </a:solidFill>
              </a:rPr>
              <a:t>Η πρόληψη της ασθένειας.</a:t>
            </a:r>
          </a:p>
          <a:p>
            <a:r>
              <a:rPr lang="el-GR" dirty="0" smtClean="0">
                <a:solidFill>
                  <a:srgbClr val="33CC33"/>
                </a:solidFill>
              </a:rPr>
              <a:t>Η διατήρηση και προαγωγή της υγείας.</a:t>
            </a:r>
          </a:p>
          <a:p>
            <a:r>
              <a:rPr lang="el-GR" dirty="0" smtClean="0">
                <a:solidFill>
                  <a:srgbClr val="FF9933"/>
                </a:solidFill>
              </a:rPr>
              <a:t>Η αύξηση του μέσου όρου ζωής του ανθρώπου.</a:t>
            </a:r>
            <a:endParaRPr lang="el-GR" dirty="0">
              <a:solidFill>
                <a:srgbClr val="FF9933"/>
              </a:solidFill>
            </a:endParaRPr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4365104"/>
            <a:ext cx="2542388" cy="165618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30245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30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1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2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3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4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160</Words>
  <Application>Microsoft Office PowerPoint</Application>
  <PresentationFormat>Προβολή στην οθόνη (4:3)</PresentationFormat>
  <Paragraphs>37</Paragraphs>
  <Slides>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Θέμα του Office</vt:lpstr>
      <vt:lpstr>Κεφ.1 – Η ΥΓΙΕΙΝΗ ΩΣ ΕΠΙΣΤΗΜΗ</vt:lpstr>
      <vt:lpstr>ΥΓΕΙΑ</vt:lpstr>
      <vt:lpstr>ΠΡΟΛΗΨΗ</vt:lpstr>
      <vt:lpstr>ΠΡΟΑΓΩΓΗ ΥΓΕΙΑΣ</vt:lpstr>
      <vt:lpstr>ΔΙΑΚΡΙΣΗ ΠΡΟΛΗΨΗΣ</vt:lpstr>
      <vt:lpstr>ΑΡΧΕΣ-ΣΚΟΠΟΙ ΤΗΣ ΥΓΙΕΙΝΗΣ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Κεφ.1 – Η ΥΓΙΕΙΝΗ ΩΣ ΕΠΙΣΤΗΜΗ</dc:title>
  <dc:creator>Nikos</dc:creator>
  <cp:lastModifiedBy>Nikos</cp:lastModifiedBy>
  <cp:revision>15</cp:revision>
  <dcterms:created xsi:type="dcterms:W3CDTF">2020-03-26T11:09:25Z</dcterms:created>
  <dcterms:modified xsi:type="dcterms:W3CDTF">2020-03-26T20:12:22Z</dcterms:modified>
</cp:coreProperties>
</file>