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7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9D763-19DA-4880-A22A-6016D081801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BF4C9-6BC0-4E8F-86CC-07AB547B89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446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BF4C9-6BC0-4E8F-86CC-07AB547B8965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3182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6A5528-AF44-42AF-81ED-98548840C0E4}" type="datetimeFigureOut">
              <a:rPr lang="el-GR" smtClean="0"/>
              <a:t>1/5/2020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D850FE-D537-4AF7-A98B-FAC0AB561F54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5.1 ΥΓΙΕΙΝΗ ΤΟΥ ΠΕΡΙΒΑΛΛΟΝΤΟΣ</a:t>
            </a:r>
            <a:br>
              <a:rPr lang="el-GR" sz="2800" b="1" dirty="0" smtClean="0"/>
            </a:br>
            <a:r>
              <a:rPr lang="el-GR" sz="2000" b="1" dirty="0" smtClean="0"/>
              <a:t>Περιβάλλον</a:t>
            </a:r>
            <a:r>
              <a:rPr lang="el-GR" sz="2000" dirty="0" smtClean="0"/>
              <a:t> ονομάζεται οτιδήποτε περιβάλλει τον άνθρωπο και επιδρά στην ανάπτυξη και στην υγεία του.</a:t>
            </a:r>
            <a:endParaRPr lang="el-GR" sz="2800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421624"/>
          </a:xfrm>
        </p:spPr>
        <p:txBody>
          <a:bodyPr>
            <a:normAutofit/>
          </a:bodyPr>
          <a:lstStyle/>
          <a:p>
            <a:pPr algn="ctr"/>
            <a:r>
              <a:rPr lang="el-GR" sz="2200" dirty="0" smtClean="0"/>
              <a:t>ΦΥΣΙΚΟ ΠΕΡΙΒΑΛΛΟΝ</a:t>
            </a:r>
            <a:endParaRPr lang="el-GR" sz="2200" dirty="0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345107"/>
          </a:xfrm>
        </p:spPr>
        <p:txBody>
          <a:bodyPr>
            <a:normAutofit fontScale="92500"/>
          </a:bodyPr>
          <a:lstStyle/>
          <a:p>
            <a:pPr algn="ctr"/>
            <a:r>
              <a:rPr lang="el-GR" sz="2000" dirty="0" smtClean="0"/>
              <a:t> </a:t>
            </a:r>
            <a:r>
              <a:rPr lang="el-GR" dirty="0" smtClean="0"/>
              <a:t>ΚΟΙΝΩΝΙΚΟ ΠΕΡΙΒΑΛΛΟΝ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Ατμοσφαιρικό αέρα</a:t>
            </a:r>
          </a:p>
          <a:p>
            <a:r>
              <a:rPr lang="el-GR" dirty="0" smtClean="0"/>
              <a:t>Θερμοκρασία</a:t>
            </a:r>
          </a:p>
          <a:p>
            <a:r>
              <a:rPr lang="el-GR" dirty="0" smtClean="0"/>
              <a:t>Υγρασία</a:t>
            </a:r>
          </a:p>
          <a:p>
            <a:r>
              <a:rPr lang="el-GR" dirty="0" smtClean="0"/>
              <a:t>Ηλιακή ακτινοβολία</a:t>
            </a:r>
          </a:p>
          <a:p>
            <a:r>
              <a:rPr lang="el-GR" dirty="0" smtClean="0"/>
              <a:t>Ρύπανση της ατμόσφαιρας</a:t>
            </a:r>
          </a:p>
          <a:p>
            <a:r>
              <a:rPr lang="el-GR" dirty="0" smtClean="0"/>
              <a:t>Νερό και πλημμύρες</a:t>
            </a:r>
          </a:p>
          <a:p>
            <a:r>
              <a:rPr lang="el-GR" dirty="0" smtClean="0"/>
              <a:t>Έδαφος και σεισμούς</a:t>
            </a:r>
            <a:endParaRPr lang="el-GR" dirty="0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4"/>
          </p:nvPr>
        </p:nvSpPr>
        <p:spPr>
          <a:xfrm>
            <a:off x="4427984" y="2132856"/>
            <a:ext cx="4041775" cy="3951288"/>
          </a:xfrm>
        </p:spPr>
        <p:txBody>
          <a:bodyPr>
            <a:noAutofit/>
          </a:bodyPr>
          <a:lstStyle/>
          <a:p>
            <a:r>
              <a:rPr lang="el-GR" dirty="0" smtClean="0"/>
              <a:t>Κατοικία</a:t>
            </a:r>
          </a:p>
          <a:p>
            <a:r>
              <a:rPr lang="el-GR" dirty="0" smtClean="0"/>
              <a:t>Εργασία</a:t>
            </a:r>
          </a:p>
          <a:p>
            <a:r>
              <a:rPr lang="el-GR" dirty="0" smtClean="0"/>
              <a:t>Μόρφωση</a:t>
            </a:r>
          </a:p>
          <a:p>
            <a:r>
              <a:rPr lang="el-GR" dirty="0" smtClean="0"/>
              <a:t>Ψυχαγωγία</a:t>
            </a:r>
          </a:p>
          <a:p>
            <a:r>
              <a:rPr lang="el-GR" dirty="0" smtClean="0"/>
              <a:t>Κοινωνικούς οργανισμούς</a:t>
            </a:r>
          </a:p>
          <a:p>
            <a:r>
              <a:rPr lang="el-GR" dirty="0" smtClean="0"/>
              <a:t>Θρησκεία</a:t>
            </a:r>
          </a:p>
          <a:p>
            <a:r>
              <a:rPr lang="el-GR" dirty="0" smtClean="0"/>
              <a:t>Ήθη και έθιμα</a:t>
            </a:r>
          </a:p>
          <a:p>
            <a:r>
              <a:rPr lang="el-GR" dirty="0" smtClean="0"/>
              <a:t>Εκπαίδευση </a:t>
            </a:r>
          </a:p>
          <a:p>
            <a:r>
              <a:rPr lang="el-GR" dirty="0" smtClean="0"/>
              <a:t>Διατροφή και όλα τα στοιχεία που συνθέτουν τα χαρακτηριστικά του ατόμου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4606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ΝΟΣΟΣ ΤΩΝ ΑΕΡΟΠΟΡΩΝ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Απότομη μείωση της ατμοσφαιρικής πίεση.</a:t>
            </a: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Τα σύγχρονα αεροπλάνα έχουν θάλαμο σταθερής ατμοσφαιρικής πίεσης ανεξάρτητα από το ύψος που βρίσκεται το αεροπλάνο ή το διαστημόπλοιο.</a:t>
            </a:r>
          </a:p>
          <a:p>
            <a:pPr marL="0" indent="0" algn="just">
              <a:buNone/>
            </a:pPr>
            <a:endParaRPr lang="el-GR" sz="2000" dirty="0">
              <a:latin typeface="+mj-lt"/>
            </a:endParaRP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Διαταραχές εμφανίζονται στους </a:t>
            </a:r>
            <a:r>
              <a:rPr lang="el-GR" sz="2000" b="1" dirty="0" smtClean="0">
                <a:latin typeface="+mj-lt"/>
              </a:rPr>
              <a:t>ορειβάτες </a:t>
            </a:r>
            <a:r>
              <a:rPr lang="el-GR" sz="2000" dirty="0" smtClean="0">
                <a:latin typeface="+mj-lt"/>
              </a:rPr>
              <a:t>σε ύψος </a:t>
            </a:r>
            <a:r>
              <a:rPr lang="el-GR" sz="2000" b="1" dirty="0" smtClean="0">
                <a:latin typeface="+mj-lt"/>
              </a:rPr>
              <a:t>πάνω από 3000 μέτρα</a:t>
            </a:r>
            <a:r>
              <a:rPr lang="el-GR" sz="2000" dirty="0" smtClean="0">
                <a:latin typeface="+mj-lt"/>
              </a:rPr>
              <a:t>. Οι διαταραχές αυτές δεν είναι έντονες επειδή </a:t>
            </a:r>
            <a:r>
              <a:rPr lang="el-GR" sz="2000" b="1" dirty="0" smtClean="0">
                <a:latin typeface="+mj-lt"/>
              </a:rPr>
              <a:t>η άνοδος δεν είναι απότομη</a:t>
            </a:r>
            <a:r>
              <a:rPr lang="el-GR" sz="2000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Η ορειβασία πρέπει να γίνεται σταδιακά και με διακοπές. Οι αποσκευές να είναι λίγες, τα ενδύματα ελαφριά και η τροφή θρεπτική και ελαφριά.</a:t>
            </a:r>
          </a:p>
          <a:p>
            <a:pPr marL="0" indent="0" algn="just">
              <a:buNone/>
            </a:pPr>
            <a:endParaRPr lang="el-GR" sz="2000" dirty="0">
              <a:latin typeface="+mj-lt"/>
            </a:endParaRP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Οι ορεσίβιοι δεν παρουσιάζουν διαταραχές, γιατί οι λειτουργίες του οργανισμού τους έχουν προσαρμοστεί στη </a:t>
            </a:r>
            <a:r>
              <a:rPr lang="el-GR" sz="2000" b="1" dirty="0" smtClean="0">
                <a:latin typeface="+mj-lt"/>
              </a:rPr>
              <a:t>χαμηλή </a:t>
            </a:r>
            <a:r>
              <a:rPr lang="el-GR" sz="2000" dirty="0" smtClean="0">
                <a:latin typeface="+mj-lt"/>
              </a:rPr>
              <a:t>ατμοσφαιρική πίεση.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7677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/>
              <a:t>ΗΛΙΑΚΗ ΑΚΤΙΝΟΒΟΛΙΑ</a:t>
            </a:r>
            <a:br>
              <a:rPr lang="el-GR" sz="3200" b="1" dirty="0"/>
            </a:br>
            <a:endParaRPr lang="el-GR" sz="3200" b="1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sz="2200" b="1" dirty="0" smtClean="0">
                <a:latin typeface="+mj-lt"/>
              </a:rPr>
              <a:t>ΠΗΓΗ ΖΩΗΣ </a:t>
            </a:r>
            <a:r>
              <a:rPr lang="el-GR" sz="2200" dirty="0" smtClean="0">
                <a:latin typeface="+mj-lt"/>
              </a:rPr>
              <a:t>για κάθε ζωντανό οργανισμό. Εκπέμπει τεράστια ενέργεια με τη μορφή ηλεκτρομαγνητικών κυμάτων.</a:t>
            </a:r>
          </a:p>
          <a:p>
            <a:pPr marL="0" indent="0" algn="ctr">
              <a:buNone/>
            </a:pPr>
            <a:r>
              <a:rPr lang="el-GR" sz="2200" b="1" dirty="0" smtClean="0">
                <a:latin typeface="+mj-lt"/>
              </a:rPr>
              <a:t>ΦΑΣΜΑ ΗΛΙΑΚΗΣ ΑΚΤΙΝΟΒΟΛΙΑΣ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200" b="1" dirty="0" smtClean="0">
                <a:latin typeface="+mj-lt"/>
              </a:rPr>
              <a:t>ΙΟΝΊΖΟΥΣΑ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200" b="1" dirty="0" smtClean="0">
                <a:latin typeface="+mj-lt"/>
              </a:rPr>
              <a:t>ΥΠΕΡΙΩΔΗΣ</a:t>
            </a:r>
            <a:r>
              <a:rPr lang="el-GR" sz="2200" dirty="0" smtClean="0">
                <a:latin typeface="+mj-lt"/>
              </a:rPr>
              <a:t> (ΑΠΑΡΑΙΤΗΤΗ)</a:t>
            </a:r>
          </a:p>
          <a:p>
            <a:pPr algn="just"/>
            <a:r>
              <a:rPr lang="el-GR" sz="2200" dirty="0" smtClean="0">
                <a:latin typeface="+mj-lt"/>
              </a:rPr>
              <a:t>Μετατρέπει την προβιταμίνη </a:t>
            </a:r>
            <a:r>
              <a:rPr lang="en-US" sz="2200" dirty="0" smtClean="0">
                <a:latin typeface="+mj-lt"/>
              </a:rPr>
              <a:t>D</a:t>
            </a:r>
            <a:r>
              <a:rPr lang="el-GR" sz="2200" dirty="0" smtClean="0">
                <a:latin typeface="+mj-lt"/>
              </a:rPr>
              <a:t>, που υπάρχει στις τροφές, σε βιταμίνη </a:t>
            </a:r>
            <a:r>
              <a:rPr lang="en-US" sz="2200" dirty="0" smtClean="0">
                <a:latin typeface="+mj-lt"/>
              </a:rPr>
              <a:t>D.</a:t>
            </a:r>
            <a:endParaRPr lang="el-GR" sz="2200" dirty="0" smtClean="0">
              <a:latin typeface="+mj-lt"/>
            </a:endParaRPr>
          </a:p>
          <a:p>
            <a:pPr algn="just"/>
            <a:r>
              <a:rPr lang="el-GR" sz="2200" dirty="0" smtClean="0">
                <a:latin typeface="+mj-lt"/>
              </a:rPr>
              <a:t> Βοηθά την ανάπτυξη κατά την παιδική ηλικία και την αποφυγή εμφάνισης ραχίτιδας.</a:t>
            </a:r>
          </a:p>
          <a:p>
            <a:pPr algn="just"/>
            <a:r>
              <a:rPr lang="el-GR" sz="2200" dirty="0" smtClean="0">
                <a:latin typeface="+mj-lt"/>
              </a:rPr>
              <a:t>Βοηθά στην επούλωση των τραυμάτων και αυξάνει την άμυνα του οργανισμού.</a:t>
            </a:r>
          </a:p>
          <a:p>
            <a:pPr algn="just"/>
            <a:r>
              <a:rPr lang="el-GR" sz="2200" dirty="0" smtClean="0">
                <a:latin typeface="+mj-lt"/>
              </a:rPr>
              <a:t>Έχει καταστρεπτική δράση στους ιούς και στα βακτήρια και </a:t>
            </a:r>
            <a:r>
              <a:rPr lang="el-GR" sz="2200" dirty="0" err="1" smtClean="0">
                <a:latin typeface="+mj-lt"/>
              </a:rPr>
              <a:t>γι’αυτό</a:t>
            </a:r>
            <a:r>
              <a:rPr lang="el-GR" sz="2200" dirty="0" smtClean="0">
                <a:latin typeface="+mj-lt"/>
              </a:rPr>
              <a:t> χρησιμοποιείται για την αποστείρωση χώρων.</a:t>
            </a:r>
          </a:p>
          <a:p>
            <a:pPr algn="just"/>
            <a:r>
              <a:rPr lang="el-GR" sz="2200" dirty="0" smtClean="0">
                <a:latin typeface="+mj-lt"/>
              </a:rPr>
              <a:t>Βοηθά στην παραγωγή μελανίνης, η οποία δρα προστατευτικά στο δέρμα από τους κινδύνους που δημιουργεί η υπεριώδης και η υπέρυθρη ακτινοβολία.</a:t>
            </a:r>
          </a:p>
          <a:p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94690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/>
              <a:t>ΗΛΙΑΚΗ ΑΚΤΙΝΟΒΟΛΙΑ</a:t>
            </a:r>
            <a:br>
              <a:rPr lang="el-GR" sz="2800" b="1" dirty="0"/>
            </a:b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l-GR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. </a:t>
            </a:r>
            <a:r>
              <a:rPr lang="el-GR" sz="2000" b="1" dirty="0" smtClean="0">
                <a:latin typeface="+mj-lt"/>
              </a:rPr>
              <a:t>ΟΡΑΤΗ </a:t>
            </a:r>
            <a:r>
              <a:rPr lang="el-GR" sz="2000" dirty="0" smtClean="0">
                <a:latin typeface="+mj-lt"/>
              </a:rPr>
              <a:t>( απαραίτητη 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j-lt"/>
              </a:rPr>
              <a:t>Για τη λειτουργία της φωτοσύνθεσης ( χλωροφύλλη 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j-lt"/>
              </a:rPr>
              <a:t>Για την καλή λειτουργία της όρασης, καθώς και την πνευματική και ψυχική ευεξία του ανθρώπου.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4. </a:t>
            </a:r>
            <a:r>
              <a:rPr lang="el-GR" sz="2000" b="1" dirty="0" smtClean="0">
                <a:latin typeface="+mj-lt"/>
              </a:rPr>
              <a:t>ΥΠΕΡΥΘΡΗ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ΗΛΙΟΘΕΡΑΠΕΙΑ</a:t>
            </a:r>
          </a:p>
          <a:p>
            <a:pPr marL="0" indent="0">
              <a:buNone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Εκμετάλλευση της ηλιακής ακτινοβολίας για θεραπευτικούς σκοπούς και για την τόνωση της υγείας.</a:t>
            </a: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Κατάλληλες ώρες για ηλιοθεραπεία: 8 – 12π.μ και 4 – 7μ.μ. για το καλοκαίρι.</a:t>
            </a: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Ο χρόνος έκθεσης στον ήλιο αυξάνεται σταδιακά αρχίζοντας από 10΄ και προσθέτουμε 5΄ κάθε μέρα ( ΌΧΙ ΠΑΝΩ ΑΠΌ 30΄- 60΄την κάθε φορά)</a:t>
            </a:r>
          </a:p>
          <a:p>
            <a:pPr marL="0" indent="0" algn="just">
              <a:buNone/>
            </a:pPr>
            <a:r>
              <a:rPr lang="el-GR" sz="2000" b="1" u="sng" dirty="0" smtClean="0">
                <a:latin typeface="+mj-lt"/>
              </a:rPr>
              <a:t>ΠΡΟΣΟΧΗ</a:t>
            </a:r>
            <a:r>
              <a:rPr lang="el-GR" sz="2000" dirty="0" smtClean="0">
                <a:latin typeface="+mj-lt"/>
              </a:rPr>
              <a:t>: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+mj-lt"/>
              </a:rPr>
              <a:t>Διακοπή ηλιοθεραπείας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όταν υπάρχει </a:t>
            </a:r>
            <a:r>
              <a:rPr lang="el-GR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ταχυσφυγμία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, </a:t>
            </a:r>
            <a:r>
              <a:rPr lang="el-GR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ερυθρότητα δέρματος 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και </a:t>
            </a:r>
            <a:r>
              <a:rPr lang="el-GR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υπερθερμία.</a:t>
            </a:r>
          </a:p>
          <a:p>
            <a:pPr marL="0" indent="0">
              <a:buNone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8450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ΑΤΜΟΣΦΑΙΡΙΚΗ ΡΥΠΑΝΣΗ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+mj-lt"/>
              </a:rPr>
              <a:t>Είναι η αλλοίωση της σύστασης του αέρα από την παρουσία ουσιών </a:t>
            </a:r>
          </a:p>
          <a:p>
            <a:pPr marL="0" indent="0">
              <a:buNone/>
            </a:pPr>
            <a:r>
              <a:rPr lang="el-GR" sz="2000" dirty="0" smtClean="0">
                <a:latin typeface="+mj-lt"/>
              </a:rPr>
              <a:t>(στερεών, υγρών, αερίων), οι οποίες μπορεί να είναι μεγάλες συγκεντρώσεις των ιδίων των συστατικών του ατμοσφαιρικού αέρα (</a:t>
            </a:r>
            <a:r>
              <a:rPr lang="en-US" sz="2000" dirty="0" smtClean="0">
                <a:latin typeface="+mj-lt"/>
              </a:rPr>
              <a:t>CO</a:t>
            </a:r>
            <a:r>
              <a:rPr lang="en-US" sz="1600" dirty="0" smtClean="0">
                <a:latin typeface="+mj-lt"/>
              </a:rPr>
              <a:t>2) </a:t>
            </a:r>
            <a:r>
              <a:rPr lang="el-GR" sz="1600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ή ουσιών ξένων προς αυτόν.</a:t>
            </a:r>
            <a:endParaRPr lang="en-US" sz="2000" dirty="0" smtClean="0">
              <a:latin typeface="+mj-lt"/>
            </a:endParaRPr>
          </a:p>
          <a:p>
            <a:pPr marL="0" indent="0">
              <a:buNone/>
            </a:pPr>
            <a:endParaRPr lang="el-GR" sz="2000" dirty="0" smtClean="0">
              <a:latin typeface="+mj-lt"/>
            </a:endParaRPr>
          </a:p>
          <a:p>
            <a:pPr marL="0" indent="0">
              <a:buNone/>
            </a:pPr>
            <a:r>
              <a:rPr lang="el-GR" sz="2000" dirty="0" smtClean="0">
                <a:latin typeface="+mj-lt"/>
              </a:rPr>
              <a:t>ΡΥΠΟΙ – ΡΥΠΑΝΤΕΣ</a:t>
            </a:r>
          </a:p>
          <a:p>
            <a:pPr marL="0" indent="0">
              <a:buNone/>
            </a:pPr>
            <a:r>
              <a:rPr lang="el-GR" sz="2000" dirty="0" smtClean="0">
                <a:latin typeface="+mj-lt"/>
              </a:rPr>
              <a:t>Οι ουσίες, που προκαλούν ατμοσφαιρική ρύπανση.</a:t>
            </a:r>
          </a:p>
          <a:p>
            <a:pPr marL="0" indent="0">
              <a:buNone/>
            </a:pPr>
            <a:endParaRPr lang="el-GR" sz="2000" dirty="0">
              <a:latin typeface="+mj-lt"/>
            </a:endParaRPr>
          </a:p>
          <a:p>
            <a:pPr marL="0" indent="0">
              <a:buNone/>
            </a:pPr>
            <a:r>
              <a:rPr lang="el-GR" sz="2000" dirty="0" err="1" smtClean="0">
                <a:latin typeface="+mj-lt"/>
              </a:rPr>
              <a:t>Καπνομίχλη</a:t>
            </a:r>
            <a:r>
              <a:rPr lang="el-GR" sz="2000" dirty="0" smtClean="0">
                <a:latin typeface="+mj-lt"/>
              </a:rPr>
              <a:t> «Τύπου Λονδίνου» : Δεκέμβριος 1952, στο διάστημα μίας εβδομάδας, πέθαναν περίπου 4.000 άτομα. Οι θάνατοι οφείλονταν σε παθήσεις του αναπνευστικού συστήματος. Το είδος της ρύπανσης χαρακτηρίστηκε από υψηλές συγκεντρώσεις του διοξειδίου του θείου (</a:t>
            </a:r>
            <a:r>
              <a:rPr lang="en-US" sz="2000" dirty="0">
                <a:latin typeface="+mj-lt"/>
              </a:rPr>
              <a:t>S</a:t>
            </a:r>
            <a:r>
              <a:rPr lang="en-US" sz="2000" dirty="0" smtClean="0">
                <a:latin typeface="+mj-lt"/>
              </a:rPr>
              <a:t>O</a:t>
            </a:r>
            <a:r>
              <a:rPr lang="el-GR" sz="1400" dirty="0" smtClean="0">
                <a:latin typeface="+mj-lt"/>
              </a:rPr>
              <a:t>2</a:t>
            </a:r>
            <a:r>
              <a:rPr lang="el-GR" sz="2000" dirty="0" smtClean="0">
                <a:latin typeface="+mj-lt"/>
              </a:rPr>
              <a:t>) και καπνού.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24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ΕΛΛΑΔΑ</a:t>
            </a:r>
            <a:endParaRPr lang="el-GR" sz="2800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j-lt"/>
              </a:rPr>
              <a:t>Σοβαρό το πρόβλημα της ατμοσφαιρικής ρύπανσης στις βιομηχανικές περιοχές. Η χρήση Κλοφέν ή </a:t>
            </a:r>
            <a:r>
              <a:rPr lang="en-US" sz="2000" dirty="0" smtClean="0">
                <a:latin typeface="+mj-lt"/>
              </a:rPr>
              <a:t>PCB, </a:t>
            </a:r>
            <a:r>
              <a:rPr lang="el-GR" sz="2000" dirty="0" smtClean="0">
                <a:latin typeface="+mj-lt"/>
              </a:rPr>
              <a:t>έχει σαν αποτέλεσμα την αύξηση δερματοπαθειών και άλλων νοσημάτων. Ενοχοποιείται ακόμα και για καρκινογένεση</a:t>
            </a:r>
          </a:p>
          <a:p>
            <a:pPr marL="0" indent="0" algn="just">
              <a:buNone/>
            </a:pPr>
            <a:endParaRPr lang="el-GR" sz="2000" dirty="0" smtClean="0">
              <a:latin typeface="+mj-lt"/>
            </a:endParaRPr>
          </a:p>
          <a:p>
            <a:pPr marL="0" indent="0" algn="just">
              <a:buNone/>
            </a:pPr>
            <a:r>
              <a:rPr lang="el-GR" sz="2000" b="1" dirty="0" smtClean="0">
                <a:latin typeface="+mj-lt"/>
              </a:rPr>
              <a:t>ΛΙΓΝΙΤΗΣ</a:t>
            </a:r>
            <a:r>
              <a:rPr lang="el-GR" sz="2000" dirty="0" smtClean="0">
                <a:latin typeface="+mj-lt"/>
              </a:rPr>
              <a:t>: δημιουργεί νέφος και συνθήκες άπνοιας.</a:t>
            </a:r>
          </a:p>
          <a:p>
            <a:pPr marL="0" indent="0" algn="just">
              <a:buNone/>
            </a:pPr>
            <a:endParaRPr lang="el-GR" sz="2000" dirty="0" smtClean="0">
              <a:latin typeface="+mj-lt"/>
            </a:endParaRPr>
          </a:p>
          <a:p>
            <a:pPr marL="0" indent="0" algn="just">
              <a:buNone/>
            </a:pPr>
            <a:r>
              <a:rPr lang="el-GR" sz="2000" b="1" dirty="0" smtClean="0">
                <a:latin typeface="+mj-lt"/>
              </a:rPr>
              <a:t>ΓΛΥΠΤΑ ΑΚΡΟΠΟΛΗΣ</a:t>
            </a:r>
            <a:r>
              <a:rPr lang="el-GR" sz="2000" dirty="0" smtClean="0">
                <a:latin typeface="+mj-lt"/>
              </a:rPr>
              <a:t>: καταστρέφονται από το διοξείδιο του θείου. Η πολιτεία για να τα διασώσει τα τοποθέτησε στο μουσείο της Ακρόπολης και περιόρισε τη χρήση Μαζούτ που είναι πλούσιο σε διοξείδιο του θείου.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2288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ΠΗΓΕΣ ΑΤΜΟΣΦΑΙΡΙΚΗΣ ΡΥΠΑΝΣΗΣ</a:t>
            </a:r>
            <a:endParaRPr lang="el-GR" sz="2800" b="1" dirty="0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4040188" cy="237728"/>
          </a:xfrm>
        </p:spPr>
        <p:txBody>
          <a:bodyPr/>
          <a:lstStyle/>
          <a:p>
            <a:pPr algn="ctr"/>
            <a:r>
              <a:rPr lang="el-GR" sz="2000" dirty="0">
                <a:latin typeface="+mj-lt"/>
              </a:rPr>
              <a:t>ΦΥΣΙΚΕΣ ΠΗΓΕΣ</a:t>
            </a:r>
          </a:p>
          <a:p>
            <a:pPr algn="ctr"/>
            <a:endParaRPr lang="el-GR" dirty="0">
              <a:latin typeface="+mj-lt"/>
            </a:endParaRPr>
          </a:p>
        </p:txBody>
      </p:sp>
      <p:sp>
        <p:nvSpPr>
          <p:cNvPr id="7" name="Θέση κειμένου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 smtClean="0">
                <a:latin typeface="+mj-lt"/>
              </a:rPr>
              <a:t>ΑΝΘΡΩΠΟΓΕΝΕΙΣ ΠΗΓΕΣ</a:t>
            </a:r>
            <a:endParaRPr lang="el-GR" sz="2000" dirty="0">
              <a:latin typeface="+mj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2"/>
          </p:nvPr>
        </p:nvSpPr>
        <p:spPr>
          <a:xfrm>
            <a:off x="457200" y="2564904"/>
            <a:ext cx="4040188" cy="379541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/>
              <a:t>Ηφαιστειακές εκρήξεις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/>
              <a:t>Πυρκαγιές δασών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/>
              <a:t>Κοσμική ακτινοβολία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/>
              <a:t>Αποσύνθεση οργανικής ύλης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/>
              <a:t>Αποσάθρωση του εδάφους</a:t>
            </a:r>
            <a:endParaRPr lang="el-GR" sz="2000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Διοξείδιο του θείου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Υδρατμούς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Μονοξείδιο του άνθρακα </a:t>
            </a:r>
            <a:r>
              <a:rPr lang="el-GR" sz="1800" dirty="0" smtClean="0">
                <a:latin typeface="+mj-lt"/>
              </a:rPr>
              <a:t>(ατελής καύση)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Υδρογονάνθρακες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000" dirty="0" err="1" smtClean="0">
                <a:latin typeface="+mj-lt"/>
              </a:rPr>
              <a:t>Αιθιάλη</a:t>
            </a:r>
            <a:r>
              <a:rPr lang="el-GR" sz="1800" dirty="0" smtClean="0">
                <a:latin typeface="+mj-lt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2320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ΑΤΜΟΣΦΑΙΡΙΚΗ ΡΥΠΑΝΣΗ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Το πρόβλημα είναι μεγάλο στις </a:t>
            </a:r>
            <a:r>
              <a:rPr lang="el-GR" sz="2000" dirty="0" err="1" smtClean="0">
                <a:latin typeface="+mj-lt"/>
              </a:rPr>
              <a:t>αστικοβιομηχανικές</a:t>
            </a:r>
            <a:r>
              <a:rPr lang="el-GR" sz="2000" dirty="0" smtClean="0">
                <a:latin typeface="+mj-lt"/>
              </a:rPr>
              <a:t> περιοχές όπου συνυπάρχουν οι κύριες πηγές ρύπανσης: βιομηχανία, συγκοινωνία, οικιακή θέρμανση και σχετίζεται με τις καιρικές συνθήκες, την τοπογραφική θέση των πόλεων και την πολεοδομία.</a:t>
            </a:r>
          </a:p>
          <a:p>
            <a:pPr marL="0" indent="0" algn="ctr">
              <a:buNone/>
            </a:pPr>
            <a:r>
              <a:rPr lang="el-GR" sz="2000" b="1" dirty="0" smtClean="0">
                <a:latin typeface="+mj-lt"/>
              </a:rPr>
              <a:t>ΟΙ ΚΥΡΙΟΤΕΡΟΙ ΡΥΠΟΙ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Διοξείδιο του θείου</a:t>
            </a:r>
            <a:r>
              <a:rPr lang="en-US" sz="2000" dirty="0" smtClean="0">
                <a:latin typeface="+mj-lt"/>
              </a:rPr>
              <a:t> SO</a:t>
            </a:r>
            <a:r>
              <a:rPr lang="en-US" sz="1800" dirty="0" smtClean="0">
                <a:latin typeface="+mj-lt"/>
              </a:rPr>
              <a:t>2</a:t>
            </a:r>
            <a:endParaRPr lang="el-GR" sz="1800" dirty="0" smtClean="0">
              <a:latin typeface="+mj-lt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Μονοξείδιο του Άνθρακα</a:t>
            </a:r>
            <a:r>
              <a:rPr lang="en-US" sz="2000" dirty="0" smtClean="0">
                <a:latin typeface="+mj-lt"/>
              </a:rPr>
              <a:t>  CO</a:t>
            </a:r>
            <a:endParaRPr lang="el-GR" sz="2000" dirty="0" smtClean="0">
              <a:latin typeface="+mj-lt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Διοξείδιο του </a:t>
            </a:r>
            <a:r>
              <a:rPr lang="el-GR" sz="2000" dirty="0" smtClean="0"/>
              <a:t>Άνθρακα</a:t>
            </a:r>
            <a:r>
              <a:rPr lang="en-US" sz="2000" dirty="0" smtClean="0"/>
              <a:t>  CO2</a:t>
            </a:r>
            <a:endParaRPr lang="el-GR" sz="2000" dirty="0"/>
          </a:p>
          <a:p>
            <a:pPr marL="457200" indent="-457200" algn="ctr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Υδρογονάνθρακες 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Όζον</a:t>
            </a:r>
            <a:r>
              <a:rPr lang="en-US" sz="2000" dirty="0" smtClean="0">
                <a:latin typeface="+mj-lt"/>
              </a:rPr>
              <a:t>  O</a:t>
            </a:r>
            <a:r>
              <a:rPr lang="en-US" sz="1800" dirty="0" smtClean="0">
                <a:latin typeface="+mj-lt"/>
              </a:rPr>
              <a:t>3</a:t>
            </a:r>
            <a:endParaRPr lang="el-GR" sz="1800" dirty="0" smtClean="0">
              <a:latin typeface="+mj-lt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Ατμοσφαιρικά σωματίδια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391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ΑΚΤΙΝΟΒΟΛΙΑ</a:t>
            </a:r>
            <a:endParaRPr lang="el-GR" sz="2800" b="1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+mj-lt"/>
              </a:rPr>
              <a:t>ΦΥΣΙΚΕΣ</a:t>
            </a:r>
            <a:endParaRPr lang="el-GR" dirty="0">
              <a:latin typeface="+mj-lt"/>
            </a:endParaRPr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 smtClean="0"/>
              <a:t>ΤΕΧΝΗΤΕΣ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+mj-lt"/>
              </a:rPr>
              <a:t>Κοσμική ακτινοβολία που προέρχεται από το διάστημα και είναι οι ακτίνες α, β, γ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+mj-lt"/>
              </a:rPr>
              <a:t>Ραδιενεργά πετρώματα που περιέχουν Ουράνιο, Ράδιο </a:t>
            </a:r>
            <a:r>
              <a:rPr lang="el-GR" sz="1800" dirty="0" err="1" smtClean="0">
                <a:latin typeface="+mj-lt"/>
              </a:rPr>
              <a:t>κ.λ.π</a:t>
            </a:r>
            <a:r>
              <a:rPr lang="el-GR" sz="1800" dirty="0" smtClean="0">
                <a:latin typeface="+mj-lt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+mj-lt"/>
              </a:rPr>
              <a:t>Ραδιενεργά ισότοπα που υπάρχουν στο νερό, στα τρόφιμα και στον αέρα.</a:t>
            </a:r>
            <a:endParaRPr lang="el-GR" sz="1800" dirty="0">
              <a:latin typeface="+mj-lt"/>
            </a:endParaRPr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+mj-lt"/>
              </a:rPr>
              <a:t>Ιατρική εφαρμογή των </a:t>
            </a:r>
            <a:r>
              <a:rPr lang="el-GR" sz="1800" dirty="0" err="1" smtClean="0">
                <a:latin typeface="+mj-lt"/>
              </a:rPr>
              <a:t>ακτίνων</a:t>
            </a:r>
            <a:r>
              <a:rPr lang="el-GR" sz="1800" dirty="0" smtClean="0">
                <a:latin typeface="+mj-lt"/>
              </a:rPr>
              <a:t> Χ και ραδιοϊσοτόπων στην ακτινοδιαγνωστική και ακτινοθεραπεία.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+mj-lt"/>
              </a:rPr>
              <a:t>Βιομηχανίες παραγωγής και χρησιμοποίησης για ειρηνικούς σκοπούς των </a:t>
            </a:r>
            <a:r>
              <a:rPr lang="el-GR" sz="1800" dirty="0" err="1" smtClean="0">
                <a:latin typeface="+mj-lt"/>
              </a:rPr>
              <a:t>ακτίνων</a:t>
            </a:r>
            <a:r>
              <a:rPr lang="el-GR" sz="1800" dirty="0" smtClean="0">
                <a:latin typeface="+mj-lt"/>
              </a:rPr>
              <a:t> Χ και των </a:t>
            </a:r>
            <a:r>
              <a:rPr lang="el-GR" sz="1800" dirty="0" err="1" smtClean="0">
                <a:latin typeface="+mj-lt"/>
              </a:rPr>
              <a:t>ραδιοισοτόπων</a:t>
            </a:r>
            <a:r>
              <a:rPr lang="el-GR" sz="1800" dirty="0" smtClean="0">
                <a:latin typeface="+mj-lt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+mj-lt"/>
              </a:rPr>
              <a:t>Πυρηνικές εκρήξεις.</a:t>
            </a:r>
            <a:endParaRPr lang="el-GR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1244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ΒΙΟΛΟΓΙΚΑ ΑΠΟΤΕΛΕΣΜΑΤΑ ΑΠΌ ΤΗΝ ΑΚΤΙΝΟΒΟΛΙΑ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+mj-lt"/>
              </a:rPr>
              <a:t>Ακαριαίος θάνατος ή θάνατος μέσα σε λίγες ημέρες ή εβδομάδες (εξαρτάται από τη δόση της ακτινοβολίας).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+mj-lt"/>
              </a:rPr>
              <a:t>Λευχαιμία.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+mj-lt"/>
              </a:rPr>
              <a:t>Καρκινογένεση.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+mj-lt"/>
              </a:rPr>
              <a:t>Γενετικές μεταλλάξεις που εμφανίζονται στις επόμενες γενιές.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+mj-lt"/>
              </a:rPr>
              <a:t>Συγγενείς ανωμαλίες στη διάπλαση του εμβρύου.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+mj-lt"/>
              </a:rPr>
              <a:t>Στείρωση.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3996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ΡΑΔΙΟΪΣΟΤΟΠΑ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sz="2000" b="1" dirty="0" smtClean="0">
                <a:latin typeface="+mj-lt"/>
              </a:rPr>
              <a:t>ΣΤΡΟΝΤΙΟ-90</a:t>
            </a:r>
          </a:p>
          <a:p>
            <a:pPr algn="ctr"/>
            <a:r>
              <a:rPr lang="el-GR" sz="2000" b="1" dirty="0" smtClean="0">
                <a:latin typeface="+mj-lt"/>
              </a:rPr>
              <a:t>ΚΑΙΣΙΟ-137</a:t>
            </a:r>
          </a:p>
          <a:p>
            <a:pPr algn="ctr"/>
            <a:r>
              <a:rPr lang="el-GR" sz="2000" b="1" dirty="0" smtClean="0">
                <a:latin typeface="+mj-lt"/>
              </a:rPr>
              <a:t>ΙΩΔΙΟ-131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+mj-lt"/>
              </a:rPr>
              <a:t>Όταν πέσουν με τη βροχή στο έδαφος, προσλαμβάνονται από τα φυτά (το Στρόντιο αντί για Ασβέστιο και το Καίσιο αντί για Κάλιο). Τα ραδιοϊσότοπα περνούν στο κρέας ή στο γάλα των ζώων και από εκεί στον άνθρωπο.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+mj-lt"/>
              </a:rPr>
              <a:t>ΕΣΚΙΜΩΟΙ</a:t>
            </a:r>
            <a:r>
              <a:rPr lang="el-GR" sz="2000" dirty="0" smtClean="0">
                <a:latin typeface="+mj-lt"/>
              </a:rPr>
              <a:t>: Ζουν σε περιοχές με λειχήνες (μακρόβια φυτά). Λόγω των πυρηνικών δοκιμών, επηρεάζεται η διατροφική αλυσίδα (ραδιοϊσότοπα-λειχήνες-τάρανδοι), με αποτέλεσμα να συγκεντρώνεται μεγάλη ποσότητα ραδιοϊσοτόπων στους Εσκιμώους.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92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ΑΤΜΟΣΦΑΙΡΙΚΟΣ ΑΕΡΑΣ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sz="2400" b="1" dirty="0" smtClean="0">
                <a:latin typeface="+mj-lt"/>
              </a:rPr>
              <a:t>Η ατμόσφαιρα </a:t>
            </a:r>
            <a:r>
              <a:rPr lang="el-GR" sz="2400" dirty="0" smtClean="0">
                <a:latin typeface="+mj-lt"/>
              </a:rPr>
              <a:t>αποτελεί το αεριώδες περίβλημα της Γης. Σε κανονικές συνθήκες θερμοκρασίας και πιέσεως (760 </a:t>
            </a:r>
            <a:r>
              <a:rPr lang="en-US" sz="2400" dirty="0" smtClean="0">
                <a:latin typeface="+mj-lt"/>
              </a:rPr>
              <a:t>mm Hg), </a:t>
            </a:r>
            <a:r>
              <a:rPr lang="el-GR" sz="2400" dirty="0" smtClean="0">
                <a:latin typeface="+mj-lt"/>
              </a:rPr>
              <a:t>ο αέρας έχει την εξής χημική σύσταση:</a:t>
            </a:r>
          </a:p>
          <a:p>
            <a:r>
              <a:rPr lang="el-GR" sz="2400" dirty="0" smtClean="0">
                <a:latin typeface="+mj-lt"/>
              </a:rPr>
              <a:t>Οξυγόνο </a:t>
            </a:r>
            <a:r>
              <a:rPr lang="en-US" sz="2400" dirty="0" smtClean="0"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O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el-G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)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r>
              <a:rPr lang="el-GR" sz="2000" dirty="0" smtClean="0"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20,9%</a:t>
            </a: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l-GR" sz="2400" dirty="0" smtClean="0">
                <a:latin typeface="+mj-lt"/>
              </a:rPr>
              <a:t>Διοξείδιο του άνθρακα (</a:t>
            </a:r>
            <a:r>
              <a:rPr lang="en-US" sz="2400" dirty="0" smtClean="0">
                <a:latin typeface="+mj-lt"/>
              </a:rPr>
              <a:t>CO</a:t>
            </a:r>
            <a:r>
              <a:rPr lang="en-US" sz="2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)</a:t>
            </a:r>
            <a:r>
              <a:rPr lang="el-GR" sz="2400" dirty="0" smtClean="0">
                <a:latin typeface="+mj-lt"/>
              </a:rPr>
              <a:t>: 0,03%</a:t>
            </a:r>
          </a:p>
          <a:p>
            <a:r>
              <a:rPr lang="el-GR" sz="2400" dirty="0" smtClean="0">
                <a:latin typeface="+mj-lt"/>
              </a:rPr>
              <a:t>Άζωτο (Ν</a:t>
            </a:r>
            <a:r>
              <a:rPr lang="el-GR" sz="2000" dirty="0" smtClean="0">
                <a:latin typeface="+mj-lt"/>
              </a:rPr>
              <a:t>2</a:t>
            </a:r>
            <a:r>
              <a:rPr lang="el-GR" sz="2400" dirty="0" smtClean="0">
                <a:latin typeface="+mj-lt"/>
              </a:rPr>
              <a:t>): 78%</a:t>
            </a:r>
            <a:endParaRPr lang="el-GR" sz="2000" dirty="0" smtClean="0">
              <a:latin typeface="+mj-lt"/>
            </a:endParaRPr>
          </a:p>
          <a:p>
            <a:r>
              <a:rPr lang="el-GR" sz="2400" dirty="0" smtClean="0">
                <a:latin typeface="+mj-lt"/>
              </a:rPr>
              <a:t>Αργό : 0,94% στον εισπνεόμενο αέρα.</a:t>
            </a:r>
          </a:p>
          <a:p>
            <a:pPr marL="0" indent="0" algn="ctr">
              <a:buNone/>
            </a:pPr>
            <a:r>
              <a:rPr lang="el-GR" sz="2400" dirty="0" smtClean="0">
                <a:latin typeface="+mj-lt"/>
              </a:rPr>
              <a:t>1. Οξυγόνο ( Ο</a:t>
            </a:r>
            <a:r>
              <a:rPr lang="el-GR" sz="2000" dirty="0" smtClean="0">
                <a:latin typeface="+mj-lt"/>
              </a:rPr>
              <a:t>2</a:t>
            </a:r>
            <a:r>
              <a:rPr lang="el-GR" sz="2400" dirty="0" smtClean="0">
                <a:latin typeface="+mj-lt"/>
              </a:rPr>
              <a:t> )</a:t>
            </a:r>
            <a:endParaRPr lang="el-GR" sz="2400" dirty="0">
              <a:latin typeface="+mj-lt"/>
            </a:endParaRPr>
          </a:p>
          <a:p>
            <a:pPr marL="0" indent="0" algn="ctr">
              <a:buNone/>
            </a:pPr>
            <a:r>
              <a:rPr lang="el-GR" sz="2400" dirty="0" smtClean="0">
                <a:latin typeface="+mj-lt"/>
              </a:rPr>
              <a:t>2. Άζωτο (Ν</a:t>
            </a:r>
            <a:r>
              <a:rPr lang="el-GR" sz="2000" dirty="0" smtClean="0">
                <a:latin typeface="+mj-lt"/>
              </a:rPr>
              <a:t>2</a:t>
            </a:r>
            <a:r>
              <a:rPr lang="el-GR" sz="2400" dirty="0" smtClean="0">
                <a:latin typeface="+mj-lt"/>
              </a:rPr>
              <a:t> )</a:t>
            </a:r>
          </a:p>
          <a:p>
            <a:pPr marL="0" indent="0" algn="ctr">
              <a:buNone/>
            </a:pPr>
            <a:r>
              <a:rPr lang="el-GR" sz="2400" dirty="0" smtClean="0">
                <a:latin typeface="+mj-lt"/>
              </a:rPr>
              <a:t>3. Διοξείδιο του άνθρακα ( </a:t>
            </a:r>
            <a:r>
              <a:rPr lang="en-US" sz="2400" dirty="0" smtClean="0">
                <a:latin typeface="+mj-lt"/>
              </a:rPr>
              <a:t>CO</a:t>
            </a:r>
            <a:r>
              <a:rPr lang="el-GR" sz="2000" dirty="0" smtClean="0">
                <a:latin typeface="+mj-lt"/>
              </a:rPr>
              <a:t>2</a:t>
            </a:r>
            <a:r>
              <a:rPr lang="el-GR" sz="2400" dirty="0" smtClean="0">
                <a:latin typeface="+mj-lt"/>
              </a:rPr>
              <a:t> )</a:t>
            </a:r>
          </a:p>
          <a:p>
            <a:pPr marL="0" indent="0" algn="ctr">
              <a:buNone/>
            </a:pPr>
            <a:r>
              <a:rPr lang="el-GR" sz="2400" dirty="0" smtClean="0">
                <a:latin typeface="+mj-lt"/>
              </a:rPr>
              <a:t>4. Όζον ( Ο</a:t>
            </a:r>
            <a:r>
              <a:rPr lang="el-GR" sz="2000" dirty="0" smtClean="0">
                <a:latin typeface="+mj-lt"/>
              </a:rPr>
              <a:t>3</a:t>
            </a:r>
            <a:r>
              <a:rPr lang="el-GR" sz="2400" dirty="0" smtClean="0">
                <a:latin typeface="+mj-lt"/>
              </a:rPr>
              <a:t> )</a:t>
            </a: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778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u="sng" dirty="0"/>
              <a:t>ΜΕΤΡΑ ΠΡΟΦΥΛΑΞΗΣ </a:t>
            </a:r>
            <a:br>
              <a:rPr lang="el-GR" sz="2800" b="1" u="sng" dirty="0"/>
            </a:b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sz="2400" dirty="0" smtClean="0"/>
              <a:t>Από </a:t>
            </a:r>
            <a:r>
              <a:rPr lang="el-GR" sz="2400" b="1" dirty="0"/>
              <a:t>φυσικές πηγές </a:t>
            </a:r>
            <a:r>
              <a:rPr lang="el-GR" sz="2400" dirty="0"/>
              <a:t>η προστασία </a:t>
            </a:r>
            <a:r>
              <a:rPr lang="el-GR" sz="2400" b="1" dirty="0">
                <a:solidFill>
                  <a:srgbClr val="FF0000"/>
                </a:solidFill>
              </a:rPr>
              <a:t>δεν είναι εύκολη </a:t>
            </a:r>
            <a:r>
              <a:rPr lang="el-GR" sz="2400" dirty="0"/>
              <a:t>(γίνεται προσπάθεια για προστασία από Ραδόνιο).</a:t>
            </a:r>
          </a:p>
          <a:p>
            <a:pPr marL="0" indent="0" algn="just">
              <a:buNone/>
            </a:pPr>
            <a:r>
              <a:rPr lang="el-GR" sz="2400" dirty="0"/>
              <a:t>Από τις </a:t>
            </a:r>
            <a:r>
              <a:rPr lang="el-GR" sz="2400" b="1" dirty="0"/>
              <a:t>τεχνητές πηγές </a:t>
            </a:r>
            <a:r>
              <a:rPr lang="el-GR" sz="2400" dirty="0"/>
              <a:t>είναι </a:t>
            </a:r>
            <a:r>
              <a:rPr lang="el-GR" sz="2400" b="1" dirty="0">
                <a:solidFill>
                  <a:srgbClr val="FF0000"/>
                </a:solidFill>
              </a:rPr>
              <a:t>ευκολότερη</a:t>
            </a:r>
            <a:r>
              <a:rPr lang="el-GR" sz="2400" dirty="0"/>
              <a:t>: μπορούμε να σταματήσουμε ορισμένα είδη ακτινοβολίας με ένα στρώμα μετάλλου (μόλυβδος).</a:t>
            </a:r>
          </a:p>
          <a:p>
            <a:pPr marL="0" indent="0" algn="just">
              <a:buNone/>
            </a:pPr>
            <a:r>
              <a:rPr lang="el-GR" sz="2400" dirty="0"/>
              <a:t>Πρέπει να επιβληθεί περιορισμός στη χρήση ραδιοϊσοτόπων και απαγόρευση των πυρηνικών δοκιμών.</a:t>
            </a:r>
          </a:p>
          <a:p>
            <a:pPr marL="0" indent="0">
              <a:buNone/>
            </a:pP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237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ΘΕΡΜΟΚΡΑΣΙΑ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	</a:t>
            </a:r>
            <a:r>
              <a:rPr lang="el-GR" sz="2000" dirty="0" smtClean="0">
                <a:latin typeface="+mj-lt"/>
              </a:rPr>
              <a:t>Η θερμοκρασία του αέρα προέρχεται από την ηλιακή ακτινοβολία.</a:t>
            </a:r>
          </a:p>
          <a:p>
            <a:pPr marL="0" indent="0">
              <a:buNone/>
            </a:pPr>
            <a:endParaRPr lang="el-GR" sz="2000" dirty="0">
              <a:latin typeface="+mj-lt"/>
            </a:endParaRPr>
          </a:p>
          <a:p>
            <a:pPr marL="0" indent="0">
              <a:buNone/>
            </a:pPr>
            <a:r>
              <a:rPr lang="el-GR" sz="2000" b="1" dirty="0" smtClean="0">
                <a:latin typeface="+mj-lt"/>
              </a:rPr>
              <a:t>ΘΕΡΜΟΚΡΑΣΊΑ ΣΏΜΑΤΟΣ</a:t>
            </a:r>
            <a:r>
              <a:rPr lang="el-GR" sz="2000" dirty="0" smtClean="0">
                <a:latin typeface="+mj-lt"/>
              </a:rPr>
              <a:t>:  ΣΤΑΘΕΡΗ ( ανεξάρτητα από τη θερμοκρασία του περιβάλλοντος).</a:t>
            </a:r>
          </a:p>
          <a:p>
            <a:pPr marL="0" indent="0">
              <a:buNone/>
            </a:pPr>
            <a:r>
              <a:rPr lang="el-GR" sz="2000" b="1" dirty="0" smtClean="0">
                <a:latin typeface="+mj-lt"/>
              </a:rPr>
              <a:t>ΠΩΣ ΕΠΙΤΥΓΧΑΝΕΤΑΙ</a:t>
            </a:r>
            <a:r>
              <a:rPr lang="el-GR" sz="2000" dirty="0" smtClean="0">
                <a:latin typeface="+mj-lt"/>
              </a:rPr>
              <a:t>:  Θερμορρυθμιστικό κέντρο ( υποθάλαμο εγκεφάλου).</a:t>
            </a:r>
          </a:p>
          <a:p>
            <a:pPr marL="0" indent="0" algn="ctr">
              <a:buNone/>
            </a:pPr>
            <a:r>
              <a:rPr lang="el-GR" sz="2000" b="1" dirty="0" smtClean="0">
                <a:latin typeface="+mj-lt"/>
              </a:rPr>
              <a:t>ΜΕ ΠΟΙΟ ΤΡΟΠΟ</a:t>
            </a:r>
            <a:r>
              <a:rPr lang="el-GR" sz="2000" dirty="0" smtClean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l-GR" sz="2000" dirty="0" smtClean="0">
                <a:latin typeface="+mj-lt"/>
              </a:rPr>
              <a:t> </a:t>
            </a:r>
            <a:r>
              <a:rPr lang="el-GR" sz="2000" b="1" dirty="0" smtClean="0">
                <a:latin typeface="+mj-lt"/>
              </a:rPr>
              <a:t>ΜΕ ΜΗΧΑΝΙΣΜΟΥΣ</a:t>
            </a:r>
            <a:r>
              <a:rPr lang="el-GR" sz="2000" dirty="0" smtClean="0">
                <a:latin typeface="+mj-lt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Αγγειοδιαστολή (διεύρυνση των τριχοειδών αγγείων του δέρματος)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Αύξηση της εφίδρωσης (όταν υπάρχουν στην ατμόσφαιρα υψηλές θερμοκρασίες)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Αγγειοσυστολή  και αύξηση των καύσεων ( όταν έχουμε χαμηλές θερμοκρασίες) 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659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ΠΩΣ ΑΠΟΒΑΛΛΕΤΑΙ Η ΘΕΡΜΟΤΗΤΑ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b="1" dirty="0" smtClean="0">
                <a:latin typeface="+mj-lt"/>
              </a:rPr>
              <a:t>Με αγωγή</a:t>
            </a:r>
          </a:p>
          <a:p>
            <a:pPr algn="ctr"/>
            <a:r>
              <a:rPr lang="el-GR" sz="2000" b="1" dirty="0" smtClean="0">
                <a:latin typeface="+mj-lt"/>
              </a:rPr>
              <a:t>Μεταφορά</a:t>
            </a:r>
          </a:p>
          <a:p>
            <a:pPr algn="ctr"/>
            <a:r>
              <a:rPr lang="el-GR" sz="2000" b="1" dirty="0" smtClean="0">
                <a:latin typeface="+mj-lt"/>
              </a:rPr>
              <a:t>Εξάτμιση ιδρώτα</a:t>
            </a:r>
          </a:p>
          <a:p>
            <a:pPr algn="ctr"/>
            <a:r>
              <a:rPr lang="el-GR" sz="2000" b="1" dirty="0" smtClean="0">
                <a:latin typeface="+mj-lt"/>
              </a:rPr>
              <a:t>Ακτινοβολία</a:t>
            </a:r>
          </a:p>
          <a:p>
            <a:pPr marL="0" indent="0" algn="just">
              <a:buNone/>
            </a:pPr>
            <a:r>
              <a:rPr lang="el-GR" sz="2000" b="1" dirty="0" smtClean="0">
                <a:latin typeface="+mj-lt"/>
              </a:rPr>
              <a:t>ΦΥΣΙΟΛ. ΘΕΡΜ. ΑΝΘΡΩΠΟΥ</a:t>
            </a:r>
            <a:r>
              <a:rPr lang="el-GR" sz="2000" dirty="0" smtClean="0">
                <a:latin typeface="+mj-lt"/>
              </a:rPr>
              <a:t>: </a:t>
            </a:r>
            <a:r>
              <a:rPr lang="en-US" sz="2000" dirty="0" smtClean="0">
                <a:latin typeface="+mj-lt"/>
              </a:rPr>
              <a:t>36,5</a:t>
            </a:r>
            <a:r>
              <a:rPr lang="el-GR" sz="1800" baseline="30000" dirty="0" smtClean="0">
                <a:latin typeface="+mj-lt"/>
              </a:rPr>
              <a:t>ο</a:t>
            </a:r>
            <a:r>
              <a:rPr lang="el-GR" sz="18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C – 37,5</a:t>
            </a:r>
            <a:r>
              <a:rPr lang="el-GR" sz="1800" baseline="30000" dirty="0" smtClean="0">
                <a:latin typeface="+mj-lt"/>
              </a:rPr>
              <a:t>ο</a:t>
            </a:r>
            <a:r>
              <a:rPr lang="el-GR" sz="18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C  </a:t>
            </a:r>
            <a:r>
              <a:rPr lang="el-GR" sz="2000" dirty="0" smtClean="0">
                <a:latin typeface="+mj-lt"/>
              </a:rPr>
              <a:t>στο εσωτερικό του σώματος.</a:t>
            </a:r>
          </a:p>
          <a:p>
            <a:pPr marL="0" indent="0" algn="just">
              <a:buNone/>
            </a:pPr>
            <a:r>
              <a:rPr lang="el-GR" sz="2000" b="1" dirty="0" smtClean="0">
                <a:latin typeface="+mj-lt"/>
              </a:rPr>
              <a:t>Θερμορρυθμιστική ικανότητα</a:t>
            </a:r>
            <a:r>
              <a:rPr lang="el-GR" sz="2000" dirty="0" smtClean="0">
                <a:latin typeface="+mj-lt"/>
              </a:rPr>
              <a:t>    </a:t>
            </a:r>
            <a:r>
              <a:rPr lang="en-US" sz="3200" dirty="0" smtClean="0">
                <a:latin typeface="+mj-lt"/>
              </a:rPr>
              <a:t>&lt;</a:t>
            </a:r>
            <a:r>
              <a:rPr lang="el-GR" sz="3200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βρέφη και ηλικιωμένους</a:t>
            </a:r>
          </a:p>
          <a:p>
            <a:pPr marL="0" indent="0" algn="just">
              <a:buNone/>
            </a:pPr>
            <a:r>
              <a:rPr lang="el-GR" sz="2000" b="1" smtClean="0">
                <a:latin typeface="+mj-lt"/>
              </a:rPr>
              <a:t>ΘΕΡΜΟΠΛΗΞΙΑ</a:t>
            </a:r>
            <a:r>
              <a:rPr lang="el-GR" sz="2000" dirty="0" smtClean="0">
                <a:latin typeface="+mj-lt"/>
              </a:rPr>
              <a:t>: όταν ο οργανισμός αδυνατεί να αποβάλλει τη θερμότητα  (υψηλή θερμοκρασία του αέρα, υψηλή σχετική υγρασία και ακινησία του αέρα).</a:t>
            </a:r>
          </a:p>
          <a:p>
            <a:pPr marL="0" indent="0" algn="just">
              <a:buNone/>
            </a:pPr>
            <a:r>
              <a:rPr lang="el-GR" sz="2000" b="1" dirty="0" smtClean="0">
                <a:latin typeface="+mj-lt"/>
              </a:rPr>
              <a:t>ΚΡΥΟΠΛΗΞΙΑ</a:t>
            </a:r>
            <a:r>
              <a:rPr lang="el-GR" sz="2000" dirty="0" smtClean="0">
                <a:latin typeface="+mj-lt"/>
              </a:rPr>
              <a:t>: όταν η θερμοκρασία του περιβάλλοντος είναι πολύ χαμηλή.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138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ΠΡΟΛΗΠΤΙΚΑ ΜΕΤΡΑ ΘΕΡΜΟΠΛΗΞΙΑΣ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latin typeface="+mj-lt"/>
              </a:rPr>
              <a:t>Όταν η θερμοκρασία είναι </a:t>
            </a:r>
            <a:r>
              <a:rPr lang="el-GR" sz="2000" b="1" dirty="0" smtClean="0">
                <a:latin typeface="+mj-lt"/>
              </a:rPr>
              <a:t>υψηλή,</a:t>
            </a:r>
            <a:r>
              <a:rPr lang="el-GR" sz="2000" dirty="0" smtClean="0">
                <a:latin typeface="+mj-lt"/>
              </a:rPr>
              <a:t> θα πρέπει 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Να αποφεύγεται η βαριά σωματική εργασία και το βάδισμα στον ήλιο.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Τα γεύματα να είναι ελαφρά και μικρά. Να αποφεύγονται οι λιπαρές τροφές και να προτιμούνται τα φρούτα και τα λαχανικά. Να γίνεται κατανάλωση άφθονου νερού και χυμών φρούτων. Εάν η εφίδρωση είναι μεγάλη, να προστίθεται στο φαγητό επιπλέον αλάτι.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Να αποφεύγεται η κατανάλωση οινοπνευματωδών ποτών.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Τα ενδύματα να είναι ανοικτού χρώματος, ελαφρά, βαμβακερά και άνετα.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Να χρησιμοποιούνται γυαλιά ηλίου και καπέλο.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Να γίνονται πολλά χλιαρά μπάνια τη διάρκεια της ημέρας.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Να αποφεύγονται ταξίδια σε ώρες με υψηλή θερμοκρασία.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+mj-lt"/>
              </a:rPr>
              <a:t>Να δίνεται ιδιαίτερη προσοχή στα βρέφη και τους ηλικιωμένους.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4474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/>
              <a:t>Υ</a:t>
            </a:r>
            <a:r>
              <a:rPr lang="el-GR" sz="2800" b="1" dirty="0" smtClean="0"/>
              <a:t>ΓΡΑΣΙΑ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+mj-lt"/>
              </a:rPr>
              <a:t>Υγρασία είναι το ποσό των υδρατμών σε ένα κυβικό μέτρο αέρα.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+mj-lt"/>
              </a:rPr>
              <a:t>Οι υδρατμοί προέρχονται από την εξάτμιση του νερού που βρίσκεται πάνω στη Γη, κυρίως στη θάλασσα.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+mj-lt"/>
              </a:rPr>
              <a:t>Το ποσό της υγρασίας είναι συνάρτηση της θερμοκρασίας του αέρα ( ο θερμός αέρας κατακρατεί μεγαλύτερη ποσότητα υδρατμών).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l-GR" sz="2000" b="1" dirty="0" smtClean="0">
                <a:latin typeface="+mj-lt"/>
              </a:rPr>
              <a:t>ΑΠΑΡΑΙΤΗΤΗ Η ΠΑΡΟΥΣΙΑ ΥΔΡΑΤΜΩΝ ΣΤΟΝ ΑΤΜΟΣΦΑΙΡΙΚΟ ΑΕΡΑ ΓΙΑ ΤΗ ΔΙΑΤΗΡΗΣΗ ΤΗΣ ΖΩΗΣ.  </a:t>
            </a:r>
            <a:endParaRPr lang="el-G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27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ΑΤΜΟΣΦΑΙΡΙΚΗ ΠΙΕΣΗ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b="1" dirty="0" smtClean="0">
                <a:latin typeface="+mj-lt"/>
              </a:rPr>
              <a:t>ΤΙ ΕΊΝΑΙ</a:t>
            </a:r>
          </a:p>
          <a:p>
            <a:pPr marL="0" indent="0" algn="just">
              <a:buNone/>
            </a:pP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Τα ανώτερα στρώματα της ατμόσφαιρας εξασκούν πίεση στα κατώτατα στρώματα . Στην ατμοσφαιρική πίεση παίρνουν μέρος όλα τα αέρια που υπάρχουν στην ατμόσφαιρα: οξυγόνο, διοξείδιο του άνθρακα, άζωτο </a:t>
            </a:r>
            <a:r>
              <a:rPr lang="el-G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κ.λ.π</a:t>
            </a: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.)</a:t>
            </a:r>
          </a:p>
          <a:p>
            <a:pPr marL="0" indent="0" algn="just">
              <a:buNone/>
            </a:pPr>
            <a:r>
              <a:rPr lang="el-GR" sz="2000" b="1" dirty="0" smtClean="0">
                <a:latin typeface="+mj-lt"/>
              </a:rPr>
              <a:t>ΑΤΜΟΣΦΑΙΡΙΚΗ ΠΙΕΣΗ </a:t>
            </a:r>
            <a:r>
              <a:rPr lang="el-GR" sz="2000" dirty="0" smtClean="0">
                <a:latin typeface="+mj-lt"/>
              </a:rPr>
              <a:t>(επιφάνεια θάλασσας): 760</a:t>
            </a:r>
            <a:r>
              <a:rPr lang="en-US" sz="2000" dirty="0" smtClean="0">
                <a:latin typeface="+mj-lt"/>
              </a:rPr>
              <a:t>mm Hg</a:t>
            </a:r>
            <a:r>
              <a:rPr lang="el-GR" sz="2000" dirty="0" smtClean="0">
                <a:latin typeface="+mj-lt"/>
              </a:rPr>
              <a:t> και μειώνεται όσο ανεβαίνουμε.</a:t>
            </a: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Υψόμετρο 4000 μέτρα: 430 </a:t>
            </a:r>
            <a:r>
              <a:rPr lang="en-US" sz="2000" dirty="0" smtClean="0">
                <a:latin typeface="+mj-lt"/>
              </a:rPr>
              <a:t>mm Hg</a:t>
            </a:r>
            <a:r>
              <a:rPr lang="el-GR" sz="2000" dirty="0" smtClean="0">
                <a:latin typeface="+mj-lt"/>
              </a:rPr>
              <a:t> (δυσκολίες στην αναπνοή)</a:t>
            </a: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Πάνω από 7000 μέτρα: 316 </a:t>
            </a:r>
            <a:r>
              <a:rPr lang="en-US" sz="2000" dirty="0" smtClean="0">
                <a:latin typeface="+mj-lt"/>
              </a:rPr>
              <a:t>mmHg</a:t>
            </a:r>
            <a:r>
              <a:rPr lang="el-GR" sz="2000" dirty="0" smtClean="0">
                <a:latin typeface="+mj-lt"/>
              </a:rPr>
              <a:t> (η ζωή αδύνατη)</a:t>
            </a:r>
          </a:p>
          <a:p>
            <a:pPr marL="0" indent="0" algn="just">
              <a:buNone/>
            </a:pPr>
            <a:r>
              <a:rPr lang="el-GR" sz="2000" b="1" dirty="0" smtClean="0">
                <a:latin typeface="+mj-lt"/>
              </a:rPr>
              <a:t>ΟΡΓΑΝΑ ΜΕΤΡΗΣΗΣ</a:t>
            </a:r>
            <a:r>
              <a:rPr lang="el-GR" sz="2000" dirty="0" smtClean="0">
                <a:latin typeface="+mj-lt"/>
              </a:rPr>
              <a:t>: υδραργυρικά βαρόμετρα</a:t>
            </a:r>
          </a:p>
          <a:p>
            <a:pPr marL="0" indent="0" algn="just">
              <a:buNone/>
            </a:pPr>
            <a:r>
              <a:rPr lang="el-GR" sz="2000" dirty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                                         μεταλλικά βαρόμετρα</a:t>
            </a:r>
          </a:p>
          <a:p>
            <a:pPr marL="0" indent="0" algn="just">
              <a:buNone/>
            </a:pPr>
            <a:r>
              <a:rPr lang="el-GR" sz="2000" dirty="0" smtClean="0">
                <a:latin typeface="+mj-lt"/>
              </a:rPr>
              <a:t>Σε απότομες μεταβολές εμφανίζονται νοσηρές καταστάσεις: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000" b="1" dirty="0" smtClean="0">
                <a:latin typeface="+mj-lt"/>
              </a:rPr>
              <a:t>Νόσος των δυτών, των ερευνητών σπηλαίων, ορυχείων, μεταλλείων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000" b="1" dirty="0" smtClean="0">
                <a:latin typeface="+mj-lt"/>
              </a:rPr>
              <a:t>Νόσος των αεροπόρων</a:t>
            </a:r>
          </a:p>
          <a:p>
            <a:pPr marL="0" indent="0" algn="just">
              <a:buNone/>
            </a:pP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838411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ΝΟΣΟΣ ΔΥΤΩΝ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000" b="1" dirty="0" smtClean="0">
                <a:latin typeface="+mj-lt"/>
              </a:rPr>
              <a:t>Απότομη επάνοδος στην κανονική πίεση από περιβάλλον αυξημένης πίεσης.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b="1" dirty="0" smtClean="0">
                <a:latin typeface="+mj-lt"/>
              </a:rPr>
              <a:t>ΕΞΗΓΗΣΗ</a:t>
            </a:r>
            <a:r>
              <a:rPr lang="el-GR" sz="2000" dirty="0" smtClean="0">
                <a:latin typeface="+mj-lt"/>
              </a:rPr>
              <a:t>: Όταν γίνεται η κατάδυση, η ατμοσφαιρική πίεση είναι αυξημένη  &gt;  το άζωτο διαλύεται στο πλάσμα. Όταν η επαναφορά γίνεται απότομα, δεν προλαβαίνει το άζωτο να αποβληθεί και παραμένει ελεύθερο στην κυκλοφορία του αίματος με τη μορφή αερίου (φυσαλίδες).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b="1" dirty="0" smtClean="0">
                <a:latin typeface="+mj-lt"/>
              </a:rPr>
              <a:t>ΑΠΟΤΕΛΕΣΜΑ</a:t>
            </a:r>
            <a:r>
              <a:rPr lang="el-GR" sz="2000" dirty="0" smtClean="0">
                <a:latin typeface="+mj-lt"/>
              </a:rPr>
              <a:t>: Προκαλούνται εμβολές, που μπορεί να επιφέρουν ακόμα και το θάνατο.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9557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ΠΡΟΛΗΨΗ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b="1" dirty="0" smtClean="0">
                <a:latin typeface="+mj-lt"/>
              </a:rPr>
              <a:t>Σταδιακή επάνοδος των δυτών, σπογγαλιέων και όσων εργάζονται σε μεγάλο βάθος. Η επάνοδος γίνεται με ταχύτητα 4 μέτρα το λεπτό και διακόπτεται κάθε 2 μέτρα για ένα (1΄) λεπτό.</a:t>
            </a:r>
          </a:p>
          <a:p>
            <a:pPr marL="0" indent="0" algn="just">
              <a:buNone/>
            </a:pPr>
            <a:endParaRPr lang="el-GR" sz="2200" dirty="0">
              <a:latin typeface="+mj-lt"/>
            </a:endParaRPr>
          </a:p>
          <a:p>
            <a:pPr marL="0" indent="0" algn="just">
              <a:buNone/>
            </a:pPr>
            <a:r>
              <a:rPr lang="el-GR" sz="2200" dirty="0" smtClean="0">
                <a:latin typeface="+mj-lt"/>
              </a:rPr>
              <a:t>Σε περίπτωση διαταραχών ο δύτης τοποθετείται σε θάλαμο </a:t>
            </a:r>
            <a:r>
              <a:rPr lang="el-GR" sz="2200" b="1" dirty="0" err="1" smtClean="0">
                <a:latin typeface="+mj-lt"/>
              </a:rPr>
              <a:t>υπερπίεσης</a:t>
            </a:r>
            <a:r>
              <a:rPr lang="el-GR" sz="2200" dirty="0" smtClean="0">
                <a:latin typeface="+mj-lt"/>
              </a:rPr>
              <a:t> με σκοπό την σταδιακή επαναφορά της ατμοσφαιρικής πίεσης σε φυσιολογικά επίπεδα.</a:t>
            </a:r>
          </a:p>
          <a:p>
            <a:pPr marL="0" indent="0" algn="just">
              <a:buNone/>
            </a:pPr>
            <a:endParaRPr lang="el-GR" sz="2200" dirty="0">
              <a:latin typeface="+mj-lt"/>
            </a:endParaRPr>
          </a:p>
          <a:p>
            <a:pPr marL="0" indent="0" algn="just">
              <a:buNone/>
            </a:pPr>
            <a:r>
              <a:rPr lang="el-GR" sz="2200" dirty="0" smtClean="0">
                <a:latin typeface="+mj-lt"/>
              </a:rPr>
              <a:t>Ο Ζακ- Υβ </a:t>
            </a:r>
            <a:r>
              <a:rPr lang="el-GR" sz="2200" dirty="0" err="1" smtClean="0">
                <a:latin typeface="+mj-lt"/>
              </a:rPr>
              <a:t>Κουστώ</a:t>
            </a:r>
            <a:r>
              <a:rPr lang="el-GR" sz="2200" dirty="0" smtClean="0">
                <a:latin typeface="+mj-lt"/>
              </a:rPr>
              <a:t> ( ωκεανογράφος, σπουδαίος εξερευνητής των θαλασσών): όταν συνέβαιναν διαταραχές στο πλήρωμά του, τους βουτούσε  βαθιά στη θάλασσα και με </a:t>
            </a:r>
            <a:r>
              <a:rPr lang="el-GR" sz="2200" b="1" dirty="0" smtClean="0">
                <a:latin typeface="+mj-lt"/>
              </a:rPr>
              <a:t>σταδιακή επάνοδο </a:t>
            </a:r>
            <a:r>
              <a:rPr lang="el-GR" sz="2200" dirty="0" smtClean="0">
                <a:latin typeface="+mj-lt"/>
              </a:rPr>
              <a:t>πετύχαινε την </a:t>
            </a:r>
            <a:r>
              <a:rPr lang="el-GR" sz="2200" b="1" dirty="0" smtClean="0">
                <a:latin typeface="+mj-lt"/>
              </a:rPr>
              <a:t>αποβολή του </a:t>
            </a:r>
            <a:r>
              <a:rPr lang="el-GR" sz="2000" b="1" dirty="0" smtClean="0">
                <a:latin typeface="+mj-lt"/>
              </a:rPr>
              <a:t>αζώτου</a:t>
            </a:r>
            <a:r>
              <a:rPr lang="el-GR" sz="2000" dirty="0" smtClean="0">
                <a:latin typeface="+mj-lt"/>
              </a:rPr>
              <a:t>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2842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</TotalTime>
  <Words>1479</Words>
  <Application>Microsoft Office PowerPoint</Application>
  <PresentationFormat>Προβολή στην οθόνη (4:3)</PresentationFormat>
  <Paragraphs>176</Paragraphs>
  <Slides>20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Ροή</vt:lpstr>
      <vt:lpstr>5.1 ΥΓΙΕΙΝΗ ΤΟΥ ΠΕΡΙΒΑΛΛΟΝΤΟΣ Περιβάλλον ονομάζεται οτιδήποτε περιβάλλει τον άνθρωπο και επιδρά στην ανάπτυξη και στην υγεία του.</vt:lpstr>
      <vt:lpstr>ΑΤΜΟΣΦΑΙΡΙΚΟΣ ΑΕΡΑΣ</vt:lpstr>
      <vt:lpstr>ΘΕΡΜΟΚΡΑΣΙΑ</vt:lpstr>
      <vt:lpstr>ΠΩΣ ΑΠΟΒΑΛΛΕΤΑΙ Η ΘΕΡΜΟΤΗΤΑ</vt:lpstr>
      <vt:lpstr>ΠΡΟΛΗΠΤΙΚΑ ΜΕΤΡΑ ΘΕΡΜΟΠΛΗΞΙΑΣ</vt:lpstr>
      <vt:lpstr>ΥΓΡΑΣΙΑ</vt:lpstr>
      <vt:lpstr>ΑΤΜΟΣΦΑΙΡΙΚΗ ΠΙΕΣΗ</vt:lpstr>
      <vt:lpstr>ΝΟΣΟΣ ΔΥΤΩΝ</vt:lpstr>
      <vt:lpstr>ΠΡΟΛΗΨΗ</vt:lpstr>
      <vt:lpstr>ΝΟΣΟΣ ΤΩΝ ΑΕΡΟΠΟΡΩΝ</vt:lpstr>
      <vt:lpstr>ΗΛΙΑΚΗ ΑΚΤΙΝΟΒΟΛΙΑ </vt:lpstr>
      <vt:lpstr>ΗΛΙΑΚΗ ΑΚΤΙΝΟΒΟΛΙΑ </vt:lpstr>
      <vt:lpstr>ΑΤΜΟΣΦΑΙΡΙΚΗ ΡΥΠΑΝΣΗ</vt:lpstr>
      <vt:lpstr>ΕΛΛΑΔΑ</vt:lpstr>
      <vt:lpstr>ΠΗΓΕΣ ΑΤΜΟΣΦΑΙΡΙΚΗΣ ΡΥΠΑΝΣΗΣ</vt:lpstr>
      <vt:lpstr>ΑΤΜΟΣΦΑΙΡΙΚΗ ΡΥΠΑΝΣΗ</vt:lpstr>
      <vt:lpstr>ΑΚΤΙΝΟΒΟΛΙΑ</vt:lpstr>
      <vt:lpstr>ΒΙΟΛΟΓΙΚΑ ΑΠΟΤΕΛΕΣΜΑΤΑ ΑΠΌ ΤΗΝ ΑΚΤΙΝΟΒΟΛΙΑ</vt:lpstr>
      <vt:lpstr>ΡΑΔΙΟΪΣΟΤΟΠΑ</vt:lpstr>
      <vt:lpstr>ΜΕΤΡΑ ΠΡΟΦΥΛΑΞΗΣ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ΥΓΙΕΙΝΗ ΤΟΥ ΠΕΡΙΒΑΛΛΟΝΤΟΣ</dc:title>
  <dc:creator>Nikos</dc:creator>
  <cp:lastModifiedBy>Nikos</cp:lastModifiedBy>
  <cp:revision>57</cp:revision>
  <dcterms:created xsi:type="dcterms:W3CDTF">2020-04-25T06:30:28Z</dcterms:created>
  <dcterms:modified xsi:type="dcterms:W3CDTF">2020-05-01T11:39:01Z</dcterms:modified>
</cp:coreProperties>
</file>