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CFF"/>
    <a:srgbClr val="D6E4BC"/>
    <a:srgbClr val="929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4C79-1C8B-46E2-B586-4C599182E00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646-8B86-411D-8943-243A1D0937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561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4C79-1C8B-46E2-B586-4C599182E00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646-8B86-411D-8943-243A1D0937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20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4C79-1C8B-46E2-B586-4C599182E00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646-8B86-411D-8943-243A1D0937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519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4C79-1C8B-46E2-B586-4C599182E00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646-8B86-411D-8943-243A1D0937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47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4C79-1C8B-46E2-B586-4C599182E00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646-8B86-411D-8943-243A1D0937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405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4C79-1C8B-46E2-B586-4C599182E00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646-8B86-411D-8943-243A1D0937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090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4C79-1C8B-46E2-B586-4C599182E00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646-8B86-411D-8943-243A1D0937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861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4C79-1C8B-46E2-B586-4C599182E00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646-8B86-411D-8943-243A1D0937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428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4C79-1C8B-46E2-B586-4C599182E00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646-8B86-411D-8943-243A1D0937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3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4C79-1C8B-46E2-B586-4C599182E00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646-8B86-411D-8943-243A1D0937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907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D4C79-1C8B-46E2-B586-4C599182E00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646-8B86-411D-8943-243A1D0937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4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D4C79-1C8B-46E2-B586-4C599182E003}" type="datetimeFigureOut">
              <a:rPr lang="el-GR" smtClean="0"/>
              <a:t>3/1/2021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86646-8B86-411D-8943-243A1D0937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369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Α. ΝΕΡΟ</a:t>
            </a:r>
            <a:endParaRPr lang="el-GR" b="1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41" y="1600200"/>
            <a:ext cx="6028318" cy="4525963"/>
          </a:xfrm>
        </p:spPr>
      </p:pic>
    </p:spTree>
    <p:extLst>
      <p:ext uri="{BB962C8B-B14F-4D97-AF65-F5344CB8AC3E}">
        <p14:creationId xmlns:p14="http://schemas.microsoft.com/office/powerpoint/2010/main" val="448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ΜΙΚΡΟΒΙΟΛΟΓΙΚΗ ΕΞΕΤΑΣΗ ΤΟΥ ΝΕΡΟΥ</a:t>
            </a:r>
            <a:endParaRPr lang="el-GR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sz="2800" dirty="0" smtClean="0"/>
              <a:t>Γίνεται με την </a:t>
            </a:r>
            <a:r>
              <a:rPr lang="el-GR" sz="2800" b="1" dirty="0" smtClean="0">
                <a:solidFill>
                  <a:schemeClr val="accent1">
                    <a:lumMod val="50000"/>
                  </a:schemeClr>
                </a:solidFill>
              </a:rPr>
              <a:t>ανάλυση δεικτών</a:t>
            </a:r>
            <a:r>
              <a:rPr lang="el-GR" sz="2800" dirty="0" smtClean="0"/>
              <a:t>.</a:t>
            </a:r>
          </a:p>
          <a:p>
            <a:r>
              <a:rPr lang="el-G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Δείκτες</a:t>
            </a:r>
            <a:r>
              <a:rPr lang="el-GR" sz="2800" b="1" dirty="0" smtClean="0"/>
              <a:t> : </a:t>
            </a:r>
            <a:r>
              <a:rPr lang="el-GR" sz="2800" b="1" dirty="0" smtClean="0">
                <a:solidFill>
                  <a:srgbClr val="00B050"/>
                </a:solidFill>
              </a:rPr>
              <a:t>ομάδα κολοβακτηριοειδών</a:t>
            </a:r>
          </a:p>
          <a:p>
            <a:r>
              <a:rPr lang="el-GR" sz="2800" dirty="0" smtClean="0"/>
              <a:t>Ρύπανση από περιττώματα προσδιορίζεται από τα κολοβακτηρίδια.</a:t>
            </a:r>
          </a:p>
          <a:p>
            <a:r>
              <a:rPr lang="el-GR" sz="2800" b="1" dirty="0" smtClean="0">
                <a:solidFill>
                  <a:srgbClr val="7030A0"/>
                </a:solidFill>
              </a:rPr>
              <a:t>Παθογόνοι μικροοργανισμοί στο νερό </a:t>
            </a:r>
            <a:r>
              <a:rPr lang="el-GR" sz="2800" b="1" dirty="0" smtClean="0">
                <a:solidFill>
                  <a:srgbClr val="FF0000"/>
                </a:solidFill>
              </a:rPr>
              <a:t>: </a:t>
            </a:r>
            <a:r>
              <a:rPr lang="el-GR" sz="2800" b="1" dirty="0" err="1" smtClean="0">
                <a:solidFill>
                  <a:srgbClr val="FF0000"/>
                </a:solidFill>
              </a:rPr>
              <a:t>σαλμονέλλες</a:t>
            </a:r>
            <a:r>
              <a:rPr lang="el-GR" sz="2800" b="1" dirty="0" smtClean="0">
                <a:solidFill>
                  <a:srgbClr val="FF0000"/>
                </a:solidFill>
              </a:rPr>
              <a:t>, </a:t>
            </a:r>
            <a:r>
              <a:rPr lang="el-GR" sz="2800" b="1" dirty="0" err="1" smtClean="0">
                <a:solidFill>
                  <a:srgbClr val="FF0000"/>
                </a:solidFill>
              </a:rPr>
              <a:t>σιγκέλες,δονάκιο</a:t>
            </a:r>
            <a:r>
              <a:rPr lang="el-GR" sz="2800" b="1" dirty="0" smtClean="0">
                <a:solidFill>
                  <a:srgbClr val="FF0000"/>
                </a:solidFill>
              </a:rPr>
              <a:t> της χολέρας και παράσιτα (αμοιβάδες, </a:t>
            </a:r>
            <a:r>
              <a:rPr lang="el-GR" sz="2800" b="1" dirty="0" err="1" smtClean="0">
                <a:solidFill>
                  <a:srgbClr val="FF0000"/>
                </a:solidFill>
              </a:rPr>
              <a:t>λάμβλιες</a:t>
            </a:r>
            <a:r>
              <a:rPr lang="el-GR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err="1" smtClean="0">
                <a:solidFill>
                  <a:srgbClr val="FF0000"/>
                </a:solidFill>
              </a:rPr>
              <a:t>κ.λ.π</a:t>
            </a:r>
            <a:r>
              <a:rPr lang="el-GR" sz="2800" b="1" dirty="0" smtClean="0">
                <a:solidFill>
                  <a:srgbClr val="FF0000"/>
                </a:solidFill>
              </a:rPr>
              <a:t>.)</a:t>
            </a:r>
            <a:endParaRPr lang="el-GR" sz="28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D:\Nikos\Pictures\ΖΩΓΡΑΦΙΚΗ\ximiki-analisi-nero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150" y="4869160"/>
            <a:ext cx="3816424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9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 smtClean="0">
                <a:solidFill>
                  <a:srgbClr val="00B0F0"/>
                </a:solidFill>
              </a:rPr>
              <a:t>ΝΕΡΟ</a:t>
            </a:r>
            <a:endParaRPr lang="el-GR" sz="4800" b="1" dirty="0">
              <a:solidFill>
                <a:srgbClr val="00B0F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smtClean="0"/>
              <a:t>Το </a:t>
            </a:r>
            <a:r>
              <a:rPr lang="el-GR" b="1" dirty="0" smtClean="0">
                <a:solidFill>
                  <a:srgbClr val="0070C0"/>
                </a:solidFill>
              </a:rPr>
              <a:t>νερό αποτελεί </a:t>
            </a:r>
            <a:r>
              <a:rPr lang="el-GR" dirty="0" smtClean="0"/>
              <a:t>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90% του αίματος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l-GR" b="1" dirty="0" smtClean="0">
                <a:solidFill>
                  <a:srgbClr val="00B050"/>
                </a:solidFill>
              </a:rPr>
              <a:t>60% – 70% του σώματος</a:t>
            </a:r>
            <a:endParaRPr lang="el-GR" b="1" dirty="0">
              <a:solidFill>
                <a:srgbClr val="00B050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645024"/>
            <a:ext cx="2534816" cy="234950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662424"/>
            <a:ext cx="2466975" cy="231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5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ΝΕΡΟ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l-GR" b="1" dirty="0" smtClean="0">
                <a:solidFill>
                  <a:srgbClr val="00B0F0"/>
                </a:solidFill>
              </a:rPr>
              <a:t>Βασικό συστατικό των κυττάρων: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rgbClr val="00B050"/>
                </a:solidFill>
              </a:rPr>
              <a:t>            Φυτικών                    </a:t>
            </a:r>
            <a:r>
              <a:rPr lang="el-GR" b="1" dirty="0" err="1" smtClean="0">
                <a:solidFill>
                  <a:srgbClr val="C00000"/>
                </a:solidFill>
              </a:rPr>
              <a:t>Ζωϊκών</a:t>
            </a:r>
            <a:r>
              <a:rPr lang="el-GR" b="1" dirty="0" smtClean="0">
                <a:solidFill>
                  <a:srgbClr val="C00000"/>
                </a:solidFill>
              </a:rPr>
              <a:t>    </a:t>
            </a:r>
            <a:r>
              <a:rPr lang="el-GR" sz="2800" b="1" dirty="0" smtClean="0"/>
              <a:t>οργανισμών</a:t>
            </a:r>
            <a:endParaRPr lang="el-GR" b="1" dirty="0" smtClean="0"/>
          </a:p>
          <a:p>
            <a:pPr marL="0" indent="0">
              <a:buNone/>
            </a:pPr>
            <a:endParaRPr lang="el-G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endParaRPr lang="el-GR" sz="1100" b="1" dirty="0"/>
          </a:p>
          <a:p>
            <a:pPr marL="0" indent="0">
              <a:buNone/>
            </a:pPr>
            <a:r>
              <a:rPr lang="el-GR" b="1" dirty="0" smtClean="0">
                <a:solidFill>
                  <a:srgbClr val="00B0F0"/>
                </a:solidFill>
              </a:rPr>
              <a:t>2 -3 </a:t>
            </a:r>
            <a:r>
              <a:rPr lang="en-US" b="1" dirty="0" err="1" smtClean="0">
                <a:solidFill>
                  <a:srgbClr val="00B0F0"/>
                </a:solidFill>
              </a:rPr>
              <a:t>lt</a:t>
            </a:r>
            <a:r>
              <a:rPr lang="el-GR" b="1" dirty="0" smtClean="0">
                <a:solidFill>
                  <a:srgbClr val="00B0F0"/>
                </a:solidFill>
              </a:rPr>
              <a:t> νερού καθημερινά</a:t>
            </a:r>
          </a:p>
          <a:p>
            <a:pPr marL="0" indent="0">
              <a:buNone/>
            </a:pPr>
            <a:r>
              <a:rPr lang="el-GR" sz="2000" b="1" dirty="0" smtClean="0"/>
              <a:t>Προσλαμβάνεται με τη μορφή:</a:t>
            </a:r>
            <a:endParaRPr lang="el-GR" sz="2000" dirty="0" smtClean="0"/>
          </a:p>
          <a:p>
            <a:pPr marL="0" indent="0">
              <a:buNone/>
            </a:pPr>
            <a:r>
              <a:rPr lang="el-GR" sz="2000" b="1" dirty="0" smtClean="0">
                <a:solidFill>
                  <a:srgbClr val="7030A0"/>
                </a:solidFill>
              </a:rPr>
              <a:t>Νερού, διαφόρων υγρών, τροφών, φρούτων και λαχανικών</a:t>
            </a:r>
          </a:p>
          <a:p>
            <a:pPr marL="0" indent="0">
              <a:buNone/>
            </a:pPr>
            <a:endParaRPr lang="el-GR" sz="2000" b="1" dirty="0" smtClean="0"/>
          </a:p>
          <a:p>
            <a:pPr marL="0" indent="0">
              <a:buNone/>
            </a:pPr>
            <a:r>
              <a:rPr lang="el-GR" sz="2000" b="1" dirty="0" smtClean="0"/>
              <a:t>Αποβάλλεται με:</a:t>
            </a:r>
            <a:r>
              <a:rPr lang="el-GR" sz="2000" b="1" dirty="0" smtClean="0">
                <a:solidFill>
                  <a:srgbClr val="7030A0"/>
                </a:solidFill>
              </a:rPr>
              <a:t> ούρα, κόπρανα, αναπνοή, ιδρώτα</a:t>
            </a:r>
            <a:endParaRPr lang="el-GR" sz="2000" b="1" dirty="0">
              <a:solidFill>
                <a:srgbClr val="7030A0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221088"/>
            <a:ext cx="1663339" cy="1847850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725089"/>
            <a:ext cx="2111896" cy="1152129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79416"/>
            <a:ext cx="2438400" cy="1219200"/>
          </a:xfrm>
          <a:prstGeom prst="rect">
            <a:avLst/>
          </a:prstGeom>
        </p:spPr>
      </p:pic>
      <p:sp>
        <p:nvSpPr>
          <p:cNvPr id="13" name="Συν 12"/>
          <p:cNvSpPr/>
          <p:nvPr/>
        </p:nvSpPr>
        <p:spPr>
          <a:xfrm>
            <a:off x="3816896" y="2132856"/>
            <a:ext cx="914400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94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ΩΦΕΛΕΙΕΣ ΑΠΟ ΤΟ ΝΕΡΟ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sz="2800" dirty="0" smtClean="0"/>
              <a:t>Όλες οι χημικές αντιδράσεις του οργανισμού μας γίνονται παρουσία νερού.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800" dirty="0" smtClean="0"/>
              <a:t>Μεταφέρει τα θρεπτικά συστατικά.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800" dirty="0" smtClean="0"/>
              <a:t>Αποβάλλει τα άχρηστα προϊόντα του μεταβολισμού.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800" dirty="0" smtClean="0"/>
              <a:t>Συμβάλλει στη ρύθμιση της θερμοκρασίας του σώματος.</a:t>
            </a:r>
          </a:p>
          <a:p>
            <a:pPr marL="0" indent="0">
              <a:buNone/>
            </a:pPr>
            <a:endParaRPr lang="el-GR" sz="28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646898"/>
            <a:ext cx="21812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4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ΧΡΗΣΕΙΣ ΤΟΥ ΝΕΡΟΥ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Ως πόσιμο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Για την ατομική καθαριότητα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Για οικιακή χρήση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Στη γεωργία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Στην κτηνοτροφία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Στη βιομηχανία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Στα ξενοδοχεία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Στα νοσοκομεία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Στα σχολεία </a:t>
            </a:r>
            <a:r>
              <a:rPr lang="el-GR" dirty="0" err="1" smtClean="0"/>
              <a:t>κ.λ.π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189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ΑΠΟ ΠΟΥ ΠΡΟΕΡΧΕΤΑΙ;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b="1" dirty="0" smtClean="0">
                <a:solidFill>
                  <a:srgbClr val="C00000"/>
                </a:solidFill>
              </a:rPr>
              <a:t>Από τα νερά της βροχής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b="1" dirty="0" smtClean="0">
                <a:solidFill>
                  <a:srgbClr val="C00000"/>
                </a:solidFill>
              </a:rPr>
              <a:t>Από τα επιφανειακά νερά (λίμνες, ποτάμια)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b="1" dirty="0" smtClean="0">
                <a:solidFill>
                  <a:srgbClr val="C00000"/>
                </a:solidFill>
              </a:rPr>
              <a:t>Από τα υπόγεια νερά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933056"/>
            <a:ext cx="1944216" cy="2504306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933056"/>
            <a:ext cx="2160240" cy="250430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33056"/>
            <a:ext cx="2160241" cy="250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rgbClr val="0070C0"/>
                </a:solidFill>
              </a:rPr>
              <a:t>ΧΑΡΑΚΤΗΡΙΣΤΙΚΑ ΠΟΣΙΜΟΥ ΝΕΡΟΥ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/>
              <a:t/>
            </a:r>
            <a:br>
              <a:rPr lang="el-GR" sz="4000" b="1" dirty="0"/>
            </a:br>
            <a:r>
              <a:rPr lang="el-GR" sz="4000" b="1" dirty="0" smtClean="0"/>
              <a:t/>
            </a:r>
            <a:br>
              <a:rPr lang="el-GR" sz="4000" b="1" dirty="0" smtClean="0"/>
            </a:br>
            <a:endParaRPr lang="el-GR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el-GR" sz="2000" b="1" dirty="0" smtClean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el-GR" sz="2000" b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sz="2000" b="1" dirty="0" smtClean="0">
                <a:solidFill>
                  <a:srgbClr val="002060"/>
                </a:solidFill>
              </a:rPr>
              <a:t>Το πόσιμο νερό πρέπει να είναι άχρωμο, άοσμο και άγευστο.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000" b="1" dirty="0" smtClean="0">
                <a:solidFill>
                  <a:srgbClr val="002060"/>
                </a:solidFill>
              </a:rPr>
              <a:t>Θερμοκρασία:  5</a:t>
            </a:r>
            <a:r>
              <a:rPr lang="el-GR" sz="2000" b="1" baseline="30000" dirty="0" smtClean="0">
                <a:solidFill>
                  <a:srgbClr val="002060"/>
                </a:solidFill>
              </a:rPr>
              <a:t>Ο</a:t>
            </a:r>
            <a:r>
              <a:rPr lang="el-GR" sz="2000" b="1" dirty="0" smtClean="0">
                <a:solidFill>
                  <a:srgbClr val="002060"/>
                </a:solidFill>
              </a:rPr>
              <a:t> – 15</a:t>
            </a:r>
            <a:r>
              <a:rPr lang="el-GR" sz="2000" b="1" baseline="30000" dirty="0" smtClean="0">
                <a:solidFill>
                  <a:srgbClr val="002060"/>
                </a:solidFill>
              </a:rPr>
              <a:t>Ο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C</a:t>
            </a:r>
            <a:r>
              <a:rPr lang="el-GR" sz="2000" b="1" dirty="0" smtClean="0">
                <a:solidFill>
                  <a:srgbClr val="002060"/>
                </a:solidFill>
              </a:rPr>
              <a:t> ( Πάνω από 25</a:t>
            </a:r>
            <a:r>
              <a:rPr lang="el-GR" sz="2000" b="1" baseline="30000" dirty="0" smtClean="0">
                <a:solidFill>
                  <a:srgbClr val="002060"/>
                </a:solidFill>
              </a:rPr>
              <a:t>ο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C</a:t>
            </a:r>
            <a:r>
              <a:rPr lang="el-GR" sz="2000" b="1" dirty="0" smtClean="0">
                <a:solidFill>
                  <a:srgbClr val="002060"/>
                </a:solidFill>
              </a:rPr>
              <a:t> = δυσάρεστη γεύση 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000" b="1" dirty="0" smtClean="0">
                <a:solidFill>
                  <a:srgbClr val="002060"/>
                </a:solidFill>
              </a:rPr>
              <a:t>Σκληρότητα κανονική ( τα διάφορα άλατα να είναι σε σωστή αναλογία)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000" b="1" dirty="0" smtClean="0">
                <a:solidFill>
                  <a:srgbClr val="002060"/>
                </a:solidFill>
              </a:rPr>
              <a:t>Η αντίδρασή του να είναι ουδέτερη έως ελαφρά αλκαλική (</a:t>
            </a:r>
            <a:r>
              <a:rPr lang="en-US" sz="2000" b="1" dirty="0" smtClean="0">
                <a:solidFill>
                  <a:srgbClr val="002060"/>
                </a:solidFill>
              </a:rPr>
              <a:t>pH</a:t>
            </a:r>
            <a:r>
              <a:rPr lang="el-GR" sz="2000" b="1" dirty="0" smtClean="0">
                <a:solidFill>
                  <a:srgbClr val="002060"/>
                </a:solidFill>
              </a:rPr>
              <a:t> 6,8 – 7,8)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000" b="1" dirty="0" smtClean="0">
                <a:solidFill>
                  <a:srgbClr val="002060"/>
                </a:solidFill>
              </a:rPr>
              <a:t>Να μην περιέχει χημικές ουσίες ή όταν υπάρχουν, να μην υπερβαίνουν ορισμένη αναλογία</a:t>
            </a:r>
          </a:p>
          <a:p>
            <a:pPr algn="just"/>
            <a:endParaRPr lang="el-GR" sz="2000" dirty="0"/>
          </a:p>
        </p:txBody>
      </p:sp>
      <p:pic>
        <p:nvPicPr>
          <p:cNvPr id="1026" name="Picture 2" descr="D:\Nikos\Pictures\ΖΩΓΡΑΦΙΚΗ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1125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9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ΧΑΡΑΚΤΗΡΙΣΤΙΚΑ ΠΟΣΙΜΟΥ </a:t>
            </a:r>
            <a:r>
              <a:rPr lang="el-GR" b="1" dirty="0" smtClean="0">
                <a:solidFill>
                  <a:srgbClr val="0070C0"/>
                </a:solidFill>
              </a:rPr>
              <a:t>ΝΕΡΟΥ</a:t>
            </a:r>
            <a:br>
              <a:rPr lang="el-GR" b="1" dirty="0" smtClean="0">
                <a:solidFill>
                  <a:srgbClr val="0070C0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l-GR" sz="22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l-GR" sz="2200" b="1" dirty="0" smtClean="0">
                <a:solidFill>
                  <a:srgbClr val="002060"/>
                </a:solidFill>
              </a:rPr>
              <a:t>6.Να </a:t>
            </a:r>
            <a:r>
              <a:rPr lang="el-GR" sz="2200" b="1" dirty="0">
                <a:solidFill>
                  <a:srgbClr val="002060"/>
                </a:solidFill>
              </a:rPr>
              <a:t>μην περιέχει αζωτούχες ενώσεις ( ένδειξη μόλυνσης του νερού από λύματα, περιττώματα </a:t>
            </a:r>
            <a:r>
              <a:rPr lang="el-GR" sz="2200" b="1" dirty="0" err="1">
                <a:solidFill>
                  <a:srgbClr val="002060"/>
                </a:solidFill>
              </a:rPr>
              <a:t>κ.λ.π</a:t>
            </a:r>
            <a:r>
              <a:rPr lang="el-GR" sz="2200" b="1" dirty="0">
                <a:solidFill>
                  <a:srgbClr val="002060"/>
                </a:solidFill>
              </a:rPr>
              <a:t>. ΌΧΙ απόδειξη μόλυνσης (μπορεί να προέρχονται από λιπάσματα ή γεωλογική σύσταση του εδάφους</a:t>
            </a:r>
            <a:r>
              <a:rPr lang="el-GR" sz="2200" b="1" dirty="0" smtClean="0">
                <a:solidFill>
                  <a:srgbClr val="00206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l-GR" sz="2200" b="1" dirty="0" smtClean="0">
                <a:solidFill>
                  <a:srgbClr val="002060"/>
                </a:solidFill>
              </a:rPr>
              <a:t>7.Τα </a:t>
            </a:r>
            <a:r>
              <a:rPr lang="el-GR" sz="2200" b="1" dirty="0">
                <a:solidFill>
                  <a:srgbClr val="002060"/>
                </a:solidFill>
              </a:rPr>
              <a:t>χλωριούχα άλατα βρίσκονται σε μικρές ποσότητες στο νερό(30</a:t>
            </a:r>
            <a:r>
              <a:rPr lang="en-US" sz="2200" b="1" dirty="0">
                <a:solidFill>
                  <a:srgbClr val="002060"/>
                </a:solidFill>
              </a:rPr>
              <a:t>mg/</a:t>
            </a:r>
            <a:r>
              <a:rPr lang="en-US" sz="2200" b="1" dirty="0" err="1">
                <a:solidFill>
                  <a:srgbClr val="002060"/>
                </a:solidFill>
              </a:rPr>
              <a:t>lt</a:t>
            </a:r>
            <a:r>
              <a:rPr lang="en-US" sz="2200" b="1" dirty="0">
                <a:solidFill>
                  <a:srgbClr val="002060"/>
                </a:solidFill>
              </a:rPr>
              <a:t>). </a:t>
            </a:r>
            <a:r>
              <a:rPr lang="el-GR" sz="2200" b="1" dirty="0">
                <a:solidFill>
                  <a:srgbClr val="002060"/>
                </a:solidFill>
              </a:rPr>
              <a:t>Εάν το νερό βρίσκεται κοντά σε θάλασσα ή αλυκές = χλωριούχα άλατα σε μεγαλύτερες ποσότητες.</a:t>
            </a:r>
          </a:p>
          <a:p>
            <a:pPr marL="0" indent="0" algn="ctr">
              <a:buNone/>
            </a:pPr>
            <a:r>
              <a:rPr lang="el-GR" sz="2200" b="1" dirty="0">
                <a:solidFill>
                  <a:srgbClr val="002060"/>
                </a:solidFill>
              </a:rPr>
              <a:t>  </a:t>
            </a:r>
            <a:r>
              <a:rPr lang="el-GR" sz="2200" b="1" dirty="0" smtClean="0">
                <a:solidFill>
                  <a:srgbClr val="002060"/>
                </a:solidFill>
              </a:rPr>
              <a:t>Εάν </a:t>
            </a:r>
            <a:r>
              <a:rPr lang="el-GR" sz="2200" b="1" dirty="0">
                <a:solidFill>
                  <a:srgbClr val="002060"/>
                </a:solidFill>
              </a:rPr>
              <a:t>το νερό δεν βρίσκεται κοντά σε θάλασσα ή αλυκές = </a:t>
            </a:r>
            <a:r>
              <a:rPr lang="el-GR" sz="2200" b="1" dirty="0" smtClean="0">
                <a:solidFill>
                  <a:srgbClr val="002060"/>
                </a:solidFill>
              </a:rPr>
              <a:t>                </a:t>
            </a:r>
            <a:r>
              <a:rPr lang="el-GR" sz="2200" b="1" dirty="0" smtClean="0">
                <a:solidFill>
                  <a:srgbClr val="FF0000"/>
                </a:solidFill>
              </a:rPr>
              <a:t>ΜΟΛΥΝΣΗ</a:t>
            </a:r>
            <a:endParaRPr lang="el-GR" sz="2200" b="1" dirty="0">
              <a:solidFill>
                <a:srgbClr val="FF0000"/>
              </a:solidFill>
            </a:endParaRPr>
          </a:p>
          <a:p>
            <a:endParaRPr lang="el-GR" dirty="0"/>
          </a:p>
        </p:txBody>
      </p:sp>
      <p:pic>
        <p:nvPicPr>
          <p:cNvPr id="2050" name="Picture 2" descr="D:\Nikos\Pictures\ΖΩΓΡΑΦΙΚΗ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69160"/>
            <a:ext cx="6552728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Nikos\Pictures\ΖΩΓΡΑΦΙΚΗ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836712"/>
            <a:ext cx="2304256" cy="102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56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accent5"/>
                </a:solidFill>
              </a:rPr>
              <a:t>ΧΗΜΙΚΗ ΕΞΕΤΑΣΗ ΤΟΥ ΝΕΡΟΥ</a:t>
            </a:r>
            <a:endParaRPr lang="el-GR" sz="3600" b="1" dirty="0">
              <a:solidFill>
                <a:schemeClr val="accent5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endParaRPr lang="el-GR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</a:rPr>
              <a:t>Περιλαμβάνει τον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προσδιορισμό</a:t>
            </a: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τ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ης σκληρότητας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τ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ων χημικών ουσιών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τ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ων νιτρικών και νιτρωδών αλάτων και αμμωνίας</a:t>
            </a:r>
          </a:p>
          <a:p>
            <a:pPr marL="0" indent="0">
              <a:buNone/>
            </a:pPr>
            <a:endParaRPr lang="el-GR" sz="2800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l-GR" sz="2800" b="1" i="1" dirty="0" smtClean="0">
                <a:solidFill>
                  <a:srgbClr val="0070C0"/>
                </a:solidFill>
              </a:rPr>
              <a:t>Χημική εξέταση = πιθανή μόλυνση νερού</a:t>
            </a:r>
          </a:p>
          <a:p>
            <a:pPr marL="0" indent="0">
              <a:buNone/>
            </a:pPr>
            <a:endParaRPr lang="el-GR" sz="28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sz="2800" b="1" i="1" dirty="0" smtClean="0">
                <a:solidFill>
                  <a:schemeClr val="accent4">
                    <a:lumMod val="75000"/>
                  </a:schemeClr>
                </a:solidFill>
              </a:rPr>
              <a:t>Μικροβιολογική εξέταση= εξακρίβωση μικροβίου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  <p:pic>
        <p:nvPicPr>
          <p:cNvPr id="1027" name="Picture 3" descr="D:\Nikos\Pictures\ΖΩΓΡΑΦΙΚΗ\anali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09700"/>
            <a:ext cx="30480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9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148</TotalTime>
  <Words>360</Words>
  <Application>Microsoft Office PowerPoint</Application>
  <PresentationFormat>Προβολή στην οθόνη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Α. ΝΕΡΟ</vt:lpstr>
      <vt:lpstr>ΝΕΡΟ</vt:lpstr>
      <vt:lpstr>ΝΕΡΟ</vt:lpstr>
      <vt:lpstr>ΩΦΕΛΕΙΕΣ ΑΠΟ ΤΟ ΝΕΡΟ</vt:lpstr>
      <vt:lpstr>ΧΡΗΣΕΙΣ ΤΟΥ ΝΕΡΟΥ</vt:lpstr>
      <vt:lpstr>ΑΠΟ ΠΟΥ ΠΡΟΕΡΧΕΤΑΙ;</vt:lpstr>
      <vt:lpstr>ΧΑΡΑΚΤΗΡΙΣΤΙΚΑ ΠΟΣΙΜΟΥ ΝΕΡΟΥ   </vt:lpstr>
      <vt:lpstr>ΧΑΡΑΚΤΗΡΙΣΤΙΚΑ ΠΟΣΙΜΟΥ ΝΕΡΟΥ </vt:lpstr>
      <vt:lpstr>ΧΗΜΙΚΗ ΕΞΕΤΑΣΗ ΤΟΥ ΝΕΡΟΥ</vt:lpstr>
      <vt:lpstr>ΜΙΚΡΟΒΙΟΛΟΓΙΚΗ ΕΞΕΤΑΣΗ ΤΟΥ ΝΕΡΟΥ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Α. ΝΕΡΟ</dc:title>
  <dc:creator>Nikos</dc:creator>
  <cp:lastModifiedBy>Nikos</cp:lastModifiedBy>
  <cp:revision>29</cp:revision>
  <dcterms:created xsi:type="dcterms:W3CDTF">2020-12-14T16:01:50Z</dcterms:created>
  <dcterms:modified xsi:type="dcterms:W3CDTF">2021-01-03T17:50:30Z</dcterms:modified>
</cp:coreProperties>
</file>