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F41D3-77E8-409A-B4C2-EAF9E1B7C308}" type="datetimeFigureOut">
              <a:rPr lang="el-GR" smtClean="0"/>
              <a:t>25/11/2020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5066E-1E7E-4758-BB8B-9D6AA54AB7B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407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240D46-C404-4663-9EBF-2B2C90752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EFCE23F-5245-4015-AEBF-CB2E483B0C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1A775B1-1D4A-48FE-91FF-48CEA96BF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F23A-892D-48BE-AC5D-6D8C89C87E49}" type="datetime1">
              <a:rPr lang="el-GR" smtClean="0"/>
              <a:t>25/11/2020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64E96E2-504C-49EC-B70C-54BB74AE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B51458D-1853-42A2-8A2D-99937D2D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051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2D3CA5-6A34-434F-A3C8-D5DFFC5E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2A72BD3-3B02-426A-843E-C9E9D143DD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D627949-33A3-4F23-A614-C7FCE5E60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264D-1B97-44C7-A328-146E441DE823}" type="datetime1">
              <a:rPr lang="el-GR" smtClean="0"/>
              <a:t>25/11/2020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F720540-FCB9-4FA6-8FBF-463E3E25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E56DFC1-81D9-46ED-B9F2-009A9A2B2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806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C5085E6-B1D0-4BA4-A81B-2299BD74FF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3F4C5C5-1785-47B1-AEBB-6FCD842EE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E2389E-6CB0-4CED-B0C8-5C463CB4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1440B-5014-4B04-9741-278434A2F8AB}" type="datetime1">
              <a:rPr lang="el-GR" smtClean="0"/>
              <a:t>25/11/2020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02855E4-D4A2-4240-9C69-D3545449D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B9127DB-0CE0-472C-B832-BCDECE986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149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B56FD0-1521-4A1C-98BD-CE916358C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6C2863-17F1-496C-8DDC-FF0B4C74A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F48675-EE46-4C3B-B5C7-A219C268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0CF1-CD18-4655-BD75-8CD9ED759C02}" type="datetime1">
              <a:rPr lang="el-GR" smtClean="0"/>
              <a:t>25/11/2020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B5F9565-E546-4682-A2C7-6F02E3DD7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CE2C47B-9FBF-4BC2-8604-A3B2210C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226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4E80F0-BBB4-4E96-897B-A14AD77A1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75D8318-9440-44E3-9408-A4189E898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DD7E35-18CF-4224-BB4B-3509055B1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A4FE-5043-4813-8669-76E46346E3EE}" type="datetime1">
              <a:rPr lang="el-GR" smtClean="0"/>
              <a:t>25/11/2020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514417C-DC21-4067-A4BB-AFD4B3D86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BD27D4-059B-42E1-9D11-70439A071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90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383BE0-55BC-4216-9702-1E22EFD8F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213070-4B64-44CF-9046-8A68880D5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1E2A9CD-0340-48C5-AFC1-BE6761373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23118D1-E91D-44F8-9DAC-101E63B20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C35-83E2-4380-A0E9-FA007720008E}" type="datetime1">
              <a:rPr lang="el-GR" smtClean="0"/>
              <a:t>25/11/2020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CD32DC7-18A2-4449-B8D5-94371845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9892754-382A-40CB-A48A-93D9A132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57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7E7E65-1711-4CF5-AA9B-240FB3CE7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82E23AD-42E6-4A6B-84B8-779EB8A50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0E4C4F5-5A31-47AA-84BD-7937FF6D6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8FA78EA-1122-4643-9854-06FDCAB8F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9D3EBC6-E7CD-49A7-8DFE-351296331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BFA5DE5-0929-43EB-A887-B80418D99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E952-232D-4AD9-B34E-1DCEE875A040}" type="datetime1">
              <a:rPr lang="el-GR" smtClean="0"/>
              <a:t>25/11/2020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F905E86-104D-450D-B984-AD9E8828F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0B5BB34-A0CC-4F96-B7DB-F6818A3DB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976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625D55-65BF-4031-8774-F2BD6C7C9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A2F0B39-AC21-40CC-8141-7E7025987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AB37-703A-418D-8EF5-1E323EC10EF5}" type="datetime1">
              <a:rPr lang="el-GR" smtClean="0"/>
              <a:t>25/11/2020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435CB47-D455-4FF0-81AB-02320C405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142DAE8-4C12-46D9-8BAB-63554DBC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580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54BA69A-DF77-4653-A7A2-B5862D2A1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A74-E1C3-49CF-8815-83D7604CE203}" type="datetime1">
              <a:rPr lang="el-GR" smtClean="0"/>
              <a:t>25/11/2020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03C0303-9DD4-4211-A0C3-1E0F4605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E8DF619-A00F-4056-95F3-E35E6B60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0250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D4EBCA-726D-4799-9F7E-55018DF2D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8C132B-38F7-4E03-ABAE-EEC157151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274064F-9A94-41FE-B6E2-168E0F2C2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6B21EA2-60A8-4C98-8966-A11B0F9D2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F11B-CB89-42EE-9D2E-15C394A60CDC}" type="datetime1">
              <a:rPr lang="el-GR" smtClean="0"/>
              <a:t>25/11/2020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4B0545F-BAC4-4139-9056-4B84DD843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4825413-D3AB-4DD8-875E-AB3A97B54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29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E6FACC-0080-4839-8BBC-4C7783616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F97838C-B3F7-4824-AA06-FAD87073C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D745049-34F5-4EBD-9F35-F47D803F2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24A7C17-7765-485A-B26A-D7D8EE455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B0EC-ED93-4661-AABD-D8216D1DABD3}" type="datetime1">
              <a:rPr lang="el-GR" smtClean="0"/>
              <a:t>25/11/2020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29FA0E5-D54E-41E4-9E44-82FE4A17E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3D893D8-85D5-4E1A-8BE7-D3232F390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084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D46DA32-4331-49B0-B99D-AE5D2D44A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4673DD7-3A91-4E58-AEF6-328FD64F7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A0DA166-0D02-4008-9BED-F65198EF9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078B3-E2FD-43E1-B053-2596A7CE08A6}" type="datetime1">
              <a:rPr lang="el-GR" smtClean="0"/>
              <a:t>25/11/2020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61C0E57-50C8-4828-BA22-5F6DF2358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2FFF46-10AA-4613-B617-8970068A7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1A231-AD7C-4E12-91D4-A0658E9967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368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14D04E-C3AE-4022-9B8D-12BA08DF05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Ιστοί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FF31291-4381-4D00-A3C8-55D2570E9A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Σελ</a:t>
            </a:r>
            <a:r>
              <a:rPr lang="el-GR" dirty="0"/>
              <a:t> 9-13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9344AEC-3E39-4F4F-A9FC-80E7B8134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Σημειώσεις για το μάθημα της Βιολογίας Α </a:t>
            </a:r>
            <a:r>
              <a:rPr lang="el-GR" dirty="0" err="1"/>
              <a:t>ΕπαΛ</a:t>
            </a:r>
            <a:r>
              <a:rPr lang="el-GR" dirty="0"/>
              <a:t> -</a:t>
            </a:r>
            <a:r>
              <a:rPr lang="el-GR" dirty="0" err="1"/>
              <a:t>Πουπάκη</a:t>
            </a:r>
            <a:r>
              <a:rPr lang="el-GR" dirty="0"/>
              <a:t> Ειρήνη ΠΕ04.01, </a:t>
            </a:r>
            <a:r>
              <a:rPr lang="el-GR" dirty="0" err="1"/>
              <a:t>PhD</a:t>
            </a:r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A478904-0B06-4789-8B7D-C3CB7697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149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530A38-25B2-42ED-A433-1CFBDD8A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305"/>
          </a:xfrm>
        </p:spPr>
        <p:txBody>
          <a:bodyPr/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Ιστοί</a:t>
            </a:r>
            <a:r>
              <a:rPr lang="el-GR" dirty="0"/>
              <a:t> </a:t>
            </a:r>
            <a:r>
              <a:rPr lang="el-GR" sz="1400" dirty="0" err="1"/>
              <a:t>σελ</a:t>
            </a:r>
            <a:r>
              <a:rPr lang="el-GR" sz="1400" dirty="0"/>
              <a:t> 9-13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0D320B-F3E1-47B5-A3D0-9911B6BCD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err="1"/>
              <a:t>Ζυγωτό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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αλλεπάλληλες διαιρέσεις  διαφορετικά κύτταρα, διαφέρουν ως προς την μορφολογία (μορφή), ως προς τη λειτουργία. </a:t>
            </a:r>
          </a:p>
          <a:p>
            <a:r>
              <a:rPr lang="el-GR" sz="2400" dirty="0">
                <a:sym typeface="Wingdings" panose="05000000000000000000" pitchFamily="2" charset="2"/>
              </a:rPr>
              <a:t>Κύτταρα μορφολογικά όμοια που συμμετέχουν στην ίδια λειτουργία ονομάζονται </a:t>
            </a:r>
            <a:r>
              <a:rPr lang="el-GR" sz="2400" b="1" u="sng" dirty="0">
                <a:solidFill>
                  <a:srgbClr val="FF0000"/>
                </a:solidFill>
                <a:sym typeface="Wingdings" panose="05000000000000000000" pitchFamily="2" charset="2"/>
              </a:rPr>
              <a:t>ιστοί</a:t>
            </a:r>
            <a:r>
              <a:rPr lang="el-GR" sz="2400" dirty="0">
                <a:sym typeface="Wingdings" panose="05000000000000000000" pitchFamily="2" charset="2"/>
              </a:rPr>
              <a:t>. </a:t>
            </a:r>
          </a:p>
          <a:p>
            <a:endParaRPr lang="el-GR" sz="2400" dirty="0">
              <a:sym typeface="Wingdings" panose="05000000000000000000" pitchFamily="2" charset="2"/>
            </a:endParaRPr>
          </a:p>
          <a:p>
            <a:r>
              <a:rPr lang="el-GR" sz="2400" b="1" dirty="0">
                <a:sym typeface="Wingdings" panose="05000000000000000000" pitchFamily="2" charset="2"/>
              </a:rPr>
              <a:t>Είδη ιστών	4:. </a:t>
            </a:r>
          </a:p>
          <a:p>
            <a:pPr lvl="4">
              <a:lnSpc>
                <a:spcPct val="150000"/>
              </a:lnSpc>
            </a:pPr>
            <a:r>
              <a:rPr lang="el-GR" sz="2400" b="1" dirty="0">
                <a:sym typeface="Wingdings" panose="05000000000000000000" pitchFamily="2" charset="2"/>
              </a:rPr>
              <a:t>Επιθηλιακός</a:t>
            </a:r>
          </a:p>
          <a:p>
            <a:pPr lvl="4">
              <a:lnSpc>
                <a:spcPct val="150000"/>
              </a:lnSpc>
            </a:pPr>
            <a:r>
              <a:rPr lang="el-GR" sz="2400" b="1" dirty="0">
                <a:sym typeface="Wingdings" panose="05000000000000000000" pitchFamily="2" charset="2"/>
              </a:rPr>
              <a:t>Ερειστικός</a:t>
            </a:r>
          </a:p>
          <a:p>
            <a:pPr lvl="4">
              <a:lnSpc>
                <a:spcPct val="150000"/>
              </a:lnSpc>
            </a:pPr>
            <a:r>
              <a:rPr lang="el-GR" sz="2400" b="1" dirty="0">
                <a:sym typeface="Wingdings" panose="05000000000000000000" pitchFamily="2" charset="2"/>
              </a:rPr>
              <a:t>Μυϊκός </a:t>
            </a:r>
          </a:p>
          <a:p>
            <a:pPr lvl="4">
              <a:lnSpc>
                <a:spcPct val="150000"/>
              </a:lnSpc>
            </a:pPr>
            <a:r>
              <a:rPr lang="el-GR" sz="2400" b="1" dirty="0">
                <a:sym typeface="Wingdings" panose="05000000000000000000" pitchFamily="2" charset="2"/>
              </a:rPr>
              <a:t>Νευρικός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3FD1114-A22C-4F8C-AB82-F4976CF7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36829FE-1C88-4503-9101-D233FE430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154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8F8EC8-C3C7-47F0-9D3F-67E9BF01F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7180"/>
            <a:ext cx="10850880" cy="5879783"/>
          </a:xfrm>
        </p:spPr>
        <p:txBody>
          <a:bodyPr>
            <a:normAutofit fontScale="70000" lnSpcReduction="20000"/>
          </a:bodyPr>
          <a:lstStyle/>
          <a:p>
            <a:r>
              <a:rPr lang="el-GR" sz="2400" dirty="0">
                <a:sym typeface="Wingdings" panose="05000000000000000000" pitchFamily="2" charset="2"/>
              </a:rPr>
              <a:t>Είδη ιστών	4:. </a:t>
            </a:r>
          </a:p>
          <a:p>
            <a:pPr lvl="4">
              <a:lnSpc>
                <a:spcPct val="120000"/>
              </a:lnSpc>
            </a:pPr>
            <a:r>
              <a:rPr lang="el-GR" sz="2800" b="1" dirty="0">
                <a:sym typeface="Wingdings" panose="05000000000000000000" pitchFamily="2" charset="2"/>
              </a:rPr>
              <a:t>Επιθηλιακός</a:t>
            </a:r>
            <a:r>
              <a:rPr lang="el-GR" sz="2400" dirty="0">
                <a:sym typeface="Wingdings" panose="05000000000000000000" pitchFamily="2" charset="2"/>
              </a:rPr>
              <a:t> 	</a:t>
            </a:r>
            <a:r>
              <a:rPr lang="el-GR" sz="29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κύτταρα στενά συνδεδεμένα, </a:t>
            </a:r>
          </a:p>
          <a:p>
            <a:pPr lvl="8">
              <a:lnSpc>
                <a:spcPct val="120000"/>
              </a:lnSpc>
            </a:pPr>
            <a:r>
              <a:rPr lang="el-GR" sz="29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σχηματίζουν επιφάνειες, </a:t>
            </a:r>
          </a:p>
          <a:p>
            <a:pPr lvl="8">
              <a:lnSpc>
                <a:spcPct val="120000"/>
              </a:lnSpc>
            </a:pPr>
            <a:r>
              <a:rPr lang="el-GR" sz="29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καλύπτουν, επενδύουν,</a:t>
            </a:r>
          </a:p>
          <a:p>
            <a:pPr lvl="8">
              <a:lnSpc>
                <a:spcPct val="120000"/>
              </a:lnSpc>
            </a:pPr>
            <a:r>
              <a:rPr lang="el-GR" sz="29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ποικιλία μορφών, </a:t>
            </a:r>
          </a:p>
          <a:p>
            <a:pPr lvl="8">
              <a:lnSpc>
                <a:spcPct val="120000"/>
              </a:lnSpc>
            </a:pPr>
            <a:r>
              <a:rPr lang="el-GR" sz="29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ρόλος προστατευτικός,</a:t>
            </a:r>
          </a:p>
          <a:p>
            <a:pPr marL="3657600" lvl="8" indent="0">
              <a:lnSpc>
                <a:spcPct val="120000"/>
              </a:lnSpc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lvl="8">
              <a:lnSpc>
                <a:spcPct val="120000"/>
              </a:lnSpc>
            </a:pPr>
            <a:r>
              <a:rPr lang="el-GR" sz="2000" dirty="0">
                <a:sym typeface="Wingdings" panose="05000000000000000000" pitchFamily="2" charset="2"/>
              </a:rPr>
              <a:t> 	 </a:t>
            </a:r>
            <a:r>
              <a:rPr lang="el-GR" sz="26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πολλές φορές φέρουν </a:t>
            </a:r>
          </a:p>
          <a:p>
            <a:pPr marL="3657600" lvl="8" indent="0">
              <a:lnSpc>
                <a:spcPct val="120000"/>
              </a:lnSpc>
              <a:buNone/>
            </a:pPr>
            <a:r>
              <a:rPr lang="el-GR" sz="26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βλεφαρίδες, </a:t>
            </a:r>
            <a:r>
              <a:rPr lang="el-GR" sz="2600" dirty="0" err="1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μικρολάχνες</a:t>
            </a:r>
            <a:r>
              <a:rPr lang="el-GR" sz="26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και </a:t>
            </a:r>
          </a:p>
          <a:p>
            <a:pPr marL="3657600" lvl="8" indent="0">
              <a:lnSpc>
                <a:spcPct val="120000"/>
              </a:lnSpc>
              <a:buNone/>
            </a:pPr>
            <a:r>
              <a:rPr lang="el-GR" sz="26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σχηματίζουν τον κροσσωτό επιθηλιακό ιστό, </a:t>
            </a:r>
          </a:p>
          <a:p>
            <a:pPr marL="3657600" lvl="8" indent="0">
              <a:lnSpc>
                <a:spcPct val="120000"/>
              </a:lnSpc>
              <a:buNone/>
            </a:pPr>
            <a:r>
              <a:rPr lang="el-GR" sz="21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el-GR" sz="23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λεπτό έντερο, αεροφόροι οδοί. </a:t>
            </a:r>
          </a:p>
          <a:p>
            <a:pPr lvl="4"/>
            <a:endParaRPr lang="el-GR" sz="2300" dirty="0">
              <a:sym typeface="Wingdings" panose="05000000000000000000" pitchFamily="2" charset="2"/>
            </a:endParaRPr>
          </a:p>
          <a:p>
            <a:pPr lvl="4"/>
            <a:r>
              <a:rPr lang="el-GR" sz="2000" dirty="0">
                <a:sym typeface="Wingdings" panose="05000000000000000000" pitchFamily="2" charset="2"/>
              </a:rPr>
              <a:t>Συνιστούν </a:t>
            </a:r>
            <a:r>
              <a:rPr lang="el-G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αδένα</a:t>
            </a:r>
            <a:r>
              <a:rPr lang="el-GR" sz="2000" dirty="0">
                <a:sym typeface="Wingdings" panose="05000000000000000000" pitchFamily="2" charset="2"/>
              </a:rPr>
              <a:t>, αν παράγουν /εκκρίνουν προϊόν, </a:t>
            </a:r>
          </a:p>
          <a:p>
            <a:pPr lvl="5"/>
            <a:r>
              <a:rPr lang="el-GR" sz="2900" b="1" dirty="0">
                <a:sym typeface="Wingdings" panose="05000000000000000000" pitchFamily="2" charset="2"/>
              </a:rPr>
              <a:t>ενδοκρινείς -		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υπόφυση, </a:t>
            </a:r>
          </a:p>
          <a:p>
            <a:pPr lvl="5"/>
            <a:r>
              <a:rPr lang="el-GR" sz="2900" b="1" dirty="0">
                <a:sym typeface="Wingdings" panose="05000000000000000000" pitchFamily="2" charset="2"/>
              </a:rPr>
              <a:t>εξωκρινείς- 		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ιδρωτοποιοί, </a:t>
            </a:r>
          </a:p>
          <a:p>
            <a:pPr lvl="5"/>
            <a:r>
              <a:rPr lang="el-GR" sz="2900" b="1" dirty="0">
                <a:sym typeface="Wingdings" panose="05000000000000000000" pitchFamily="2" charset="2"/>
              </a:rPr>
              <a:t>μεικτοί αδένες</a:t>
            </a:r>
            <a:r>
              <a:rPr lang="el-GR" sz="2900" dirty="0">
                <a:sym typeface="Wingdings" panose="05000000000000000000" pitchFamily="2" charset="2"/>
              </a:rPr>
              <a:t>-		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πάγκρεας. </a:t>
            </a:r>
          </a:p>
          <a:p>
            <a:pPr marL="1828800" lvl="4" indent="0">
              <a:buNone/>
            </a:pPr>
            <a:endParaRPr lang="el-GR" sz="2000" dirty="0">
              <a:sym typeface="Wingdings" panose="05000000000000000000" pitchFamily="2" charset="2"/>
            </a:endParaRPr>
          </a:p>
          <a:p>
            <a:pPr lvl="4"/>
            <a:r>
              <a:rPr lang="el-GR" sz="1600" dirty="0">
                <a:sym typeface="Wingdings" panose="05000000000000000000" pitchFamily="2" charset="2"/>
              </a:rPr>
              <a:t>Ερειστικός</a:t>
            </a:r>
          </a:p>
          <a:p>
            <a:pPr lvl="4"/>
            <a:r>
              <a:rPr lang="el-GR" sz="1600" dirty="0" err="1">
                <a:sym typeface="Wingdings" panose="05000000000000000000" pitchFamily="2" charset="2"/>
              </a:rPr>
              <a:t>Μυϊκος</a:t>
            </a:r>
            <a:r>
              <a:rPr lang="el-GR" sz="1600" dirty="0">
                <a:sym typeface="Wingdings" panose="05000000000000000000" pitchFamily="2" charset="2"/>
              </a:rPr>
              <a:t> </a:t>
            </a:r>
          </a:p>
          <a:p>
            <a:pPr lvl="4"/>
            <a:r>
              <a:rPr lang="el-GR" sz="1600" dirty="0">
                <a:sym typeface="Wingdings" panose="05000000000000000000" pitchFamily="2" charset="2"/>
              </a:rPr>
              <a:t>Νευρικός</a:t>
            </a:r>
            <a:endParaRPr lang="el-GR" sz="16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D39F963-A155-4202-A978-E87398386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AA3F7EE-F784-47E3-97FE-B945CAE20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09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522B0A-02EB-46C1-8BC6-D68BAE76E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" y="400050"/>
            <a:ext cx="11075670" cy="5776913"/>
          </a:xfrm>
        </p:spPr>
        <p:txBody>
          <a:bodyPr>
            <a:normAutofit lnSpcReduction="10000"/>
          </a:bodyPr>
          <a:lstStyle/>
          <a:p>
            <a:r>
              <a:rPr lang="el-GR" dirty="0">
                <a:sym typeface="Wingdings" panose="05000000000000000000" pitchFamily="2" charset="2"/>
              </a:rPr>
              <a:t>Είδη ιστών	4:. </a:t>
            </a:r>
          </a:p>
          <a:p>
            <a:pPr lvl="4"/>
            <a:r>
              <a:rPr lang="el-GR" dirty="0">
                <a:sym typeface="Wingdings" panose="05000000000000000000" pitchFamily="2" charset="2"/>
              </a:rPr>
              <a:t>Επιθηλιακός</a:t>
            </a:r>
          </a:p>
          <a:p>
            <a:pPr lvl="4"/>
            <a:endParaRPr lang="el-GR" dirty="0">
              <a:sym typeface="Wingdings" panose="05000000000000000000" pitchFamily="2" charset="2"/>
            </a:endParaRPr>
          </a:p>
          <a:p>
            <a:pPr lvl="4"/>
            <a:endParaRPr lang="el-GR" dirty="0">
              <a:sym typeface="Wingdings" panose="05000000000000000000" pitchFamily="2" charset="2"/>
            </a:endParaRPr>
          </a:p>
          <a:p>
            <a:pPr marL="1828800" lvl="4" indent="0">
              <a:buNone/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	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συνδετικός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χαλαρός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, ίνες κολλαγόνου, </a:t>
            </a:r>
            <a:r>
              <a:rPr lang="el-GR" dirty="0" err="1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ελαστίνης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						 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δέρμα</a:t>
            </a:r>
          </a:p>
          <a:p>
            <a:pPr marL="1828800" lvl="4" indent="0">
              <a:buNone/>
            </a:pPr>
            <a:r>
              <a:rPr lang="el-GR" sz="2800" b="1" dirty="0">
                <a:sym typeface="Wingdings" panose="05000000000000000000" pitchFamily="2" charset="2"/>
              </a:rPr>
              <a:t>Ερειστικός</a:t>
            </a:r>
          </a:p>
          <a:p>
            <a:pPr marL="3657600" lvl="8" indent="0">
              <a:buNone/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			λιπώδης</a:t>
            </a:r>
          </a:p>
          <a:p>
            <a:pPr marL="3657600" lvl="8" indent="0">
              <a:buNone/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		πυκνός,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ινίδια κολλαγόνου σε δεσμίδες</a:t>
            </a:r>
          </a:p>
          <a:p>
            <a:pPr marL="3657600" lvl="8" indent="0">
              <a:buNone/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Χόνδρινος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	στερεός, εύκαμπτος</a:t>
            </a:r>
          </a:p>
          <a:p>
            <a:pPr marL="3657600" lvl="8" indent="0">
              <a:buNone/>
            </a:pPr>
            <a:endParaRPr lang="el-GR" sz="2400" dirty="0">
              <a:solidFill>
                <a:schemeClr val="accent1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3657600" lvl="8" indent="0">
              <a:buNone/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Οστίτης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οστά, μεσοκυττάρια ουσία ++άλατα, ινίδια κολλαγόνου </a:t>
            </a:r>
          </a:p>
          <a:p>
            <a:pPr marL="3657600" lvl="8" indent="0">
              <a:buNone/>
            </a:pPr>
            <a:endParaRPr lang="el-GR" dirty="0">
              <a:solidFill>
                <a:schemeClr val="accent1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3657600" lvl="8" indent="0">
              <a:buNone/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Αίμα,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	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χαλαρή μορφή, υγρό, </a:t>
            </a:r>
          </a:p>
          <a:p>
            <a:pPr lvl="4"/>
            <a:r>
              <a:rPr lang="el-GR" dirty="0" err="1">
                <a:sym typeface="Wingdings" panose="05000000000000000000" pitchFamily="2" charset="2"/>
              </a:rPr>
              <a:t>Μυϊκος</a:t>
            </a:r>
            <a:r>
              <a:rPr lang="el-GR" dirty="0">
                <a:sym typeface="Wingdings" panose="05000000000000000000" pitchFamily="2" charset="2"/>
              </a:rPr>
              <a:t> </a:t>
            </a:r>
          </a:p>
          <a:p>
            <a:pPr lvl="4"/>
            <a:r>
              <a:rPr lang="el-GR" dirty="0">
                <a:sym typeface="Wingdings" panose="05000000000000000000" pitchFamily="2" charset="2"/>
              </a:rPr>
              <a:t>Νευρικός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7BA1091-F679-4B44-A71E-9F93EEBFA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A7AA7A4-6E66-4F4B-B7FA-CF2875ED3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4</a:t>
            </a:fld>
            <a:endParaRPr lang="el-GR"/>
          </a:p>
        </p:txBody>
      </p: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3133D2FD-7A98-42A3-8E59-2C468DBF2277}"/>
              </a:ext>
            </a:extLst>
          </p:cNvPr>
          <p:cNvCxnSpPr/>
          <p:nvPr/>
        </p:nvCxnSpPr>
        <p:spPr>
          <a:xfrm flipH="1">
            <a:off x="4038600" y="2080260"/>
            <a:ext cx="259080" cy="708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5C980F7B-8A80-42B1-9408-51AA031E9042}"/>
              </a:ext>
            </a:extLst>
          </p:cNvPr>
          <p:cNvCxnSpPr>
            <a:cxnSpLocks/>
          </p:cNvCxnSpPr>
          <p:nvPr/>
        </p:nvCxnSpPr>
        <p:spPr>
          <a:xfrm>
            <a:off x="4038600" y="2823210"/>
            <a:ext cx="179070" cy="605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>
            <a:extLst>
              <a:ext uri="{FF2B5EF4-FFF2-40B4-BE49-F238E27FC236}">
                <a16:creationId xmlns:a16="http://schemas.microsoft.com/office/drawing/2014/main" id="{B9188FF9-29A4-4ADA-82C5-00F16C49D2DE}"/>
              </a:ext>
            </a:extLst>
          </p:cNvPr>
          <p:cNvCxnSpPr>
            <a:cxnSpLocks/>
          </p:cNvCxnSpPr>
          <p:nvPr/>
        </p:nvCxnSpPr>
        <p:spPr>
          <a:xfrm>
            <a:off x="4038600" y="2760345"/>
            <a:ext cx="299085" cy="1331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685FEA30-B504-49B2-823C-6750A40F9FDE}"/>
              </a:ext>
            </a:extLst>
          </p:cNvPr>
          <p:cNvCxnSpPr>
            <a:cxnSpLocks/>
          </p:cNvCxnSpPr>
          <p:nvPr/>
        </p:nvCxnSpPr>
        <p:spPr>
          <a:xfrm>
            <a:off x="4038600" y="2823210"/>
            <a:ext cx="259080" cy="113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C5FD543C-8072-45DE-BDF5-238B829F22FE}"/>
              </a:ext>
            </a:extLst>
          </p:cNvPr>
          <p:cNvCxnSpPr/>
          <p:nvPr/>
        </p:nvCxnSpPr>
        <p:spPr>
          <a:xfrm>
            <a:off x="5863590" y="1988820"/>
            <a:ext cx="23241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F59F0785-1282-4692-AF41-46AC612C716B}"/>
              </a:ext>
            </a:extLst>
          </p:cNvPr>
          <p:cNvCxnSpPr/>
          <p:nvPr/>
        </p:nvCxnSpPr>
        <p:spPr>
          <a:xfrm>
            <a:off x="5817870" y="1977390"/>
            <a:ext cx="278130" cy="1565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C7F91FB0-8A9B-4BB6-A61C-9DACFE3D6111}"/>
              </a:ext>
            </a:extLst>
          </p:cNvPr>
          <p:cNvCxnSpPr/>
          <p:nvPr/>
        </p:nvCxnSpPr>
        <p:spPr>
          <a:xfrm>
            <a:off x="4038600" y="2788920"/>
            <a:ext cx="179070" cy="1988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41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D25FD08-768F-4BF2-BE0E-35803AEAB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66E5365-00F9-4C51-9852-047A1BFB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5</a:t>
            </a:fld>
            <a:endParaRPr lang="el-GR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10026845-C8BE-4607-BC4C-BC2148A9FC28}"/>
              </a:ext>
            </a:extLst>
          </p:cNvPr>
          <p:cNvSpPr/>
          <p:nvPr/>
        </p:nvSpPr>
        <p:spPr>
          <a:xfrm>
            <a:off x="1143000" y="514666"/>
            <a:ext cx="106299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ym typeface="Wingdings" panose="05000000000000000000" pitchFamily="2" charset="2"/>
              </a:rPr>
              <a:t>Είδη ιστών	4:. </a:t>
            </a:r>
          </a:p>
          <a:p>
            <a:pPr lvl="4"/>
            <a:r>
              <a:rPr lang="el-GR" dirty="0">
                <a:sym typeface="Wingdings" panose="05000000000000000000" pitchFamily="2" charset="2"/>
              </a:rPr>
              <a:t>Επιθηλιακός</a:t>
            </a:r>
          </a:p>
          <a:p>
            <a:pPr lvl="4"/>
            <a:r>
              <a:rPr lang="el-GR" dirty="0">
                <a:sym typeface="Wingdings" panose="05000000000000000000" pitchFamily="2" charset="2"/>
              </a:rPr>
              <a:t>Ερειστικός</a:t>
            </a:r>
          </a:p>
          <a:p>
            <a:pPr lvl="4"/>
            <a:endParaRPr lang="el-GR" dirty="0">
              <a:sym typeface="Wingdings" panose="05000000000000000000" pitchFamily="2" charset="2"/>
            </a:endParaRPr>
          </a:p>
          <a:p>
            <a:pPr lvl="4"/>
            <a:endParaRPr lang="el-GR" dirty="0">
              <a:sym typeface="Wingdings" panose="05000000000000000000" pitchFamily="2" charset="2"/>
            </a:endParaRPr>
          </a:p>
          <a:p>
            <a:pPr lvl="4"/>
            <a:r>
              <a:rPr lang="el-GR" dirty="0">
                <a:sym typeface="Wingdings" panose="05000000000000000000" pitchFamily="2" charset="2"/>
              </a:rPr>
              <a:t>		</a:t>
            </a:r>
            <a:r>
              <a:rPr lang="el-GR" sz="2400" dirty="0">
                <a:sym typeface="Wingdings" panose="05000000000000000000" pitchFamily="2" charset="2"/>
              </a:rPr>
              <a:t>σκελετικός,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συστέλλεται με τη θέλησή μας</a:t>
            </a:r>
          </a:p>
          <a:p>
            <a:pPr lvl="4"/>
            <a:endParaRPr lang="el-GR" sz="2400" dirty="0">
              <a:sym typeface="Wingdings" panose="05000000000000000000" pitchFamily="2" charset="2"/>
            </a:endParaRPr>
          </a:p>
          <a:p>
            <a:pPr lvl="4"/>
            <a:r>
              <a:rPr lang="el-GR" sz="2800" b="1" dirty="0">
                <a:sym typeface="Wingdings" panose="05000000000000000000" pitchFamily="2" charset="2"/>
              </a:rPr>
              <a:t>Μυϊκός</a:t>
            </a:r>
            <a:r>
              <a:rPr lang="el-GR" sz="2400" b="1" dirty="0">
                <a:sym typeface="Wingdings" panose="05000000000000000000" pitchFamily="2" charset="2"/>
              </a:rPr>
              <a:t> </a:t>
            </a:r>
            <a:r>
              <a:rPr lang="el-GR" sz="2400" dirty="0">
                <a:sym typeface="Wingdings" panose="05000000000000000000" pitchFamily="2" charset="2"/>
              </a:rPr>
              <a:t>	μυϊκός ιστός καρδιάς, μυοκάρδιο,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δεν υπακούει</a:t>
            </a:r>
          </a:p>
          <a:p>
            <a:pPr lvl="4"/>
            <a:endParaRPr lang="el-GR" sz="2400" dirty="0">
              <a:sym typeface="Wingdings" panose="05000000000000000000" pitchFamily="2" charset="2"/>
            </a:endParaRPr>
          </a:p>
          <a:p>
            <a:pPr lvl="4"/>
            <a:r>
              <a:rPr lang="el-GR" sz="2400" dirty="0">
                <a:sym typeface="Wingdings" panose="05000000000000000000" pitchFamily="2" charset="2"/>
              </a:rPr>
              <a:t>		Λείος μυϊκός –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ατρακτοειδές σχήμα χωρίς 						γραμμώσεις </a:t>
            </a:r>
          </a:p>
          <a:p>
            <a:pPr lvl="4"/>
            <a:endParaRPr lang="el-GR" sz="2400" dirty="0">
              <a:solidFill>
                <a:schemeClr val="accent1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lvl="4"/>
            <a:endParaRPr lang="el-GR" sz="2400" dirty="0">
              <a:solidFill>
                <a:schemeClr val="accent1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lvl="4"/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	</a:t>
            </a:r>
          </a:p>
          <a:p>
            <a:pPr lvl="4"/>
            <a:r>
              <a:rPr lang="el-GR" dirty="0">
                <a:sym typeface="Wingdings" panose="05000000000000000000" pitchFamily="2" charset="2"/>
              </a:rPr>
              <a:t>Νευρικός </a:t>
            </a:r>
            <a:endParaRPr lang="el-GR" dirty="0"/>
          </a:p>
        </p:txBody>
      </p: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BF060F16-C81D-4716-BEF6-109D613CBD23}"/>
              </a:ext>
            </a:extLst>
          </p:cNvPr>
          <p:cNvCxnSpPr/>
          <p:nvPr/>
        </p:nvCxnSpPr>
        <p:spPr>
          <a:xfrm flipV="1">
            <a:off x="4297680" y="2194560"/>
            <a:ext cx="491490" cy="617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>
            <a:extLst>
              <a:ext uri="{FF2B5EF4-FFF2-40B4-BE49-F238E27FC236}">
                <a16:creationId xmlns:a16="http://schemas.microsoft.com/office/drawing/2014/main" id="{F00B5F88-323B-48E2-B130-D6FF24686AD7}"/>
              </a:ext>
            </a:extLst>
          </p:cNvPr>
          <p:cNvCxnSpPr/>
          <p:nvPr/>
        </p:nvCxnSpPr>
        <p:spPr>
          <a:xfrm>
            <a:off x="4297680" y="2846070"/>
            <a:ext cx="5143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C7BFA2D7-DECE-4967-AF7B-005D7F839A81}"/>
              </a:ext>
            </a:extLst>
          </p:cNvPr>
          <p:cNvCxnSpPr/>
          <p:nvPr/>
        </p:nvCxnSpPr>
        <p:spPr>
          <a:xfrm>
            <a:off x="4297680" y="2846070"/>
            <a:ext cx="491490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403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3F6162-C687-4888-8FDD-65A028DC6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90" y="628650"/>
            <a:ext cx="10748010" cy="5548313"/>
          </a:xfrm>
        </p:spPr>
        <p:txBody>
          <a:bodyPr/>
          <a:lstStyle/>
          <a:p>
            <a:r>
              <a:rPr lang="el-GR" sz="2400" dirty="0">
                <a:sym typeface="Wingdings" panose="05000000000000000000" pitchFamily="2" charset="2"/>
              </a:rPr>
              <a:t>Είδη ιστών	4:. </a:t>
            </a:r>
          </a:p>
          <a:p>
            <a:pPr lvl="4"/>
            <a:r>
              <a:rPr lang="el-GR" sz="14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Επιθηλιακός</a:t>
            </a:r>
          </a:p>
          <a:p>
            <a:pPr lvl="4"/>
            <a:r>
              <a:rPr lang="el-GR" sz="14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Ερειστικός</a:t>
            </a:r>
          </a:p>
          <a:p>
            <a:pPr lvl="4"/>
            <a:r>
              <a:rPr lang="el-GR" sz="1400" dirty="0" err="1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Μυϊκος</a:t>
            </a:r>
            <a:r>
              <a:rPr lang="el-GR" sz="14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lvl="4"/>
            <a:r>
              <a:rPr lang="el-GR" sz="2800" b="1" dirty="0">
                <a:sym typeface="Wingdings" panose="05000000000000000000" pitchFamily="2" charset="2"/>
              </a:rPr>
              <a:t>Νευρικός</a:t>
            </a:r>
            <a:r>
              <a:rPr lang="el-GR" sz="2000" dirty="0">
                <a:sym typeface="Wingdings" panose="05000000000000000000" pitchFamily="2" charset="2"/>
              </a:rPr>
              <a:t>	</a:t>
            </a:r>
            <a:r>
              <a:rPr lang="el-GR" sz="2400" dirty="0">
                <a:sym typeface="Wingdings" panose="05000000000000000000" pitchFamily="2" charset="2"/>
              </a:rPr>
              <a:t>νευρικά κύτταρα </a:t>
            </a:r>
          </a:p>
          <a:p>
            <a:pPr lvl="8"/>
            <a:r>
              <a:rPr lang="el-GR" sz="2400" dirty="0">
                <a:sym typeface="Wingdings" panose="05000000000000000000" pitchFamily="2" charset="2"/>
              </a:rPr>
              <a:t>ή νευρώνες 			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μεταβίβαση ώσεων</a:t>
            </a:r>
          </a:p>
          <a:p>
            <a:pPr marL="3657600" lvl="8" indent="0">
              <a:buNone/>
            </a:pPr>
            <a:endParaRPr lang="el-GR" sz="2000" dirty="0">
              <a:sym typeface="Wingdings" panose="05000000000000000000" pitchFamily="2" charset="2"/>
            </a:endParaRPr>
          </a:p>
          <a:p>
            <a:pPr marL="3657600" lvl="8" indent="0">
              <a:buNone/>
            </a:pPr>
            <a:endParaRPr lang="el-GR" sz="2000" dirty="0">
              <a:sym typeface="Wingdings" panose="05000000000000000000" pitchFamily="2" charset="2"/>
            </a:endParaRPr>
          </a:p>
          <a:p>
            <a:pPr marL="3657600" lvl="8" indent="0">
              <a:buNone/>
            </a:pPr>
            <a:r>
              <a:rPr lang="el-GR" sz="2400" dirty="0">
                <a:sym typeface="Wingdings" panose="05000000000000000000" pitchFamily="2" charset="2"/>
              </a:rPr>
              <a:t>Νευρογλοιακά κύτταρα	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στηρίζουν</a:t>
            </a:r>
          </a:p>
          <a:p>
            <a:pPr marL="3657600" lvl="8" indent="0">
              <a:buNone/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				μεταβιβάζουν</a:t>
            </a:r>
          </a:p>
          <a:p>
            <a:pPr marL="3657600" lvl="8" indent="0">
              <a:buNone/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				μονώνουν</a:t>
            </a:r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4582B12-CD59-459F-854B-C83F3AF7A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Σημειώσεις για το μάθημα της Βιολογίας Α ΕπαΛ -Πουπάκη Ειρήνη ΠΕ04.01, PhD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1B2B540-E9BC-4918-98BD-78390CFC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A231-AD7C-4E12-91D4-A0658E996775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698025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362</Words>
  <Application>Microsoft Office PowerPoint</Application>
  <PresentationFormat>Ευρεία οθόνη</PresentationFormat>
  <Paragraphs>83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Θέμα του Office</vt:lpstr>
      <vt:lpstr>Ιστοί </vt:lpstr>
      <vt:lpstr>Ιστοί σελ 9-13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Ιστοί </dc:title>
  <dc:creator>user</dc:creator>
  <cp:lastModifiedBy>user</cp:lastModifiedBy>
  <cp:revision>14</cp:revision>
  <dcterms:created xsi:type="dcterms:W3CDTF">2020-11-25T17:15:11Z</dcterms:created>
  <dcterms:modified xsi:type="dcterms:W3CDTF">2020-11-25T21:51:27Z</dcterms:modified>
</cp:coreProperties>
</file>