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8" r:id="rId4"/>
    <p:sldId id="259" r:id="rId5"/>
    <p:sldId id="284" r:id="rId6"/>
    <p:sldId id="285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418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044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48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05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4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45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29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635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499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223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78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91278A9-2890-4C8F-9122-A67C35B88721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2305C68-E72D-4843-AE18-0CFB920C10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73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8NUxvJS-_0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0B00-7078-4112-87BB-A3C766024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4872"/>
            <a:ext cx="8915399" cy="2008682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ΖΩΤΙΚΑ  ΣΗΜΕΙΑ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EC30C-D5A6-4FE2-BF55-1A287E074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273" y="2353456"/>
            <a:ext cx="10395340" cy="430967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800" b="1" dirty="0"/>
              <a:t>Αναπνοές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4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Αρτηριακή πίεση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Σφυγμός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θερμοκρασία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4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9409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2BCF-3353-43A7-A01B-B91EB9E8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ΑΝΑΠΝΟΗ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8BAF-8ABB-4C40-8885-CF3D484C4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714220" cy="48006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https://www.youtube.com/watch?v=8NUxvJS-_0k</a:t>
            </a:r>
            <a:endParaRPr lang="el-GR" dirty="0"/>
          </a:p>
          <a:p>
            <a:endParaRPr lang="el-GR" dirty="0"/>
          </a:p>
          <a:p>
            <a:pPr marL="45720" indent="0">
              <a:buNone/>
            </a:pPr>
            <a:r>
              <a:rPr lang="el-GR" sz="2400" dirty="0"/>
              <a:t>Είναι η πρόσληψη και χρησιμοποίηση του οξυγόνου </a:t>
            </a:r>
          </a:p>
          <a:p>
            <a:pPr marL="45720" indent="0">
              <a:buNone/>
            </a:pPr>
            <a:r>
              <a:rPr lang="el-GR" sz="2400" dirty="0"/>
              <a:t>και  η παραγωγή και αποβολή του διοξειδίου του άνθρακα</a:t>
            </a:r>
          </a:p>
          <a:p>
            <a:pPr marL="45720" indent="0">
              <a:buNone/>
            </a:pPr>
            <a:r>
              <a:rPr lang="el-GR" sz="2400" dirty="0"/>
              <a:t> από τα κύτταρα και γενικότερα από τον οργανισμό. </a:t>
            </a:r>
          </a:p>
          <a:p>
            <a:pPr>
              <a:buNone/>
            </a:pPr>
            <a:endParaRPr lang="el-GR" sz="2400" dirty="0"/>
          </a:p>
          <a:p>
            <a:r>
              <a:rPr lang="el-GR" sz="2400" dirty="0"/>
              <a:t>Φυσιολογική τιμή στους ενήλικες: 14 - 20 αναπνοές / </a:t>
            </a:r>
            <a:r>
              <a:rPr lang="en-US" sz="2400" dirty="0"/>
              <a:t>min</a:t>
            </a:r>
            <a:endParaRPr lang="el-GR" sz="2400" dirty="0"/>
          </a:p>
          <a:p>
            <a:r>
              <a:rPr lang="el-GR" sz="2400" dirty="0"/>
              <a:t> ενώ στα παιδιά φυσιολογικά είναι συχνότερες. </a:t>
            </a:r>
          </a:p>
          <a:p>
            <a:pPr marL="45720" indent="0">
              <a:buNone/>
            </a:pPr>
            <a:endParaRPr lang="el-G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CCC639-04EC-482C-A5E0-4716316EA7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765" y="1786747"/>
            <a:ext cx="2766300" cy="446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6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E1D77-064A-45C4-B300-7A2246B55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98" y="649824"/>
            <a:ext cx="9872871" cy="555610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b="1" dirty="0"/>
              <a:t>Παράγοντες που επηράζουν την αναπνοή</a:t>
            </a:r>
          </a:p>
          <a:p>
            <a:pPr marL="45720" indent="0" algn="ctr">
              <a:buNone/>
            </a:pPr>
            <a:endParaRPr lang="el-GR" sz="3200" b="1" dirty="0"/>
          </a:p>
          <a:p>
            <a:r>
              <a:rPr lang="el-GR" sz="3200" dirty="0"/>
              <a:t>Ηλικία</a:t>
            </a:r>
          </a:p>
          <a:p>
            <a:r>
              <a:rPr lang="el-GR" sz="3200" dirty="0"/>
              <a:t>Φύλο</a:t>
            </a:r>
          </a:p>
          <a:p>
            <a:r>
              <a:rPr lang="el-GR" sz="3200" dirty="0"/>
              <a:t>Πυρετός</a:t>
            </a:r>
          </a:p>
          <a:p>
            <a:r>
              <a:rPr lang="el-GR" sz="3200" dirty="0"/>
              <a:t>Άσκηση -  </a:t>
            </a:r>
            <a:r>
              <a:rPr lang="en-US" sz="3200" dirty="0"/>
              <a:t>Stress</a:t>
            </a:r>
          </a:p>
          <a:p>
            <a:r>
              <a:rPr lang="el-GR" sz="3200" dirty="0"/>
              <a:t>Περιβάλλον – διάφορες παθήσεις- φάρμακα</a:t>
            </a:r>
          </a:p>
          <a:p>
            <a:r>
              <a:rPr lang="el-GR" sz="3200" dirty="0"/>
              <a:t>Η βούληση του ατόμου (συνειδητά ή ασυνείδητα)</a:t>
            </a:r>
            <a:endParaRPr lang="el-GR" sz="3200" b="1" dirty="0"/>
          </a:p>
          <a:p>
            <a:pPr marL="45720" indent="0" algn="ctr">
              <a:buNone/>
            </a:pPr>
            <a:endParaRPr lang="el-GR" sz="3200" b="1" dirty="0"/>
          </a:p>
          <a:p>
            <a:pPr marL="45720" indent="0" algn="ctr">
              <a:buNone/>
            </a:pPr>
            <a:endParaRPr lang="el-GR" sz="3200" b="1" dirty="0"/>
          </a:p>
          <a:p>
            <a:pPr marL="45720" indent="0" algn="ctr">
              <a:buNone/>
            </a:pP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31663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DCA24-B448-407D-BB69-2D04C70B6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"/>
            <a:ext cx="9875520" cy="1603947"/>
          </a:xfrm>
        </p:spPr>
        <p:txBody>
          <a:bodyPr/>
          <a:lstStyle/>
          <a:p>
            <a:pPr algn="ctr"/>
            <a:r>
              <a:rPr lang="el-GR" dirty="0"/>
              <a:t>ΡΥΘΜΙΣΗ της ΑΝΑΠΝΟΗΣ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56236-97B7-40DA-AE9E-3007DC815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4164"/>
            <a:ext cx="9872871" cy="4821836"/>
          </a:xfrm>
        </p:spPr>
        <p:txBody>
          <a:bodyPr/>
          <a:lstStyle/>
          <a:p>
            <a:r>
              <a:rPr lang="el-GR" dirty="0"/>
              <a:t>Από το αναπνευστικό κέντρο που βρίσκεται στον προμήκη μυελό</a:t>
            </a:r>
          </a:p>
          <a:p>
            <a:pPr marL="45720" indent="0">
              <a:buNone/>
            </a:pPr>
            <a:endParaRPr lang="el-G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5FC56D-747B-4A77-8925-E79A19694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45" y="1274163"/>
            <a:ext cx="7420131" cy="526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1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3000" y="269047"/>
            <a:ext cx="9875520" cy="927705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/>
              <a:t>Τύποι αναπνοής</a:t>
            </a:r>
            <a:r>
              <a:rPr lang="en-US" sz="3600" b="1" dirty="0"/>
              <a:t> </a:t>
            </a:r>
            <a:r>
              <a:rPr lang="en-US" sz="2800" dirty="0">
                <a:solidFill>
                  <a:prstClr val="black"/>
                </a:solidFill>
              </a:rPr>
              <a:t>(1/2)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0" y="1514007"/>
            <a:ext cx="10384436" cy="493932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2800" b="1" dirty="0">
                <a:solidFill>
                  <a:srgbClr val="820000"/>
                </a:solidFill>
              </a:rPr>
              <a:t>Άπνοια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Πλήρης καταστολή της αναπνοής</a:t>
            </a:r>
          </a:p>
          <a:p>
            <a:pPr>
              <a:spcAft>
                <a:spcPts val="600"/>
              </a:spcAft>
            </a:pPr>
            <a:r>
              <a:rPr lang="el-GR" sz="2800" b="1" dirty="0">
                <a:solidFill>
                  <a:srgbClr val="820000"/>
                </a:solidFill>
              </a:rPr>
              <a:t>Δύσπνοια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Υποκειμενικό αίσθημα δυσκολίας στην αναπνοή</a:t>
            </a:r>
          </a:p>
          <a:p>
            <a:pPr>
              <a:spcAft>
                <a:spcPts val="600"/>
              </a:spcAft>
            </a:pPr>
            <a:r>
              <a:rPr lang="el-GR" sz="2800" b="1" dirty="0">
                <a:solidFill>
                  <a:srgbClr val="820000"/>
                </a:solidFill>
              </a:rPr>
              <a:t>Ταχύπνοια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Συχνή και επιπόλαιη αναπνοή που συνήθως               παρατηρείται σε εμπύρετα νοσήματα</a:t>
            </a:r>
          </a:p>
          <a:p>
            <a:pPr>
              <a:spcAft>
                <a:spcPts val="600"/>
              </a:spcAft>
            </a:pPr>
            <a:r>
              <a:rPr lang="el-GR" sz="2800" b="1" dirty="0" err="1">
                <a:solidFill>
                  <a:srgbClr val="820000"/>
                </a:solidFill>
              </a:rPr>
              <a:t>Βραδύπνοια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Αραιή και επιπόλαιη αναπνοή</a:t>
            </a:r>
          </a:p>
          <a:p>
            <a:pPr>
              <a:spcAft>
                <a:spcPts val="600"/>
              </a:spcAft>
            </a:pPr>
            <a:r>
              <a:rPr lang="el-GR" sz="2800" b="1" dirty="0">
                <a:solidFill>
                  <a:srgbClr val="820000"/>
                </a:solidFill>
              </a:rPr>
              <a:t>Υπεραερισμός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Αυξημένη συχνότητα και βάθος αναπνοών</a:t>
            </a:r>
          </a:p>
          <a:p>
            <a:pPr>
              <a:spcAft>
                <a:spcPts val="600"/>
              </a:spcAft>
            </a:pPr>
            <a:r>
              <a:rPr lang="el-GR" sz="2800" b="1" dirty="0" err="1">
                <a:solidFill>
                  <a:srgbClr val="820000"/>
                </a:solidFill>
              </a:rPr>
              <a:t>Υποαερισμός</a:t>
            </a:r>
            <a:r>
              <a:rPr lang="en-US" sz="2800" b="1" dirty="0">
                <a:solidFill>
                  <a:srgbClr val="820000"/>
                </a:solidFill>
              </a:rPr>
              <a:t>:</a:t>
            </a:r>
            <a:r>
              <a:rPr lang="el-GR" sz="2800" b="1" dirty="0">
                <a:solidFill>
                  <a:srgbClr val="820000"/>
                </a:solidFill>
              </a:rPr>
              <a:t> </a:t>
            </a:r>
            <a:r>
              <a:rPr lang="el-GR" sz="2800" dirty="0"/>
              <a:t>Μειωμένη συχνότητα και βάθος αναπνοών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B98-4358-4C25-97EC-202239D1F8C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106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8715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/>
              <a:t>Τύποι αναπνοής</a:t>
            </a:r>
            <a:r>
              <a:rPr lang="en-US" sz="3600" b="1" dirty="0"/>
              <a:t> </a:t>
            </a:r>
            <a:r>
              <a:rPr lang="en-US" sz="2800" dirty="0">
                <a:solidFill>
                  <a:prstClr val="black"/>
                </a:solidFill>
              </a:rPr>
              <a:t>(2/2)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34518" y="1573966"/>
            <a:ext cx="10957810" cy="4807361"/>
          </a:xfrm>
        </p:spPr>
        <p:txBody>
          <a:bodyPr>
            <a:normAutofit lnSpcReduction="10000"/>
          </a:bodyPr>
          <a:lstStyle/>
          <a:p>
            <a:r>
              <a:rPr lang="el-GR" sz="2800" b="1" dirty="0">
                <a:solidFill>
                  <a:srgbClr val="820000"/>
                </a:solidFill>
              </a:rPr>
              <a:t>Αναπνοές </a:t>
            </a:r>
            <a:r>
              <a:rPr lang="en-US" sz="2800" b="1" dirty="0" err="1">
                <a:solidFill>
                  <a:srgbClr val="820000"/>
                </a:solidFill>
              </a:rPr>
              <a:t>Cheyne</a:t>
            </a:r>
            <a:r>
              <a:rPr lang="en-US" sz="2800" b="1" dirty="0">
                <a:solidFill>
                  <a:srgbClr val="820000"/>
                </a:solidFill>
              </a:rPr>
              <a:t>-Stokes</a:t>
            </a:r>
          </a:p>
          <a:p>
            <a:pPr marL="354013" indent="0">
              <a:lnSpc>
                <a:spcPct val="120000"/>
              </a:lnSpc>
              <a:buNone/>
            </a:pPr>
            <a:r>
              <a:rPr lang="el-GR" sz="2800" dirty="0"/>
              <a:t>Εναλλασσόμενες περίοδοι βαθέων και ταχέων αναπνοών ακολουθούμενες από περιόδους άπνοιας, με ρυθμικές αναπνοές</a:t>
            </a:r>
          </a:p>
          <a:p>
            <a:pPr>
              <a:spcBef>
                <a:spcPts val="2400"/>
              </a:spcBef>
            </a:pPr>
            <a:r>
              <a:rPr lang="el-GR" sz="2800" b="1" dirty="0">
                <a:solidFill>
                  <a:srgbClr val="820000"/>
                </a:solidFill>
              </a:rPr>
              <a:t>Αναπνοές </a:t>
            </a:r>
            <a:r>
              <a:rPr lang="en-US" sz="2800" b="1" dirty="0" err="1">
                <a:solidFill>
                  <a:srgbClr val="820000"/>
                </a:solidFill>
              </a:rPr>
              <a:t>Biot</a:t>
            </a:r>
            <a:endParaRPr lang="en-US" sz="2800" b="1" dirty="0">
              <a:solidFill>
                <a:srgbClr val="820000"/>
              </a:solidFill>
            </a:endParaRPr>
          </a:p>
          <a:p>
            <a:pPr marL="354013" indent="0">
              <a:lnSpc>
                <a:spcPct val="120000"/>
              </a:lnSpc>
              <a:buNone/>
            </a:pPr>
            <a:r>
              <a:rPr lang="el-GR" sz="2800" dirty="0"/>
              <a:t>Αναπνοές ποικίλου βάθους και συχνότητας, ακολουθούμενες από περιόδους άπνοιας, με άρρυθμες αναπνοές</a:t>
            </a:r>
          </a:p>
          <a:p>
            <a:pPr>
              <a:spcBef>
                <a:spcPts val="2400"/>
              </a:spcBef>
            </a:pPr>
            <a:r>
              <a:rPr lang="el-GR" sz="2800" b="1" dirty="0">
                <a:solidFill>
                  <a:srgbClr val="820000"/>
                </a:solidFill>
              </a:rPr>
              <a:t>Αναπνοή </a:t>
            </a:r>
            <a:r>
              <a:rPr lang="en-US" sz="2800" b="1" dirty="0" err="1">
                <a:solidFill>
                  <a:srgbClr val="820000"/>
                </a:solidFill>
              </a:rPr>
              <a:t>Kussmaul</a:t>
            </a:r>
            <a:endParaRPr lang="en-US" sz="2800" b="1" dirty="0">
              <a:solidFill>
                <a:srgbClr val="820000"/>
              </a:solidFill>
            </a:endParaRPr>
          </a:p>
          <a:p>
            <a:pPr marL="354013" indent="0">
              <a:lnSpc>
                <a:spcPct val="120000"/>
              </a:lnSpc>
              <a:buNone/>
            </a:pPr>
            <a:r>
              <a:rPr lang="el-GR" sz="2800" dirty="0"/>
              <a:t>Ρυθμικές βαθιές εισπνοές και εκπνοές με απόπνοια «οξόνης»</a:t>
            </a:r>
          </a:p>
          <a:p>
            <a:endParaRPr lang="el-GR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B98-4358-4C25-97EC-202239D1F8C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160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2E7A-1D7E-4C87-A967-258F6E784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42709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2190A-E22B-4E46-AAFE-F408233E7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036694"/>
            <a:ext cx="9872871" cy="1059305"/>
          </a:xfrm>
        </p:spPr>
        <p:txBody>
          <a:bodyPr/>
          <a:lstStyle/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r>
              <a:rPr lang="el-GR" sz="3200" b="1" dirty="0">
                <a:solidFill>
                  <a:schemeClr val="tx1"/>
                </a:solidFill>
              </a:rPr>
              <a:t>ΕΥΧΑΡΙΣΤΩ ΓΙΑ ΤΗΝ ΠΡΟΣΟΧΗ ΣΑΣ!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8C7598-035C-4AD3-A551-6C7DC4FC1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541" y="609600"/>
            <a:ext cx="5306518" cy="442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1527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68</TotalTime>
  <Words>213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Basis</vt:lpstr>
      <vt:lpstr>ΖΩΤΙΚΑ  ΣΗΜΕΙΑ </vt:lpstr>
      <vt:lpstr>ΑΝΑΠΝΟΗ</vt:lpstr>
      <vt:lpstr>PowerPoint Presentation</vt:lpstr>
      <vt:lpstr>ΡΥΘΜΙΣΗ της ΑΝΑΠΝΟΗΣ</vt:lpstr>
      <vt:lpstr>Τύποι αναπνοής (1/2)</vt:lpstr>
      <vt:lpstr>Τύποι αναπνοής (2/2)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ΖΩΤΙΚΑ  ΣΗΜΕΙΑ </dc:title>
  <dc:creator>ΜΙΝΑ ΘΕΟΧΑΡΗ</dc:creator>
  <cp:lastModifiedBy>ΜΙΝΑ ΘΕΟΧΑΡΗ</cp:lastModifiedBy>
  <cp:revision>7</cp:revision>
  <dcterms:created xsi:type="dcterms:W3CDTF">2020-04-04T13:02:13Z</dcterms:created>
  <dcterms:modified xsi:type="dcterms:W3CDTF">2020-04-04T14:10:14Z</dcterms:modified>
</cp:coreProperties>
</file>