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4" r:id="rId5"/>
    <p:sldId id="275" r:id="rId6"/>
    <p:sldId id="276" r:id="rId7"/>
    <p:sldId id="277" r:id="rId8"/>
    <p:sldId id="27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ΜΙΝΑ ΘΕΟΧΑΡΗ" initials="ΜΘ" lastIdx="1" clrIdx="0">
    <p:extLst>
      <p:ext uri="{19B8F6BF-5375-455C-9EA6-DF929625EA0E}">
        <p15:presenceInfo xmlns:p15="http://schemas.microsoft.com/office/powerpoint/2012/main" userId="9847e1f57e47aae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898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13F30-B093-498D-A205-AAA1F4E360C4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2807128-EF1A-43B9-870C-293315D84D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02238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13F30-B093-498D-A205-AAA1F4E360C4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807128-EF1A-43B9-870C-293315D84D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7422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13F30-B093-498D-A205-AAA1F4E360C4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807128-EF1A-43B9-870C-293315D84D00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69538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13F30-B093-498D-A205-AAA1F4E360C4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807128-EF1A-43B9-870C-293315D84D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30614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13F30-B093-498D-A205-AAA1F4E360C4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807128-EF1A-43B9-870C-293315D84D00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23850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13F30-B093-498D-A205-AAA1F4E360C4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807128-EF1A-43B9-870C-293315D84D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30361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13F30-B093-498D-A205-AAA1F4E360C4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07128-EF1A-43B9-870C-293315D84D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14731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13F30-B093-498D-A205-AAA1F4E360C4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07128-EF1A-43B9-870C-293315D84D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9619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13F30-B093-498D-A205-AAA1F4E360C4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07128-EF1A-43B9-870C-293315D84D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0067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13F30-B093-498D-A205-AAA1F4E360C4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807128-EF1A-43B9-870C-293315D84D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44167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13F30-B093-498D-A205-AAA1F4E360C4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2807128-EF1A-43B9-870C-293315D84D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529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13F30-B093-498D-A205-AAA1F4E360C4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2807128-EF1A-43B9-870C-293315D84D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6402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13F30-B093-498D-A205-AAA1F4E360C4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07128-EF1A-43B9-870C-293315D84D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8562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13F30-B093-498D-A205-AAA1F4E360C4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07128-EF1A-43B9-870C-293315D84D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99799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13F30-B093-498D-A205-AAA1F4E360C4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07128-EF1A-43B9-870C-293315D84D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95616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13F30-B093-498D-A205-AAA1F4E360C4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807128-EF1A-43B9-870C-293315D84D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3060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13F30-B093-498D-A205-AAA1F4E360C4}" type="datetimeFigureOut">
              <a:rPr lang="el-GR" smtClean="0"/>
              <a:t>4/4/2020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2807128-EF1A-43B9-870C-293315D84D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1833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70B00-7078-4112-87BB-A3C7660242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194872"/>
            <a:ext cx="8915399" cy="2008682"/>
          </a:xfrm>
        </p:spPr>
        <p:txBody>
          <a:bodyPr>
            <a:normAutofit/>
          </a:bodyPr>
          <a:lstStyle/>
          <a:p>
            <a:pPr algn="ctr"/>
            <a:r>
              <a:rPr lang="el-GR" dirty="0"/>
              <a:t>ΖΩΤΙΚΑ  ΣΗΜΕΙΑ</a:t>
            </a:r>
            <a:br>
              <a:rPr lang="el-GR" dirty="0"/>
            </a:br>
            <a:endParaRPr lang="el-G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6EC30C-D5A6-4FE2-BF55-1A287E074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2353457"/>
            <a:ext cx="8915399" cy="3595176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4400" b="1" dirty="0"/>
              <a:t>Θερμοκρασία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4400" dirty="0"/>
              <a:t>Αναπνοές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4400" dirty="0"/>
              <a:t>Αρτηριακή πίεση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4400" dirty="0"/>
              <a:t>Σφυγμός</a:t>
            </a:r>
          </a:p>
        </p:txBody>
      </p:sp>
    </p:spTree>
    <p:extLst>
      <p:ext uri="{BB962C8B-B14F-4D97-AF65-F5344CB8AC3E}">
        <p14:creationId xmlns:p14="http://schemas.microsoft.com/office/powerpoint/2010/main" val="2940935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26B5A-F038-47C1-AB87-6D29241A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821" y="344773"/>
            <a:ext cx="9705792" cy="2113613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Θερμοκρασία</a:t>
            </a:r>
            <a:r>
              <a:rPr lang="el-GR" dirty="0"/>
              <a:t>:είναι ο βαθμός θερμότητας του σώματος και δείχνει την ισορροπία(ισοζυγίο) μεταξύ παραγόμενης και αποβαλλόμενης θερμότητας του.</a:t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DAC17B-C001-47BE-9C76-BB1ACAF16C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8820" y="2968052"/>
            <a:ext cx="10253272" cy="2943170"/>
          </a:xfrm>
        </p:spPr>
        <p:txBody>
          <a:bodyPr/>
          <a:lstStyle/>
          <a:p>
            <a:r>
              <a:rPr lang="el-GR" sz="2800" dirty="0"/>
              <a:t>Ρυθμίζεται: από το θερμορυθμιστικό κέντρο στον υποθάλαμο του εγκεφάλου</a:t>
            </a:r>
          </a:p>
          <a:p>
            <a:r>
              <a:rPr lang="el-GR" sz="2800" dirty="0"/>
              <a:t>Παράγεται: από μεταβολικές διεργασίες,μυική δραστηριότητα, περιβάλλον</a:t>
            </a:r>
          </a:p>
          <a:p>
            <a:r>
              <a:rPr lang="el-GR" sz="2800" dirty="0"/>
              <a:t>Αποβάλλεται:με εξάτμιση από το δέρμα, αγωγή, μεταφορά, ακτινοβολία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39552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991B1-FD71-48D8-8084-B4594DE18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239843"/>
            <a:ext cx="8911687" cy="1064301"/>
          </a:xfrm>
        </p:spPr>
        <p:txBody>
          <a:bodyPr/>
          <a:lstStyle/>
          <a:p>
            <a:pPr algn="ctr"/>
            <a:r>
              <a:rPr lang="el-GR" b="1" dirty="0"/>
              <a:t>ΘΕΡΜΟΜΕΤΡΑ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20E30-AD7B-4285-B35C-23CFAEF93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04144"/>
            <a:ext cx="9602788" cy="5553856"/>
          </a:xfrm>
        </p:spPr>
        <p:txBody>
          <a:bodyPr>
            <a:normAutofit/>
          </a:bodyPr>
          <a:lstStyle/>
          <a:p>
            <a:r>
              <a:rPr lang="el-GR" sz="2000" dirty="0"/>
              <a:t>Θερμόμετρο τυμπανικής μεμβράνης</a:t>
            </a:r>
          </a:p>
          <a:p>
            <a:r>
              <a:rPr lang="el-GR" sz="2000" dirty="0"/>
              <a:t>Ηλεκτρονικό θερμόμετρο</a:t>
            </a:r>
          </a:p>
          <a:p>
            <a:r>
              <a:rPr lang="el-GR" sz="2000" dirty="0"/>
              <a:t>Θερμόμετρο ορθού</a:t>
            </a:r>
          </a:p>
          <a:p>
            <a:r>
              <a:rPr lang="el-GR" sz="2000" dirty="0"/>
              <a:t>Θερμόμετρα υπερύθρων (εξ αποστάεσως)</a:t>
            </a:r>
          </a:p>
          <a:p>
            <a:r>
              <a:rPr lang="el-GR" sz="2000" dirty="0"/>
              <a:t>Υδραργυρικό θερμόμετρο*</a:t>
            </a:r>
          </a:p>
          <a:p>
            <a:endParaRPr lang="el-GR" sz="2000" dirty="0"/>
          </a:p>
          <a:p>
            <a:pPr marL="0" indent="0">
              <a:buNone/>
            </a:pPr>
            <a:endParaRPr lang="el-GR" sz="2000" dirty="0"/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i="1" dirty="0"/>
              <a:t>    </a:t>
            </a:r>
          </a:p>
          <a:p>
            <a:pPr>
              <a:buNone/>
            </a:pPr>
            <a:endParaRPr lang="el-GR" i="1" dirty="0"/>
          </a:p>
          <a:p>
            <a:pPr>
              <a:buNone/>
            </a:pPr>
            <a:r>
              <a:rPr lang="el-GR" i="1" dirty="0"/>
              <a:t>*    Από τις 3/4/2009 εφαρμόστηκε στην Ελλάδα η οδηγία 2007/51/ΕΚ του Ευρωπαϊκού Κοινοβουλίου σχετικά  με τους περιορισμούς διάθεσης στην αγορά ορισμένων οργάνων λήψης που περιέχουν Υδράργυρο.</a:t>
            </a:r>
          </a:p>
          <a:p>
            <a:endParaRPr lang="el-GR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D701CF-ECEC-4DAF-B822-3F5E309591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1735" y="1184223"/>
            <a:ext cx="4390265" cy="153880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458E7C0-EB6C-4B91-84A1-A5343BCCE2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947" y="3545799"/>
            <a:ext cx="5101787" cy="182068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B1E3203-0DB3-49F1-BA07-9E25FBB98C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5659" y="3545799"/>
            <a:ext cx="2720734" cy="182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946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991544" y="247189"/>
            <a:ext cx="8229600" cy="908720"/>
          </a:xfrm>
        </p:spPr>
        <p:txBody>
          <a:bodyPr>
            <a:noAutofit/>
          </a:bodyPr>
          <a:lstStyle/>
          <a:p>
            <a:pPr algn="ctr"/>
            <a:r>
              <a:rPr lang="el-GR" b="1" dirty="0"/>
              <a:t>Περιοχές τοποθέτησης θερμόμετρου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981200" y="1327309"/>
            <a:ext cx="8229600" cy="504056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2800" dirty="0"/>
              <a:t>Η κοιλότητα της μασχάλης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2800" dirty="0"/>
              <a:t>Η μηροβουβωνική πτυχή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2800" dirty="0"/>
              <a:t>Η στοματική κοιλότητα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2800" dirty="0"/>
              <a:t>Η τυμπανική μεμβράνη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2800" dirty="0"/>
              <a:t>Το ορθό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2800" dirty="0"/>
              <a:t>Το μέτωπο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44B98-4358-4C25-97EC-202239D1F8C5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3393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B6264-3785-4C23-AE1D-BE60A4DDE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800" b="1" dirty="0"/>
              <a:t>ΦΥΣΙΟΛΟΓΙΚΕΣ  ΤΙΜΕΣ (Φ.Τ)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4B3E96-B298-4399-A7BC-5417C1459C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608288"/>
            <a:ext cx="8915400" cy="3302933"/>
          </a:xfrm>
        </p:spPr>
        <p:txBody>
          <a:bodyPr>
            <a:normAutofit/>
          </a:bodyPr>
          <a:lstStyle/>
          <a:p>
            <a:r>
              <a:rPr lang="el-GR" sz="3600" dirty="0"/>
              <a:t>Από τη μασχάλη - 36° </a:t>
            </a:r>
            <a:r>
              <a:rPr lang="en-US" sz="3600" dirty="0"/>
              <a:t>C -</a:t>
            </a:r>
            <a:r>
              <a:rPr lang="el-GR" sz="3600" dirty="0"/>
              <a:t> </a:t>
            </a:r>
            <a:r>
              <a:rPr lang="en-US" sz="3600" dirty="0"/>
              <a:t>37</a:t>
            </a:r>
            <a:r>
              <a:rPr lang="el-GR" sz="3600" dirty="0"/>
              <a:t>°</a:t>
            </a:r>
            <a:r>
              <a:rPr lang="en-US" sz="3600" dirty="0"/>
              <a:t> C</a:t>
            </a:r>
          </a:p>
          <a:p>
            <a:r>
              <a:rPr lang="el-GR" sz="3600" dirty="0"/>
              <a:t>Από το στόμα:   36,2 ° </a:t>
            </a:r>
            <a:r>
              <a:rPr lang="en-US" sz="3600" dirty="0"/>
              <a:t>C</a:t>
            </a:r>
            <a:r>
              <a:rPr lang="el-GR" sz="3600" dirty="0"/>
              <a:t> - 37,2 ° </a:t>
            </a:r>
            <a:r>
              <a:rPr lang="en-US" sz="3600" dirty="0"/>
              <a:t>C</a:t>
            </a:r>
          </a:p>
          <a:p>
            <a:r>
              <a:rPr lang="el-GR" sz="3600" dirty="0"/>
              <a:t>Από το ορθό:   36,5 ° </a:t>
            </a:r>
            <a:r>
              <a:rPr lang="en-US" sz="3600" dirty="0"/>
              <a:t>C</a:t>
            </a:r>
            <a:r>
              <a:rPr lang="el-GR" sz="3600" dirty="0"/>
              <a:t> – 37,5 °  </a:t>
            </a:r>
            <a:r>
              <a:rPr lang="en-US" sz="3600" dirty="0"/>
              <a:t>C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1862588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287C1-6A2F-42CF-891B-7301ED9BD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ΔΙΑΤΑΡΑΧΕΣ ΤΗΣ ΘΕΡΜΟΚΡΑΣΙΑΣ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E5512-10DB-4240-9D18-23D0CBC94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3692" y="1528997"/>
            <a:ext cx="9510920" cy="5096655"/>
          </a:xfrm>
        </p:spPr>
        <p:txBody>
          <a:bodyPr/>
          <a:lstStyle/>
          <a:p>
            <a:r>
              <a:rPr lang="el-GR" sz="2200" b="1" dirty="0"/>
              <a:t>Πυρετός</a:t>
            </a:r>
            <a:r>
              <a:rPr lang="el-GR" sz="2200" dirty="0"/>
              <a:t>: ≥ από 37,2° </a:t>
            </a:r>
            <a:r>
              <a:rPr lang="en-US" sz="2200" dirty="0"/>
              <a:t>C</a:t>
            </a:r>
            <a:r>
              <a:rPr lang="el-GR" sz="2200" dirty="0"/>
              <a:t> αμυντική απάντηση του σώματος σε κάποιον βλαπτικό παράγοντα και ανάλογα με τα χαρακτηριστικά του διακρίνεται σε 5 τύπους:</a:t>
            </a:r>
            <a:endParaRPr lang="en-US" sz="2200" dirty="0"/>
          </a:p>
          <a:p>
            <a:pPr marL="870966" lvl="1" indent="-514350">
              <a:buFont typeface="+mj-lt"/>
              <a:buAutoNum type="arabicPeriod"/>
            </a:pPr>
            <a:r>
              <a:rPr lang="el-GR" sz="2200" dirty="0"/>
              <a:t>Συνεχής</a:t>
            </a:r>
          </a:p>
          <a:p>
            <a:pPr marL="870966" lvl="1" indent="-514350">
              <a:buFont typeface="+mj-lt"/>
              <a:buAutoNum type="arabicPeriod"/>
            </a:pPr>
            <a:r>
              <a:rPr lang="el-GR" sz="2200" dirty="0"/>
              <a:t>Υφέσιμος</a:t>
            </a:r>
          </a:p>
          <a:p>
            <a:pPr marL="870966" lvl="1" indent="-514350">
              <a:buFont typeface="+mj-lt"/>
              <a:buAutoNum type="arabicPeriod"/>
            </a:pPr>
            <a:r>
              <a:rPr lang="el-GR" sz="2200" dirty="0"/>
              <a:t>Κυματοειδής</a:t>
            </a:r>
          </a:p>
          <a:p>
            <a:pPr marL="870966" lvl="1" indent="-514350">
              <a:buFont typeface="+mj-lt"/>
              <a:buAutoNum type="arabicPeriod"/>
            </a:pPr>
            <a:r>
              <a:rPr lang="el-GR" sz="2200" dirty="0"/>
              <a:t>Διαλείπων</a:t>
            </a:r>
          </a:p>
          <a:p>
            <a:pPr marL="870966" lvl="1" indent="-514350">
              <a:buFont typeface="+mj-lt"/>
              <a:buAutoNum type="arabicPeriod"/>
            </a:pPr>
            <a:r>
              <a:rPr lang="el-GR" sz="2200" dirty="0"/>
              <a:t>Πυρέτιο ή δέκατα</a:t>
            </a:r>
            <a:r>
              <a:rPr lang="en-US" sz="2200" dirty="0"/>
              <a:t> </a:t>
            </a:r>
            <a:r>
              <a:rPr lang="el-GR" sz="2200" dirty="0"/>
              <a:t>ή δεκατική πυρετική κίνηση 37,2° </a:t>
            </a:r>
            <a:r>
              <a:rPr lang="en-US" sz="2200" dirty="0"/>
              <a:t>C</a:t>
            </a:r>
            <a:r>
              <a:rPr lang="el-GR" sz="2200" dirty="0"/>
              <a:t> - 37,6° </a:t>
            </a:r>
            <a:r>
              <a:rPr lang="en-US" sz="2200" dirty="0"/>
              <a:t>C</a:t>
            </a:r>
            <a:r>
              <a:rPr lang="el-GR" sz="2200" dirty="0"/>
              <a:t> </a:t>
            </a:r>
            <a:endParaRPr lang="en-US" sz="2200" dirty="0"/>
          </a:p>
          <a:p>
            <a:pPr marL="356616" lvl="1" indent="0">
              <a:buNone/>
            </a:pPr>
            <a:endParaRPr lang="en-US" sz="2200" dirty="0"/>
          </a:p>
          <a:p>
            <a:r>
              <a:rPr lang="el-GR" sz="2200" b="1" dirty="0"/>
              <a:t>Υπερπυρεξία</a:t>
            </a:r>
            <a:r>
              <a:rPr lang="el-GR" sz="2200" dirty="0"/>
              <a:t> : ≥ 40° </a:t>
            </a:r>
            <a:r>
              <a:rPr lang="en-US" sz="2200" dirty="0"/>
              <a:t>C</a:t>
            </a:r>
          </a:p>
          <a:p>
            <a:r>
              <a:rPr lang="en-US" sz="2200" b="1" dirty="0"/>
              <a:t>Y</a:t>
            </a:r>
            <a:r>
              <a:rPr lang="el-GR" sz="2200" b="1" dirty="0"/>
              <a:t>ποθερμία</a:t>
            </a:r>
            <a:r>
              <a:rPr lang="el-GR" sz="2200" dirty="0"/>
              <a:t>: ≤ 36° </a:t>
            </a:r>
            <a:r>
              <a:rPr lang="en-US" sz="2200" dirty="0"/>
              <a:t>C</a:t>
            </a:r>
          </a:p>
          <a:p>
            <a:endParaRPr lang="en-US" dirty="0"/>
          </a:p>
          <a:p>
            <a:pPr marL="356616" lvl="1" indent="0">
              <a:buNone/>
            </a:pPr>
            <a:endParaRPr lang="en-US" dirty="0"/>
          </a:p>
          <a:p>
            <a:pPr marL="870966" lvl="1" indent="-514350"/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31680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25D71-D30B-4A68-94D3-27D8393F3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 </a:t>
            </a:r>
            <a:r>
              <a:rPr lang="el-GR" b="1" dirty="0"/>
              <a:t>θερμοκρασία παίρνεται</a:t>
            </a:r>
            <a:r>
              <a:rPr lang="el-GR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9F90C-7DD1-46B7-9CFB-510C3C7777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599"/>
            <a:ext cx="9282998" cy="4581993"/>
          </a:xfrm>
        </p:spPr>
        <p:txBody>
          <a:bodyPr>
            <a:normAutofit/>
          </a:bodyPr>
          <a:lstStyle/>
          <a:p>
            <a:r>
              <a:rPr lang="el-GR" sz="2800" dirty="0"/>
              <a:t>Κατά την εισαγωγή του ασθενούς στο νοσοκομείο</a:t>
            </a:r>
          </a:p>
          <a:p>
            <a:r>
              <a:rPr lang="el-GR" sz="2800" dirty="0"/>
              <a:t>Πρωί και απόγευμα στην ρουτίνα του νοσοκομείου</a:t>
            </a:r>
          </a:p>
          <a:p>
            <a:r>
              <a:rPr lang="el-GR" sz="2800" dirty="0"/>
              <a:t>Κάθε 3 ή 4 ώρες όταν υπάρχει κάποια διαταραχή της</a:t>
            </a:r>
          </a:p>
          <a:p>
            <a:r>
              <a:rPr lang="el-GR" sz="2800" dirty="0"/>
              <a:t>Μετά το χειρουργείο,σε ασθενείς με εμπύρετα και άλλα υποκείμενα νοσήματα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81196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A6033-E706-4AF8-A9F5-226C2EBC1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624109"/>
            <a:ext cx="8911687" cy="6601149"/>
          </a:xfrm>
        </p:spPr>
        <p:txBody>
          <a:bodyPr/>
          <a:lstStyle/>
          <a:p>
            <a:pPr algn="ctr"/>
            <a:br>
              <a:rPr lang="el-GR" dirty="0"/>
            </a:br>
            <a:br>
              <a:rPr lang="el-GR" dirty="0"/>
            </a:br>
            <a:br>
              <a:rPr lang="el-GR" dirty="0"/>
            </a:br>
            <a:br>
              <a:rPr lang="el-GR" dirty="0"/>
            </a:br>
            <a:br>
              <a:rPr lang="el-GR" dirty="0"/>
            </a:br>
            <a:endParaRPr lang="el-GR" dirty="0"/>
          </a:p>
        </p:txBody>
      </p:sp>
      <p:pic>
        <p:nvPicPr>
          <p:cNvPr id="4" name="Graphic 3" descr="School girl">
            <a:extLst>
              <a:ext uri="{FF2B5EF4-FFF2-40B4-BE49-F238E27FC236}">
                <a16:creationId xmlns:a16="http://schemas.microsoft.com/office/drawing/2014/main" id="{3D78260C-BF1E-4326-9EAD-BE5F0D91BC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69214" y="2469457"/>
            <a:ext cx="2312233" cy="2312233"/>
          </a:xfrm>
          <a:prstGeom prst="rect">
            <a:avLst/>
          </a:prstGeom>
        </p:spPr>
      </p:pic>
      <p:pic>
        <p:nvPicPr>
          <p:cNvPr id="6" name="Graphic 5" descr="School boy">
            <a:extLst>
              <a:ext uri="{FF2B5EF4-FFF2-40B4-BE49-F238E27FC236}">
                <a16:creationId xmlns:a16="http://schemas.microsoft.com/office/drawing/2014/main" id="{78F159B5-ECBC-4DCE-8952-95E00115F8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257737" y="2437918"/>
            <a:ext cx="2312232" cy="2312233"/>
          </a:xfrm>
          <a:prstGeom prst="rect">
            <a:avLst/>
          </a:prstGeom>
        </p:spPr>
      </p:pic>
      <p:sp>
        <p:nvSpPr>
          <p:cNvPr id="7" name="Thought Bubble: Cloud 6">
            <a:extLst>
              <a:ext uri="{FF2B5EF4-FFF2-40B4-BE49-F238E27FC236}">
                <a16:creationId xmlns:a16="http://schemas.microsoft.com/office/drawing/2014/main" id="{E8427D76-1A1C-4811-8896-76FD1D01194D}"/>
              </a:ext>
            </a:extLst>
          </p:cNvPr>
          <p:cNvSpPr/>
          <p:nvPr/>
        </p:nvSpPr>
        <p:spPr>
          <a:xfrm>
            <a:off x="5548858" y="378502"/>
            <a:ext cx="3417758" cy="1813809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ΑΠΟΡΙΕΣ</a:t>
            </a:r>
            <a:endParaRPr lang="el-GR" sz="36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094350D-DB4B-4AC1-A53D-416692E282A7}"/>
              </a:ext>
            </a:extLst>
          </p:cNvPr>
          <p:cNvSpPr/>
          <p:nvPr/>
        </p:nvSpPr>
        <p:spPr>
          <a:xfrm>
            <a:off x="3439903" y="5058836"/>
            <a:ext cx="80647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/>
              <a:t>   Ευχαριστώ πολύ για την προσοχή σας!!</a:t>
            </a:r>
          </a:p>
        </p:txBody>
      </p:sp>
    </p:spTree>
    <p:extLst>
      <p:ext uri="{BB962C8B-B14F-4D97-AF65-F5344CB8AC3E}">
        <p14:creationId xmlns:p14="http://schemas.microsoft.com/office/powerpoint/2010/main" val="25585942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98</TotalTime>
  <Words>286</Words>
  <Application>Microsoft Office PowerPoint</Application>
  <PresentationFormat>Widescreen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Wisp</vt:lpstr>
      <vt:lpstr>ΖΩΤΙΚΑ  ΣΗΜΕΙΑ </vt:lpstr>
      <vt:lpstr>Θερμοκρασία:είναι ο βαθμός θερμότητας του σώματος και δείχνει την ισορροπία(ισοζυγίο) μεταξύ παραγόμενης και αποβαλλόμενης θερμότητας του. </vt:lpstr>
      <vt:lpstr>ΘΕΡΜΟΜΕΤΡΑ</vt:lpstr>
      <vt:lpstr>Περιοχές τοποθέτησης θερμόμετρου</vt:lpstr>
      <vt:lpstr>ΦΥΣΙΟΛΟΓΙΚΕΣ  ΤΙΜΕΣ (Φ.Τ)</vt:lpstr>
      <vt:lpstr>ΔΙΑΤΑΡΑΧΕΣ ΤΗΣ ΘΕΡΜΟΚΡΑΣΙΑΣ</vt:lpstr>
      <vt:lpstr>H θερμοκρασία παίρνεται:</vt:lpstr>
      <vt:lpstr>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ΖΩΤΙΚΑ  ΣΗΜΕΙΑ </dc:title>
  <dc:creator>ΜΙΝΑ ΘΕΟΧΑΡΗ</dc:creator>
  <cp:lastModifiedBy>ΜΙΝΑ ΘΕΟΧΑΡΗ</cp:lastModifiedBy>
  <cp:revision>9</cp:revision>
  <dcterms:created xsi:type="dcterms:W3CDTF">2020-04-04T11:22:58Z</dcterms:created>
  <dcterms:modified xsi:type="dcterms:W3CDTF">2020-04-04T13:01:03Z</dcterms:modified>
</cp:coreProperties>
</file>