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9" r:id="rId4"/>
    <p:sldId id="258" r:id="rId5"/>
    <p:sldId id="260" r:id="rId6"/>
    <p:sldId id="261" r:id="rId7"/>
    <p:sldId id="262" r:id="rId8"/>
    <p:sldId id="263" r:id="rId9"/>
    <p:sldId id="265" r:id="rId10"/>
    <p:sldId id="264" r:id="rId11"/>
    <p:sldId id="266" r:id="rId12"/>
    <p:sldId id="267" r:id="rId13"/>
    <p:sldId id="268" r:id="rId14"/>
    <p:sldId id="269" r:id="rId15"/>
    <p:sldId id="270"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2" y="-4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6E6B3C-4C4A-46D9-9AE9-A8E96CB39049}" type="datetimeFigureOut">
              <a:rPr lang="el-GR" smtClean="0"/>
              <a:pPr/>
              <a:t>13/12/2018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47418D-F8F6-4C95-A60C-A0DE8C461ED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2</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baseline="0" dirty="0" smtClean="0"/>
          </a:p>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12</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13</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14</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15</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16</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228600" indent="-228600">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6</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7</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baseline="0" dirty="0" smtClean="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8</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baseline="0" dirty="0" smtClean="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9</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047418D-F8F6-4C95-A60C-A0DE8C461ED1}" type="slidenum">
              <a:rPr lang="el-GR" smtClean="0"/>
              <a:pPr/>
              <a:t>11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13/12/2018</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13/12/2018</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13/12/2018</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13/12/2018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13/12/2018</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13/12/2018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13/12/2018</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13/12/2018</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13/12/2018</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67744" y="2204864"/>
            <a:ext cx="6172200" cy="1174282"/>
          </a:xfrm>
        </p:spPr>
        <p:txBody>
          <a:bodyPr>
            <a:normAutofit/>
          </a:bodyPr>
          <a:lstStyle/>
          <a:p>
            <a:pPr algn="ctr"/>
            <a:r>
              <a:rPr lang="el-GR" sz="4800" dirty="0" smtClean="0"/>
              <a:t>Υλη </a:t>
            </a:r>
            <a:r>
              <a:rPr lang="el-GR" sz="4800" dirty="0" err="1" smtClean="0"/>
              <a:t>βασικεσ</a:t>
            </a:r>
            <a:r>
              <a:rPr lang="el-GR" sz="4800" dirty="0" smtClean="0"/>
              <a:t> </a:t>
            </a:r>
            <a:r>
              <a:rPr lang="el-GR" sz="4800" dirty="0" err="1" smtClean="0"/>
              <a:t>εννοιεσ</a:t>
            </a:r>
            <a:endParaRPr lang="el-GR" sz="4800" dirty="0"/>
          </a:p>
        </p:txBody>
      </p:sp>
      <p:sp>
        <p:nvSpPr>
          <p:cNvPr id="3" name="2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652934"/>
          </a:xfrm>
        </p:spPr>
        <p:txBody>
          <a:bodyPr/>
          <a:lstStyle/>
          <a:p>
            <a:pPr algn="ctr"/>
            <a:r>
              <a:rPr lang="el-GR" dirty="0" err="1" smtClean="0"/>
              <a:t>Μεθοδοι</a:t>
            </a:r>
            <a:r>
              <a:rPr lang="el-GR" dirty="0" smtClean="0"/>
              <a:t> </a:t>
            </a:r>
            <a:r>
              <a:rPr lang="el-GR" dirty="0" err="1" smtClean="0"/>
              <a:t>διαχωρισμου</a:t>
            </a:r>
            <a:r>
              <a:rPr lang="el-GR" dirty="0" smtClean="0"/>
              <a:t> </a:t>
            </a:r>
            <a:r>
              <a:rPr lang="el-GR" dirty="0" err="1" smtClean="0"/>
              <a:t>μιγματων</a:t>
            </a:r>
            <a:endParaRPr lang="el-GR" dirty="0"/>
          </a:p>
        </p:txBody>
      </p:sp>
      <p:sp>
        <p:nvSpPr>
          <p:cNvPr id="3" name="2 - Θέση περιεχομένου"/>
          <p:cNvSpPr>
            <a:spLocks noGrp="1"/>
          </p:cNvSpPr>
          <p:nvPr>
            <p:ph sz="quarter" idx="1"/>
          </p:nvPr>
        </p:nvSpPr>
        <p:spPr>
          <a:xfrm>
            <a:off x="539552" y="908720"/>
            <a:ext cx="7467600" cy="4873752"/>
          </a:xfrm>
        </p:spPr>
        <p:txBody>
          <a:bodyPr>
            <a:normAutofit/>
          </a:bodyPr>
          <a:lstStyle/>
          <a:p>
            <a:pPr algn="just">
              <a:buNone/>
            </a:pPr>
            <a:r>
              <a:rPr lang="el-GR" sz="2200" dirty="0" smtClean="0"/>
              <a:t>Διαχωρίζουμε τα μίγματα για 2 λόγους</a:t>
            </a:r>
          </a:p>
          <a:p>
            <a:pPr marL="252000" indent="-252000" algn="just">
              <a:buFont typeface="Wingdings" pitchFamily="2" charset="2"/>
              <a:buChar char="Ø"/>
            </a:pPr>
            <a:r>
              <a:rPr lang="el-GR" sz="2200" dirty="0" smtClean="0"/>
              <a:t>Για να πάρουμε καθαρές ουσίες.</a:t>
            </a:r>
          </a:p>
          <a:p>
            <a:pPr marL="252000" indent="-252000" algn="just">
              <a:spcAft>
                <a:spcPts val="600"/>
              </a:spcAft>
              <a:buFont typeface="Wingdings" pitchFamily="2" charset="2"/>
              <a:buChar char="Ø"/>
            </a:pPr>
            <a:r>
              <a:rPr lang="el-GR" sz="2200" dirty="0" smtClean="0"/>
              <a:t>Για να προσδιορίσουμε την ακριβή σύσταση ενός μίγματος.</a:t>
            </a:r>
          </a:p>
          <a:p>
            <a:pPr marL="252000" indent="-252000" algn="just">
              <a:buClr>
                <a:schemeClr val="tx1"/>
              </a:buClr>
              <a:buSzPct val="90000"/>
              <a:buNone/>
            </a:pPr>
            <a:r>
              <a:rPr lang="el-GR" sz="2200" dirty="0" smtClean="0"/>
              <a:t>Οι μέθοδοι διαχωρισμού των μιγμάτων είναι οι παρακάτω</a:t>
            </a:r>
            <a:r>
              <a:rPr lang="en-US" sz="2200" dirty="0" smtClean="0"/>
              <a:t>:</a:t>
            </a:r>
          </a:p>
          <a:p>
            <a:pPr marL="252000" indent="-252000" algn="just">
              <a:buClr>
                <a:schemeClr val="tx1"/>
              </a:buClr>
              <a:buSzPct val="90000"/>
              <a:buFont typeface="+mj-lt"/>
              <a:buAutoNum type="arabicParenR"/>
            </a:pPr>
            <a:r>
              <a:rPr lang="el-GR" sz="2200" dirty="0" smtClean="0"/>
              <a:t>Η εξαέρωση</a:t>
            </a:r>
          </a:p>
          <a:p>
            <a:pPr marL="252000" indent="-252000" algn="just">
              <a:buClr>
                <a:schemeClr val="tx1"/>
              </a:buClr>
              <a:buSzPct val="90000"/>
              <a:buFont typeface="+mj-lt"/>
              <a:buAutoNum type="arabicParenR"/>
            </a:pPr>
            <a:r>
              <a:rPr lang="el-GR" sz="2200" dirty="0" smtClean="0"/>
              <a:t>Το κοσκίνισμα</a:t>
            </a:r>
          </a:p>
          <a:p>
            <a:pPr marL="252000" indent="-252000" algn="just">
              <a:buClr>
                <a:schemeClr val="tx1"/>
              </a:buClr>
              <a:buSzPct val="90000"/>
              <a:buFont typeface="+mj-lt"/>
              <a:buAutoNum type="arabicParenR"/>
            </a:pPr>
            <a:r>
              <a:rPr lang="el-GR" sz="2200" dirty="0" smtClean="0"/>
              <a:t>Η διήθηση</a:t>
            </a:r>
          </a:p>
          <a:p>
            <a:pPr marL="252000" indent="-252000" algn="just">
              <a:buClr>
                <a:schemeClr val="tx1"/>
              </a:buClr>
              <a:buSzPct val="90000"/>
              <a:buFont typeface="+mj-lt"/>
              <a:buAutoNum type="arabicParenR"/>
            </a:pPr>
            <a:r>
              <a:rPr lang="el-GR" sz="2200" dirty="0" smtClean="0"/>
              <a:t>Η </a:t>
            </a:r>
            <a:r>
              <a:rPr lang="el-GR" sz="2200" dirty="0" err="1" smtClean="0"/>
              <a:t>φυγοκέντρηση</a:t>
            </a:r>
            <a:endParaRPr lang="el-GR" sz="2200" dirty="0" smtClean="0"/>
          </a:p>
          <a:p>
            <a:pPr marL="252000" indent="-252000" algn="just">
              <a:buClr>
                <a:schemeClr val="tx1"/>
              </a:buClr>
              <a:buSzPct val="90000"/>
              <a:buFont typeface="+mj-lt"/>
              <a:buAutoNum type="arabicParenR"/>
            </a:pPr>
            <a:r>
              <a:rPr lang="el-GR" sz="2200" dirty="0" smtClean="0"/>
              <a:t>Η εκχύλιση</a:t>
            </a:r>
          </a:p>
          <a:p>
            <a:pPr marL="252000" indent="-252000" algn="just">
              <a:buClr>
                <a:schemeClr val="tx1"/>
              </a:buClr>
              <a:buSzPct val="90000"/>
              <a:buFont typeface="+mj-lt"/>
              <a:buAutoNum type="arabicParenR"/>
            </a:pPr>
            <a:r>
              <a:rPr lang="el-GR" sz="2200" dirty="0" smtClean="0"/>
              <a:t>Η απόσταξη</a:t>
            </a:r>
          </a:p>
          <a:p>
            <a:pPr marL="252000" indent="-252000" algn="just">
              <a:buClr>
                <a:schemeClr val="tx1"/>
              </a:buClr>
              <a:buSzPct val="90000"/>
              <a:buFont typeface="+mj-lt"/>
              <a:buAutoNum type="arabicParenR"/>
            </a:pPr>
            <a:r>
              <a:rPr lang="el-GR" sz="2200" dirty="0" smtClean="0"/>
              <a:t>Η χρωματογραφία</a:t>
            </a:r>
            <a:endParaRPr lang="el-GR"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normAutofit/>
          </a:bodyPr>
          <a:lstStyle/>
          <a:p>
            <a:pPr algn="ctr"/>
            <a:r>
              <a:rPr lang="el-GR" dirty="0" err="1" smtClean="0"/>
              <a:t>εξαερωση</a:t>
            </a:r>
            <a:endParaRPr lang="el-GR" dirty="0"/>
          </a:p>
        </p:txBody>
      </p:sp>
      <p:sp>
        <p:nvSpPr>
          <p:cNvPr id="3" name="2 - Θέση περιεχομένου"/>
          <p:cNvSpPr>
            <a:spLocks noGrp="1"/>
          </p:cNvSpPr>
          <p:nvPr>
            <p:ph sz="quarter" idx="1"/>
          </p:nvPr>
        </p:nvSpPr>
        <p:spPr>
          <a:xfrm>
            <a:off x="467544" y="836712"/>
            <a:ext cx="7467600" cy="4873752"/>
          </a:xfrm>
        </p:spPr>
        <p:txBody>
          <a:bodyPr>
            <a:normAutofit/>
          </a:bodyPr>
          <a:lstStyle/>
          <a:p>
            <a:pPr marL="0" indent="0" algn="just">
              <a:buNone/>
            </a:pPr>
            <a:r>
              <a:rPr lang="el-GR" sz="2200" dirty="0" smtClean="0"/>
              <a:t>Είναι η μετατροπή ενός υγρού σε αέριο. Υπάρχουν 2 τρόποι</a:t>
            </a:r>
            <a:r>
              <a:rPr lang="en-US" sz="2200" dirty="0" smtClean="0"/>
              <a:t>:</a:t>
            </a:r>
          </a:p>
          <a:p>
            <a:pPr algn="just">
              <a:buFont typeface="Wingdings" pitchFamily="2" charset="2"/>
              <a:buChar char="Ø"/>
            </a:pPr>
            <a:r>
              <a:rPr lang="el-GR" sz="2200" dirty="0" smtClean="0"/>
              <a:t>Η εξάτμιση όπου η εξαέρωση γίνεται από την επιφάνεια του υγρού.</a:t>
            </a:r>
          </a:p>
          <a:p>
            <a:pPr algn="just">
              <a:buFont typeface="Wingdings" pitchFamily="2" charset="2"/>
              <a:buChar char="Ø"/>
            </a:pPr>
            <a:r>
              <a:rPr lang="el-GR" sz="2200" dirty="0" smtClean="0"/>
              <a:t>Ο βρασμός όπου η εξαέρωση γίνεται από όλη τη μάζα του.</a:t>
            </a:r>
          </a:p>
          <a:p>
            <a:pPr marL="0" indent="0" algn="just">
              <a:buNone/>
            </a:pPr>
            <a:r>
              <a:rPr lang="el-GR" sz="2200" dirty="0" smtClean="0"/>
              <a:t>Όταν το νερό εξαφανιστεί τελείως παραμένει ένα στερεό που ονομάζεται στερεό υπόλειμμα.  Χρησιμοποιείται για τον ποιοτικό έλεγχο των φυτικών εκχυλισμάτων.</a:t>
            </a:r>
            <a:endParaRPr lang="el-GR"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κοσκινισμα</a:t>
            </a:r>
            <a:endParaRPr lang="el-GR" dirty="0"/>
          </a:p>
        </p:txBody>
      </p:sp>
      <p:sp>
        <p:nvSpPr>
          <p:cNvPr id="3" name="2 - Θέση περιεχομένου"/>
          <p:cNvSpPr>
            <a:spLocks noGrp="1"/>
          </p:cNvSpPr>
          <p:nvPr>
            <p:ph sz="quarter" idx="1"/>
          </p:nvPr>
        </p:nvSpPr>
        <p:spPr>
          <a:xfrm>
            <a:off x="467544" y="692696"/>
            <a:ext cx="7704856" cy="3960440"/>
          </a:xfrm>
        </p:spPr>
        <p:txBody>
          <a:bodyPr/>
          <a:lstStyle/>
          <a:p>
            <a:pPr marL="0" indent="0">
              <a:spcAft>
                <a:spcPts val="1200"/>
              </a:spcAft>
              <a:buNone/>
            </a:pPr>
            <a:r>
              <a:rPr lang="el-GR" sz="2200" dirty="0" smtClean="0"/>
              <a:t>Χρησιμοποιείται για το διαχωρισμό στερεών μιγμάτων που αποτελούνται από συστατικά σε μορφή κόκκων. Πχ η παραλαβή των ψηγμάτων του χρυσού γίνεται με διήθηση της λάσπης.</a:t>
            </a:r>
          </a:p>
          <a:p>
            <a:pPr marL="0" indent="0" algn="ctr">
              <a:buNone/>
            </a:pPr>
            <a:r>
              <a:rPr lang="el-GR" dirty="0" smtClean="0">
                <a:solidFill>
                  <a:schemeClr val="accent6">
                    <a:lumMod val="75000"/>
                  </a:schemeClr>
                </a:solidFill>
              </a:rPr>
              <a:t>ΔΙΗΘΗΣΗ Η ΦΙΛΤΡΑΡΙΣΜΑ</a:t>
            </a:r>
          </a:p>
          <a:p>
            <a:pPr marL="0" indent="0" algn="just">
              <a:spcBef>
                <a:spcPts val="0"/>
              </a:spcBef>
              <a:spcAft>
                <a:spcPts val="600"/>
              </a:spcAft>
              <a:buNone/>
            </a:pPr>
            <a:r>
              <a:rPr lang="el-GR" sz="2200" dirty="0" smtClean="0"/>
              <a:t>Χρησιμοποιείται για το διαχωρισμό μιγμάτων που αποτελούνται από μια στερεή ουσία που αιωρείται μέσα σε ένα υγρό. Το στερεό δεν μπορεί να περάσει μέσα από τους πολύ λεπτούς πόρους του φίλτρου και συγκρατείται από αυτό. Πχ καφές φίλτρου.</a:t>
            </a:r>
          </a:p>
          <a:p>
            <a:pPr marL="0" indent="0">
              <a:buNone/>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normAutofit/>
          </a:bodyPr>
          <a:lstStyle/>
          <a:p>
            <a:pPr algn="ctr"/>
            <a:r>
              <a:rPr lang="el-GR" dirty="0" err="1" smtClean="0"/>
              <a:t>φυγοκεντρηση</a:t>
            </a:r>
            <a:endParaRPr lang="el-GR" dirty="0"/>
          </a:p>
        </p:txBody>
      </p:sp>
      <p:sp>
        <p:nvSpPr>
          <p:cNvPr id="3" name="2 - Θέση περιεχομένου"/>
          <p:cNvSpPr>
            <a:spLocks noGrp="1"/>
          </p:cNvSpPr>
          <p:nvPr>
            <p:ph sz="quarter" idx="1"/>
          </p:nvPr>
        </p:nvSpPr>
        <p:spPr>
          <a:xfrm>
            <a:off x="539552" y="764704"/>
            <a:ext cx="7467600" cy="4873752"/>
          </a:xfrm>
        </p:spPr>
        <p:txBody>
          <a:bodyPr/>
          <a:lstStyle/>
          <a:p>
            <a:pPr marL="0" lvl="0" indent="0" algn="just">
              <a:spcBef>
                <a:spcPts val="0"/>
              </a:spcBef>
              <a:buClr>
                <a:srgbClr val="FE8637"/>
              </a:buClr>
              <a:buNone/>
            </a:pPr>
            <a:r>
              <a:rPr lang="el-GR" sz="2200" dirty="0" smtClean="0">
                <a:solidFill>
                  <a:prstClr val="black"/>
                </a:solidFill>
              </a:rPr>
              <a:t>Το προς διαχωρισμό μείγμα μπαίνει σε ειδικούς σωλήνες και τοποθετείται σε ειδικό μηχάνημα που τους περιστρέφει με μεγάλη ταχύτητα. Το συστατικό με την μεγαλύτερη πυκνότητα κάθεται στον πυθμένα του σωλήνα. Χρησιμοποιείται ευρέως για το διαχωρισμό του πλάσματος του αίματος από τα έμμορφα συστατικά (ερυθρά αιμοσφαίρια, λευκά αιμοσφαίρια και αιμοπετάλια) προκειμένου να προσδιοριστεί ο αιματοκρίτης και άλλες τιμές.</a:t>
            </a:r>
          </a:p>
          <a:p>
            <a:endParaRPr lang="el-GR" dirty="0"/>
          </a:p>
        </p:txBody>
      </p:sp>
      <p:pic>
        <p:nvPicPr>
          <p:cNvPr id="4" name="3 - Εικόνα" descr="centrifuged_blood.jpg"/>
          <p:cNvPicPr>
            <a:picLocks noChangeAspect="1"/>
          </p:cNvPicPr>
          <p:nvPr/>
        </p:nvPicPr>
        <p:blipFill>
          <a:blip r:embed="rId3" cstate="print"/>
          <a:stretch>
            <a:fillRect/>
          </a:stretch>
        </p:blipFill>
        <p:spPr>
          <a:xfrm>
            <a:off x="5220072" y="3501008"/>
            <a:ext cx="2592288" cy="2475359"/>
          </a:xfrm>
          <a:prstGeom prst="rect">
            <a:avLst/>
          </a:prstGeom>
        </p:spPr>
      </p:pic>
      <p:sp>
        <p:nvSpPr>
          <p:cNvPr id="5" name="4 - TextBox"/>
          <p:cNvSpPr txBox="1"/>
          <p:nvPr/>
        </p:nvSpPr>
        <p:spPr>
          <a:xfrm>
            <a:off x="5076056" y="6021288"/>
            <a:ext cx="2808312" cy="523220"/>
          </a:xfrm>
          <a:prstGeom prst="rect">
            <a:avLst/>
          </a:prstGeom>
          <a:noFill/>
        </p:spPr>
        <p:txBody>
          <a:bodyPr wrap="square" rtlCol="0">
            <a:spAutoFit/>
          </a:bodyPr>
          <a:lstStyle/>
          <a:p>
            <a:pPr algn="just"/>
            <a:r>
              <a:rPr lang="el-GR" sz="1400" dirty="0" smtClean="0"/>
              <a:t>Σωλήνας με αίμα μετά από διαδικασία </a:t>
            </a:r>
            <a:r>
              <a:rPr lang="el-GR" sz="1400" dirty="0" err="1" smtClean="0"/>
              <a:t>φυγοκέντρησης</a:t>
            </a:r>
            <a:endParaRPr lang="el-GR"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εκχυλιση</a:t>
            </a:r>
            <a:endParaRPr lang="el-GR" dirty="0"/>
          </a:p>
        </p:txBody>
      </p:sp>
      <p:sp>
        <p:nvSpPr>
          <p:cNvPr id="3" name="2 - Θέση περιεχομένου"/>
          <p:cNvSpPr>
            <a:spLocks noGrp="1"/>
          </p:cNvSpPr>
          <p:nvPr>
            <p:ph sz="quarter" idx="1"/>
          </p:nvPr>
        </p:nvSpPr>
        <p:spPr>
          <a:xfrm>
            <a:off x="539552" y="764704"/>
            <a:ext cx="7467600" cy="5400600"/>
          </a:xfrm>
        </p:spPr>
        <p:txBody>
          <a:bodyPr/>
          <a:lstStyle/>
          <a:p>
            <a:pPr marL="0" indent="0" algn="just">
              <a:spcAft>
                <a:spcPts val="600"/>
              </a:spcAft>
              <a:buNone/>
            </a:pPr>
            <a:r>
              <a:rPr lang="el-GR" sz="2200" dirty="0" smtClean="0"/>
              <a:t>Είναι η διαδικασία με την οποία ένα συστατικό στερεό ή υγρό διαχωρίζεται από ένα άλλο στερεό ή υγρό χρησιμοποιώντας τον κατάλληλο διαλύτη. Ο διαλύτης διαλύει εκλεκτικά την ουσία που μας ενδιαφέρει. Παράδειγμα εκχύλισης είναι η παρασκευή τσαγιού με βράσιμο. Για την παραλαβή ενός συστατικού που βρίσκεται διαλυμένο σε κάποιο υγρό χρησιμοποιείται διαχωριστική χοάνη.</a:t>
            </a:r>
          </a:p>
          <a:p>
            <a:pPr>
              <a:buNone/>
            </a:pPr>
            <a:endParaRPr lang="el-GR" dirty="0"/>
          </a:p>
        </p:txBody>
      </p:sp>
      <p:pic>
        <p:nvPicPr>
          <p:cNvPr id="4" name="3 - Εικόνα" descr="Εκχύλιση+(1+από+2).jpg"/>
          <p:cNvPicPr>
            <a:picLocks noChangeAspect="1"/>
          </p:cNvPicPr>
          <p:nvPr/>
        </p:nvPicPr>
        <p:blipFill>
          <a:blip r:embed="rId3" cstate="print"/>
          <a:stretch>
            <a:fillRect/>
          </a:stretch>
        </p:blipFill>
        <p:spPr>
          <a:xfrm>
            <a:off x="2627784" y="3212976"/>
            <a:ext cx="4574058" cy="3357221"/>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7467600" cy="652934"/>
          </a:xfrm>
        </p:spPr>
        <p:txBody>
          <a:bodyPr/>
          <a:lstStyle/>
          <a:p>
            <a:pPr algn="ctr"/>
            <a:r>
              <a:rPr lang="el-GR" dirty="0" err="1" smtClean="0"/>
              <a:t>αποσταξη</a:t>
            </a:r>
            <a:endParaRPr lang="el-GR" dirty="0"/>
          </a:p>
        </p:txBody>
      </p:sp>
      <p:sp>
        <p:nvSpPr>
          <p:cNvPr id="3" name="2 - Θέση περιεχομένου"/>
          <p:cNvSpPr>
            <a:spLocks noGrp="1"/>
          </p:cNvSpPr>
          <p:nvPr>
            <p:ph sz="quarter" idx="1"/>
          </p:nvPr>
        </p:nvSpPr>
        <p:spPr>
          <a:xfrm>
            <a:off x="539552" y="620688"/>
            <a:ext cx="7467600" cy="4873752"/>
          </a:xfrm>
        </p:spPr>
        <p:txBody>
          <a:bodyPr/>
          <a:lstStyle/>
          <a:p>
            <a:pPr marL="0" lvl="0" indent="0" algn="just">
              <a:spcBef>
                <a:spcPts val="0"/>
              </a:spcBef>
              <a:buClr>
                <a:srgbClr val="FE8637"/>
              </a:buClr>
              <a:buNone/>
            </a:pPr>
            <a:r>
              <a:rPr lang="el-GR" sz="2200" dirty="0" smtClean="0">
                <a:solidFill>
                  <a:prstClr val="black"/>
                </a:solidFill>
              </a:rPr>
              <a:t>Είναι μέθοδος διαχωρισμού των συστατικών ενός ομογενούς μίγματος. Τα συστατικά διαχωρίζονται με βάση το διαφορετικό σημείο βρασμού. Το μίγμα θερμαίνεται και το συστατικό που εξατμίζεται πιο εύκολα απομακρύνεται πρώτο. Στη συνέχεια υγροποιείται με ψύξη και συλλέγεται. Για παράδειγμα με απόσταξη των υπολειμμάτων των σταφυλιών μετά το πάτημά τους για την παρασκευή του μούστου, παράγεται το τσίπουρο.</a:t>
            </a:r>
          </a:p>
          <a:p>
            <a:endParaRPr lang="el-GR" dirty="0"/>
          </a:p>
        </p:txBody>
      </p:sp>
      <p:pic>
        <p:nvPicPr>
          <p:cNvPr id="4" name="3 - Εικόνα" descr="PIR60-1z.jpg"/>
          <p:cNvPicPr>
            <a:picLocks noChangeAspect="1"/>
          </p:cNvPicPr>
          <p:nvPr/>
        </p:nvPicPr>
        <p:blipFill>
          <a:blip r:embed="rId3" cstate="print"/>
          <a:stretch>
            <a:fillRect/>
          </a:stretch>
        </p:blipFill>
        <p:spPr>
          <a:xfrm>
            <a:off x="3131840" y="3284984"/>
            <a:ext cx="2520280" cy="2887858"/>
          </a:xfrm>
          <a:prstGeom prst="rect">
            <a:avLst/>
          </a:prstGeom>
        </p:spPr>
      </p:pic>
      <p:sp>
        <p:nvSpPr>
          <p:cNvPr id="5" name="4 - TextBox"/>
          <p:cNvSpPr txBox="1"/>
          <p:nvPr/>
        </p:nvSpPr>
        <p:spPr>
          <a:xfrm>
            <a:off x="3707904" y="6165304"/>
            <a:ext cx="1574085" cy="369332"/>
          </a:xfrm>
          <a:prstGeom prst="rect">
            <a:avLst/>
          </a:prstGeom>
          <a:noFill/>
        </p:spPr>
        <p:txBody>
          <a:bodyPr wrap="none" rtlCol="0">
            <a:spAutoFit/>
          </a:bodyPr>
          <a:lstStyle/>
          <a:p>
            <a:r>
              <a:rPr lang="el-GR" dirty="0" smtClean="0"/>
              <a:t>Αποστακτήρας</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err="1" smtClean="0"/>
              <a:t>χρωματογραφια</a:t>
            </a:r>
            <a:endParaRPr lang="el-GR" dirty="0"/>
          </a:p>
        </p:txBody>
      </p:sp>
      <p:sp>
        <p:nvSpPr>
          <p:cNvPr id="3" name="2 - Θέση περιεχομένου"/>
          <p:cNvSpPr>
            <a:spLocks noGrp="1"/>
          </p:cNvSpPr>
          <p:nvPr>
            <p:ph sz="quarter" idx="1"/>
          </p:nvPr>
        </p:nvSpPr>
        <p:spPr>
          <a:xfrm>
            <a:off x="539552" y="692696"/>
            <a:ext cx="7467600" cy="4873752"/>
          </a:xfrm>
        </p:spPr>
        <p:txBody>
          <a:bodyPr>
            <a:normAutofit/>
          </a:bodyPr>
          <a:lstStyle/>
          <a:p>
            <a:pPr marL="0" indent="0" algn="just">
              <a:buNone/>
            </a:pPr>
            <a:r>
              <a:rPr lang="el-GR" sz="2200" dirty="0" smtClean="0"/>
              <a:t>Είναι μια πολύπλοκη μέθοδος που βασίζεται που βασίζεται στη διαφορετική ικανότητα προσρόφησης ουσιών πάνω σε άλλες ουσίες. Χρησιμοποιείται σε αναλύσεις σε κολόνιες, στην αντιγραφή αρωμάτων, την ταυτοποίηση συντηρητικών και </a:t>
            </a:r>
            <a:r>
              <a:rPr lang="el-GR" sz="2200" dirty="0" err="1" smtClean="0"/>
              <a:t>αντιηλιακών</a:t>
            </a:r>
            <a:r>
              <a:rPr lang="el-GR" sz="2200" dirty="0" smtClean="0"/>
              <a:t> φίλτρων κτλ.</a:t>
            </a:r>
          </a:p>
          <a:p>
            <a:pPr marL="0" indent="0" algn="just">
              <a:buNone/>
            </a:pPr>
            <a:endParaRPr lang="el-GR" sz="2200" dirty="0"/>
          </a:p>
        </p:txBody>
      </p:sp>
      <p:pic>
        <p:nvPicPr>
          <p:cNvPr id="4" name="3 - Εικόνα" descr="hplc1.jpg"/>
          <p:cNvPicPr>
            <a:picLocks noChangeAspect="1"/>
          </p:cNvPicPr>
          <p:nvPr/>
        </p:nvPicPr>
        <p:blipFill>
          <a:blip r:embed="rId3" cstate="print"/>
          <a:stretch>
            <a:fillRect/>
          </a:stretch>
        </p:blipFill>
        <p:spPr>
          <a:xfrm>
            <a:off x="1979712" y="2708920"/>
            <a:ext cx="4820766" cy="3200542"/>
          </a:xfrm>
          <a:prstGeom prst="rect">
            <a:avLst/>
          </a:prstGeom>
        </p:spPr>
      </p:pic>
      <p:sp>
        <p:nvSpPr>
          <p:cNvPr id="5" name="4 - TextBox"/>
          <p:cNvSpPr txBox="1"/>
          <p:nvPr/>
        </p:nvSpPr>
        <p:spPr>
          <a:xfrm>
            <a:off x="3275856" y="5877272"/>
            <a:ext cx="2678041" cy="369332"/>
          </a:xfrm>
          <a:prstGeom prst="rect">
            <a:avLst/>
          </a:prstGeom>
          <a:noFill/>
        </p:spPr>
        <p:txBody>
          <a:bodyPr wrap="none" rtlCol="0">
            <a:spAutoFit/>
          </a:bodyPr>
          <a:lstStyle/>
          <a:p>
            <a:r>
              <a:rPr lang="el-GR" dirty="0" smtClean="0"/>
              <a:t>Συσκευή χρωματογραφίας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Δομη</a:t>
            </a:r>
            <a:r>
              <a:rPr lang="el-GR" dirty="0" smtClean="0"/>
              <a:t> </a:t>
            </a:r>
            <a:r>
              <a:rPr lang="el-GR" dirty="0" err="1" smtClean="0"/>
              <a:t>τησ</a:t>
            </a:r>
            <a:r>
              <a:rPr lang="el-GR" dirty="0" smtClean="0"/>
              <a:t> </a:t>
            </a:r>
            <a:r>
              <a:rPr lang="el-GR" dirty="0" err="1" smtClean="0"/>
              <a:t>υλησ</a:t>
            </a:r>
            <a:endParaRPr lang="el-GR" dirty="0"/>
          </a:p>
        </p:txBody>
      </p:sp>
      <p:sp>
        <p:nvSpPr>
          <p:cNvPr id="3" name="2 - Θέση περιεχομένου"/>
          <p:cNvSpPr>
            <a:spLocks noGrp="1"/>
          </p:cNvSpPr>
          <p:nvPr>
            <p:ph sz="quarter" idx="1"/>
          </p:nvPr>
        </p:nvSpPr>
        <p:spPr>
          <a:xfrm>
            <a:off x="611560" y="764704"/>
            <a:ext cx="7467600" cy="3168352"/>
          </a:xfrm>
        </p:spPr>
        <p:txBody>
          <a:bodyPr>
            <a:normAutofit lnSpcReduction="10000"/>
          </a:bodyPr>
          <a:lstStyle/>
          <a:p>
            <a:pPr marL="0" indent="0" algn="just">
              <a:buNone/>
            </a:pPr>
            <a:r>
              <a:rPr lang="el-GR" sz="2000" dirty="0" smtClean="0"/>
              <a:t>Η ύλη αποτελείται από πολύ μικρά δομικά σωματίδια που ονομάζονται άτομα, μόρια και ιόντα.</a:t>
            </a:r>
          </a:p>
          <a:p>
            <a:pPr algn="just">
              <a:buFont typeface="Wingdings" pitchFamily="2" charset="2"/>
              <a:buChar char="Ø"/>
            </a:pPr>
            <a:r>
              <a:rPr lang="el-GR" sz="2000" dirty="0" smtClean="0"/>
              <a:t>Άτομο είναι το μικρότερο σωματίδιο ύλης που </a:t>
            </a:r>
            <a:r>
              <a:rPr lang="el-GR" sz="2000" u="sng" dirty="0" smtClean="0"/>
              <a:t>δεν μπορεί να υπάρξει ελεύθερο στη φύση</a:t>
            </a:r>
            <a:r>
              <a:rPr lang="el-GR" sz="2000" dirty="0" smtClean="0"/>
              <a:t>. Όταν ενώνονται </a:t>
            </a:r>
            <a:r>
              <a:rPr lang="el-GR" sz="2000" u="sng" dirty="0" smtClean="0"/>
              <a:t>όμοια</a:t>
            </a:r>
            <a:r>
              <a:rPr lang="el-GR" sz="2000" dirty="0" smtClean="0"/>
              <a:t> άτομα μεταξύ τους σχηματίζουν μόρια στοιχείου. Όταν ενώνονται </a:t>
            </a:r>
            <a:r>
              <a:rPr lang="el-GR" sz="2000" u="sng" dirty="0" smtClean="0"/>
              <a:t>διαφορετικά</a:t>
            </a:r>
            <a:r>
              <a:rPr lang="el-GR" sz="2000" dirty="0" smtClean="0"/>
              <a:t> άτομα σχηματίζουν </a:t>
            </a:r>
            <a:r>
              <a:rPr lang="en-US" sz="2000" dirty="0" smtClean="0"/>
              <a:t> </a:t>
            </a:r>
            <a:r>
              <a:rPr lang="el-GR" sz="2000" dirty="0" smtClean="0"/>
              <a:t>χημική </a:t>
            </a:r>
            <a:r>
              <a:rPr lang="el-GR" sz="2000" dirty="0" smtClean="0"/>
              <a:t>ένωση.</a:t>
            </a:r>
          </a:p>
          <a:p>
            <a:pPr algn="just">
              <a:buFont typeface="Wingdings" pitchFamily="2" charset="2"/>
              <a:buChar char="Ø"/>
            </a:pPr>
            <a:r>
              <a:rPr lang="el-GR" sz="2000" dirty="0" smtClean="0"/>
              <a:t>Μόριο είναι το μικρότερο σωματίδιο ύλης που </a:t>
            </a:r>
            <a:r>
              <a:rPr lang="el-GR" sz="2000" u="sng" dirty="0" smtClean="0"/>
              <a:t>μπορεί να υπάρξει σε ελεύθερη κατάσταση</a:t>
            </a:r>
            <a:r>
              <a:rPr lang="el-GR" sz="2000" dirty="0" smtClean="0"/>
              <a:t>.</a:t>
            </a:r>
          </a:p>
          <a:p>
            <a:pPr algn="just">
              <a:buFont typeface="Wingdings" pitchFamily="2" charset="2"/>
              <a:buChar char="Ø"/>
            </a:pPr>
            <a:r>
              <a:rPr lang="el-GR" sz="2000" dirty="0" smtClean="0"/>
              <a:t>Χημική ένωση είναι μια ουσία που αποτελείται από 2 ή περισσότερα </a:t>
            </a:r>
            <a:r>
              <a:rPr lang="el-GR" sz="2000" u="sng" dirty="0" smtClean="0"/>
              <a:t>διαφορετικά είδη</a:t>
            </a:r>
            <a:r>
              <a:rPr lang="el-GR" sz="2000" dirty="0" smtClean="0"/>
              <a:t> ατόμων.</a:t>
            </a:r>
          </a:p>
          <a:p>
            <a:pPr algn="just">
              <a:buFont typeface="Wingdings" pitchFamily="2" charset="2"/>
              <a:buChar char="Ø"/>
            </a:pPr>
            <a:endParaRPr lang="el-GR" sz="2000" dirty="0" smtClean="0"/>
          </a:p>
          <a:p>
            <a:pPr algn="just">
              <a:buNone/>
            </a:pPr>
            <a:endParaRPr lang="el-GR" dirty="0" smtClean="0"/>
          </a:p>
        </p:txBody>
      </p:sp>
      <p:sp>
        <p:nvSpPr>
          <p:cNvPr id="4" name="3 - TextBox"/>
          <p:cNvSpPr txBox="1"/>
          <p:nvPr/>
        </p:nvSpPr>
        <p:spPr>
          <a:xfrm>
            <a:off x="827584" y="3933056"/>
            <a:ext cx="7272808" cy="2554545"/>
          </a:xfrm>
          <a:prstGeom prst="rect">
            <a:avLst/>
          </a:prstGeom>
          <a:ln w="28575">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2000" u="sng" dirty="0" smtClean="0"/>
              <a:t>Παραδείγματα</a:t>
            </a:r>
            <a:r>
              <a:rPr lang="en-US" sz="2000" dirty="0" smtClean="0"/>
              <a:t>:</a:t>
            </a:r>
          </a:p>
          <a:p>
            <a:pPr marL="270000" indent="-270000" algn="just">
              <a:buFont typeface="Wingdings" pitchFamily="2" charset="2"/>
              <a:buChar char="Ø"/>
            </a:pPr>
            <a:r>
              <a:rPr lang="el-GR" sz="2000" dirty="0" smtClean="0"/>
              <a:t>2 άτομα υδρογόνου (Η) ενώνονται και σχηματίζουν ένα μόριο υδρογόνου (Η</a:t>
            </a:r>
            <a:r>
              <a:rPr lang="el-GR" sz="2000" baseline="-25000" dirty="0" smtClean="0"/>
              <a:t>2</a:t>
            </a:r>
            <a:r>
              <a:rPr lang="el-GR" sz="2000" dirty="0" smtClean="0"/>
              <a:t>) </a:t>
            </a:r>
            <a:endParaRPr lang="en-US" sz="2000" dirty="0" smtClean="0"/>
          </a:p>
          <a:p>
            <a:pPr marL="270000" indent="-270000" algn="just">
              <a:buFont typeface="Wingdings" pitchFamily="2" charset="2"/>
              <a:buChar char="Ø"/>
            </a:pPr>
            <a:r>
              <a:rPr lang="el-GR" sz="2000" dirty="0" smtClean="0"/>
              <a:t>2 άτομα οξυγόνου (Ο) ενώνονται για να σχηματίσουν ένα μόριο οξυγόνου (Ο</a:t>
            </a:r>
            <a:r>
              <a:rPr lang="el-GR" sz="2000" baseline="-25000" dirty="0" smtClean="0"/>
              <a:t>2</a:t>
            </a:r>
            <a:r>
              <a:rPr lang="el-GR" sz="2000" dirty="0" smtClean="0"/>
              <a:t>). </a:t>
            </a:r>
            <a:endParaRPr lang="en-US" sz="2000" dirty="0" smtClean="0"/>
          </a:p>
          <a:p>
            <a:pPr marL="270000" indent="-270000" algn="just">
              <a:buFont typeface="Wingdings" pitchFamily="2" charset="2"/>
              <a:buChar char="Ø"/>
            </a:pPr>
            <a:r>
              <a:rPr lang="el-GR" sz="2000" dirty="0" smtClean="0"/>
              <a:t>Αν ενωθούν 3 άτομα οξυγόνου σχηματίζεται το όζον (Ο</a:t>
            </a:r>
            <a:r>
              <a:rPr lang="el-GR" sz="2000" baseline="-25000" dirty="0" smtClean="0"/>
              <a:t>3</a:t>
            </a:r>
            <a:r>
              <a:rPr lang="el-GR" sz="2000" dirty="0" smtClean="0"/>
              <a:t>). </a:t>
            </a:r>
            <a:endParaRPr lang="en-US" sz="2000" dirty="0" smtClean="0"/>
          </a:p>
          <a:p>
            <a:pPr marL="270000" indent="-270000" algn="just">
              <a:buFont typeface="Wingdings" pitchFamily="2" charset="2"/>
              <a:buChar char="Ø"/>
            </a:pPr>
            <a:r>
              <a:rPr lang="el-GR" sz="2000" dirty="0" smtClean="0"/>
              <a:t>Αν ενωθούν 2 άτομα υδρογόνου με 1 οξυγόνου σχηματίζεται το νερό (Η</a:t>
            </a:r>
            <a:r>
              <a:rPr lang="el-GR" sz="2000" baseline="-25000" dirty="0" smtClean="0"/>
              <a:t>2</a:t>
            </a:r>
            <a:r>
              <a:rPr lang="el-GR" sz="2000" dirty="0" smtClean="0"/>
              <a:t>0).</a:t>
            </a:r>
            <a:endParaRPr lang="el-G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Δομη</a:t>
            </a:r>
            <a:r>
              <a:rPr lang="el-GR" dirty="0" smtClean="0"/>
              <a:t> </a:t>
            </a:r>
            <a:r>
              <a:rPr lang="el-GR" dirty="0" err="1" smtClean="0"/>
              <a:t>τησ</a:t>
            </a:r>
            <a:r>
              <a:rPr lang="el-GR" dirty="0" smtClean="0"/>
              <a:t> </a:t>
            </a:r>
            <a:r>
              <a:rPr lang="el-GR" dirty="0" err="1" smtClean="0"/>
              <a:t>υλησ</a:t>
            </a:r>
            <a:endParaRPr lang="el-GR" dirty="0"/>
          </a:p>
        </p:txBody>
      </p:sp>
      <p:sp>
        <p:nvSpPr>
          <p:cNvPr id="3" name="2 - Θέση περιεχομένου"/>
          <p:cNvSpPr>
            <a:spLocks noGrp="1"/>
          </p:cNvSpPr>
          <p:nvPr>
            <p:ph sz="quarter" idx="1"/>
          </p:nvPr>
        </p:nvSpPr>
        <p:spPr>
          <a:xfrm>
            <a:off x="395536" y="764704"/>
            <a:ext cx="7920880" cy="2304256"/>
          </a:xfrm>
        </p:spPr>
        <p:txBody>
          <a:bodyPr>
            <a:normAutofit/>
          </a:bodyPr>
          <a:lstStyle/>
          <a:p>
            <a:pPr marL="273600" lvl="1" algn="just">
              <a:buFont typeface="Wingdings" pitchFamily="2" charset="2"/>
              <a:buChar char="Ø"/>
            </a:pPr>
            <a:r>
              <a:rPr lang="el-GR" sz="2200" dirty="0" smtClean="0"/>
              <a:t>Οι χημικές ενώσεις έχουν καθορισμένη σύσταση και αναλογία ατόμων. Μπορούν να διασπαστούν στα άτομα που τις αποτελούν μόνο με χημικές μεθόδους (χημικές αντιδράσεις). </a:t>
            </a:r>
          </a:p>
          <a:p>
            <a:pPr marL="273600" lvl="1" algn="just">
              <a:buFont typeface="Wingdings" pitchFamily="2" charset="2"/>
              <a:buChar char="Ø"/>
            </a:pPr>
            <a:r>
              <a:rPr lang="el-GR" sz="2200" dirty="0" smtClean="0"/>
              <a:t>Μια χημική ένωση μπορεί να είναι σε υγρή στερεή ή αέρια μορφή.</a:t>
            </a:r>
            <a:endParaRPr lang="el-GR" sz="2200" dirty="0"/>
          </a:p>
        </p:txBody>
      </p:sp>
      <p:pic>
        <p:nvPicPr>
          <p:cNvPr id="5" name="4 - Εικόνα" descr="lwUhA.jpg"/>
          <p:cNvPicPr>
            <a:picLocks noChangeAspect="1"/>
          </p:cNvPicPr>
          <p:nvPr/>
        </p:nvPicPr>
        <p:blipFill>
          <a:blip r:embed="rId3" cstate="print"/>
          <a:stretch>
            <a:fillRect/>
          </a:stretch>
        </p:blipFill>
        <p:spPr>
          <a:xfrm>
            <a:off x="1403648" y="3068960"/>
            <a:ext cx="1481306" cy="1296143"/>
          </a:xfrm>
          <a:prstGeom prst="rect">
            <a:avLst/>
          </a:prstGeom>
        </p:spPr>
      </p:pic>
      <p:pic>
        <p:nvPicPr>
          <p:cNvPr id="6" name="3 - Θέση περιεχομένου" descr="depositphotos_51289779-stock-photo-oxygen-o2-molecular-structure-isolated.jpg"/>
          <p:cNvPicPr>
            <a:picLocks noChangeAspect="1"/>
          </p:cNvPicPr>
          <p:nvPr/>
        </p:nvPicPr>
        <p:blipFill>
          <a:blip r:embed="rId4" cstate="print"/>
          <a:stretch>
            <a:fillRect/>
          </a:stretch>
        </p:blipFill>
        <p:spPr>
          <a:xfrm flipV="1">
            <a:off x="1043608" y="5373216"/>
            <a:ext cx="2592288" cy="732479"/>
          </a:xfrm>
          <a:prstGeom prst="rect">
            <a:avLst/>
          </a:prstGeom>
        </p:spPr>
      </p:pic>
      <p:pic>
        <p:nvPicPr>
          <p:cNvPr id="7" name="6 - Εικόνα" descr="480218221.jpg"/>
          <p:cNvPicPr>
            <a:picLocks noChangeAspect="1"/>
          </p:cNvPicPr>
          <p:nvPr/>
        </p:nvPicPr>
        <p:blipFill>
          <a:blip r:embed="rId5" cstate="print"/>
          <a:stretch>
            <a:fillRect/>
          </a:stretch>
        </p:blipFill>
        <p:spPr>
          <a:xfrm>
            <a:off x="5652120" y="2996952"/>
            <a:ext cx="2767142" cy="1224136"/>
          </a:xfrm>
          <a:prstGeom prst="rect">
            <a:avLst/>
          </a:prstGeom>
        </p:spPr>
      </p:pic>
      <p:pic>
        <p:nvPicPr>
          <p:cNvPr id="8" name="7 - Εικόνα" descr="depositphotos_41913073-stock-photo-water-h2o-molecular-structure-isolated.jpg"/>
          <p:cNvPicPr>
            <a:picLocks noChangeAspect="1"/>
          </p:cNvPicPr>
          <p:nvPr/>
        </p:nvPicPr>
        <p:blipFill>
          <a:blip r:embed="rId6" cstate="print"/>
          <a:stretch>
            <a:fillRect/>
          </a:stretch>
        </p:blipFill>
        <p:spPr>
          <a:xfrm>
            <a:off x="5436096" y="4581128"/>
            <a:ext cx="3312368" cy="1944216"/>
          </a:xfrm>
          <a:prstGeom prst="rect">
            <a:avLst/>
          </a:prstGeom>
        </p:spPr>
      </p:pic>
      <p:sp>
        <p:nvSpPr>
          <p:cNvPr id="9" name="8 - TextBox"/>
          <p:cNvSpPr txBox="1"/>
          <p:nvPr/>
        </p:nvSpPr>
        <p:spPr>
          <a:xfrm>
            <a:off x="1187624" y="6093296"/>
            <a:ext cx="2286139" cy="338554"/>
          </a:xfrm>
          <a:prstGeom prst="rect">
            <a:avLst/>
          </a:prstGeom>
          <a:noFill/>
        </p:spPr>
        <p:txBody>
          <a:bodyPr wrap="none" rtlCol="0">
            <a:spAutoFit/>
          </a:bodyPr>
          <a:lstStyle/>
          <a:p>
            <a:r>
              <a:rPr lang="el-GR" sz="1600" dirty="0" smtClean="0"/>
              <a:t>Μοριακή δομή οξυγόνου</a:t>
            </a:r>
            <a:endParaRPr lang="el-GR" sz="1600" dirty="0"/>
          </a:p>
        </p:txBody>
      </p:sp>
      <p:sp>
        <p:nvSpPr>
          <p:cNvPr id="10" name="9 - TextBox"/>
          <p:cNvSpPr txBox="1"/>
          <p:nvPr/>
        </p:nvSpPr>
        <p:spPr>
          <a:xfrm>
            <a:off x="971600" y="4365104"/>
            <a:ext cx="2424062" cy="338554"/>
          </a:xfrm>
          <a:prstGeom prst="rect">
            <a:avLst/>
          </a:prstGeom>
          <a:noFill/>
        </p:spPr>
        <p:txBody>
          <a:bodyPr wrap="none" rtlCol="0">
            <a:spAutoFit/>
          </a:bodyPr>
          <a:lstStyle/>
          <a:p>
            <a:r>
              <a:rPr lang="el-GR" sz="1600" dirty="0" smtClean="0"/>
              <a:t>Μοριακή δομή υδρογόνου</a:t>
            </a:r>
            <a:endParaRPr lang="el-GR" sz="1600" dirty="0"/>
          </a:p>
        </p:txBody>
      </p:sp>
      <p:sp>
        <p:nvSpPr>
          <p:cNvPr id="11" name="10 - TextBox"/>
          <p:cNvSpPr txBox="1"/>
          <p:nvPr/>
        </p:nvSpPr>
        <p:spPr>
          <a:xfrm>
            <a:off x="6012160" y="4149080"/>
            <a:ext cx="2136739" cy="338554"/>
          </a:xfrm>
          <a:prstGeom prst="rect">
            <a:avLst/>
          </a:prstGeom>
          <a:noFill/>
        </p:spPr>
        <p:txBody>
          <a:bodyPr wrap="none" rtlCol="0">
            <a:spAutoFit/>
          </a:bodyPr>
          <a:lstStyle/>
          <a:p>
            <a:r>
              <a:rPr lang="el-GR" sz="1600" dirty="0" smtClean="0"/>
              <a:t>Μοριακή δομή όζοντος</a:t>
            </a:r>
            <a:endParaRPr lang="el-GR" sz="1600" dirty="0"/>
          </a:p>
        </p:txBody>
      </p:sp>
      <p:sp>
        <p:nvSpPr>
          <p:cNvPr id="12" name="11 - TextBox"/>
          <p:cNvSpPr txBox="1"/>
          <p:nvPr/>
        </p:nvSpPr>
        <p:spPr>
          <a:xfrm>
            <a:off x="6084168" y="6165304"/>
            <a:ext cx="1989263" cy="338554"/>
          </a:xfrm>
          <a:prstGeom prst="rect">
            <a:avLst/>
          </a:prstGeom>
          <a:noFill/>
        </p:spPr>
        <p:txBody>
          <a:bodyPr wrap="square" rtlCol="0">
            <a:spAutoFit/>
          </a:bodyPr>
          <a:lstStyle/>
          <a:p>
            <a:r>
              <a:rPr lang="el-GR" sz="1600" dirty="0" smtClean="0"/>
              <a:t>Μοριακή δομή νερού</a:t>
            </a:r>
            <a:endParaRPr lang="el-G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Δομη</a:t>
            </a:r>
            <a:r>
              <a:rPr lang="el-GR" dirty="0" smtClean="0"/>
              <a:t> </a:t>
            </a:r>
            <a:r>
              <a:rPr lang="el-GR" dirty="0" err="1" smtClean="0"/>
              <a:t>τησ</a:t>
            </a:r>
            <a:r>
              <a:rPr lang="el-GR" dirty="0" smtClean="0"/>
              <a:t> </a:t>
            </a:r>
            <a:r>
              <a:rPr lang="el-GR" dirty="0" err="1" smtClean="0"/>
              <a:t>υλησ</a:t>
            </a:r>
            <a:endParaRPr lang="el-GR" dirty="0"/>
          </a:p>
        </p:txBody>
      </p:sp>
      <p:sp>
        <p:nvSpPr>
          <p:cNvPr id="13" name="12 - Θέση περιεχομένου"/>
          <p:cNvSpPr>
            <a:spLocks noGrp="1"/>
          </p:cNvSpPr>
          <p:nvPr>
            <p:ph sz="quarter" idx="1"/>
          </p:nvPr>
        </p:nvSpPr>
        <p:spPr>
          <a:xfrm>
            <a:off x="467544" y="836712"/>
            <a:ext cx="8003232" cy="5421216"/>
          </a:xfrm>
        </p:spPr>
        <p:txBody>
          <a:bodyPr>
            <a:normAutofit/>
          </a:bodyPr>
          <a:lstStyle/>
          <a:p>
            <a:pPr algn="just">
              <a:buFont typeface="Wingdings" pitchFamily="2" charset="2"/>
              <a:buChar char="Ø"/>
            </a:pPr>
            <a:r>
              <a:rPr lang="el-GR" sz="2200" dirty="0" smtClean="0"/>
              <a:t>Ιόν είναι ένα φορτισμένο άτομο (</a:t>
            </a:r>
            <a:r>
              <a:rPr lang="en-US" sz="2200" dirty="0" smtClean="0"/>
              <a:t>Na</a:t>
            </a:r>
            <a:r>
              <a:rPr lang="en-US" sz="2200" baseline="30000" dirty="0" smtClean="0"/>
              <a:t>+</a:t>
            </a:r>
            <a:r>
              <a:rPr lang="en-US" sz="2200" dirty="0" smtClean="0"/>
              <a:t>, K</a:t>
            </a:r>
            <a:r>
              <a:rPr lang="en-US" sz="2200" baseline="30000" dirty="0" smtClean="0"/>
              <a:t>+</a:t>
            </a:r>
            <a:r>
              <a:rPr lang="en-US" sz="2200" dirty="0" smtClean="0"/>
              <a:t>, </a:t>
            </a:r>
            <a:r>
              <a:rPr lang="en-US" sz="2200" dirty="0" err="1" smtClean="0"/>
              <a:t>Cl</a:t>
            </a:r>
            <a:r>
              <a:rPr lang="el-GR" sz="2200" baseline="30000" dirty="0" smtClean="0"/>
              <a:t>-</a:t>
            </a:r>
            <a:r>
              <a:rPr lang="en-US" sz="2200" dirty="0" smtClean="0"/>
              <a:t>) </a:t>
            </a:r>
            <a:r>
              <a:rPr lang="el-GR" sz="2200" dirty="0" smtClean="0"/>
              <a:t>ή φορτισμένο συγκρότημα ατόμων </a:t>
            </a:r>
            <a:r>
              <a:rPr lang="en-US" sz="2200" dirty="0" smtClean="0"/>
              <a:t>(NH</a:t>
            </a:r>
            <a:r>
              <a:rPr lang="en-US" sz="2200" baseline="-25000" dirty="0" smtClean="0"/>
              <a:t>4</a:t>
            </a:r>
            <a:r>
              <a:rPr lang="en-US" sz="2200" baseline="30000" dirty="0" smtClean="0"/>
              <a:t>+</a:t>
            </a:r>
            <a:r>
              <a:rPr lang="en-US" sz="2200" dirty="0" smtClean="0"/>
              <a:t>, SO</a:t>
            </a:r>
            <a:r>
              <a:rPr lang="en-US" sz="2200" baseline="-25000" dirty="0" smtClean="0"/>
              <a:t>4</a:t>
            </a:r>
            <a:r>
              <a:rPr lang="en-US" sz="2200" baseline="30000" dirty="0" smtClean="0"/>
              <a:t>2-</a:t>
            </a:r>
            <a:r>
              <a:rPr lang="en-US" sz="2200" dirty="0" smtClean="0"/>
              <a:t>)</a:t>
            </a:r>
            <a:r>
              <a:rPr lang="el-GR" sz="2200" dirty="0" smtClean="0"/>
              <a:t>.</a:t>
            </a:r>
          </a:p>
          <a:p>
            <a:pPr lvl="1" algn="just">
              <a:buFont typeface="Courier New" pitchFamily="49" charset="0"/>
              <a:buChar char="o"/>
            </a:pPr>
            <a:r>
              <a:rPr lang="el-GR" sz="2200" dirty="0" smtClean="0"/>
              <a:t>Αν το φορτίο είναι θετικό ονομάζεται κατιόν.</a:t>
            </a:r>
          </a:p>
          <a:p>
            <a:pPr lvl="1" algn="just">
              <a:buFont typeface="Courier New" pitchFamily="49" charset="0"/>
              <a:buChar char="o"/>
            </a:pPr>
            <a:r>
              <a:rPr lang="el-GR" sz="2200" dirty="0" smtClean="0"/>
              <a:t>Αν το φορτίο είναι αρνητικό ονομάζεται ανιόν.</a:t>
            </a:r>
            <a:endParaRPr lang="el-GR" sz="2200" dirty="0"/>
          </a:p>
        </p:txBody>
      </p:sp>
      <p:sp>
        <p:nvSpPr>
          <p:cNvPr id="14" name="13 - TextBox"/>
          <p:cNvSpPr txBox="1"/>
          <p:nvPr/>
        </p:nvSpPr>
        <p:spPr>
          <a:xfrm>
            <a:off x="611560" y="2708920"/>
            <a:ext cx="7776863" cy="2123658"/>
          </a:xfrm>
          <a:prstGeom prst="rect">
            <a:avLst/>
          </a:prstGeom>
          <a:ln w="28575">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2200" dirty="0" smtClean="0"/>
              <a:t>Τα ιόντα προκύπτουν από την ανταλλαγή ηλεκτρονίων (</a:t>
            </a:r>
            <a:r>
              <a:rPr lang="en-US" sz="2200" dirty="0" smtClean="0"/>
              <a:t>e</a:t>
            </a:r>
            <a:r>
              <a:rPr lang="en-US" sz="2200" baseline="30000" dirty="0" smtClean="0"/>
              <a:t>-</a:t>
            </a:r>
            <a:r>
              <a:rPr lang="en-US" sz="2200" dirty="0" smtClean="0"/>
              <a:t>) </a:t>
            </a:r>
            <a:r>
              <a:rPr lang="el-GR" sz="2200" dirty="0" smtClean="0"/>
              <a:t>που είναι αρνητικά φορτισμένα σωματίδια. </a:t>
            </a:r>
          </a:p>
          <a:p>
            <a:pPr marL="273600" indent="-273600" algn="just">
              <a:buFont typeface="Arial" pitchFamily="34" charset="0"/>
              <a:buChar char="•"/>
            </a:pPr>
            <a:r>
              <a:rPr lang="el-GR" sz="2200" dirty="0" smtClean="0"/>
              <a:t>Αν τα άτομα έχουν ένα ή περισσότερα ηλεκτρόνια τότε είναι αρνητικά φορτισμένα (ανιόντα)</a:t>
            </a:r>
          </a:p>
          <a:p>
            <a:pPr marL="273600" indent="-273600" algn="just">
              <a:buFont typeface="Arial" pitchFamily="34" charset="0"/>
              <a:buChar char="•"/>
            </a:pPr>
            <a:r>
              <a:rPr lang="el-GR" sz="2200" dirty="0" smtClean="0"/>
              <a:t>Αν έχουν λιγότερα τότε είναι θετικά φορτισμένα (κατιόντα)</a:t>
            </a:r>
          </a:p>
          <a:p>
            <a:pPr algn="just"/>
            <a:endParaRPr lang="el-GR"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652934"/>
          </a:xfrm>
        </p:spPr>
        <p:txBody>
          <a:bodyPr/>
          <a:lstStyle/>
          <a:p>
            <a:pPr algn="ctr"/>
            <a:r>
              <a:rPr lang="el-GR" dirty="0" err="1" smtClean="0"/>
              <a:t>Δομη</a:t>
            </a:r>
            <a:r>
              <a:rPr lang="el-GR" dirty="0" smtClean="0"/>
              <a:t> </a:t>
            </a:r>
            <a:r>
              <a:rPr lang="el-GR" dirty="0" err="1" smtClean="0"/>
              <a:t>τησ</a:t>
            </a:r>
            <a:r>
              <a:rPr lang="el-GR" dirty="0" smtClean="0"/>
              <a:t> </a:t>
            </a:r>
            <a:r>
              <a:rPr lang="el-GR" dirty="0" err="1" smtClean="0"/>
              <a:t>υλησ</a:t>
            </a:r>
            <a:endParaRPr lang="el-GR" dirty="0"/>
          </a:p>
        </p:txBody>
      </p:sp>
      <p:sp>
        <p:nvSpPr>
          <p:cNvPr id="3" name="2 - Θέση περιεχομένου"/>
          <p:cNvSpPr>
            <a:spLocks noGrp="1"/>
          </p:cNvSpPr>
          <p:nvPr>
            <p:ph sz="quarter" idx="1"/>
          </p:nvPr>
        </p:nvSpPr>
        <p:spPr>
          <a:xfrm>
            <a:off x="539552" y="980728"/>
            <a:ext cx="7467600" cy="4873752"/>
          </a:xfrm>
        </p:spPr>
        <p:txBody>
          <a:bodyPr>
            <a:normAutofit/>
          </a:bodyPr>
          <a:lstStyle/>
          <a:p>
            <a:pPr marL="0" indent="0" algn="just">
              <a:buNone/>
            </a:pPr>
            <a:r>
              <a:rPr lang="el-GR" sz="2200" dirty="0" smtClean="0"/>
              <a:t>Τα μόρια των στοιχείων και των ενώσεων συμβολίζονται με χημικούς τύπους</a:t>
            </a:r>
            <a:r>
              <a:rPr lang="en-US" sz="2200" dirty="0" smtClean="0"/>
              <a:t>. </a:t>
            </a:r>
            <a:r>
              <a:rPr lang="el-GR" sz="2200" dirty="0" smtClean="0"/>
              <a:t>Οι χημικοί τύποι είναι 2 ειδών</a:t>
            </a:r>
            <a:r>
              <a:rPr lang="en-US" sz="2200" dirty="0" smtClean="0"/>
              <a:t>:</a:t>
            </a:r>
            <a:endParaRPr lang="el-GR" sz="2200" dirty="0" smtClean="0"/>
          </a:p>
          <a:p>
            <a:pPr algn="just">
              <a:buFont typeface="Wingdings" pitchFamily="2" charset="2"/>
              <a:buChar char="Ø"/>
            </a:pPr>
            <a:r>
              <a:rPr lang="el-GR" sz="2200" u="sng" dirty="0" smtClean="0"/>
              <a:t>Ο μοριακός τύπος</a:t>
            </a:r>
            <a:r>
              <a:rPr lang="el-GR" sz="2200" dirty="0" smtClean="0"/>
              <a:t> μιας χημικής ένωσης δείχνει τα στοιχεία που την αποτελούν και την αναλογία τους. Για παράδειγμα ο μοριακός τύπος του </a:t>
            </a:r>
            <a:r>
              <a:rPr lang="el-GR" sz="2200" b="1" dirty="0" smtClean="0"/>
              <a:t>νερού</a:t>
            </a:r>
            <a:r>
              <a:rPr lang="el-GR" sz="2200" dirty="0" smtClean="0"/>
              <a:t> είναι </a:t>
            </a:r>
            <a:r>
              <a:rPr lang="el-GR" sz="2200" b="1" dirty="0" smtClean="0"/>
              <a:t>Η</a:t>
            </a:r>
            <a:r>
              <a:rPr lang="el-GR" sz="2200" b="1" baseline="-25000" dirty="0" smtClean="0"/>
              <a:t>2</a:t>
            </a:r>
            <a:r>
              <a:rPr lang="el-GR" sz="2200" b="1" dirty="0" smtClean="0"/>
              <a:t>0</a:t>
            </a:r>
            <a:r>
              <a:rPr lang="el-GR" sz="2200" dirty="0" smtClean="0"/>
              <a:t> και του </a:t>
            </a:r>
            <a:r>
              <a:rPr lang="el-GR" sz="2200" b="1" dirty="0" smtClean="0"/>
              <a:t>οξυζενέ Η</a:t>
            </a:r>
            <a:r>
              <a:rPr lang="el-GR" sz="2200" b="1" baseline="-25000" dirty="0" smtClean="0"/>
              <a:t>2</a:t>
            </a:r>
            <a:r>
              <a:rPr lang="el-GR" sz="2200" b="1" dirty="0" smtClean="0"/>
              <a:t>Ο</a:t>
            </a:r>
            <a:r>
              <a:rPr lang="el-GR" sz="2200" b="1" baseline="-25000" dirty="0" smtClean="0"/>
              <a:t>2</a:t>
            </a:r>
          </a:p>
          <a:p>
            <a:pPr algn="just">
              <a:buFont typeface="Wingdings" pitchFamily="2" charset="2"/>
              <a:buChar char="Ø"/>
            </a:pPr>
            <a:r>
              <a:rPr lang="el-GR" sz="2200" u="sng" dirty="0" smtClean="0"/>
              <a:t>Ο συντακτικός τύπος </a:t>
            </a:r>
            <a:r>
              <a:rPr lang="el-GR" sz="2200" dirty="0" smtClean="0"/>
              <a:t>δείχνει τη διάταξη των ατόμων στο μόριο. Για παράδειγμα ο συντακτικός τύπος του </a:t>
            </a:r>
            <a:r>
              <a:rPr lang="el-GR" sz="2200" b="1" dirty="0" smtClean="0"/>
              <a:t>νερού </a:t>
            </a:r>
            <a:r>
              <a:rPr lang="el-GR" sz="2200" dirty="0" smtClean="0"/>
              <a:t>είναι </a:t>
            </a:r>
            <a:r>
              <a:rPr lang="el-GR" sz="2200" b="1" dirty="0" smtClean="0"/>
              <a:t>Η-Ο-Η</a:t>
            </a:r>
            <a:r>
              <a:rPr lang="el-GR" sz="2200" dirty="0" smtClean="0"/>
              <a:t> και του </a:t>
            </a:r>
            <a:r>
              <a:rPr lang="el-GR" sz="2200" b="1" dirty="0" smtClean="0"/>
              <a:t>οξυζενέ Η-Ο-Ο-Η</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652934"/>
          </a:xfrm>
        </p:spPr>
        <p:txBody>
          <a:bodyPr/>
          <a:lstStyle/>
          <a:p>
            <a:pPr algn="ctr"/>
            <a:r>
              <a:rPr lang="el-GR" dirty="0" err="1" smtClean="0"/>
              <a:t>Φυσικα</a:t>
            </a:r>
            <a:r>
              <a:rPr lang="el-GR" dirty="0" smtClean="0"/>
              <a:t> &amp; </a:t>
            </a:r>
            <a:r>
              <a:rPr lang="el-GR" dirty="0" err="1" smtClean="0"/>
              <a:t>χημικα</a:t>
            </a:r>
            <a:r>
              <a:rPr lang="el-GR" dirty="0" smtClean="0"/>
              <a:t> </a:t>
            </a:r>
            <a:r>
              <a:rPr lang="el-GR" dirty="0" err="1" smtClean="0"/>
              <a:t>φαινομενα</a:t>
            </a:r>
            <a:endParaRPr lang="el-GR" dirty="0"/>
          </a:p>
        </p:txBody>
      </p:sp>
      <p:sp>
        <p:nvSpPr>
          <p:cNvPr id="3" name="2 - Θέση περιεχομένου"/>
          <p:cNvSpPr>
            <a:spLocks noGrp="1"/>
          </p:cNvSpPr>
          <p:nvPr>
            <p:ph sz="quarter" idx="1"/>
          </p:nvPr>
        </p:nvSpPr>
        <p:spPr>
          <a:xfrm>
            <a:off x="539552" y="908720"/>
            <a:ext cx="7467600" cy="3816424"/>
          </a:xfrm>
        </p:spPr>
        <p:txBody>
          <a:bodyPr>
            <a:normAutofit/>
          </a:bodyPr>
          <a:lstStyle/>
          <a:p>
            <a:pPr algn="just">
              <a:buFont typeface="Wingdings" pitchFamily="2" charset="2"/>
              <a:buChar char="Ø"/>
            </a:pPr>
            <a:r>
              <a:rPr lang="el-GR" sz="2200" u="sng" dirty="0" smtClean="0"/>
              <a:t>Φυσικά φαινόμενα</a:t>
            </a:r>
            <a:r>
              <a:rPr lang="el-GR" sz="2200" dirty="0" smtClean="0"/>
              <a:t> είναι οι μεταβολές εκείνες κατά τις οποίες δεν αλλάζει η χημική σύσταση των ουσιών. Για παράδειγμα το λιώσιμο του πάγου, η εξάτμιση του νερού, το σπάσιμο του γυαλιού είναι φυσικά φαινόμενα.</a:t>
            </a:r>
          </a:p>
          <a:p>
            <a:pPr algn="just">
              <a:buFont typeface="Wingdings" pitchFamily="2" charset="2"/>
              <a:buChar char="Ø"/>
            </a:pPr>
            <a:r>
              <a:rPr lang="el-GR" sz="2200" u="sng" dirty="0" smtClean="0"/>
              <a:t>Χημικά φαινόμενα</a:t>
            </a:r>
            <a:r>
              <a:rPr lang="el-GR" sz="2200" dirty="0" smtClean="0"/>
              <a:t> (ή χημικές αντιδράσεις) ονομάζονται ο μεταβολές κατά τις οποίες αλλάζει η χημική σύσταση των ουσιών και σχηματίζονται νέες χημικές ουσίες. Για παράδειγμα η καύση του ξύλου, το σκούριασμα του σιδήρου, ο μούστος που γίνεται κρασί, η αλλοίωση των τροφίμων, είναι χημικά φαινόμενα.</a:t>
            </a:r>
            <a:endParaRPr lang="el-G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Ταχυτητα</a:t>
            </a:r>
            <a:r>
              <a:rPr lang="el-GR" dirty="0" smtClean="0"/>
              <a:t> </a:t>
            </a:r>
            <a:r>
              <a:rPr lang="el-GR" dirty="0" err="1" smtClean="0"/>
              <a:t>χημικησ</a:t>
            </a:r>
            <a:r>
              <a:rPr lang="el-GR" dirty="0" smtClean="0"/>
              <a:t> </a:t>
            </a:r>
            <a:r>
              <a:rPr lang="el-GR" dirty="0" err="1" smtClean="0"/>
              <a:t>αντιδρασησ</a:t>
            </a:r>
            <a:endParaRPr lang="el-GR" dirty="0"/>
          </a:p>
        </p:txBody>
      </p:sp>
      <p:sp>
        <p:nvSpPr>
          <p:cNvPr id="3" name="2 - Θέση περιεχομένου"/>
          <p:cNvSpPr>
            <a:spLocks noGrp="1"/>
          </p:cNvSpPr>
          <p:nvPr>
            <p:ph sz="quarter" idx="1"/>
          </p:nvPr>
        </p:nvSpPr>
        <p:spPr>
          <a:xfrm>
            <a:off x="539552" y="836712"/>
            <a:ext cx="7467600" cy="4873752"/>
          </a:xfrm>
        </p:spPr>
        <p:txBody>
          <a:bodyPr>
            <a:normAutofit fontScale="92500" lnSpcReduction="20000"/>
          </a:bodyPr>
          <a:lstStyle/>
          <a:p>
            <a:pPr marL="0" indent="0" algn="just">
              <a:buNone/>
            </a:pPr>
            <a:r>
              <a:rPr lang="el-GR" sz="2200" dirty="0" smtClean="0"/>
              <a:t>Ταχύτητα χημικής αντίδρασης ονομάζεται ο ρυθμός με τον οποίο μεταβάλλεται η συγκέντρωση της ουσίας που αντιδρά ή παράγεται σε μια χημική αντίδραση. Για παράδειγμα κατά την καύση του ξύλου ο άνθρακας </a:t>
            </a:r>
            <a:r>
              <a:rPr lang="en-US" sz="2200" dirty="0" smtClean="0"/>
              <a:t>(C) </a:t>
            </a:r>
            <a:r>
              <a:rPr lang="el-GR" sz="2200" dirty="0" smtClean="0"/>
              <a:t>ενώνεται με το οξυγόνο</a:t>
            </a:r>
            <a:r>
              <a:rPr lang="en-US" sz="2200" dirty="0" smtClean="0"/>
              <a:t> (O</a:t>
            </a:r>
            <a:r>
              <a:rPr lang="en-US" sz="2200" baseline="-25000" dirty="0" smtClean="0"/>
              <a:t>2</a:t>
            </a:r>
            <a:r>
              <a:rPr lang="en-US" sz="2200" dirty="0" smtClean="0"/>
              <a:t>)</a:t>
            </a:r>
            <a:r>
              <a:rPr lang="el-GR" sz="2200" dirty="0" smtClean="0"/>
              <a:t> και σχηματίζεται </a:t>
            </a:r>
            <a:r>
              <a:rPr lang="el-GR" sz="2200" dirty="0" err="1" smtClean="0"/>
              <a:t>διοξίδειο</a:t>
            </a:r>
            <a:r>
              <a:rPr lang="el-GR" sz="2200" dirty="0" smtClean="0"/>
              <a:t> του άνθρακα (</a:t>
            </a:r>
            <a:r>
              <a:rPr lang="en-US" sz="2200" dirty="0" smtClean="0"/>
              <a:t>CO</a:t>
            </a:r>
            <a:r>
              <a:rPr lang="en-US" sz="2200" baseline="-25000" dirty="0" smtClean="0"/>
              <a:t>2</a:t>
            </a:r>
            <a:r>
              <a:rPr lang="en-US" sz="2200" dirty="0" smtClean="0"/>
              <a:t>). </a:t>
            </a:r>
            <a:r>
              <a:rPr lang="el-GR" sz="2200" dirty="0" smtClean="0"/>
              <a:t>Ο ρυθμός με τον οποίο παράγεται το </a:t>
            </a:r>
            <a:r>
              <a:rPr lang="en-US" sz="2200" dirty="0" smtClean="0"/>
              <a:t>CO</a:t>
            </a:r>
            <a:r>
              <a:rPr lang="en-US" sz="2200" baseline="-25000" dirty="0" smtClean="0"/>
              <a:t>2</a:t>
            </a:r>
            <a:r>
              <a:rPr lang="el-GR" sz="2200" baseline="-25000" dirty="0" smtClean="0"/>
              <a:t> </a:t>
            </a:r>
            <a:r>
              <a:rPr lang="el-GR" sz="2200" dirty="0" smtClean="0"/>
              <a:t> καθορίζει την ταχύτητα της αντίδρασης.</a:t>
            </a:r>
            <a:endParaRPr lang="en-US" sz="2200" dirty="0" smtClean="0"/>
          </a:p>
          <a:p>
            <a:pPr algn="ctr">
              <a:buNone/>
            </a:pPr>
            <a:r>
              <a:rPr lang="en-US" sz="2200" b="1" dirty="0" smtClean="0"/>
              <a:t>C + O</a:t>
            </a:r>
            <a:r>
              <a:rPr lang="en-US" sz="2200" b="1" baseline="-25000" dirty="0" smtClean="0"/>
              <a:t>2 </a:t>
            </a:r>
            <a:r>
              <a:rPr lang="en-US" sz="2200" b="1" dirty="0" smtClean="0"/>
              <a:t>→ CO</a:t>
            </a:r>
            <a:r>
              <a:rPr lang="en-US" sz="2200" b="1" baseline="-25000" dirty="0" smtClean="0"/>
              <a:t>2</a:t>
            </a:r>
            <a:endParaRPr lang="el-GR" sz="2200" b="1" baseline="-25000" dirty="0" smtClean="0"/>
          </a:p>
          <a:p>
            <a:pPr marL="0" indent="0">
              <a:buNone/>
            </a:pPr>
            <a:r>
              <a:rPr lang="el-GR" sz="2200" dirty="0" smtClean="0"/>
              <a:t>Η ταχύτητα μιας χημικής αντίδρασης εξαρτάται από τους παρακάτω παράγοντες</a:t>
            </a:r>
            <a:r>
              <a:rPr lang="en-US" sz="2200" dirty="0" smtClean="0"/>
              <a:t>:</a:t>
            </a:r>
          </a:p>
          <a:p>
            <a:pPr marL="252000" indent="-252000">
              <a:buClr>
                <a:schemeClr val="tx1"/>
              </a:buClr>
              <a:buSzPct val="90000"/>
              <a:buFont typeface="+mj-lt"/>
              <a:buAutoNum type="arabicParenR"/>
            </a:pPr>
            <a:r>
              <a:rPr lang="el-GR" sz="2200" dirty="0" smtClean="0"/>
              <a:t>Τη συγκέντρωση των ουσιών που αντιδρούν.</a:t>
            </a:r>
          </a:p>
          <a:p>
            <a:pPr marL="252000" indent="-252000">
              <a:buClr>
                <a:schemeClr val="tx1"/>
              </a:buClr>
              <a:buSzPct val="90000"/>
              <a:buFont typeface="+mj-lt"/>
              <a:buAutoNum type="arabicParenR"/>
            </a:pPr>
            <a:r>
              <a:rPr lang="el-GR" sz="2200" dirty="0" smtClean="0"/>
              <a:t>Την επιφάνεια επαφής.</a:t>
            </a:r>
          </a:p>
          <a:p>
            <a:pPr marL="252000" indent="-252000">
              <a:buClr>
                <a:schemeClr val="tx1"/>
              </a:buClr>
              <a:buSzPct val="90000"/>
              <a:buFont typeface="+mj-lt"/>
              <a:buAutoNum type="arabicParenR"/>
            </a:pPr>
            <a:r>
              <a:rPr lang="el-GR" sz="2200" dirty="0" smtClean="0"/>
              <a:t>Τη θερμοκρασία.</a:t>
            </a:r>
          </a:p>
          <a:p>
            <a:pPr marL="252000" indent="-252000">
              <a:buClr>
                <a:schemeClr val="tx1"/>
              </a:buClr>
              <a:buSzPct val="90000"/>
              <a:buFont typeface="+mj-lt"/>
              <a:buAutoNum type="arabicParenR"/>
            </a:pPr>
            <a:r>
              <a:rPr lang="el-GR" sz="2200" dirty="0" smtClean="0"/>
              <a:t>Οι καταλύτες. (ουσίες σε μικρή ποσότητα που κάνουν την αντίδραση πιο γρήγορη)</a:t>
            </a:r>
          </a:p>
          <a:p>
            <a:pPr marL="252000" indent="-252000">
              <a:buClr>
                <a:schemeClr val="tx1"/>
              </a:buClr>
              <a:buSzPct val="90000"/>
              <a:buFont typeface="+mj-lt"/>
              <a:buAutoNum type="arabicParenR"/>
            </a:pPr>
            <a:r>
              <a:rPr lang="el-GR" sz="2200" dirty="0" smtClean="0"/>
              <a:t>Η πίεση όταν μια τουλάχιστον από τις ουσίες που αντιδρούν είναι αέρια</a:t>
            </a:r>
          </a:p>
          <a:p>
            <a:pPr marL="252000" indent="-252000">
              <a:buClr>
                <a:schemeClr val="tx1"/>
              </a:buClr>
              <a:buSzPct val="90000"/>
              <a:buFont typeface="+mj-lt"/>
              <a:buAutoNum type="arabicParenR"/>
            </a:pPr>
            <a:r>
              <a:rPr lang="el-GR" sz="2200" dirty="0" smtClean="0"/>
              <a:t>Οι ακτινοβολίες.</a:t>
            </a:r>
          </a:p>
          <a:p>
            <a:pPr>
              <a:buFont typeface="Wingdings" pitchFamily="2" charset="2"/>
              <a:buChar char="Ø"/>
            </a:pPr>
            <a:endParaRPr lang="en-US" sz="2200" dirty="0" smtClean="0"/>
          </a:p>
          <a:p>
            <a:pPr>
              <a:buFont typeface="Wingdings" pitchFamily="2" charset="2"/>
              <a:buChar char="Ø"/>
            </a:pPr>
            <a:endParaRPr lang="en-US" sz="22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μιγματα</a:t>
            </a:r>
            <a:endParaRPr lang="el-GR" dirty="0"/>
          </a:p>
        </p:txBody>
      </p:sp>
      <p:sp>
        <p:nvSpPr>
          <p:cNvPr id="3" name="2 - Θέση περιεχομένου"/>
          <p:cNvSpPr>
            <a:spLocks noGrp="1"/>
          </p:cNvSpPr>
          <p:nvPr>
            <p:ph sz="quarter" idx="1"/>
          </p:nvPr>
        </p:nvSpPr>
        <p:spPr>
          <a:xfrm>
            <a:off x="539552" y="764704"/>
            <a:ext cx="7467600" cy="4873752"/>
          </a:xfrm>
        </p:spPr>
        <p:txBody>
          <a:bodyPr>
            <a:normAutofit lnSpcReduction="10000"/>
          </a:bodyPr>
          <a:lstStyle/>
          <a:p>
            <a:pPr marL="0" indent="0" algn="just">
              <a:buNone/>
            </a:pPr>
            <a:r>
              <a:rPr lang="el-GR" sz="2200" dirty="0" smtClean="0"/>
              <a:t>Τα μίγματα αποτελούνται από δύο ή περισσότερες ουσίες που </a:t>
            </a:r>
            <a:r>
              <a:rPr lang="el-GR" sz="2200" b="1" dirty="0" smtClean="0"/>
              <a:t>δεν</a:t>
            </a:r>
            <a:r>
              <a:rPr lang="el-GR" sz="2200" dirty="0" smtClean="0"/>
              <a:t> αντιδρούν μεταξύ τους. Πχ ο ατμοσφαιρικός αέρας, το γάλα, το κρασί, οι κρέμες προσώπου, το αλατόνερο είναι μίγματα.</a:t>
            </a:r>
          </a:p>
          <a:p>
            <a:pPr algn="just">
              <a:buNone/>
            </a:pPr>
            <a:r>
              <a:rPr lang="el-GR" sz="2200" dirty="0" smtClean="0"/>
              <a:t>Τα μίγματα διακρίνονται σε</a:t>
            </a:r>
            <a:r>
              <a:rPr lang="en-US" sz="2200" dirty="0" smtClean="0"/>
              <a:t>:</a:t>
            </a:r>
          </a:p>
          <a:p>
            <a:pPr algn="just">
              <a:buFont typeface="Wingdings" pitchFamily="2" charset="2"/>
              <a:buChar char="Ø"/>
            </a:pPr>
            <a:r>
              <a:rPr lang="el-GR" sz="2200" u="sng" dirty="0" smtClean="0"/>
              <a:t>Ομογενή ή διαλύματα</a:t>
            </a:r>
            <a:r>
              <a:rPr lang="el-GR" sz="2200" dirty="0" smtClean="0"/>
              <a:t> που έχουν την ίδια σύσταση και ιδιότητες σε όλη τη μάζα τους. Τα μίγματα οπτικά είναι ομοιόμορφα και δεν μπορούμε να διακρίνουμε τα συστατικά τους. Πχ κρασί, ξύδι, αλατόνερο, ατμοσφαιρικός αέρας.</a:t>
            </a:r>
          </a:p>
          <a:p>
            <a:pPr algn="just">
              <a:buFont typeface="Wingdings" pitchFamily="2" charset="2"/>
              <a:buChar char="Ø"/>
            </a:pPr>
            <a:r>
              <a:rPr lang="el-GR" sz="2200" u="sng" dirty="0" smtClean="0"/>
              <a:t>Ετερογενή</a:t>
            </a:r>
            <a:r>
              <a:rPr lang="el-GR" sz="2200" dirty="0" smtClean="0"/>
              <a:t> που δεν έχουν την ίδια σύσταση και ιδιότητες σε όλη τους τη μάζα και τα συστατικά τους διακρίνονται είτε με γυμνό μάτι ή με μικροσκόπιο. Τα ετερογενή μίγματα είναι ασταθή και διαχωρίζονται στα συστατικά τους είτε μόνα τους είτε με φυσικές μεθόδους. Πχ μίγμα νερού με λάδι, νερό με άμμο, αίμα, γαλακτώματα.</a:t>
            </a:r>
            <a:endParaRPr lang="el-GR"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652934"/>
          </a:xfrm>
        </p:spPr>
        <p:txBody>
          <a:bodyPr/>
          <a:lstStyle/>
          <a:p>
            <a:pPr algn="ctr"/>
            <a:r>
              <a:rPr lang="el-GR" dirty="0" err="1" smtClean="0"/>
              <a:t>Διαφορεσ</a:t>
            </a:r>
            <a:r>
              <a:rPr lang="el-GR" dirty="0" smtClean="0"/>
              <a:t> </a:t>
            </a:r>
            <a:r>
              <a:rPr lang="el-GR" dirty="0" err="1" smtClean="0"/>
              <a:t>μιγματων</a:t>
            </a:r>
            <a:r>
              <a:rPr lang="el-GR" dirty="0" smtClean="0"/>
              <a:t> &amp; </a:t>
            </a:r>
            <a:r>
              <a:rPr lang="el-GR" dirty="0" err="1" smtClean="0"/>
              <a:t>χημικων</a:t>
            </a:r>
            <a:r>
              <a:rPr lang="el-GR" dirty="0" smtClean="0"/>
              <a:t> </a:t>
            </a:r>
            <a:r>
              <a:rPr lang="el-GR" dirty="0" err="1" smtClean="0"/>
              <a:t>ενωσεων</a:t>
            </a:r>
            <a:endParaRPr lang="el-GR" dirty="0"/>
          </a:p>
        </p:txBody>
      </p:sp>
      <p:graphicFrame>
        <p:nvGraphicFramePr>
          <p:cNvPr id="4" name="3 - Θέση περιεχομένου"/>
          <p:cNvGraphicFramePr>
            <a:graphicFrameLocks noGrp="1"/>
          </p:cNvGraphicFramePr>
          <p:nvPr>
            <p:ph sz="quarter" idx="1"/>
          </p:nvPr>
        </p:nvGraphicFramePr>
        <p:xfrm>
          <a:off x="539552" y="1340768"/>
          <a:ext cx="7467600" cy="3971535"/>
        </p:xfrm>
        <a:graphic>
          <a:graphicData uri="http://schemas.openxmlformats.org/drawingml/2006/table">
            <a:tbl>
              <a:tblPr firstRow="1" bandRow="1">
                <a:tableStyleId>{21E4AEA4-8DFA-4A89-87EB-49C32662AFE0}</a:tableStyleId>
              </a:tblPr>
              <a:tblGrid>
                <a:gridCol w="2489200"/>
                <a:gridCol w="2489200"/>
                <a:gridCol w="2489200"/>
              </a:tblGrid>
              <a:tr h="648003">
                <a:tc>
                  <a:txBody>
                    <a:bodyPr/>
                    <a:lstStyle/>
                    <a:p>
                      <a:pPr algn="ctr"/>
                      <a:r>
                        <a:rPr lang="el-GR" dirty="0" smtClean="0"/>
                        <a:t>ΔΙΑΦΟΡΕΣ</a:t>
                      </a:r>
                      <a:endParaRPr lang="el-GR" dirty="0"/>
                    </a:p>
                  </a:txBody>
                  <a:tcPr anchor="ctr"/>
                </a:tc>
                <a:tc>
                  <a:txBody>
                    <a:bodyPr/>
                    <a:lstStyle/>
                    <a:p>
                      <a:pPr algn="ctr"/>
                      <a:r>
                        <a:rPr lang="el-GR" dirty="0" smtClean="0"/>
                        <a:t>ΜΙΓΜΑΤΑ</a:t>
                      </a:r>
                      <a:endParaRPr lang="el-GR" dirty="0"/>
                    </a:p>
                  </a:txBody>
                  <a:tcPr anchor="ctr"/>
                </a:tc>
                <a:tc>
                  <a:txBody>
                    <a:bodyPr/>
                    <a:lstStyle/>
                    <a:p>
                      <a:pPr algn="ctr"/>
                      <a:r>
                        <a:rPr lang="el-GR" dirty="0" smtClean="0"/>
                        <a:t>ΧΗΜΙΚΕΣ ΕΝΩΣΕΙΣ</a:t>
                      </a:r>
                      <a:endParaRPr lang="el-GR" dirty="0"/>
                    </a:p>
                  </a:txBody>
                  <a:tcPr anchor="ctr"/>
                </a:tc>
              </a:tr>
              <a:tr h="648003">
                <a:tc>
                  <a:txBody>
                    <a:bodyPr/>
                    <a:lstStyle/>
                    <a:p>
                      <a:r>
                        <a:rPr lang="el-GR" dirty="0" smtClean="0"/>
                        <a:t>ΕΙΔΟΣ</a:t>
                      </a:r>
                      <a:r>
                        <a:rPr lang="el-GR" baseline="0" dirty="0" smtClean="0"/>
                        <a:t> ΜΟΡΙΩΝ</a:t>
                      </a:r>
                      <a:endParaRPr lang="el-GR" dirty="0"/>
                    </a:p>
                  </a:txBody>
                  <a:tcPr anchor="ctr"/>
                </a:tc>
                <a:tc>
                  <a:txBody>
                    <a:bodyPr/>
                    <a:lstStyle/>
                    <a:p>
                      <a:r>
                        <a:rPr lang="el-GR" dirty="0" smtClean="0"/>
                        <a:t>Διαφορετικά</a:t>
                      </a:r>
                      <a:r>
                        <a:rPr lang="el-GR" baseline="0" dirty="0" smtClean="0"/>
                        <a:t> είδη μορίων</a:t>
                      </a:r>
                      <a:endParaRPr lang="el-GR" dirty="0"/>
                    </a:p>
                  </a:txBody>
                  <a:tcPr anchor="ctr"/>
                </a:tc>
                <a:tc>
                  <a:txBody>
                    <a:bodyPr/>
                    <a:lstStyle/>
                    <a:p>
                      <a:r>
                        <a:rPr lang="el-GR" dirty="0" smtClean="0"/>
                        <a:t>Ένα</a:t>
                      </a:r>
                      <a:r>
                        <a:rPr lang="el-GR" baseline="0" dirty="0" smtClean="0"/>
                        <a:t> είδος μορίων</a:t>
                      </a:r>
                      <a:endParaRPr lang="el-GR" dirty="0"/>
                    </a:p>
                  </a:txBody>
                  <a:tcPr anchor="ctr"/>
                </a:tc>
              </a:tr>
              <a:tr h="648003">
                <a:tc>
                  <a:txBody>
                    <a:bodyPr/>
                    <a:lstStyle/>
                    <a:p>
                      <a:r>
                        <a:rPr lang="el-GR" dirty="0" smtClean="0"/>
                        <a:t>ΣΥΣΤΑΣΗ</a:t>
                      </a:r>
                      <a:endParaRPr lang="el-GR" dirty="0"/>
                    </a:p>
                  </a:txBody>
                  <a:tcPr anchor="ctr"/>
                </a:tc>
                <a:tc>
                  <a:txBody>
                    <a:bodyPr/>
                    <a:lstStyle/>
                    <a:p>
                      <a:r>
                        <a:rPr lang="el-GR" dirty="0" smtClean="0"/>
                        <a:t>Μεταβλητή</a:t>
                      </a:r>
                      <a:endParaRPr lang="el-GR" dirty="0"/>
                    </a:p>
                  </a:txBody>
                  <a:tcPr anchor="ctr"/>
                </a:tc>
                <a:tc>
                  <a:txBody>
                    <a:bodyPr/>
                    <a:lstStyle/>
                    <a:p>
                      <a:r>
                        <a:rPr lang="el-GR" dirty="0" smtClean="0"/>
                        <a:t>Όμοια</a:t>
                      </a:r>
                      <a:r>
                        <a:rPr lang="el-GR" baseline="0" dirty="0" smtClean="0"/>
                        <a:t> σύσταση σε όλη τη μάζα της ουσίας</a:t>
                      </a:r>
                      <a:endParaRPr lang="el-GR" dirty="0"/>
                    </a:p>
                  </a:txBody>
                  <a:tcPr anchor="ctr"/>
                </a:tc>
              </a:tr>
              <a:tr h="648003">
                <a:tc>
                  <a:txBody>
                    <a:bodyPr/>
                    <a:lstStyle/>
                    <a:p>
                      <a:r>
                        <a:rPr lang="el-GR" dirty="0" smtClean="0"/>
                        <a:t>ΙΔΙΟΤΗΤΕΣ</a:t>
                      </a:r>
                      <a:endParaRPr lang="el-GR" dirty="0"/>
                    </a:p>
                  </a:txBody>
                  <a:tcPr anchor="ctr"/>
                </a:tc>
                <a:tc>
                  <a:txBody>
                    <a:bodyPr/>
                    <a:lstStyle/>
                    <a:p>
                      <a:r>
                        <a:rPr lang="el-GR" dirty="0" smtClean="0"/>
                        <a:t>Ανάλογα</a:t>
                      </a:r>
                      <a:r>
                        <a:rPr lang="el-GR" baseline="0" dirty="0" smtClean="0"/>
                        <a:t> με το είδος των συστατικών τους</a:t>
                      </a:r>
                      <a:endParaRPr lang="el-GR" dirty="0"/>
                    </a:p>
                  </a:txBody>
                  <a:tcPr anchor="ctr"/>
                </a:tc>
                <a:tc>
                  <a:txBody>
                    <a:bodyPr/>
                    <a:lstStyle/>
                    <a:p>
                      <a:r>
                        <a:rPr lang="el-GR" dirty="0" smtClean="0"/>
                        <a:t>Καθορισμένες</a:t>
                      </a:r>
                      <a:r>
                        <a:rPr lang="el-GR" baseline="0" dirty="0" smtClean="0"/>
                        <a:t> ιδιότητες</a:t>
                      </a:r>
                      <a:endParaRPr lang="el-GR" dirty="0"/>
                    </a:p>
                  </a:txBody>
                  <a:tcPr anchor="ctr"/>
                </a:tc>
              </a:tr>
              <a:tr h="648003">
                <a:tc>
                  <a:txBody>
                    <a:bodyPr/>
                    <a:lstStyle/>
                    <a:p>
                      <a:r>
                        <a:rPr lang="el-GR" dirty="0" smtClean="0"/>
                        <a:t>ΦΥΣΙΚΕΣ</a:t>
                      </a:r>
                      <a:r>
                        <a:rPr lang="el-GR" baseline="0" dirty="0" smtClean="0"/>
                        <a:t> ΣΤΑΘΕΡΕΣ </a:t>
                      </a:r>
                      <a:r>
                        <a:rPr lang="el-GR" dirty="0" smtClean="0"/>
                        <a:t> </a:t>
                      </a:r>
                      <a:r>
                        <a:rPr lang="el-GR" sz="1200" dirty="0" smtClean="0"/>
                        <a:t>(σημείο βρασμού, τήξεως, πήξεως πυκνότητα κτλ)</a:t>
                      </a:r>
                      <a:endParaRPr lang="el-GR" sz="1200" dirty="0"/>
                    </a:p>
                  </a:txBody>
                  <a:tcPr anchor="ctr"/>
                </a:tc>
                <a:tc>
                  <a:txBody>
                    <a:bodyPr/>
                    <a:lstStyle/>
                    <a:p>
                      <a:r>
                        <a:rPr lang="el-GR" dirty="0" smtClean="0"/>
                        <a:t>Μεταβλητές</a:t>
                      </a:r>
                      <a:endParaRPr lang="el-GR" dirty="0"/>
                    </a:p>
                  </a:txBody>
                  <a:tcPr anchor="ctr"/>
                </a:tc>
                <a:tc>
                  <a:txBody>
                    <a:bodyPr/>
                    <a:lstStyle/>
                    <a:p>
                      <a:r>
                        <a:rPr lang="el-GR" dirty="0" smtClean="0"/>
                        <a:t>Καθορισμένες σταθερές</a:t>
                      </a:r>
                      <a:endParaRPr lang="el-GR" dirty="0"/>
                    </a:p>
                  </a:txBody>
                  <a:tcPr anchor="ctr"/>
                </a:tc>
              </a:tr>
              <a:tr h="648003">
                <a:tc>
                  <a:txBody>
                    <a:bodyPr/>
                    <a:lstStyle/>
                    <a:p>
                      <a:r>
                        <a:rPr lang="el-GR" dirty="0" smtClean="0"/>
                        <a:t>ΔΙΑΧΩΡΙΣΜΟΣ</a:t>
                      </a:r>
                      <a:endParaRPr lang="el-GR" dirty="0"/>
                    </a:p>
                  </a:txBody>
                  <a:tcPr anchor="ctr"/>
                </a:tc>
                <a:tc>
                  <a:txBody>
                    <a:bodyPr/>
                    <a:lstStyle/>
                    <a:p>
                      <a:r>
                        <a:rPr lang="el-GR" dirty="0" smtClean="0"/>
                        <a:t>Με φυσικές</a:t>
                      </a:r>
                      <a:r>
                        <a:rPr lang="el-GR" baseline="0" dirty="0" smtClean="0"/>
                        <a:t> μεθόδους</a:t>
                      </a:r>
                      <a:endParaRPr lang="el-GR" dirty="0"/>
                    </a:p>
                  </a:txBody>
                  <a:tcPr anchor="ctr"/>
                </a:tc>
                <a:tc>
                  <a:txBody>
                    <a:bodyPr/>
                    <a:lstStyle/>
                    <a:p>
                      <a:r>
                        <a:rPr lang="el-GR" dirty="0" smtClean="0"/>
                        <a:t>Με χημικές μεθόδους</a:t>
                      </a:r>
                      <a:endParaRPr lang="el-GR" dirty="0"/>
                    </a:p>
                  </a:txBody>
                  <a:tcPr anchor="ct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680</TotalTime>
  <Words>1197</Words>
  <Application>Microsoft Office PowerPoint</Application>
  <PresentationFormat>Προβολή στην οθόνη (4:3)</PresentationFormat>
  <Paragraphs>112</Paragraphs>
  <Slides>16</Slides>
  <Notes>14</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Προεξοχή</vt:lpstr>
      <vt:lpstr>Υλη βασικεσ εννοιεσ</vt:lpstr>
      <vt:lpstr>Δομη τησ υλησ</vt:lpstr>
      <vt:lpstr>Δομη τησ υλησ</vt:lpstr>
      <vt:lpstr>Δομη τησ υλησ</vt:lpstr>
      <vt:lpstr>Δομη τησ υλησ</vt:lpstr>
      <vt:lpstr>Φυσικα &amp; χημικα φαινομενα</vt:lpstr>
      <vt:lpstr>Ταχυτητα χημικησ αντιδρασησ</vt:lpstr>
      <vt:lpstr>μιγματα</vt:lpstr>
      <vt:lpstr>Διαφορεσ μιγματων &amp; χημικων ενωσεων</vt:lpstr>
      <vt:lpstr>Μεθοδοι διαχωρισμου μιγματων</vt:lpstr>
      <vt:lpstr>εξαερωση</vt:lpstr>
      <vt:lpstr>κοσκινισμα</vt:lpstr>
      <vt:lpstr>φυγοκεντρηση</vt:lpstr>
      <vt:lpstr>εκχυλιση</vt:lpstr>
      <vt:lpstr>αποσταξη</vt:lpstr>
      <vt:lpstr>χρωματογραφια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Υλη βασικεσ εννοιεσ</dc:title>
  <dc:creator>Vaggelis</dc:creator>
  <cp:lastModifiedBy>Vaggelis</cp:lastModifiedBy>
  <cp:revision>76</cp:revision>
  <dcterms:created xsi:type="dcterms:W3CDTF">2017-11-19T11:20:57Z</dcterms:created>
  <dcterms:modified xsi:type="dcterms:W3CDTF">2018-12-13T21:57:09Z</dcterms:modified>
</cp:coreProperties>
</file>