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60" r:id="rId4"/>
    <p:sldId id="261" r:id="rId5"/>
    <p:sldId id="257" r:id="rId6"/>
    <p:sldId id="258" r:id="rId7"/>
    <p:sldId id="262" r:id="rId8"/>
    <p:sldId id="263" r:id="rId9"/>
    <p:sldId id="264" r:id="rId10"/>
    <p:sldId id="265"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12" autoAdjust="0"/>
  </p:normalViewPr>
  <p:slideViewPr>
    <p:cSldViewPr>
      <p:cViewPr varScale="1">
        <p:scale>
          <a:sx n="86" d="100"/>
          <a:sy n="86" d="100"/>
        </p:scale>
        <p:origin x="-8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7AA4A-644B-49B1-8659-0C3DF7C6D043}" type="datetimeFigureOut">
              <a:rPr lang="el-GR" smtClean="0"/>
              <a:pPr/>
              <a:t>11/3/2021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13B31-A9C3-4628-B61C-262D9BF86CB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Η βιταμίνη</a:t>
            </a:r>
            <a:r>
              <a:rPr lang="el-GR" baseline="0" dirty="0" smtClean="0"/>
              <a:t> </a:t>
            </a:r>
            <a:r>
              <a:rPr lang="en-US" sz="1200" dirty="0" smtClean="0"/>
              <a:t>D</a:t>
            </a:r>
            <a:r>
              <a:rPr lang="en-US" sz="1200" baseline="-25000" dirty="0" smtClean="0"/>
              <a:t>3</a:t>
            </a:r>
            <a:r>
              <a:rPr lang="el-GR" sz="1200" baseline="0" dirty="0" smtClean="0"/>
              <a:t> είναι πολύ σημαντική γιατί βοηθάει στην απορρόφηση του ασβεστίου με τη βοήθεια του οποίου ο οργανισμός μας φτιάχνει γερό και υγιές σκελετικό σύστημα και μας προστατεύει από οστεοπόρωση.</a:t>
            </a:r>
            <a:endParaRPr lang="el-GR" dirty="0"/>
          </a:p>
        </p:txBody>
      </p:sp>
      <p:sp>
        <p:nvSpPr>
          <p:cNvPr id="4" name="3 - Θέση αριθμού διαφάνειας"/>
          <p:cNvSpPr>
            <a:spLocks noGrp="1"/>
          </p:cNvSpPr>
          <p:nvPr>
            <p:ph type="sldNum" sz="quarter" idx="10"/>
          </p:nvPr>
        </p:nvSpPr>
        <p:spPr/>
        <p:txBody>
          <a:bodyPr/>
          <a:lstStyle/>
          <a:p>
            <a:fld id="{32013B31-A9C3-4628-B61C-262D9BF86CBC}"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l-GR" dirty="0" smtClean="0"/>
              <a:t> Τα </a:t>
            </a:r>
            <a:r>
              <a:rPr lang="el-GR" dirty="0" err="1" smtClean="0"/>
              <a:t>μελανοκύτταρα</a:t>
            </a:r>
            <a:r>
              <a:rPr lang="el-GR" baseline="0" dirty="0" smtClean="0"/>
              <a:t> είναι </a:t>
            </a:r>
            <a:r>
              <a:rPr lang="el-GR" baseline="0" dirty="0" err="1" smtClean="0"/>
              <a:t>δενδριτκά</a:t>
            </a:r>
            <a:r>
              <a:rPr lang="el-GR" baseline="0" dirty="0" smtClean="0"/>
              <a:t> κύτταρα και βρίσκονται στη βασική στοιβάδα. Υπολογίζεται ότι κάθε </a:t>
            </a:r>
            <a:r>
              <a:rPr lang="el-GR" baseline="0" dirty="0" err="1" smtClean="0"/>
              <a:t>μελανοκύτταρο</a:t>
            </a:r>
            <a:r>
              <a:rPr lang="el-GR" baseline="0" dirty="0" smtClean="0"/>
              <a:t> συνδέεται με 30-40 επιδερμικά κύτταρα. </a:t>
            </a:r>
            <a:endParaRPr lang="el-GR" dirty="0" smtClean="0"/>
          </a:p>
          <a:p>
            <a:pPr>
              <a:buFont typeface="Wingdings" pitchFamily="2" charset="2"/>
              <a:buChar char="v"/>
            </a:pPr>
            <a:r>
              <a:rPr lang="el-GR" dirty="0" smtClean="0"/>
              <a:t>Η μελανίνη</a:t>
            </a:r>
            <a:r>
              <a:rPr lang="el-GR" baseline="0" dirty="0" smtClean="0"/>
              <a:t> παράγεται σε ειδικά οργανίδια των </a:t>
            </a:r>
            <a:r>
              <a:rPr lang="el-GR" baseline="0" dirty="0" err="1" smtClean="0"/>
              <a:t>μελανοκυττάρων</a:t>
            </a:r>
            <a:r>
              <a:rPr lang="el-GR" baseline="0" dirty="0" smtClean="0"/>
              <a:t> τα </a:t>
            </a:r>
            <a:r>
              <a:rPr lang="el-GR" baseline="0" dirty="0" err="1" smtClean="0"/>
              <a:t>μελανοσώματα</a:t>
            </a:r>
            <a:r>
              <a:rPr lang="el-GR" baseline="0" dirty="0" smtClean="0"/>
              <a:t>. Στη συνέχεια τα κοκκία της μελανίνης μεταφέρονται στα γειτονικά επιδερμικά κύτταρα και σχηματίζουν μια ομπρέλα προστασίας από την υπεριώδη ακτινοβολία. Σε μερικές περιπτώσεις τα </a:t>
            </a:r>
            <a:r>
              <a:rPr lang="el-GR" baseline="0" dirty="0" err="1" smtClean="0"/>
              <a:t>μελανοσώματα</a:t>
            </a:r>
            <a:r>
              <a:rPr lang="el-GR" baseline="0" dirty="0" smtClean="0"/>
              <a:t> μεταφέρονται αυτούσια στον επιδερμικό χώρο και λειτουργούν αυτόνομα παράγοντας μελανίνη προσφέροντας με αυτό τον τρόπο πιο αυξημένη προστασία.</a:t>
            </a:r>
          </a:p>
          <a:p>
            <a:pPr>
              <a:buFont typeface="Wingdings" pitchFamily="2" charset="2"/>
              <a:buChar char="v"/>
            </a:pPr>
            <a:r>
              <a:rPr lang="el-GR" baseline="0" dirty="0" smtClean="0"/>
              <a:t> Υπάρχει η </a:t>
            </a:r>
            <a:r>
              <a:rPr lang="el-GR" baseline="0" dirty="0" err="1" smtClean="0"/>
              <a:t>ευμελανίνη</a:t>
            </a:r>
            <a:r>
              <a:rPr lang="el-GR" baseline="0" dirty="0" smtClean="0"/>
              <a:t> με καφέ χρώμα στα </a:t>
            </a:r>
            <a:r>
              <a:rPr lang="el-GR" baseline="0" dirty="0" err="1" smtClean="0"/>
              <a:t>σκουρα</a:t>
            </a:r>
            <a:r>
              <a:rPr lang="el-GR" baseline="0" dirty="0" smtClean="0"/>
              <a:t> δέρματα και η </a:t>
            </a:r>
            <a:r>
              <a:rPr lang="el-GR" baseline="0" dirty="0" err="1" smtClean="0"/>
              <a:t>φαιομελανίνη</a:t>
            </a:r>
            <a:r>
              <a:rPr lang="el-GR" baseline="0" dirty="0" smtClean="0"/>
              <a:t> που έχει κόκκινο χρώμα και βρίσκεται σε ανοιχτόχρωμα δέρματα και σε άτομα με ξανθά ή κόκκινα μαλλιά. Οι </a:t>
            </a:r>
            <a:r>
              <a:rPr lang="el-GR" baseline="0" dirty="0" err="1" smtClean="0"/>
              <a:t>ευμελανίνες</a:t>
            </a:r>
            <a:r>
              <a:rPr lang="el-GR" baseline="0" dirty="0" smtClean="0"/>
              <a:t> προσφέρουν πιο αποτελεσματική προστασία.</a:t>
            </a:r>
            <a:endParaRPr lang="el-GR" dirty="0"/>
          </a:p>
        </p:txBody>
      </p:sp>
      <p:sp>
        <p:nvSpPr>
          <p:cNvPr id="4" name="3 - Θέση αριθμού διαφάνειας"/>
          <p:cNvSpPr>
            <a:spLocks noGrp="1"/>
          </p:cNvSpPr>
          <p:nvPr>
            <p:ph type="sldNum" sz="quarter" idx="10"/>
          </p:nvPr>
        </p:nvSpPr>
        <p:spPr/>
        <p:txBody>
          <a:bodyPr/>
          <a:lstStyle/>
          <a:p>
            <a:fld id="{32013B31-A9C3-4628-B61C-262D9BF86CBC}" type="slidenum">
              <a:rPr lang="el-GR" smtClean="0"/>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l-GR" dirty="0"/>
          </a:p>
        </p:txBody>
      </p:sp>
      <p:sp>
        <p:nvSpPr>
          <p:cNvPr id="4" name="3 - Θέση αριθμού διαφάνειας"/>
          <p:cNvSpPr>
            <a:spLocks noGrp="1"/>
          </p:cNvSpPr>
          <p:nvPr>
            <p:ph type="sldNum" sz="quarter" idx="10"/>
          </p:nvPr>
        </p:nvSpPr>
        <p:spPr/>
        <p:txBody>
          <a:bodyPr/>
          <a:lstStyle/>
          <a:p>
            <a:fld id="{32013B31-A9C3-4628-B61C-262D9BF86CBC}"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Char char="v"/>
            </a:pPr>
            <a:r>
              <a:rPr lang="en-US" dirty="0" smtClean="0"/>
              <a:t> </a:t>
            </a:r>
            <a:r>
              <a:rPr lang="el-GR" dirty="0" smtClean="0"/>
              <a:t>Τα</a:t>
            </a:r>
            <a:r>
              <a:rPr lang="el-GR" baseline="0" dirty="0" smtClean="0"/>
              <a:t> επαναλαμβανόμενα εγκαύματα στην παιδική και εφηβική ηλικία δημιουργούν προδιάθεση για καρκίνο ακόμα και αν στην ενηλικίωση σταματήσουμε τις υπερβολές.</a:t>
            </a:r>
            <a:endParaRPr lang="el-GR" dirty="0"/>
          </a:p>
        </p:txBody>
      </p:sp>
      <p:sp>
        <p:nvSpPr>
          <p:cNvPr id="4" name="3 - Θέση αριθμού διαφάνειας"/>
          <p:cNvSpPr>
            <a:spLocks noGrp="1"/>
          </p:cNvSpPr>
          <p:nvPr>
            <p:ph type="sldNum" sz="quarter" idx="10"/>
          </p:nvPr>
        </p:nvSpPr>
        <p:spPr/>
        <p:txBody>
          <a:bodyPr/>
          <a:lstStyle/>
          <a:p>
            <a:fld id="{32013B31-A9C3-4628-B61C-262D9BF86CBC}"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11/3/2021</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11/3/2021</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11/3/2021</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11/3/2021</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11/3/2021</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11/3/2021</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11/3/2021</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67744" y="908720"/>
            <a:ext cx="6172200" cy="1174282"/>
          </a:xfrm>
        </p:spPr>
        <p:txBody>
          <a:bodyPr>
            <a:normAutofit/>
          </a:bodyPr>
          <a:lstStyle/>
          <a:p>
            <a:pPr algn="ctr"/>
            <a:r>
              <a:rPr lang="el-GR" sz="4800" dirty="0" err="1" smtClean="0"/>
              <a:t>αντιηλιακα</a:t>
            </a:r>
            <a:r>
              <a:rPr lang="el-GR" sz="4800" dirty="0" smtClean="0"/>
              <a:t> </a:t>
            </a:r>
            <a:r>
              <a:rPr lang="el-GR" sz="4800" dirty="0" err="1" smtClean="0"/>
              <a:t>προϊοντα</a:t>
            </a:r>
            <a:endParaRPr lang="el-GR" sz="4800" dirty="0"/>
          </a:p>
        </p:txBody>
      </p:sp>
      <p:sp>
        <p:nvSpPr>
          <p:cNvPr id="3" name="2 - Υπότιτλος"/>
          <p:cNvSpPr>
            <a:spLocks noGrp="1"/>
          </p:cNvSpPr>
          <p:nvPr>
            <p:ph type="subTitle" idx="1"/>
          </p:nvPr>
        </p:nvSpPr>
        <p:spPr/>
        <p:txBody>
          <a:bodyPr/>
          <a:lstStyle/>
          <a:p>
            <a:endParaRPr lang="el-GR"/>
          </a:p>
        </p:txBody>
      </p:sp>
      <p:pic>
        <p:nvPicPr>
          <p:cNvPr id="4" name="3 - Εικόνα" descr="how-to-choose-sunscreen.jpg"/>
          <p:cNvPicPr>
            <a:picLocks noChangeAspect="1"/>
          </p:cNvPicPr>
          <p:nvPr/>
        </p:nvPicPr>
        <p:blipFill>
          <a:blip r:embed="rId2" cstate="print"/>
          <a:stretch>
            <a:fillRect/>
          </a:stretch>
        </p:blipFill>
        <p:spPr>
          <a:xfrm>
            <a:off x="3347864" y="2348880"/>
            <a:ext cx="3404950" cy="29793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συμβουλεσ</a:t>
            </a:r>
            <a:r>
              <a:rPr lang="el-GR" dirty="0" smtClean="0"/>
              <a:t> για </a:t>
            </a:r>
            <a:r>
              <a:rPr lang="el-GR" dirty="0" err="1" smtClean="0"/>
              <a:t>ασφαλη</a:t>
            </a:r>
            <a:r>
              <a:rPr lang="el-GR" dirty="0" smtClean="0"/>
              <a:t> </a:t>
            </a:r>
            <a:r>
              <a:rPr lang="el-GR" dirty="0" err="1" smtClean="0"/>
              <a:t>ηλιοθεραπεια</a:t>
            </a:r>
            <a:endParaRPr lang="el-GR" dirty="0"/>
          </a:p>
        </p:txBody>
      </p:sp>
      <p:sp>
        <p:nvSpPr>
          <p:cNvPr id="3" name="2 - Θέση περιεχομένου"/>
          <p:cNvSpPr>
            <a:spLocks noGrp="1"/>
          </p:cNvSpPr>
          <p:nvPr>
            <p:ph sz="quarter" idx="1"/>
          </p:nvPr>
        </p:nvSpPr>
        <p:spPr>
          <a:xfrm>
            <a:off x="467544" y="908720"/>
            <a:ext cx="8064896" cy="2736304"/>
          </a:xfrm>
        </p:spPr>
        <p:txBody>
          <a:bodyPr>
            <a:normAutofit/>
          </a:bodyPr>
          <a:lstStyle/>
          <a:p>
            <a:pPr algn="just">
              <a:buFont typeface="Wingdings" pitchFamily="2" charset="2"/>
              <a:buChar char="Ø"/>
            </a:pPr>
            <a:r>
              <a:rPr lang="el-GR" sz="2000" dirty="0" err="1" smtClean="0"/>
              <a:t>Αντιηλιακό</a:t>
            </a:r>
            <a:r>
              <a:rPr lang="el-GR" sz="2000" dirty="0" smtClean="0"/>
              <a:t> χρειαζόμαστε </a:t>
            </a:r>
            <a:r>
              <a:rPr lang="el-GR" sz="2000" b="1" dirty="0" smtClean="0"/>
              <a:t>και κάτω από την ομπρέλα </a:t>
            </a:r>
            <a:r>
              <a:rPr lang="el-GR" sz="2000" dirty="0" smtClean="0"/>
              <a:t>γιατί η άμμος αντανακλά μεγάλο ποσοστό της ηλιακής ακτινοβολίας. </a:t>
            </a:r>
          </a:p>
          <a:p>
            <a:pPr algn="just">
              <a:buFont typeface="Wingdings" pitchFamily="2" charset="2"/>
              <a:buChar char="Ø"/>
            </a:pPr>
            <a:r>
              <a:rPr lang="el-GR" sz="2000" dirty="0" smtClean="0"/>
              <a:t>Αν εργαζόμαστε στην ύπαιθρο θα χρειαστούμε </a:t>
            </a:r>
            <a:r>
              <a:rPr lang="el-GR" sz="2000" dirty="0" err="1" smtClean="0"/>
              <a:t>αντιηλιακό</a:t>
            </a:r>
            <a:r>
              <a:rPr lang="el-GR" sz="2000" dirty="0" smtClean="0"/>
              <a:t> και </a:t>
            </a:r>
            <a:r>
              <a:rPr lang="el-GR" sz="2000" b="1" dirty="0" smtClean="0"/>
              <a:t>το χειμώνα </a:t>
            </a:r>
            <a:r>
              <a:rPr lang="el-GR" sz="2000" dirty="0" smtClean="0"/>
              <a:t>αφού στη χώρα μας έχουμε αρκετή ηλιοφάνεια.</a:t>
            </a:r>
          </a:p>
          <a:p>
            <a:pPr algn="just">
              <a:buFont typeface="Wingdings" pitchFamily="2" charset="2"/>
              <a:buChar char="Ø"/>
            </a:pPr>
            <a:r>
              <a:rPr lang="el-GR" sz="2000" dirty="0" smtClean="0"/>
              <a:t>Όσο αυξάνει το </a:t>
            </a:r>
            <a:r>
              <a:rPr lang="el-GR" sz="2000" b="1" dirty="0" smtClean="0"/>
              <a:t>υψόμετρο</a:t>
            </a:r>
            <a:r>
              <a:rPr lang="el-GR" sz="2000" dirty="0" smtClean="0"/>
              <a:t> αυξάνει και το ποσοστό της </a:t>
            </a:r>
            <a:r>
              <a:rPr lang="en-US" sz="2000" dirty="0" smtClean="0"/>
              <a:t>UV </a:t>
            </a:r>
            <a:r>
              <a:rPr lang="el-GR" sz="2000" dirty="0" smtClean="0"/>
              <a:t>ακτινοβολίας. Επίσης το χιόνι </a:t>
            </a:r>
            <a:r>
              <a:rPr lang="el-GR" sz="2000" b="1" dirty="0" smtClean="0"/>
              <a:t>αντανακλά</a:t>
            </a:r>
            <a:r>
              <a:rPr lang="el-GR" sz="2000" dirty="0" smtClean="0"/>
              <a:t> μεγάλο ποσοστό της ακτινοβολίας οπότε αν ασχολούμαστε με χειμερινά </a:t>
            </a:r>
            <a:r>
              <a:rPr lang="el-GR" sz="2000" dirty="0" err="1" smtClean="0"/>
              <a:t>σπόρ</a:t>
            </a:r>
            <a:r>
              <a:rPr lang="el-GR" sz="2000" dirty="0" smtClean="0"/>
              <a:t> η χρήση </a:t>
            </a:r>
            <a:r>
              <a:rPr lang="el-GR" sz="2000" dirty="0" err="1" smtClean="0"/>
              <a:t>αντιηλιακού</a:t>
            </a:r>
            <a:r>
              <a:rPr lang="el-GR" sz="2000" dirty="0" smtClean="0"/>
              <a:t> είναι επιβεβλημένη.</a:t>
            </a:r>
          </a:p>
          <a:p>
            <a:endParaRPr lang="el-GR" dirty="0"/>
          </a:p>
        </p:txBody>
      </p:sp>
      <p:sp>
        <p:nvSpPr>
          <p:cNvPr id="5" name="4 - Θέση περιεχομένου"/>
          <p:cNvSpPr>
            <a:spLocks noGrp="1"/>
          </p:cNvSpPr>
          <p:nvPr>
            <p:ph sz="quarter" idx="2"/>
          </p:nvPr>
        </p:nvSpPr>
        <p:spPr>
          <a:xfrm>
            <a:off x="467544" y="3645024"/>
            <a:ext cx="4248472" cy="2808312"/>
          </a:xfrm>
        </p:spPr>
        <p:txBody>
          <a:bodyPr>
            <a:normAutofit/>
          </a:bodyPr>
          <a:lstStyle/>
          <a:p>
            <a:pPr lvl="0" algn="just">
              <a:buClr>
                <a:srgbClr val="FE8637"/>
              </a:buClr>
              <a:buFont typeface="Wingdings" pitchFamily="2" charset="2"/>
              <a:buChar char="Ø"/>
            </a:pPr>
            <a:r>
              <a:rPr lang="el-GR" sz="2000" dirty="0" smtClean="0">
                <a:solidFill>
                  <a:prstClr val="black"/>
                </a:solidFill>
              </a:rPr>
              <a:t>Τα βρέφη και τα παιδιά μέχρι 2 ετών δεν θα πρέπει να εκτίθενται </a:t>
            </a:r>
            <a:r>
              <a:rPr lang="el-GR" sz="2000" b="1" dirty="0" smtClean="0">
                <a:solidFill>
                  <a:prstClr val="black"/>
                </a:solidFill>
              </a:rPr>
              <a:t>καθόλου</a:t>
            </a:r>
            <a:r>
              <a:rPr lang="el-GR" sz="2000" dirty="0" smtClean="0">
                <a:solidFill>
                  <a:prstClr val="black"/>
                </a:solidFill>
              </a:rPr>
              <a:t> στον ήλιο γιατί η ικανότητα τους να μαυρίζουν δεν είναι πλήρως ανεπτυγμένη.</a:t>
            </a:r>
          </a:p>
          <a:p>
            <a:pPr lvl="0" algn="just">
              <a:buClr>
                <a:srgbClr val="FE8637"/>
              </a:buClr>
              <a:buFont typeface="Wingdings" pitchFamily="2" charset="2"/>
              <a:buChar char="Ø"/>
            </a:pPr>
            <a:r>
              <a:rPr lang="el-GR" sz="2000" dirty="0" smtClean="0">
                <a:solidFill>
                  <a:prstClr val="black"/>
                </a:solidFill>
              </a:rPr>
              <a:t>Οι βλάβες που προκαλεί ο ήλιος έχουν </a:t>
            </a:r>
            <a:r>
              <a:rPr lang="el-GR" sz="2000" b="1" dirty="0" smtClean="0">
                <a:solidFill>
                  <a:prstClr val="black"/>
                </a:solidFill>
              </a:rPr>
              <a:t>αθροιστική δράση</a:t>
            </a:r>
            <a:r>
              <a:rPr lang="el-GR" sz="2000" dirty="0" smtClean="0">
                <a:solidFill>
                  <a:prstClr val="black"/>
                </a:solidFill>
              </a:rPr>
              <a:t>. </a:t>
            </a:r>
          </a:p>
          <a:p>
            <a:endParaRPr lang="el-GR" dirty="0"/>
          </a:p>
        </p:txBody>
      </p:sp>
      <p:pic>
        <p:nvPicPr>
          <p:cNvPr id="4" name="3 - Εικόνα" descr="images2.jpg"/>
          <p:cNvPicPr>
            <a:picLocks noChangeAspect="1"/>
          </p:cNvPicPr>
          <p:nvPr/>
        </p:nvPicPr>
        <p:blipFill>
          <a:blip r:embed="rId3" cstate="print"/>
          <a:stretch>
            <a:fillRect/>
          </a:stretch>
        </p:blipFill>
        <p:spPr>
          <a:xfrm>
            <a:off x="5652120" y="4149080"/>
            <a:ext cx="3051768" cy="21602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776864" cy="580926"/>
          </a:xfrm>
        </p:spPr>
        <p:txBody>
          <a:bodyPr>
            <a:normAutofit/>
          </a:bodyPr>
          <a:lstStyle/>
          <a:p>
            <a:pPr algn="ctr"/>
            <a:r>
              <a:rPr lang="el-GR" dirty="0" err="1" smtClean="0"/>
              <a:t>προωρη</a:t>
            </a:r>
            <a:r>
              <a:rPr lang="el-GR" dirty="0" smtClean="0"/>
              <a:t> </a:t>
            </a:r>
            <a:r>
              <a:rPr lang="el-GR" dirty="0" err="1" smtClean="0"/>
              <a:t>γηρανση</a:t>
            </a:r>
            <a:r>
              <a:rPr lang="el-GR" dirty="0" smtClean="0"/>
              <a:t> (</a:t>
            </a:r>
            <a:r>
              <a:rPr lang="el-GR" dirty="0" err="1" smtClean="0"/>
              <a:t>φωτογηρανση</a:t>
            </a:r>
            <a:r>
              <a:rPr lang="el-GR" dirty="0" smtClean="0"/>
              <a:t> η </a:t>
            </a:r>
            <a:r>
              <a:rPr lang="el-GR" dirty="0" err="1" smtClean="0"/>
              <a:t>ακτινικη</a:t>
            </a:r>
            <a:r>
              <a:rPr lang="el-GR" dirty="0" smtClean="0"/>
              <a:t> </a:t>
            </a:r>
            <a:r>
              <a:rPr lang="el-GR" dirty="0" err="1" smtClean="0"/>
              <a:t>ελαστωση</a:t>
            </a:r>
            <a:r>
              <a:rPr lang="el-GR" dirty="0" smtClean="0"/>
              <a:t>)</a:t>
            </a:r>
            <a:endParaRPr lang="el-GR" dirty="0"/>
          </a:p>
        </p:txBody>
      </p:sp>
      <p:sp>
        <p:nvSpPr>
          <p:cNvPr id="3" name="2 - Θέση περιεχομένου"/>
          <p:cNvSpPr>
            <a:spLocks noGrp="1"/>
          </p:cNvSpPr>
          <p:nvPr>
            <p:ph sz="quarter" idx="1"/>
          </p:nvPr>
        </p:nvSpPr>
        <p:spPr>
          <a:xfrm>
            <a:off x="467544" y="908720"/>
            <a:ext cx="3888432" cy="5544616"/>
          </a:xfrm>
        </p:spPr>
        <p:txBody>
          <a:bodyPr>
            <a:normAutofit lnSpcReduction="10000"/>
          </a:bodyPr>
          <a:lstStyle/>
          <a:p>
            <a:pPr algn="just">
              <a:buFont typeface="Wingdings" pitchFamily="2" charset="2"/>
              <a:buChar char="Ø"/>
            </a:pPr>
            <a:r>
              <a:rPr lang="el-GR" sz="2000" dirty="0" smtClean="0"/>
              <a:t>Η απερίσκεπτη έκθεση στον ήλιο προκαλεί </a:t>
            </a:r>
            <a:r>
              <a:rPr lang="el-GR" sz="2000" b="1" dirty="0" smtClean="0"/>
              <a:t>καταστροφή των κολλαγόνων και ελαστικών ινών </a:t>
            </a:r>
            <a:r>
              <a:rPr lang="el-GR" sz="2000" dirty="0" smtClean="0"/>
              <a:t>του δέρματος οι οποίες γίνονται σκληρές και εύθραυστες με αποτέλεσμα το δέρμα να γεμίζει ρυτίδες και να χαλαρώνει.</a:t>
            </a:r>
          </a:p>
          <a:p>
            <a:pPr algn="just">
              <a:buFont typeface="Wingdings" pitchFamily="2" charset="2"/>
              <a:buChar char="Ø"/>
            </a:pPr>
            <a:r>
              <a:rPr lang="el-GR" sz="2000" dirty="0" smtClean="0"/>
              <a:t>Επίσης τα επαναλαμβανόμενα εγκαύματα προκαλούν ανωμαλίες στη χρώση της επιδερμίδας με αποτέλεσμα να εμφανίζονται </a:t>
            </a:r>
            <a:r>
              <a:rPr lang="el-GR" sz="2000" b="1" dirty="0" smtClean="0"/>
              <a:t>πανάδες και φακίδες.</a:t>
            </a:r>
          </a:p>
          <a:p>
            <a:pPr algn="just">
              <a:buFont typeface="Wingdings" pitchFamily="2" charset="2"/>
              <a:buChar char="Ø"/>
            </a:pPr>
            <a:r>
              <a:rPr lang="el-GR" sz="2000" dirty="0" smtClean="0"/>
              <a:t>Σε ορισμένες περιπτώσεις υπολογίζεται  ότι το 70% της γήρανσης οφείλετε στην έκθεση στον ήλιο.</a:t>
            </a:r>
            <a:endParaRPr lang="el-GR" sz="2000" dirty="0"/>
          </a:p>
        </p:txBody>
      </p:sp>
      <p:pic>
        <p:nvPicPr>
          <p:cNvPr id="5" name="4 - Θέση περιεχομένου" descr="Twins-natural-age-61-with-significant-difference-in-sun-exposure-Twin-B-B-had.png"/>
          <p:cNvPicPr>
            <a:picLocks noGrp="1" noChangeAspect="1"/>
          </p:cNvPicPr>
          <p:nvPr>
            <p:ph sz="quarter" idx="2"/>
          </p:nvPr>
        </p:nvPicPr>
        <p:blipFill>
          <a:blip r:embed="rId2" cstate="print"/>
          <a:stretch>
            <a:fillRect/>
          </a:stretch>
        </p:blipFill>
        <p:spPr>
          <a:xfrm>
            <a:off x="5148064" y="1196752"/>
            <a:ext cx="2873705" cy="4572000"/>
          </a:xfrm>
        </p:spPr>
      </p:pic>
      <p:sp>
        <p:nvSpPr>
          <p:cNvPr id="6" name="5 - TextBox"/>
          <p:cNvSpPr txBox="1"/>
          <p:nvPr/>
        </p:nvSpPr>
        <p:spPr>
          <a:xfrm>
            <a:off x="5076056" y="5805264"/>
            <a:ext cx="2952328" cy="738664"/>
          </a:xfrm>
          <a:prstGeom prst="rect">
            <a:avLst/>
          </a:prstGeom>
          <a:noFill/>
        </p:spPr>
        <p:txBody>
          <a:bodyPr wrap="square" rtlCol="0">
            <a:spAutoFit/>
          </a:bodyPr>
          <a:lstStyle/>
          <a:p>
            <a:pPr algn="just"/>
            <a:r>
              <a:rPr lang="el-GR" sz="1400" dirty="0" smtClean="0"/>
              <a:t>Συγκριτικές φωτογραφίες διδύμων αδερφών 61 ετών. Η κυρία στα δεξιά δεν ήταν και τόσο προσεκτική.</a:t>
            </a:r>
            <a:endParaRPr lang="el-G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καρκινοσ</a:t>
            </a:r>
            <a:r>
              <a:rPr lang="el-GR" dirty="0" smtClean="0"/>
              <a:t> του </a:t>
            </a:r>
            <a:r>
              <a:rPr lang="el-GR" dirty="0" err="1" smtClean="0"/>
              <a:t>δερματοσ</a:t>
            </a:r>
            <a:endParaRPr lang="el-GR" dirty="0"/>
          </a:p>
        </p:txBody>
      </p:sp>
      <p:sp>
        <p:nvSpPr>
          <p:cNvPr id="3" name="2 - Θέση περιεχομένου"/>
          <p:cNvSpPr>
            <a:spLocks noGrp="1"/>
          </p:cNvSpPr>
          <p:nvPr>
            <p:ph sz="quarter" idx="1"/>
          </p:nvPr>
        </p:nvSpPr>
        <p:spPr>
          <a:xfrm>
            <a:off x="467544" y="764704"/>
            <a:ext cx="4104456" cy="4572000"/>
          </a:xfrm>
        </p:spPr>
        <p:txBody>
          <a:bodyPr>
            <a:normAutofit lnSpcReduction="10000"/>
          </a:bodyPr>
          <a:lstStyle/>
          <a:p>
            <a:pPr algn="just">
              <a:buFont typeface="Wingdings" pitchFamily="2" charset="2"/>
              <a:buChar char="Ø"/>
            </a:pPr>
            <a:r>
              <a:rPr lang="el-GR" sz="2000" dirty="0" smtClean="0"/>
              <a:t>Οι σπουδαιότερες μορφές καρκίνου του δέρματος είναι το </a:t>
            </a:r>
            <a:r>
              <a:rPr lang="el-GR" sz="2000" b="1" dirty="0" err="1" smtClean="0"/>
              <a:t>βασικοκυτταρικό</a:t>
            </a:r>
            <a:r>
              <a:rPr lang="el-GR" sz="2000" b="1" dirty="0" smtClean="0"/>
              <a:t> </a:t>
            </a:r>
            <a:r>
              <a:rPr lang="el-GR" sz="2000" b="1" dirty="0" err="1" smtClean="0"/>
              <a:t>επιθηλίθωμα</a:t>
            </a:r>
            <a:r>
              <a:rPr lang="el-GR" sz="2000" dirty="0" smtClean="0"/>
              <a:t>, το </a:t>
            </a:r>
            <a:r>
              <a:rPr lang="el-GR" sz="2000" b="1" dirty="0" err="1" smtClean="0"/>
              <a:t>ακανθοκυτταρικό</a:t>
            </a:r>
            <a:r>
              <a:rPr lang="el-GR" sz="2000" b="1" dirty="0" smtClean="0"/>
              <a:t> </a:t>
            </a:r>
            <a:r>
              <a:rPr lang="el-GR" sz="2000" b="1" dirty="0" err="1" smtClean="0"/>
              <a:t>επιθηλίωμα</a:t>
            </a:r>
            <a:r>
              <a:rPr lang="el-GR" sz="2000" b="1" dirty="0" smtClean="0"/>
              <a:t> </a:t>
            </a:r>
            <a:r>
              <a:rPr lang="el-GR" sz="2000" dirty="0" smtClean="0"/>
              <a:t>και το </a:t>
            </a:r>
            <a:r>
              <a:rPr lang="el-GR" sz="2000" b="1" dirty="0" smtClean="0"/>
              <a:t>κακόηθες μελάνωμα</a:t>
            </a:r>
            <a:r>
              <a:rPr lang="el-GR" sz="2000" dirty="0" smtClean="0"/>
              <a:t>.</a:t>
            </a:r>
          </a:p>
          <a:p>
            <a:pPr algn="just">
              <a:buFont typeface="Wingdings" pitchFamily="2" charset="2"/>
              <a:buChar char="Ø"/>
            </a:pPr>
            <a:r>
              <a:rPr lang="el-GR" sz="2000" dirty="0" smtClean="0"/>
              <a:t>Η υπερβολική έκθεση στον ήλιο προκαλεί </a:t>
            </a:r>
            <a:r>
              <a:rPr lang="el-GR" sz="2000" b="1" dirty="0" smtClean="0"/>
              <a:t>καταστροφή του γενετικού υλικού </a:t>
            </a:r>
            <a:r>
              <a:rPr lang="el-GR" sz="2000" dirty="0" smtClean="0"/>
              <a:t>των κυττάρων που οδηγεί στη δημιουργία καρκίνου.</a:t>
            </a:r>
          </a:p>
          <a:p>
            <a:pPr algn="just">
              <a:buFont typeface="Wingdings" pitchFamily="2" charset="2"/>
              <a:buChar char="Ø"/>
            </a:pPr>
            <a:r>
              <a:rPr lang="el-GR" sz="2000" dirty="0" smtClean="0"/>
              <a:t>Ορισμένες μορφές καρκίνου του δέρματος είναι πολύ επιθετικές και δίνουν </a:t>
            </a:r>
            <a:r>
              <a:rPr lang="el-GR" sz="2000" b="1" dirty="0" smtClean="0"/>
              <a:t>μεταστάσεις</a:t>
            </a:r>
            <a:r>
              <a:rPr lang="el-GR" sz="2000" dirty="0" smtClean="0"/>
              <a:t>  με μοιραία για τους ασθενείς αποτελέσματα.</a:t>
            </a:r>
            <a:endParaRPr lang="el-GR" sz="2000" dirty="0"/>
          </a:p>
        </p:txBody>
      </p:sp>
      <p:pic>
        <p:nvPicPr>
          <p:cNvPr id="5" name="4 - Θέση περιεχομένου" descr="skin-cancer.jpg"/>
          <p:cNvPicPr>
            <a:picLocks noGrp="1" noChangeAspect="1"/>
          </p:cNvPicPr>
          <p:nvPr>
            <p:ph sz="quarter" idx="2"/>
          </p:nvPr>
        </p:nvPicPr>
        <p:blipFill>
          <a:blip r:embed="rId2" cstate="print"/>
          <a:stretch>
            <a:fillRect/>
          </a:stretch>
        </p:blipFill>
        <p:spPr>
          <a:xfrm>
            <a:off x="5292080" y="908720"/>
            <a:ext cx="3138488" cy="4104456"/>
          </a:xfrm>
        </p:spPr>
      </p:pic>
      <p:sp>
        <p:nvSpPr>
          <p:cNvPr id="6" name="5 - TextBox"/>
          <p:cNvSpPr txBox="1"/>
          <p:nvPr/>
        </p:nvSpPr>
        <p:spPr>
          <a:xfrm>
            <a:off x="611560" y="5301208"/>
            <a:ext cx="7560841" cy="1200329"/>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dirty="0" smtClean="0"/>
              <a:t>Η έγκαιρη διάγνωση είναι ζωτικής σημασίας γι’ αυτό ο/η αισθητικός αν δει στο δέρμα του πελάτη βλάβη μεγαλύτερη από 0,5</a:t>
            </a:r>
            <a:r>
              <a:rPr lang="en-US" dirty="0" smtClean="0"/>
              <a:t>cm </a:t>
            </a:r>
            <a:r>
              <a:rPr lang="el-GR" dirty="0" smtClean="0"/>
              <a:t>με ακανόνιστο χρώμα και σχήμα ή βλάβη που εμφανίστηκε ξαφνικά και μεγαλώνει γρήγορα </a:t>
            </a:r>
            <a:r>
              <a:rPr lang="el-GR" smtClean="0"/>
              <a:t>θα πρέπει να </a:t>
            </a:r>
            <a:r>
              <a:rPr lang="el-GR" dirty="0" smtClean="0"/>
              <a:t>τον συμβουλέψει να επισκεφτεί </a:t>
            </a:r>
            <a:r>
              <a:rPr lang="el-GR" b="1" dirty="0" smtClean="0"/>
              <a:t>αμέσως </a:t>
            </a:r>
            <a:r>
              <a:rPr lang="el-GR" dirty="0" smtClean="0"/>
              <a:t>το δερματολόγο</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smtClean="0"/>
              <a:t>η </a:t>
            </a:r>
            <a:r>
              <a:rPr lang="el-GR" dirty="0" err="1" smtClean="0"/>
              <a:t>ηλιακη</a:t>
            </a:r>
            <a:r>
              <a:rPr lang="el-GR" dirty="0" smtClean="0"/>
              <a:t> </a:t>
            </a:r>
            <a:r>
              <a:rPr lang="el-GR" dirty="0" err="1" smtClean="0"/>
              <a:t>ακτινοβολια</a:t>
            </a:r>
            <a:endParaRPr lang="el-GR" dirty="0"/>
          </a:p>
        </p:txBody>
      </p:sp>
      <p:sp>
        <p:nvSpPr>
          <p:cNvPr id="3" name="2 - Θέση περιεχομένου"/>
          <p:cNvSpPr>
            <a:spLocks noGrp="1"/>
          </p:cNvSpPr>
          <p:nvPr>
            <p:ph sz="quarter" idx="1"/>
          </p:nvPr>
        </p:nvSpPr>
        <p:spPr>
          <a:xfrm>
            <a:off x="467544" y="836712"/>
            <a:ext cx="7704856" cy="4572000"/>
          </a:xfrm>
        </p:spPr>
        <p:txBody>
          <a:bodyPr>
            <a:normAutofit fontScale="92500" lnSpcReduction="20000"/>
          </a:bodyPr>
          <a:lstStyle/>
          <a:p>
            <a:pPr marL="0" indent="0" algn="just">
              <a:buNone/>
            </a:pPr>
            <a:r>
              <a:rPr lang="el-GR" sz="2200" dirty="0" smtClean="0"/>
              <a:t>Ο ήλιος είναι πηγή ζωής, μας φωτίζει, μας ζεσταίνει, βελτιώνει τη διάθεσή μας και βοηθάει την αντίδραση της φωτοσύνθεσης που είναι βασική για τη διατήρηση του φυτικού βασιλείου. Χωρίς ήλιο η ζωή στον πλανήτη θα ήταν αδύνατη.</a:t>
            </a:r>
          </a:p>
          <a:p>
            <a:pPr marL="0" indent="0" algn="just">
              <a:spcBef>
                <a:spcPts val="0"/>
              </a:spcBef>
              <a:buNone/>
            </a:pPr>
            <a:r>
              <a:rPr lang="el-GR" sz="2200" dirty="0" smtClean="0"/>
              <a:t>Το φάσμα της ηλιακής ακτινοβολίας που φτάνει στη Γη αποτελείται από τρία μέρη</a:t>
            </a:r>
            <a:r>
              <a:rPr lang="en-US" sz="2200" dirty="0" smtClean="0"/>
              <a:t>:</a:t>
            </a:r>
          </a:p>
          <a:p>
            <a:pPr>
              <a:buFont typeface="Wingdings" pitchFamily="2" charset="2"/>
              <a:buChar char="Ø"/>
            </a:pPr>
            <a:r>
              <a:rPr lang="el-GR" sz="2200" dirty="0" smtClean="0"/>
              <a:t>Την υπέρυθρη περιοχή</a:t>
            </a:r>
          </a:p>
          <a:p>
            <a:pPr>
              <a:buFont typeface="Wingdings" pitchFamily="2" charset="2"/>
              <a:buChar char="Ø"/>
            </a:pPr>
            <a:r>
              <a:rPr lang="el-GR" sz="2200" dirty="0" smtClean="0"/>
              <a:t>Την ορατή</a:t>
            </a:r>
          </a:p>
          <a:p>
            <a:pPr>
              <a:buFont typeface="Wingdings" pitchFamily="2" charset="2"/>
              <a:buChar char="Ø"/>
            </a:pPr>
            <a:r>
              <a:rPr lang="el-GR" sz="2200" dirty="0" smtClean="0"/>
              <a:t>Και την υπεριώδη</a:t>
            </a:r>
          </a:p>
          <a:p>
            <a:pPr marL="0" indent="0" algn="just">
              <a:buNone/>
            </a:pPr>
            <a:endParaRPr lang="el-GR" sz="2000" dirty="0" smtClean="0"/>
          </a:p>
          <a:p>
            <a:pPr marL="0" indent="0" algn="just">
              <a:buNone/>
            </a:pPr>
            <a:endParaRPr lang="el-GR" sz="2000" baseline="-25000" dirty="0" smtClean="0"/>
          </a:p>
        </p:txBody>
      </p:sp>
      <p:sp>
        <p:nvSpPr>
          <p:cNvPr id="5" name="4 - Θέση περιεχομένου"/>
          <p:cNvSpPr>
            <a:spLocks noGrp="1"/>
          </p:cNvSpPr>
          <p:nvPr>
            <p:ph sz="quarter" idx="2"/>
          </p:nvPr>
        </p:nvSpPr>
        <p:spPr>
          <a:xfrm>
            <a:off x="467544" y="3429000"/>
            <a:ext cx="4464496" cy="2304256"/>
          </a:xfrm>
        </p:spPr>
        <p:txBody>
          <a:bodyPr>
            <a:normAutofit fontScale="92500" lnSpcReduction="20000"/>
          </a:bodyPr>
          <a:lstStyle/>
          <a:p>
            <a:pPr marL="0" lvl="0" indent="0" algn="just">
              <a:buClr>
                <a:srgbClr val="FE8637"/>
              </a:buClr>
              <a:buNone/>
            </a:pPr>
            <a:r>
              <a:rPr lang="el-GR" sz="2200" dirty="0" smtClean="0">
                <a:solidFill>
                  <a:prstClr val="black"/>
                </a:solidFill>
              </a:rPr>
              <a:t>Η υπεριώδης ακτινοβολία είναι υπεύθυνη για το </a:t>
            </a:r>
            <a:r>
              <a:rPr lang="el-GR" sz="2200" b="1" dirty="0" smtClean="0">
                <a:solidFill>
                  <a:prstClr val="black"/>
                </a:solidFill>
              </a:rPr>
              <a:t>μαύρισμα</a:t>
            </a:r>
            <a:r>
              <a:rPr lang="el-GR" sz="2200" dirty="0" smtClean="0">
                <a:solidFill>
                  <a:prstClr val="black"/>
                </a:solidFill>
              </a:rPr>
              <a:t> του δέρματος, το σχηματισμό της </a:t>
            </a:r>
            <a:r>
              <a:rPr lang="el-GR" sz="2200" b="1" dirty="0" smtClean="0">
                <a:solidFill>
                  <a:prstClr val="black"/>
                </a:solidFill>
              </a:rPr>
              <a:t>βιταμίνης </a:t>
            </a:r>
            <a:r>
              <a:rPr lang="en-US" sz="2200" b="1" dirty="0" smtClean="0">
                <a:solidFill>
                  <a:prstClr val="black"/>
                </a:solidFill>
              </a:rPr>
              <a:t>D</a:t>
            </a:r>
            <a:r>
              <a:rPr lang="en-US" sz="2200" b="1" baseline="-25000" dirty="0" smtClean="0">
                <a:solidFill>
                  <a:prstClr val="black"/>
                </a:solidFill>
              </a:rPr>
              <a:t>3</a:t>
            </a:r>
            <a:r>
              <a:rPr lang="en-US" sz="2200" dirty="0" smtClean="0">
                <a:solidFill>
                  <a:prstClr val="black"/>
                </a:solidFill>
              </a:rPr>
              <a:t> </a:t>
            </a:r>
            <a:r>
              <a:rPr lang="el-GR" sz="2200" dirty="0" smtClean="0">
                <a:solidFill>
                  <a:prstClr val="black"/>
                </a:solidFill>
              </a:rPr>
              <a:t>και τη </a:t>
            </a:r>
            <a:r>
              <a:rPr lang="el-GR" sz="2200" b="1" dirty="0" smtClean="0">
                <a:solidFill>
                  <a:prstClr val="black"/>
                </a:solidFill>
              </a:rPr>
              <a:t>βελτίωση ορισμένων ασθενειών</a:t>
            </a:r>
            <a:r>
              <a:rPr lang="el-GR" sz="2200" dirty="0" smtClean="0">
                <a:solidFill>
                  <a:prstClr val="black"/>
                </a:solidFill>
              </a:rPr>
              <a:t> όπως η ψωρίαση και η ακμή. Όμως η αλόγιστη έκθεση στον ήλιο προκαλεί </a:t>
            </a:r>
            <a:r>
              <a:rPr lang="el-GR" sz="2200" b="1" dirty="0" smtClean="0">
                <a:solidFill>
                  <a:prstClr val="black"/>
                </a:solidFill>
              </a:rPr>
              <a:t>εγκαύματα</a:t>
            </a:r>
            <a:r>
              <a:rPr lang="el-GR" sz="2200" dirty="0" smtClean="0">
                <a:solidFill>
                  <a:prstClr val="black"/>
                </a:solidFill>
              </a:rPr>
              <a:t>, </a:t>
            </a:r>
            <a:r>
              <a:rPr lang="el-GR" sz="2200" b="1" dirty="0" smtClean="0">
                <a:solidFill>
                  <a:prstClr val="black"/>
                </a:solidFill>
              </a:rPr>
              <a:t>πρόωρη γήρανση </a:t>
            </a:r>
            <a:r>
              <a:rPr lang="el-GR" sz="2200" dirty="0" smtClean="0">
                <a:solidFill>
                  <a:prstClr val="black"/>
                </a:solidFill>
              </a:rPr>
              <a:t>και το μεγαλύτερο ποσοστό των </a:t>
            </a:r>
            <a:r>
              <a:rPr lang="el-GR" sz="2200" b="1" dirty="0" smtClean="0">
                <a:solidFill>
                  <a:prstClr val="black"/>
                </a:solidFill>
              </a:rPr>
              <a:t>καρκίνων </a:t>
            </a:r>
            <a:r>
              <a:rPr lang="el-GR" sz="2200" dirty="0" smtClean="0">
                <a:solidFill>
                  <a:prstClr val="black"/>
                </a:solidFill>
              </a:rPr>
              <a:t>του δέρματος. </a:t>
            </a:r>
          </a:p>
          <a:p>
            <a:endParaRPr lang="el-GR" dirty="0"/>
          </a:p>
        </p:txBody>
      </p:sp>
      <p:pic>
        <p:nvPicPr>
          <p:cNvPr id="4" name="3 - Εικόνα" descr="sunburn300.png"/>
          <p:cNvPicPr>
            <a:picLocks noChangeAspect="1"/>
          </p:cNvPicPr>
          <p:nvPr/>
        </p:nvPicPr>
        <p:blipFill>
          <a:blip r:embed="rId3" cstate="print"/>
          <a:stretch>
            <a:fillRect/>
          </a:stretch>
        </p:blipFill>
        <p:spPr>
          <a:xfrm>
            <a:off x="5796136" y="2852936"/>
            <a:ext cx="2304256" cy="23042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39552" y="0"/>
            <a:ext cx="7467600" cy="652934"/>
          </a:xfrm>
        </p:spPr>
        <p:txBody>
          <a:bodyPr/>
          <a:lstStyle/>
          <a:p>
            <a:pPr algn="ctr"/>
            <a:r>
              <a:rPr lang="el-GR" dirty="0" smtClean="0"/>
              <a:t>το </a:t>
            </a:r>
            <a:r>
              <a:rPr lang="el-GR" dirty="0" err="1" smtClean="0"/>
              <a:t>μαυρισμα</a:t>
            </a:r>
            <a:r>
              <a:rPr lang="el-GR" dirty="0" smtClean="0"/>
              <a:t> του </a:t>
            </a:r>
            <a:r>
              <a:rPr lang="el-GR" dirty="0" err="1" smtClean="0"/>
              <a:t>δερματοσ</a:t>
            </a:r>
            <a:endParaRPr lang="el-GR" dirty="0"/>
          </a:p>
        </p:txBody>
      </p:sp>
      <p:sp>
        <p:nvSpPr>
          <p:cNvPr id="6" name="5 - Θέση περιεχομένου"/>
          <p:cNvSpPr>
            <a:spLocks noGrp="1"/>
          </p:cNvSpPr>
          <p:nvPr>
            <p:ph sz="quarter" idx="1"/>
          </p:nvPr>
        </p:nvSpPr>
        <p:spPr>
          <a:xfrm>
            <a:off x="539552" y="620688"/>
            <a:ext cx="7467600" cy="5544616"/>
          </a:xfrm>
        </p:spPr>
        <p:txBody>
          <a:bodyPr>
            <a:normAutofit/>
          </a:bodyPr>
          <a:lstStyle/>
          <a:p>
            <a:pPr marL="0" indent="0" algn="just">
              <a:buNone/>
            </a:pPr>
            <a:r>
              <a:rPr lang="el-GR" sz="2000" dirty="0" smtClean="0"/>
              <a:t>Το μαυρισμένο δέρμα είναι ένδειξη υγείας και στην εποχή μας αποτελεί πρότυπο ομορφιάς. Οφείλεται σε μια ουσία που υπάρχει στο δέρμα και ονομάζεται μελανίνη και παράγεται από ειδικά για αυτό το σκοπό κύτταρα, τα </a:t>
            </a:r>
            <a:r>
              <a:rPr lang="el-GR" sz="2000" dirty="0" err="1" smtClean="0"/>
              <a:t>μελανοκύτταρα</a:t>
            </a:r>
            <a:r>
              <a:rPr lang="el-GR" sz="2000" dirty="0" smtClean="0"/>
              <a:t>. Η μελανίνη προστατεύει το δέρμα από τις επιβλαβείς επιδράσεις της ηλιακής ακτινοβολίας. </a:t>
            </a:r>
            <a:endParaRPr lang="el-GR" dirty="0"/>
          </a:p>
        </p:txBody>
      </p:sp>
      <p:pic>
        <p:nvPicPr>
          <p:cNvPr id="7" name="6 - Εικόνα" descr="Melanosome+Keratinocyte+Melanin+pigment+Melanocyte+Basement+membrane.jpg"/>
          <p:cNvPicPr>
            <a:picLocks noChangeAspect="1"/>
          </p:cNvPicPr>
          <p:nvPr/>
        </p:nvPicPr>
        <p:blipFill>
          <a:blip r:embed="rId3" cstate="print"/>
          <a:stretch>
            <a:fillRect/>
          </a:stretch>
        </p:blipFill>
        <p:spPr>
          <a:xfrm>
            <a:off x="1835696" y="2276872"/>
            <a:ext cx="5796136" cy="3201849"/>
          </a:xfrm>
          <a:prstGeom prst="rect">
            <a:avLst/>
          </a:prstGeom>
        </p:spPr>
      </p:pic>
      <p:sp>
        <p:nvSpPr>
          <p:cNvPr id="8" name="7 - TextBox"/>
          <p:cNvSpPr txBox="1"/>
          <p:nvPr/>
        </p:nvSpPr>
        <p:spPr>
          <a:xfrm>
            <a:off x="611560" y="5445224"/>
            <a:ext cx="7848872" cy="1200329"/>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dirty="0" smtClean="0"/>
              <a:t>Οι μαύροι και οι λευκοί έχουν τον ίδιο περίπου αριθμό </a:t>
            </a:r>
            <a:r>
              <a:rPr lang="el-GR" dirty="0" err="1" smtClean="0"/>
              <a:t>μελανοκυττάρων</a:t>
            </a:r>
            <a:r>
              <a:rPr lang="el-GR" dirty="0" smtClean="0"/>
              <a:t>. Συνεπώς η διαφορετική ικανότητα μαυρίσματος οφείλεται στην διαφορετική ικανότητα των </a:t>
            </a:r>
            <a:r>
              <a:rPr lang="el-GR" dirty="0" err="1" smtClean="0"/>
              <a:t>μελανοκυττάρων</a:t>
            </a:r>
            <a:r>
              <a:rPr lang="el-GR" dirty="0" smtClean="0"/>
              <a:t> να παράγουν μελανίνη και στη διαφορετική ποιότητα μελανίνης.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8544" y="1052736"/>
            <a:ext cx="616496" cy="5040560"/>
          </a:xfrm>
        </p:spPr>
        <p:txBody>
          <a:bodyPr>
            <a:normAutofit/>
          </a:bodyPr>
          <a:lstStyle/>
          <a:p>
            <a:endParaRPr lang="el-GR" dirty="0"/>
          </a:p>
        </p:txBody>
      </p:sp>
      <p:sp>
        <p:nvSpPr>
          <p:cNvPr id="3" name="2 - Θέση περιεχομένου"/>
          <p:cNvSpPr>
            <a:spLocks noGrp="1"/>
          </p:cNvSpPr>
          <p:nvPr>
            <p:ph sz="quarter" idx="1"/>
          </p:nvPr>
        </p:nvSpPr>
        <p:spPr>
          <a:xfrm>
            <a:off x="539552" y="260648"/>
            <a:ext cx="7467600" cy="4680520"/>
          </a:xfrm>
        </p:spPr>
        <p:txBody>
          <a:bodyPr>
            <a:normAutofit/>
          </a:bodyPr>
          <a:lstStyle/>
          <a:p>
            <a:pPr marL="0" lvl="0" indent="0" algn="just">
              <a:buClr>
                <a:srgbClr val="FE8637"/>
              </a:buClr>
              <a:buNone/>
            </a:pPr>
            <a:r>
              <a:rPr lang="el-GR" sz="2000" dirty="0" smtClean="0">
                <a:solidFill>
                  <a:prstClr val="black"/>
                </a:solidFill>
              </a:rPr>
              <a:t>Υπάρχουν 3 τύποι μαυρίσματος</a:t>
            </a:r>
            <a:r>
              <a:rPr lang="en-US" sz="2000" dirty="0" smtClean="0">
                <a:solidFill>
                  <a:prstClr val="black"/>
                </a:solidFill>
              </a:rPr>
              <a:t>:</a:t>
            </a:r>
            <a:endParaRPr lang="el-GR" sz="2000" dirty="0" smtClean="0">
              <a:solidFill>
                <a:prstClr val="black"/>
              </a:solidFill>
            </a:endParaRPr>
          </a:p>
          <a:p>
            <a:pPr lvl="0" algn="just">
              <a:buClr>
                <a:srgbClr val="FE8637"/>
              </a:buClr>
              <a:buFont typeface="Wingdings" pitchFamily="2" charset="2"/>
              <a:buChar char="Ø"/>
            </a:pPr>
            <a:r>
              <a:rPr lang="el-GR" sz="2000" u="sng" dirty="0" smtClean="0">
                <a:solidFill>
                  <a:prstClr val="black"/>
                </a:solidFill>
              </a:rPr>
              <a:t>Το άμεσο μαύρισμα</a:t>
            </a:r>
            <a:r>
              <a:rPr lang="en-US" sz="2000" dirty="0" smtClean="0">
                <a:solidFill>
                  <a:prstClr val="black"/>
                </a:solidFill>
              </a:rPr>
              <a:t>:</a:t>
            </a:r>
            <a:r>
              <a:rPr lang="el-GR" sz="2000" dirty="0" smtClean="0">
                <a:solidFill>
                  <a:prstClr val="black"/>
                </a:solidFill>
              </a:rPr>
              <a:t> οφείλεται στην οξείδωση των κόκκων της μελανίνης που βρίσκονται κοντά στην επιφάνεια του δέρματος οι οποίοι αποκτούν σκούρο χρώμα. Αρχίζει αμέσως με την έκθεση μας στον ήλιο φτάνει στη μέγιστη τιμή του 1 ώρα μετά και εξασθενεί τις επόμενες 2-3 ώρες αφού απομακρυνθούμε από τον ήλιο.</a:t>
            </a:r>
            <a:endParaRPr lang="en-US" sz="2000" dirty="0" smtClean="0">
              <a:solidFill>
                <a:prstClr val="black"/>
              </a:solidFill>
            </a:endParaRPr>
          </a:p>
          <a:p>
            <a:pPr lvl="0" algn="just">
              <a:buClr>
                <a:srgbClr val="FE8637"/>
              </a:buClr>
              <a:buFont typeface="Wingdings" pitchFamily="2" charset="2"/>
              <a:buChar char="Ø"/>
            </a:pPr>
            <a:r>
              <a:rPr lang="el-GR" sz="2000" u="sng" dirty="0" smtClean="0">
                <a:solidFill>
                  <a:prstClr val="black"/>
                </a:solidFill>
              </a:rPr>
              <a:t>Το επιβραδυνόμενο μαύρισμα</a:t>
            </a:r>
            <a:r>
              <a:rPr lang="en-US" sz="2000" dirty="0" smtClean="0">
                <a:solidFill>
                  <a:prstClr val="black"/>
                </a:solidFill>
              </a:rPr>
              <a:t>:</a:t>
            </a:r>
            <a:r>
              <a:rPr lang="el-GR" sz="2000" dirty="0" smtClean="0">
                <a:solidFill>
                  <a:prstClr val="black"/>
                </a:solidFill>
              </a:rPr>
              <a:t> οφείλεται στην οξείδωση των κόκκων της μελανίνης που βρίσκονται στη βασική στοιβάδα. Αρχίζει 1 ώρα μετά την έκθεση στον ήλιο, φτάνει στο μέγιστο μετά από 10 ώρες και εξασθενεί γρήγορα τις επόμενες 4-8 ημέρες.</a:t>
            </a:r>
            <a:endParaRPr lang="en-US" sz="2000" dirty="0" smtClean="0">
              <a:solidFill>
                <a:prstClr val="black"/>
              </a:solidFill>
            </a:endParaRPr>
          </a:p>
          <a:p>
            <a:pPr lvl="0" algn="just">
              <a:buClr>
                <a:srgbClr val="FE8637"/>
              </a:buClr>
              <a:buFont typeface="Wingdings" pitchFamily="2" charset="2"/>
              <a:buChar char="Ø"/>
            </a:pPr>
            <a:r>
              <a:rPr lang="el-GR" sz="2000" u="sng" dirty="0" smtClean="0">
                <a:solidFill>
                  <a:prstClr val="black"/>
                </a:solidFill>
              </a:rPr>
              <a:t>Το πραγματικό μαύρισμα</a:t>
            </a:r>
            <a:r>
              <a:rPr lang="en-US" sz="2000" dirty="0" smtClean="0">
                <a:solidFill>
                  <a:prstClr val="black"/>
                </a:solidFill>
              </a:rPr>
              <a:t>:</a:t>
            </a:r>
            <a:r>
              <a:rPr lang="el-GR" sz="2000" dirty="0" smtClean="0">
                <a:solidFill>
                  <a:prstClr val="black"/>
                </a:solidFill>
              </a:rPr>
              <a:t> αρχίζει 2 ημέρες μετά την έκθεση στον ήλιο, φτάνει στο μέγιστο 2-3 εβδομάδες μετά και μπορεί να κρατήσει μέχρι και 6 μήνες.</a:t>
            </a:r>
            <a:endParaRPr lang="en-US" sz="2000" dirty="0" smtClean="0">
              <a:solidFill>
                <a:prstClr val="black"/>
              </a:solidFill>
            </a:endParaRPr>
          </a:p>
          <a:p>
            <a:endParaRPr lang="el-GR" dirty="0"/>
          </a:p>
        </p:txBody>
      </p:sp>
      <p:sp>
        <p:nvSpPr>
          <p:cNvPr id="4" name="3 - TextBox"/>
          <p:cNvSpPr txBox="1"/>
          <p:nvPr/>
        </p:nvSpPr>
        <p:spPr>
          <a:xfrm>
            <a:off x="827584" y="5229200"/>
            <a:ext cx="7421342" cy="1323439"/>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sz="2000" dirty="0" smtClean="0"/>
              <a:t>Τόσο το άμεσο όσο και το επιβραδυνόμενο μαύρισμα προσφέρουν μικρή προστασία. Το πραγματικό μαύρισμα προσφέρει βέλτιστη προστασία αλλά για να το αποκτήσουμε θα πρέπει η έκθεση στον ήλιο να είναι επαναλαμβανόμενη.</a:t>
            </a:r>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7467600" cy="648072"/>
          </a:xfrm>
        </p:spPr>
        <p:txBody>
          <a:bodyPr>
            <a:normAutofit/>
          </a:bodyPr>
          <a:lstStyle/>
          <a:p>
            <a:pPr algn="ctr"/>
            <a:r>
              <a:rPr lang="el-GR" dirty="0" err="1" smtClean="0"/>
              <a:t>αντιηλιακη</a:t>
            </a:r>
            <a:r>
              <a:rPr lang="el-GR" dirty="0" smtClean="0"/>
              <a:t> </a:t>
            </a:r>
            <a:r>
              <a:rPr lang="el-GR" dirty="0" err="1" smtClean="0"/>
              <a:t>προστασια</a:t>
            </a:r>
            <a:endParaRPr lang="el-GR" dirty="0"/>
          </a:p>
        </p:txBody>
      </p:sp>
      <p:sp>
        <p:nvSpPr>
          <p:cNvPr id="3" name="2 - Θέση περιεχομένου"/>
          <p:cNvSpPr>
            <a:spLocks noGrp="1"/>
          </p:cNvSpPr>
          <p:nvPr>
            <p:ph sz="quarter" idx="1"/>
          </p:nvPr>
        </p:nvSpPr>
        <p:spPr>
          <a:xfrm>
            <a:off x="467544" y="692696"/>
            <a:ext cx="7467600" cy="5328592"/>
          </a:xfrm>
        </p:spPr>
        <p:txBody>
          <a:bodyPr>
            <a:noAutofit/>
          </a:bodyPr>
          <a:lstStyle/>
          <a:p>
            <a:pPr marL="0" indent="0" algn="just">
              <a:buNone/>
            </a:pPr>
            <a:r>
              <a:rPr lang="el-GR" sz="2000" dirty="0" smtClean="0"/>
              <a:t>Τα </a:t>
            </a:r>
            <a:r>
              <a:rPr lang="el-GR" sz="2000" dirty="0" err="1" smtClean="0"/>
              <a:t>αντιηλιακά</a:t>
            </a:r>
            <a:r>
              <a:rPr lang="el-GR" sz="2000" dirty="0" smtClean="0"/>
              <a:t> είναι προϊόντα που περιέχουν ουσίες οι οποίες </a:t>
            </a:r>
            <a:r>
              <a:rPr lang="el-GR" sz="2000" dirty="0" err="1" smtClean="0"/>
              <a:t>δρούν</a:t>
            </a:r>
            <a:r>
              <a:rPr lang="el-GR" sz="2000" dirty="0" smtClean="0"/>
              <a:t> ως φίλτρα των υπεριωδών </a:t>
            </a:r>
            <a:r>
              <a:rPr lang="el-GR" sz="2000" dirty="0" err="1" smtClean="0"/>
              <a:t>ακτίνων</a:t>
            </a:r>
            <a:r>
              <a:rPr lang="el-GR" sz="2000" dirty="0" smtClean="0"/>
              <a:t> του ηλίου, απορροφώντας, ανακλώντας ή σκεδάζοντας την υπεριώδη ακτινοβολία.</a:t>
            </a:r>
          </a:p>
        </p:txBody>
      </p:sp>
      <p:pic>
        <p:nvPicPr>
          <p:cNvPr id="4" name="3 - Εικόνα" descr="1775838505.jpg"/>
          <p:cNvPicPr>
            <a:picLocks noChangeAspect="1"/>
          </p:cNvPicPr>
          <p:nvPr/>
        </p:nvPicPr>
        <p:blipFill>
          <a:blip r:embed="rId3" cstate="print"/>
          <a:stretch>
            <a:fillRect/>
          </a:stretch>
        </p:blipFill>
        <p:spPr>
          <a:xfrm>
            <a:off x="3275856" y="2348880"/>
            <a:ext cx="2504503" cy="30963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μορφεσ</a:t>
            </a:r>
            <a:r>
              <a:rPr lang="el-GR" dirty="0" smtClean="0"/>
              <a:t> </a:t>
            </a:r>
            <a:r>
              <a:rPr lang="el-GR" dirty="0" err="1" smtClean="0"/>
              <a:t>αντιηλιακων</a:t>
            </a:r>
            <a:r>
              <a:rPr lang="el-GR" dirty="0" smtClean="0"/>
              <a:t> </a:t>
            </a:r>
            <a:r>
              <a:rPr lang="el-GR" dirty="0" err="1" smtClean="0"/>
              <a:t>προϊοντων</a:t>
            </a:r>
            <a:endParaRPr lang="el-GR" dirty="0"/>
          </a:p>
        </p:txBody>
      </p:sp>
      <p:sp>
        <p:nvSpPr>
          <p:cNvPr id="3" name="2 - Θέση περιεχομένου"/>
          <p:cNvSpPr>
            <a:spLocks noGrp="1"/>
          </p:cNvSpPr>
          <p:nvPr>
            <p:ph sz="quarter" idx="1"/>
          </p:nvPr>
        </p:nvSpPr>
        <p:spPr>
          <a:xfrm>
            <a:off x="467544" y="836712"/>
            <a:ext cx="7467600" cy="4873752"/>
          </a:xfrm>
        </p:spPr>
        <p:txBody>
          <a:bodyPr>
            <a:normAutofit/>
          </a:bodyPr>
          <a:lstStyle/>
          <a:p>
            <a:pPr algn="just">
              <a:buNone/>
            </a:pPr>
            <a:r>
              <a:rPr lang="el-GR" sz="2000" dirty="0" smtClean="0"/>
              <a:t>Τα </a:t>
            </a:r>
            <a:r>
              <a:rPr lang="el-GR" sz="2000" dirty="0" err="1" smtClean="0"/>
              <a:t>αντιηλιακά</a:t>
            </a:r>
            <a:r>
              <a:rPr lang="el-GR" sz="2000" dirty="0" smtClean="0"/>
              <a:t> προϊόντα υπάρχουν στις εξής μορφές</a:t>
            </a:r>
            <a:r>
              <a:rPr lang="en-US" sz="2000" dirty="0" smtClean="0"/>
              <a:t>:</a:t>
            </a:r>
          </a:p>
          <a:p>
            <a:pPr algn="just">
              <a:buFont typeface="Wingdings" pitchFamily="2" charset="2"/>
              <a:buChar char="Ø"/>
            </a:pPr>
            <a:r>
              <a:rPr lang="el-GR" sz="2000" u="sng" dirty="0" err="1" smtClean="0"/>
              <a:t>Γαλάκτωματα</a:t>
            </a:r>
            <a:r>
              <a:rPr lang="el-GR" sz="2000" u="sng" dirty="0" smtClean="0"/>
              <a:t> </a:t>
            </a:r>
            <a:r>
              <a:rPr lang="en-US" sz="2000" u="sng" dirty="0" smtClean="0"/>
              <a:t>w/o</a:t>
            </a:r>
            <a:r>
              <a:rPr lang="en-US" sz="2000" dirty="0" smtClean="0"/>
              <a:t>: </a:t>
            </a:r>
            <a:r>
              <a:rPr lang="el-GR" sz="2000" dirty="0" smtClean="0"/>
              <a:t>λόγω της λιπαρής τους υφής δεν έχουν ευχάριστη αίσθηση αλλά επειδή προσκολλώνται καλά στο δέρμα και δεν απομακρύνονται με τον ιδρώτα και το νερό παρέχουν πολύ καλή προστασία.</a:t>
            </a:r>
          </a:p>
          <a:p>
            <a:pPr algn="just">
              <a:buFont typeface="Wingdings" pitchFamily="2" charset="2"/>
              <a:buChar char="Ø"/>
            </a:pPr>
            <a:r>
              <a:rPr lang="el-GR" sz="2000" u="sng" dirty="0" smtClean="0"/>
              <a:t>Γαλακτώματα </a:t>
            </a:r>
            <a:r>
              <a:rPr lang="en-US" sz="2000" u="sng" dirty="0" smtClean="0"/>
              <a:t>o/w</a:t>
            </a:r>
            <a:r>
              <a:rPr lang="en-US" sz="2000" dirty="0" smtClean="0"/>
              <a:t>:</a:t>
            </a:r>
            <a:r>
              <a:rPr lang="el-GR" sz="2000" dirty="0" smtClean="0"/>
              <a:t> δεν είναι λιπαρά έχουν πιο ευχάριστη αίσθηση και χρησιμοποιούνται και στο σώμα και στο πρόσωπο. </a:t>
            </a:r>
          </a:p>
          <a:p>
            <a:pPr algn="just">
              <a:buFont typeface="Wingdings" pitchFamily="2" charset="2"/>
              <a:buChar char="Ø"/>
            </a:pPr>
            <a:r>
              <a:rPr lang="el-GR" sz="2000" u="sng" dirty="0" smtClean="0"/>
              <a:t>Λοσιόν</a:t>
            </a:r>
            <a:r>
              <a:rPr lang="en-US" sz="2000" dirty="0" smtClean="0"/>
              <a:t>: </a:t>
            </a:r>
            <a:r>
              <a:rPr lang="el-GR" sz="2000" dirty="0" smtClean="0"/>
              <a:t>έχουν και αυτά ευχάριστη αίσθηση, δεν γυαλίζουν όταν απλώνονται στο δέρμα αλλά λόγω της πολύ λεπτής υφής τους δεν έχουν καλή αντοχή στο νερό.</a:t>
            </a:r>
          </a:p>
          <a:p>
            <a:pPr algn="just">
              <a:buFont typeface="Wingdings" pitchFamily="2" charset="2"/>
              <a:buChar char="Ø"/>
            </a:pPr>
            <a:r>
              <a:rPr lang="el-GR" sz="2000" u="sng" dirty="0" smtClean="0"/>
              <a:t>Λάδια</a:t>
            </a:r>
            <a:r>
              <a:rPr lang="en-US" sz="2000" dirty="0" smtClean="0"/>
              <a:t>: </a:t>
            </a:r>
            <a:r>
              <a:rPr lang="el-GR" sz="2000" dirty="0" smtClean="0"/>
              <a:t>είναι λιπαρά προϊόντα, έχουν καλή αντοχή στο νερό και χρησιμοποιούνται μόνο στο σώμα.</a:t>
            </a:r>
          </a:p>
          <a:p>
            <a:pPr algn="just">
              <a:buFont typeface="Wingdings" pitchFamily="2" charset="2"/>
              <a:buChar char="Ø"/>
            </a:pPr>
            <a:r>
              <a:rPr lang="el-GR" sz="2000" u="sng" dirty="0" smtClean="0"/>
              <a:t>Κρέμες</a:t>
            </a:r>
            <a:r>
              <a:rPr lang="en-US" sz="2000" dirty="0" smtClean="0"/>
              <a:t>: </a:t>
            </a:r>
            <a:r>
              <a:rPr lang="el-GR" sz="2000" dirty="0" smtClean="0"/>
              <a:t>χρησιμοποιούνται σε μικρές περιοχές που καίγονται εύκολα όπως η μύτη και έχουν πολύ καλή προστασία</a:t>
            </a:r>
          </a:p>
          <a:p>
            <a:endParaRPr lang="el-GR" sz="2000" dirty="0"/>
          </a:p>
        </p:txBody>
      </p:sp>
      <p:sp>
        <p:nvSpPr>
          <p:cNvPr id="4" name="3 - TextBox"/>
          <p:cNvSpPr txBox="1"/>
          <p:nvPr/>
        </p:nvSpPr>
        <p:spPr>
          <a:xfrm>
            <a:off x="755576" y="5733256"/>
            <a:ext cx="7128792" cy="707886"/>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l-GR" sz="2000" dirty="0" smtClean="0"/>
              <a:t>Τα γαλακτώματα σε μορφή αεροζόλ (</a:t>
            </a:r>
            <a:r>
              <a:rPr lang="en-US" sz="2000" dirty="0" smtClean="0"/>
              <a:t>spray) </a:t>
            </a:r>
            <a:r>
              <a:rPr lang="el-GR" sz="2000" dirty="0" smtClean="0"/>
              <a:t>είναι εξαιρετικά δημοφιλή προϊόντα</a:t>
            </a: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652934"/>
          </a:xfrm>
        </p:spPr>
        <p:txBody>
          <a:bodyPr/>
          <a:lstStyle/>
          <a:p>
            <a:pPr algn="ctr"/>
            <a:r>
              <a:rPr lang="el-GR" dirty="0" err="1" smtClean="0"/>
              <a:t>δεικτησ</a:t>
            </a:r>
            <a:r>
              <a:rPr lang="el-GR" dirty="0" smtClean="0"/>
              <a:t> </a:t>
            </a:r>
            <a:r>
              <a:rPr lang="el-GR" dirty="0" err="1" smtClean="0"/>
              <a:t>ηλιακησ</a:t>
            </a:r>
            <a:r>
              <a:rPr lang="el-GR" dirty="0" smtClean="0"/>
              <a:t> </a:t>
            </a:r>
            <a:r>
              <a:rPr lang="el-GR" dirty="0" err="1" smtClean="0"/>
              <a:t>προστασιασ</a:t>
            </a:r>
            <a:endParaRPr lang="el-GR" dirty="0"/>
          </a:p>
        </p:txBody>
      </p:sp>
      <p:sp>
        <p:nvSpPr>
          <p:cNvPr id="3" name="2 - Θέση περιεχομένου"/>
          <p:cNvSpPr>
            <a:spLocks noGrp="1"/>
          </p:cNvSpPr>
          <p:nvPr>
            <p:ph sz="quarter" idx="1"/>
          </p:nvPr>
        </p:nvSpPr>
        <p:spPr>
          <a:xfrm>
            <a:off x="539552" y="980728"/>
            <a:ext cx="7467600" cy="4104456"/>
          </a:xfrm>
        </p:spPr>
        <p:txBody>
          <a:bodyPr>
            <a:normAutofit/>
          </a:bodyPr>
          <a:lstStyle/>
          <a:p>
            <a:pPr marL="0" indent="0" algn="just">
              <a:buNone/>
            </a:pPr>
            <a:r>
              <a:rPr lang="el-GR" sz="2000" dirty="0" smtClean="0"/>
              <a:t>Ο δείκτης ηλιακής προστασίας (</a:t>
            </a:r>
            <a:r>
              <a:rPr lang="en-US" sz="2000" dirty="0" smtClean="0"/>
              <a:t>sun protection factor </a:t>
            </a:r>
            <a:r>
              <a:rPr lang="el-GR" sz="2000" dirty="0" smtClean="0"/>
              <a:t>ή </a:t>
            </a:r>
            <a:r>
              <a:rPr lang="en-US" sz="2000" b="1" dirty="0" smtClean="0"/>
              <a:t>SPF</a:t>
            </a:r>
            <a:r>
              <a:rPr lang="en-US" sz="2000" dirty="0" smtClean="0"/>
              <a:t>) </a:t>
            </a:r>
            <a:r>
              <a:rPr lang="el-GR" sz="2000" dirty="0" smtClean="0"/>
              <a:t>είναι νούμερο που μας δείχνει ότι το άτομο που χρησιμοποιεί το προϊόν μπορεί να εκτίθεται στον ήλιο τόσο περισσότερο χρονικό διάστημα όσο είναι και ο δείκτης </a:t>
            </a:r>
            <a:r>
              <a:rPr lang="en-US" sz="2000" dirty="0" smtClean="0"/>
              <a:t>SPF </a:t>
            </a:r>
            <a:r>
              <a:rPr lang="el-GR" sz="2000" dirty="0" smtClean="0"/>
              <a:t>και να έχει το ίδιο αποτέλεσμα όπως χωρίς το προϊόν. Δηλαδή αν ένα άτομο αναπτύσσει ερύθημα μετά από 15 λεπτά στον ήλιο και χρησιμοποιήσει </a:t>
            </a:r>
            <a:r>
              <a:rPr lang="el-GR" sz="2000" dirty="0" err="1" smtClean="0"/>
              <a:t>αντιηλιακό</a:t>
            </a:r>
            <a:r>
              <a:rPr lang="el-GR" sz="2000" dirty="0" smtClean="0"/>
              <a:t> με δείκτη </a:t>
            </a:r>
            <a:r>
              <a:rPr lang="en-US" sz="2000" dirty="0" smtClean="0"/>
              <a:t>SPF 15 </a:t>
            </a:r>
            <a:r>
              <a:rPr lang="el-GR" sz="2000" dirty="0" smtClean="0"/>
              <a:t>θα μπορεί να παραμείνει στον ήλιο 15×15= 225 λεπτά (περίπου 3,5 ώρες) και να αναπτύξει ίδιας έντασης ερύθημα όπως χωρίς το προϊόν.</a:t>
            </a:r>
          </a:p>
          <a:p>
            <a:pPr marL="0" indent="0" algn="just">
              <a:buNone/>
            </a:pPr>
            <a:r>
              <a:rPr lang="el-GR" sz="2000" dirty="0" smtClean="0"/>
              <a:t>Όπως καταλαβαίνουμε κάτι τέτοιο </a:t>
            </a:r>
            <a:r>
              <a:rPr lang="el-GR" sz="2000" b="1" dirty="0" smtClean="0"/>
              <a:t>δεν ισχύει πρακτικά </a:t>
            </a:r>
            <a:r>
              <a:rPr lang="el-GR" sz="2000" dirty="0" smtClean="0"/>
              <a:t>αφού υπάρχουν μεγάλες διαφοροποιήσεις μεταξύ των ατόμων, των συνθηκών έκθεσης, του τρόπου χρήσης, και των ίδιων των προϊόντων.</a:t>
            </a: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467600" cy="580926"/>
          </a:xfrm>
        </p:spPr>
        <p:txBody>
          <a:bodyPr/>
          <a:lstStyle/>
          <a:p>
            <a:pPr algn="ctr"/>
            <a:r>
              <a:rPr lang="el-GR" dirty="0" err="1" smtClean="0"/>
              <a:t>φωτοτυποι</a:t>
            </a:r>
            <a:r>
              <a:rPr lang="el-GR" dirty="0" smtClean="0"/>
              <a:t> – </a:t>
            </a:r>
            <a:r>
              <a:rPr lang="el-GR" dirty="0" err="1" smtClean="0"/>
              <a:t>κλιμακα</a:t>
            </a:r>
            <a:r>
              <a:rPr lang="el-GR" dirty="0" smtClean="0"/>
              <a:t> </a:t>
            </a:r>
            <a:r>
              <a:rPr lang="en-US" dirty="0" err="1" smtClean="0"/>
              <a:t>fitzpatrick</a:t>
            </a:r>
            <a:endParaRPr lang="el-GR" dirty="0"/>
          </a:p>
        </p:txBody>
      </p:sp>
      <p:sp>
        <p:nvSpPr>
          <p:cNvPr id="3" name="2 - Θέση περιεχομένου"/>
          <p:cNvSpPr>
            <a:spLocks noGrp="1"/>
          </p:cNvSpPr>
          <p:nvPr>
            <p:ph sz="quarter" idx="1"/>
          </p:nvPr>
        </p:nvSpPr>
        <p:spPr>
          <a:xfrm>
            <a:off x="467544" y="908720"/>
            <a:ext cx="7848872" cy="1584176"/>
          </a:xfrm>
        </p:spPr>
        <p:txBody>
          <a:bodyPr/>
          <a:lstStyle/>
          <a:p>
            <a:pPr marL="0" indent="0" algn="just">
              <a:buNone/>
            </a:pPr>
            <a:r>
              <a:rPr lang="el-GR" sz="2000" dirty="0" smtClean="0"/>
              <a:t>Ο </a:t>
            </a:r>
            <a:r>
              <a:rPr lang="el-GR" sz="2000" dirty="0" err="1" smtClean="0"/>
              <a:t>φωτότυπος</a:t>
            </a:r>
            <a:r>
              <a:rPr lang="el-GR" sz="2000" dirty="0" smtClean="0"/>
              <a:t> προσδιορίζει την ικανότητα που έχει κάποιο άτομο να μαυρίζει και μας βοηθάει στην επιλογή του κατάλληλου </a:t>
            </a:r>
            <a:r>
              <a:rPr lang="el-GR" sz="2000" dirty="0" err="1" smtClean="0"/>
              <a:t>αντιηλιακού</a:t>
            </a:r>
            <a:r>
              <a:rPr lang="el-GR" sz="2000" dirty="0" smtClean="0"/>
              <a:t>. Όσο λιγότερο μαυρίζει κάποιος τόσο μεγαλύτερο δείκτη προστασίας χρειάζεται.</a:t>
            </a:r>
          </a:p>
          <a:p>
            <a:pPr>
              <a:buNone/>
            </a:pPr>
            <a:endParaRPr lang="el-GR" dirty="0"/>
          </a:p>
        </p:txBody>
      </p:sp>
      <p:pic>
        <p:nvPicPr>
          <p:cNvPr id="5" name="Εικόνα 5">
            <a:extLst>
              <a:ext uri="{FF2B5EF4-FFF2-40B4-BE49-F238E27FC236}">
                <a16:creationId xmlns:a16="http://schemas.microsoft.com/office/drawing/2014/main" xmlns="" id="{4961C7BC-2076-4248-8326-B80ED715F12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492896"/>
            <a:ext cx="8568952" cy="29790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580926"/>
          </a:xfrm>
        </p:spPr>
        <p:txBody>
          <a:bodyPr/>
          <a:lstStyle/>
          <a:p>
            <a:pPr algn="ctr"/>
            <a:r>
              <a:rPr lang="el-GR" dirty="0" err="1" smtClean="0"/>
              <a:t>συμβουλεσ</a:t>
            </a:r>
            <a:r>
              <a:rPr lang="el-GR" dirty="0" smtClean="0"/>
              <a:t> για </a:t>
            </a:r>
            <a:r>
              <a:rPr lang="el-GR" dirty="0" err="1" smtClean="0"/>
              <a:t>ασφαλη</a:t>
            </a:r>
            <a:r>
              <a:rPr lang="el-GR" dirty="0" smtClean="0"/>
              <a:t> </a:t>
            </a:r>
            <a:r>
              <a:rPr lang="el-GR" dirty="0" err="1" smtClean="0"/>
              <a:t>ηλιοθεραπεια</a:t>
            </a:r>
            <a:endParaRPr lang="el-GR" dirty="0"/>
          </a:p>
        </p:txBody>
      </p:sp>
      <p:sp>
        <p:nvSpPr>
          <p:cNvPr id="3" name="2 - Θέση περιεχομένου"/>
          <p:cNvSpPr>
            <a:spLocks noGrp="1"/>
          </p:cNvSpPr>
          <p:nvPr>
            <p:ph sz="quarter" idx="1"/>
          </p:nvPr>
        </p:nvSpPr>
        <p:spPr>
          <a:xfrm>
            <a:off x="467544" y="1052736"/>
            <a:ext cx="4536504" cy="2908920"/>
          </a:xfrm>
        </p:spPr>
        <p:txBody>
          <a:bodyPr>
            <a:noAutofit/>
          </a:bodyPr>
          <a:lstStyle/>
          <a:p>
            <a:pPr algn="just">
              <a:buFont typeface="Wingdings" pitchFamily="2" charset="2"/>
              <a:buChar char="Ø"/>
            </a:pPr>
            <a:r>
              <a:rPr lang="el-GR" sz="2000" dirty="0" smtClean="0"/>
              <a:t>Χρησιμοποιούμε </a:t>
            </a:r>
            <a:r>
              <a:rPr lang="el-GR" sz="2000" b="1" dirty="0" smtClean="0"/>
              <a:t>πάντα</a:t>
            </a:r>
            <a:r>
              <a:rPr lang="el-GR" sz="2000" dirty="0" smtClean="0"/>
              <a:t> </a:t>
            </a:r>
            <a:r>
              <a:rPr lang="el-GR" sz="2000" dirty="0" err="1" smtClean="0"/>
              <a:t>αντιηλιακό</a:t>
            </a:r>
            <a:r>
              <a:rPr lang="el-GR" sz="2000" dirty="0" smtClean="0"/>
              <a:t> με δείκτη </a:t>
            </a:r>
            <a:r>
              <a:rPr lang="en-US" sz="2000" dirty="0" smtClean="0"/>
              <a:t>SPF </a:t>
            </a:r>
            <a:r>
              <a:rPr lang="el-GR" sz="2000" dirty="0" smtClean="0"/>
              <a:t>κατάλληλο με το </a:t>
            </a:r>
            <a:r>
              <a:rPr lang="el-GR" sz="2000" dirty="0" err="1" smtClean="0"/>
              <a:t>φωτότυπό</a:t>
            </a:r>
            <a:r>
              <a:rPr lang="el-GR" sz="2000" dirty="0" smtClean="0"/>
              <a:t> μας.</a:t>
            </a:r>
          </a:p>
          <a:p>
            <a:pPr algn="just">
              <a:buFont typeface="Wingdings" pitchFamily="2" charset="2"/>
              <a:buChar char="Ø"/>
            </a:pPr>
            <a:r>
              <a:rPr lang="el-GR" sz="2000" b="1" dirty="0" smtClean="0"/>
              <a:t>Αποφεύγουμε</a:t>
            </a:r>
            <a:r>
              <a:rPr lang="el-GR" sz="2000" dirty="0" smtClean="0"/>
              <a:t> την ηλιοθεραπεία από</a:t>
            </a:r>
            <a:r>
              <a:rPr lang="en-US" sz="2000" dirty="0" smtClean="0"/>
              <a:t> </a:t>
            </a:r>
            <a:r>
              <a:rPr lang="el-GR" sz="2000" dirty="0" smtClean="0"/>
              <a:t>τις </a:t>
            </a:r>
            <a:r>
              <a:rPr lang="el-GR" sz="2000" b="1" dirty="0" smtClean="0"/>
              <a:t>12 το μεσημέρι μέχρι τις 4 </a:t>
            </a:r>
            <a:r>
              <a:rPr lang="el-GR" sz="2000" dirty="0" smtClean="0"/>
              <a:t>όπου η ακτινοβολία είναι πολύ δυνατή.</a:t>
            </a:r>
          </a:p>
          <a:p>
            <a:pPr algn="just">
              <a:buFont typeface="Wingdings" pitchFamily="2" charset="2"/>
              <a:buChar char="Ø"/>
            </a:pPr>
            <a:r>
              <a:rPr lang="el-GR" sz="2000" dirty="0" smtClean="0"/>
              <a:t>Αυξάνουμε </a:t>
            </a:r>
            <a:r>
              <a:rPr lang="el-GR" sz="2000" b="1" dirty="0" smtClean="0"/>
              <a:t>προοδευτικά</a:t>
            </a:r>
            <a:r>
              <a:rPr lang="el-GR" sz="2000" dirty="0" smtClean="0"/>
              <a:t> το χρόνο έκθεσης στον ήλιο.</a:t>
            </a:r>
          </a:p>
        </p:txBody>
      </p:sp>
      <p:sp>
        <p:nvSpPr>
          <p:cNvPr id="4" name="3 - Θέση περιεχομένου"/>
          <p:cNvSpPr>
            <a:spLocks noGrp="1"/>
          </p:cNvSpPr>
          <p:nvPr>
            <p:ph sz="quarter" idx="2"/>
          </p:nvPr>
        </p:nvSpPr>
        <p:spPr>
          <a:xfrm>
            <a:off x="467544" y="3933056"/>
            <a:ext cx="7488832" cy="2383160"/>
          </a:xfrm>
        </p:spPr>
        <p:txBody>
          <a:bodyPr>
            <a:normAutofit fontScale="92500"/>
          </a:bodyPr>
          <a:lstStyle/>
          <a:p>
            <a:pPr algn="just">
              <a:buFont typeface="Wingdings" pitchFamily="2" charset="2"/>
              <a:buChar char="Ø"/>
            </a:pPr>
            <a:r>
              <a:rPr lang="el-GR" sz="2200" dirty="0" smtClean="0"/>
              <a:t>Τοποθετούμε το </a:t>
            </a:r>
            <a:r>
              <a:rPr lang="el-GR" sz="2200" dirty="0" err="1" smtClean="0"/>
              <a:t>αντιηλιακό</a:t>
            </a:r>
            <a:r>
              <a:rPr lang="el-GR" sz="2200" dirty="0" smtClean="0"/>
              <a:t> </a:t>
            </a:r>
            <a:r>
              <a:rPr lang="el-GR" sz="2200" b="1" dirty="0" smtClean="0"/>
              <a:t>20 λεπτά πριν </a:t>
            </a:r>
            <a:r>
              <a:rPr lang="el-GR" sz="2200" dirty="0" smtClean="0"/>
              <a:t>την ηλιοθεραπεία ώστε οι δραστικές ουσίες που περιέχει να απορροφηθούν πλήρως και το </a:t>
            </a:r>
            <a:r>
              <a:rPr lang="el-GR" sz="2200" b="1" dirty="0" smtClean="0"/>
              <a:t>ανανεώνουμε κάθε 2 ώρες </a:t>
            </a:r>
            <a:r>
              <a:rPr lang="el-GR" sz="2200" dirty="0" smtClean="0"/>
              <a:t>ή όποτε βγαίνουμε από το νερό.</a:t>
            </a:r>
          </a:p>
          <a:p>
            <a:pPr algn="just">
              <a:buFont typeface="Wingdings" pitchFamily="2" charset="2"/>
              <a:buChar char="Ø"/>
            </a:pPr>
            <a:r>
              <a:rPr lang="el-GR" sz="2200" dirty="0" smtClean="0"/>
              <a:t>Ηλιακό έγκαυμα μπορούμε να πάθουμε </a:t>
            </a:r>
            <a:r>
              <a:rPr lang="el-GR" sz="2200" b="1" dirty="0" smtClean="0"/>
              <a:t>και μέσα στο νερό ή το αυτοκίνητο ή όταν έχει συννεφιά</a:t>
            </a:r>
            <a:r>
              <a:rPr lang="el-GR" sz="2200" dirty="0" smtClean="0"/>
              <a:t>. Επίσης η επιδερμίδα μας όταν είναι βρεγμένη είναι πιο διαπερατή από την </a:t>
            </a:r>
            <a:r>
              <a:rPr lang="en-US" sz="2200" dirty="0" smtClean="0"/>
              <a:t>UV </a:t>
            </a:r>
            <a:r>
              <a:rPr lang="el-GR" sz="2200" dirty="0" smtClean="0"/>
              <a:t>ακτινοβολία.</a:t>
            </a:r>
          </a:p>
          <a:p>
            <a:endParaRPr lang="el-GR" dirty="0"/>
          </a:p>
        </p:txBody>
      </p:sp>
      <p:pic>
        <p:nvPicPr>
          <p:cNvPr id="5" name="4 - Εικόνα" descr="images1.jpg"/>
          <p:cNvPicPr>
            <a:picLocks noChangeAspect="1"/>
          </p:cNvPicPr>
          <p:nvPr/>
        </p:nvPicPr>
        <p:blipFill>
          <a:blip r:embed="rId2" cstate="print"/>
          <a:stretch>
            <a:fillRect/>
          </a:stretch>
        </p:blipFill>
        <p:spPr>
          <a:xfrm>
            <a:off x="5724128" y="1196752"/>
            <a:ext cx="2664296" cy="266429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693</TotalTime>
  <Words>1268</Words>
  <Application>Microsoft Office PowerPoint</Application>
  <PresentationFormat>Προβολή στην οθόνη (4:3)</PresentationFormat>
  <Paragraphs>62</Paragraphs>
  <Slides>12</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Προεξοχή</vt:lpstr>
      <vt:lpstr>αντιηλιακα προϊοντα</vt:lpstr>
      <vt:lpstr>η ηλιακη ακτινοβολια</vt:lpstr>
      <vt:lpstr>το μαυρισμα του δερματοσ</vt:lpstr>
      <vt:lpstr>Διαφάνεια 4</vt:lpstr>
      <vt:lpstr>αντιηλιακη προστασια</vt:lpstr>
      <vt:lpstr>μορφεσ αντιηλιακων προϊοντων</vt:lpstr>
      <vt:lpstr>δεικτησ ηλιακησ προστασιασ</vt:lpstr>
      <vt:lpstr>φωτοτυποι – κλιμακα fitzpatrick</vt:lpstr>
      <vt:lpstr>συμβουλεσ για ασφαλη ηλιοθεραπεια</vt:lpstr>
      <vt:lpstr>συμβουλεσ για ασφαλη ηλιοθεραπεια</vt:lpstr>
      <vt:lpstr>προωρη γηρανση (φωτογηρανση η ακτινικη ελαστωση)</vt:lpstr>
      <vt:lpstr>καρκινοσ του δερματοσ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αντιηλιακα προϊοντα</dc:title>
  <dc:creator>Vaggelis</dc:creator>
  <cp:lastModifiedBy>Vaggelis</cp:lastModifiedBy>
  <cp:revision>62</cp:revision>
  <dcterms:created xsi:type="dcterms:W3CDTF">2018-03-24T17:51:52Z</dcterms:created>
  <dcterms:modified xsi:type="dcterms:W3CDTF">2021-03-11T20:55:31Z</dcterms:modified>
</cp:coreProperties>
</file>