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59" r:id="rId5"/>
    <p:sldId id="260" r:id="rId6"/>
    <p:sldId id="261" r:id="rId7"/>
    <p:sldId id="263" r:id="rId8"/>
    <p:sldId id="264" r:id="rId9"/>
    <p:sldId id="262" r:id="rId10"/>
    <p:sldId id="265" r:id="rId11"/>
    <p:sldId id="266" r:id="rId12"/>
    <p:sldId id="267"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Μεσαίο στυλ 4 - Έμφαση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2" y="-45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B0CF5F-3BD1-4EF9-B80D-9312DAB0D632}" type="datetimeFigureOut">
              <a:rPr lang="el-GR" smtClean="0"/>
              <a:pPr/>
              <a:t>20/1/2019</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0E18E0-E193-4911-81AF-A630301B37A9}"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4F0E18E0-E193-4911-81AF-A630301B37A9}" type="slidenum">
              <a:rPr lang="el-GR" smtClean="0"/>
              <a:pPr/>
              <a:t>2</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4F0E18E0-E193-4911-81AF-A630301B37A9}" type="slidenum">
              <a:rPr lang="el-GR" smtClean="0"/>
              <a:pPr/>
              <a:t>3</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4F0E18E0-E193-4911-81AF-A630301B37A9}" type="slidenum">
              <a:rPr lang="el-GR" smtClean="0"/>
              <a:pPr/>
              <a:t>5</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smtClean="0"/>
          </a:p>
        </p:txBody>
      </p:sp>
      <p:sp>
        <p:nvSpPr>
          <p:cNvPr id="4" name="3 - Θέση αριθμού διαφάνειας"/>
          <p:cNvSpPr>
            <a:spLocks noGrp="1"/>
          </p:cNvSpPr>
          <p:nvPr>
            <p:ph type="sldNum" sz="quarter" idx="10"/>
          </p:nvPr>
        </p:nvSpPr>
        <p:spPr/>
        <p:txBody>
          <a:bodyPr/>
          <a:lstStyle/>
          <a:p>
            <a:fld id="{4F0E18E0-E193-4911-81AF-A630301B37A9}" type="slidenum">
              <a:rPr lang="el-GR" smtClean="0"/>
              <a:pPr/>
              <a:t>6</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l-GR" dirty="0"/>
          </a:p>
        </p:txBody>
      </p:sp>
      <p:sp>
        <p:nvSpPr>
          <p:cNvPr id="4" name="3 - Θέση αριθμού διαφάνειας"/>
          <p:cNvSpPr>
            <a:spLocks noGrp="1"/>
          </p:cNvSpPr>
          <p:nvPr>
            <p:ph type="sldNum" sz="quarter" idx="10"/>
          </p:nvPr>
        </p:nvSpPr>
        <p:spPr/>
        <p:txBody>
          <a:bodyPr/>
          <a:lstStyle/>
          <a:p>
            <a:fld id="{4F0E18E0-E193-4911-81AF-A630301B37A9}" type="slidenum">
              <a:rPr lang="el-GR" smtClean="0"/>
              <a:pPr/>
              <a:t>7</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4F0E18E0-E193-4911-81AF-A630301B37A9}" type="slidenum">
              <a:rPr lang="el-GR" smtClean="0"/>
              <a:pPr/>
              <a:t>8</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4F0E18E0-E193-4911-81AF-A630301B37A9}" type="slidenum">
              <a:rPr lang="el-GR" smtClean="0"/>
              <a:pPr/>
              <a:t>9</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4F0E18E0-E193-4911-81AF-A630301B37A9}" type="slidenum">
              <a:rPr lang="el-GR" smtClean="0"/>
              <a:pPr/>
              <a:t>11</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4F0E18E0-E193-4911-81AF-A630301B37A9}" type="slidenum">
              <a:rPr lang="el-GR" smtClean="0"/>
              <a:pPr/>
              <a:t>12</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7 - Τίτλος"/>
          <p:cNvSpPr>
            <a:spLocks noGrp="1"/>
          </p:cNvSpPr>
          <p:nvPr>
            <p:ph type="ctrTitle"/>
          </p:nvPr>
        </p:nvSpPr>
        <p:spPr>
          <a:xfrm>
            <a:off x="2286000" y="3124200"/>
            <a:ext cx="6172200" cy="1894362"/>
          </a:xfrm>
        </p:spPr>
        <p:txBody>
          <a:bodyPr/>
          <a:lstStyle>
            <a:lvl1pPr>
              <a:defRPr b="1"/>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7764621" y="1174097"/>
            <a:ext cx="2286000" cy="381000"/>
          </a:xfrm>
        </p:spPr>
        <p:txBody>
          <a:bodyPr/>
          <a:lstStyle/>
          <a:p>
            <a:fld id="{2342CEA3-3058-4D43-AE35-B3DA76CB4003}" type="datetimeFigureOut">
              <a:rPr lang="el-GR" smtClean="0"/>
              <a:pPr/>
              <a:t>20/1/2019</a:t>
            </a:fld>
            <a:endParaRPr lang="el-GR"/>
          </a:p>
        </p:txBody>
      </p:sp>
      <p:sp>
        <p:nvSpPr>
          <p:cNvPr id="17" name="16 - Θέση υποσέλιδου"/>
          <p:cNvSpPr>
            <a:spLocks noGrp="1"/>
          </p:cNvSpPr>
          <p:nvPr>
            <p:ph type="ftr" sz="quarter" idx="11"/>
          </p:nvPr>
        </p:nvSpPr>
        <p:spPr bwMode="auto">
          <a:xfrm rot="5400000">
            <a:off x="7077269" y="4181669"/>
            <a:ext cx="3657600" cy="384048"/>
          </a:xfrm>
        </p:spPr>
        <p:txBody>
          <a:bodyPr/>
          <a:lstStyle/>
          <a:p>
            <a:endParaRPr lang="el-GR"/>
          </a:p>
        </p:txBody>
      </p:sp>
      <p:sp>
        <p:nvSpPr>
          <p:cNvPr id="10"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 Ευθεία γραμμή σύνδεσης"/>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325544" y="4928702"/>
            <a:ext cx="609600" cy="517524"/>
          </a:xfrm>
        </p:spPr>
        <p:txBody>
          <a:bodyPr/>
          <a:lstStyle/>
          <a:p>
            <a:fld id="{D3F1D1C4-C2D9-4231-9FB2-B2D9D97AA4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20/1/2019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20/1/2019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8" name="7 - Θέση περιεχομένου"/>
          <p:cNvSpPr>
            <a:spLocks noGrp="1"/>
          </p:cNvSpPr>
          <p:nvPr>
            <p:ph sz="quarter" idx="1"/>
          </p:nvPr>
        </p:nvSpPr>
        <p:spPr>
          <a:xfrm>
            <a:off x="457200" y="1600200"/>
            <a:ext cx="7467600" cy="487375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4"/>
          </p:nvPr>
        </p:nvSpPr>
        <p:spPr/>
        <p:txBody>
          <a:bodyPr rtlCol="0"/>
          <a:lstStyle/>
          <a:p>
            <a:fld id="{2342CEA3-3058-4D43-AE35-B3DA76CB4003}" type="datetimeFigureOut">
              <a:rPr lang="el-GR" smtClean="0"/>
              <a:pPr/>
              <a:t>20/1/2019</a:t>
            </a:fld>
            <a:endParaRPr lang="el-GR"/>
          </a:p>
        </p:txBody>
      </p:sp>
      <p:sp>
        <p:nvSpPr>
          <p:cNvPr id="9" name="8 - Θέση αριθμού διαφάνειας"/>
          <p:cNvSpPr>
            <a:spLocks noGrp="1"/>
          </p:cNvSpPr>
          <p:nvPr>
            <p:ph type="sldNum" sz="quarter" idx="15"/>
          </p:nvPr>
        </p:nvSpPr>
        <p:spPr/>
        <p:txBody>
          <a:bodyPr rtlCol="0"/>
          <a:lstStyle/>
          <a:p>
            <a:fld id="{D3F1D1C4-C2D9-4231-9FB2-B2D9D97AA41D}" type="slidenum">
              <a:rPr lang="el-GR" smtClean="0"/>
              <a:pPr/>
              <a:t>‹#›</a:t>
            </a:fld>
            <a:endParaRPr lang="el-GR"/>
          </a:p>
        </p:txBody>
      </p:sp>
      <p:sp>
        <p:nvSpPr>
          <p:cNvPr id="10" name="9 - Θέση υποσέλιδου"/>
          <p:cNvSpPr>
            <a:spLocks noGrp="1"/>
          </p:cNvSpPr>
          <p:nvPr>
            <p:ph type="ftr" sz="quarter" idx="16"/>
          </p:nvPr>
        </p:nvSpPr>
        <p:spPr/>
        <p:txBody>
          <a:bodyPr rtlCol="0"/>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7763256" y="1170432"/>
            <a:ext cx="2286000" cy="381000"/>
          </a:xfrm>
        </p:spPr>
        <p:txBody>
          <a:bodyPr/>
          <a:lstStyle/>
          <a:p>
            <a:fld id="{2342CEA3-3058-4D43-AE35-B3DA76CB4003}" type="datetimeFigureOut">
              <a:rPr lang="el-GR" smtClean="0"/>
              <a:pPr/>
              <a:t>20/1/2019</a:t>
            </a:fld>
            <a:endParaRPr lang="el-GR"/>
          </a:p>
        </p:txBody>
      </p:sp>
      <p:sp>
        <p:nvSpPr>
          <p:cNvPr id="5" name="4 - Θέση υποσέλιδου"/>
          <p:cNvSpPr>
            <a:spLocks noGrp="1"/>
          </p:cNvSpPr>
          <p:nvPr>
            <p:ph type="ftr" sz="quarter" idx="11"/>
          </p:nvPr>
        </p:nvSpPr>
        <p:spPr bwMode="auto">
          <a:xfrm rot="5400000">
            <a:off x="7077456" y="4178808"/>
            <a:ext cx="3657600" cy="384048"/>
          </a:xfrm>
        </p:spPr>
        <p:txBody>
          <a:bodyPr/>
          <a:lstStyle/>
          <a:p>
            <a:endParaRPr lang="el-GR"/>
          </a:p>
        </p:txBody>
      </p:sp>
      <p:sp>
        <p:nvSpPr>
          <p:cNvPr id="9"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αριθμού διαφάνειας"/>
          <p:cNvSpPr>
            <a:spLocks noGrp="1"/>
          </p:cNvSpPr>
          <p:nvPr>
            <p:ph type="sldNum" sz="quarter" idx="12"/>
          </p:nvPr>
        </p:nvSpPr>
        <p:spPr bwMode="auto">
          <a:xfrm>
            <a:off x="1340616" y="4928702"/>
            <a:ext cx="609600" cy="517524"/>
          </a:xfrm>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20/1/2019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9" name="8 - Θέση περιεχομένου"/>
          <p:cNvSpPr>
            <a:spLocks noGrp="1"/>
          </p:cNvSpPr>
          <p:nvPr>
            <p:ph sz="quarter" idx="1"/>
          </p:nvPr>
        </p:nvSpPr>
        <p:spPr>
          <a:xfrm>
            <a:off x="457200"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270248"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nchor="b"/>
          <a:lstStyle>
            <a:lvl1pPr>
              <a:defRPr/>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20/1/2019</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11" name="10 - Θέση περιεχομένου"/>
          <p:cNvSpPr>
            <a:spLocks noGrp="1"/>
          </p:cNvSpPr>
          <p:nvPr>
            <p:ph sz="quarter" idx="2"/>
          </p:nvPr>
        </p:nvSpPr>
        <p:spPr>
          <a:xfrm>
            <a:off x="457200"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371975"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2342CEA3-3058-4D43-AE35-B3DA76CB4003}" type="datetimeFigureOut">
              <a:rPr lang="el-GR" smtClean="0"/>
              <a:pPr/>
              <a:t>20/1/2019</a:t>
            </a:fld>
            <a:endParaRPr lang="el-GR"/>
          </a:p>
        </p:txBody>
      </p:sp>
      <p:sp>
        <p:nvSpPr>
          <p:cNvPr id="7" name="6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8" name="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20/1/2019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304800" y="274320"/>
            <a:ext cx="5638800" cy="6327648"/>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4"/>
          </p:nvPr>
        </p:nvSpPr>
        <p:spPr/>
        <p:txBody>
          <a:bodyPr rtlCol="0"/>
          <a:lstStyle/>
          <a:p>
            <a:fld id="{2342CEA3-3058-4D43-AE35-B3DA76CB4003}" type="datetimeFigureOut">
              <a:rPr lang="el-GR" smtClean="0"/>
              <a:pPr/>
              <a:t>20/1/2019</a:t>
            </a:fld>
            <a:endParaRPr lang="el-GR"/>
          </a:p>
        </p:txBody>
      </p:sp>
      <p:sp>
        <p:nvSpPr>
          <p:cNvPr id="22" name="21 - Θέση αριθμού διαφάνειας"/>
          <p:cNvSpPr>
            <a:spLocks noGrp="1"/>
          </p:cNvSpPr>
          <p:nvPr>
            <p:ph type="sldNum" sz="quarter" idx="15"/>
          </p:nvPr>
        </p:nvSpPr>
        <p:spPr/>
        <p:txBody>
          <a:bodyPr rtlCol="0"/>
          <a:lstStyle/>
          <a:p>
            <a:fld id="{D3F1D1C4-C2D9-4231-9FB2-B2D9D97AA41D}" type="slidenum">
              <a:rPr lang="el-GR" smtClean="0"/>
              <a:pPr/>
              <a:t>‹#›</a:t>
            </a:fld>
            <a:endParaRPr lang="el-GR"/>
          </a:p>
        </p:txBody>
      </p:sp>
      <p:sp>
        <p:nvSpPr>
          <p:cNvPr id="23" name="22 - Θέση υποσέλιδου"/>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3350133" y="3200400"/>
            <a:ext cx="6309360" cy="457200"/>
          </a:xfrm>
        </p:spPr>
        <p:txBody>
          <a:bodyPr anchor="b"/>
          <a:lstStyle>
            <a:lvl1pPr algn="l">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10"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2342CEA3-3058-4D43-AE35-B3DA76CB4003}" type="datetimeFigureOut">
              <a:rPr lang="el-GR" smtClean="0"/>
              <a:pPr/>
              <a:t>20/1/2019</a:t>
            </a:fld>
            <a:endParaRPr lang="el-GR"/>
          </a:p>
        </p:txBody>
      </p:sp>
      <p:sp>
        <p:nvSpPr>
          <p:cNvPr id="18" name="17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21" name="20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342CEA3-3058-4D43-AE35-B3DA76CB4003}" type="datetimeFigureOut">
              <a:rPr lang="el-GR" smtClean="0"/>
              <a:pPr/>
              <a:t>20/1/2019</a:t>
            </a:fld>
            <a:endParaRPr lang="el-GR"/>
          </a:p>
        </p:txBody>
      </p:sp>
      <p:sp>
        <p:nvSpPr>
          <p:cNvPr id="3" name="2 - Θέση υποσέλιδου"/>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267744" y="1916832"/>
            <a:ext cx="6172200" cy="797474"/>
          </a:xfrm>
        </p:spPr>
        <p:txBody>
          <a:bodyPr>
            <a:normAutofit/>
          </a:bodyPr>
          <a:lstStyle/>
          <a:p>
            <a:pPr algn="ctr"/>
            <a:r>
              <a:rPr lang="el-GR" sz="4400" dirty="0" err="1" smtClean="0"/>
              <a:t>διαλυματα</a:t>
            </a:r>
            <a:r>
              <a:rPr lang="el-GR" sz="4400" dirty="0" smtClean="0"/>
              <a:t> &amp; </a:t>
            </a:r>
            <a:r>
              <a:rPr lang="el-GR" sz="4400" dirty="0" err="1" smtClean="0"/>
              <a:t>γαλακτωματα</a:t>
            </a:r>
            <a:endParaRPr lang="el-GR" sz="4400" dirty="0"/>
          </a:p>
        </p:txBody>
      </p:sp>
      <p:sp>
        <p:nvSpPr>
          <p:cNvPr id="3" name="2 - Υπότιτλος"/>
          <p:cNvSpPr>
            <a:spLocks noGrp="1"/>
          </p:cNvSpPr>
          <p:nvPr>
            <p:ph type="subTitle" idx="1"/>
          </p:nvPr>
        </p:nvSpPr>
        <p:spPr/>
        <p:txBody>
          <a:bodyPr/>
          <a:lstStyle/>
          <a:p>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580926"/>
          </a:xfrm>
        </p:spPr>
        <p:txBody>
          <a:bodyPr/>
          <a:lstStyle/>
          <a:p>
            <a:pPr algn="ctr"/>
            <a:r>
              <a:rPr lang="el-GR" dirty="0" err="1" smtClean="0"/>
              <a:t>Τυποι</a:t>
            </a:r>
            <a:r>
              <a:rPr lang="el-GR" dirty="0" smtClean="0"/>
              <a:t> </a:t>
            </a:r>
            <a:r>
              <a:rPr lang="el-GR" dirty="0" err="1" smtClean="0"/>
              <a:t>γαλακτωματων</a:t>
            </a:r>
            <a:endParaRPr lang="el-GR" dirty="0"/>
          </a:p>
        </p:txBody>
      </p:sp>
      <p:sp>
        <p:nvSpPr>
          <p:cNvPr id="3" name="2 - Θέση περιεχομένου"/>
          <p:cNvSpPr>
            <a:spLocks noGrp="1"/>
          </p:cNvSpPr>
          <p:nvPr>
            <p:ph sz="quarter" idx="1"/>
          </p:nvPr>
        </p:nvSpPr>
        <p:spPr>
          <a:xfrm>
            <a:off x="467544" y="836712"/>
            <a:ext cx="7467600" cy="5184576"/>
          </a:xfrm>
        </p:spPr>
        <p:txBody>
          <a:bodyPr>
            <a:normAutofit/>
          </a:bodyPr>
          <a:lstStyle/>
          <a:p>
            <a:pPr marL="0" lvl="0" indent="0" algn="just">
              <a:buClr>
                <a:srgbClr val="FE8637"/>
              </a:buClr>
              <a:buNone/>
            </a:pPr>
            <a:r>
              <a:rPr lang="el-GR" sz="2000" dirty="0" smtClean="0">
                <a:solidFill>
                  <a:prstClr val="black"/>
                </a:solidFill>
              </a:rPr>
              <a:t>Όπως είπαμε τα γαλακτώματα αποτελούνται από μία υδατική και μια ελαιώδη φάση που διασπείρονται η μια μέσα στην άλλη. Διακρίνουμε 2 φάσεις την </a:t>
            </a:r>
            <a:r>
              <a:rPr lang="el-GR" sz="2000" b="1" dirty="0" smtClean="0">
                <a:solidFill>
                  <a:prstClr val="black"/>
                </a:solidFill>
              </a:rPr>
              <a:t>εξωτερική ή συνεχή </a:t>
            </a:r>
            <a:r>
              <a:rPr lang="el-GR" sz="2000" dirty="0" smtClean="0">
                <a:solidFill>
                  <a:prstClr val="black"/>
                </a:solidFill>
              </a:rPr>
              <a:t>και την </a:t>
            </a:r>
            <a:r>
              <a:rPr lang="el-GR" sz="2000" b="1" dirty="0" smtClean="0">
                <a:solidFill>
                  <a:prstClr val="black"/>
                </a:solidFill>
              </a:rPr>
              <a:t>εσωτερική ή διεσπαρμένη φάση</a:t>
            </a:r>
            <a:r>
              <a:rPr lang="el-GR" sz="2000" dirty="0" smtClean="0">
                <a:solidFill>
                  <a:prstClr val="black"/>
                </a:solidFill>
              </a:rPr>
              <a:t>. Ανάλογα με το ποια φάση είναι εξωτερική (ή εσωτερική)</a:t>
            </a:r>
            <a:r>
              <a:rPr lang="en-US" sz="2000" dirty="0" smtClean="0">
                <a:solidFill>
                  <a:prstClr val="black"/>
                </a:solidFill>
              </a:rPr>
              <a:t>:</a:t>
            </a:r>
            <a:endParaRPr lang="el-GR" sz="2000" dirty="0" smtClean="0">
              <a:solidFill>
                <a:prstClr val="black"/>
              </a:solidFill>
            </a:endParaRPr>
          </a:p>
          <a:p>
            <a:pPr lvl="0" algn="just">
              <a:buClr>
                <a:srgbClr val="FE8637"/>
              </a:buClr>
              <a:buFont typeface="Wingdings" pitchFamily="2" charset="2"/>
              <a:buChar char="Ø"/>
            </a:pPr>
            <a:r>
              <a:rPr lang="el-GR" sz="2000" b="1" dirty="0" smtClean="0">
                <a:solidFill>
                  <a:prstClr val="black"/>
                </a:solidFill>
              </a:rPr>
              <a:t>Γαλακτώματα </a:t>
            </a:r>
            <a:r>
              <a:rPr lang="en-US" sz="2000" b="1" dirty="0" smtClean="0">
                <a:solidFill>
                  <a:prstClr val="black"/>
                </a:solidFill>
              </a:rPr>
              <a:t>o/w </a:t>
            </a:r>
            <a:r>
              <a:rPr lang="el-GR" sz="2000" dirty="0" smtClean="0">
                <a:solidFill>
                  <a:prstClr val="black"/>
                </a:solidFill>
              </a:rPr>
              <a:t>(</a:t>
            </a:r>
            <a:r>
              <a:rPr lang="en-US" sz="2000" dirty="0" smtClean="0">
                <a:solidFill>
                  <a:prstClr val="black"/>
                </a:solidFill>
              </a:rPr>
              <a:t>oil in water</a:t>
            </a:r>
            <a:r>
              <a:rPr lang="el-GR" sz="2000" dirty="0" smtClean="0">
                <a:solidFill>
                  <a:prstClr val="black"/>
                </a:solidFill>
              </a:rPr>
              <a:t>, λάδι σε νερό)</a:t>
            </a:r>
            <a:r>
              <a:rPr lang="en-US" sz="2000" dirty="0" smtClean="0">
                <a:solidFill>
                  <a:prstClr val="black"/>
                </a:solidFill>
              </a:rPr>
              <a:t>:</a:t>
            </a:r>
          </a:p>
          <a:p>
            <a:pPr lvl="1" algn="just">
              <a:buClr>
                <a:srgbClr val="FE8637"/>
              </a:buClr>
              <a:buFont typeface="Wingdings" pitchFamily="2" charset="2"/>
              <a:buChar char="Ø"/>
            </a:pPr>
            <a:r>
              <a:rPr lang="el-GR" sz="2000" dirty="0" smtClean="0">
                <a:solidFill>
                  <a:prstClr val="black"/>
                </a:solidFill>
              </a:rPr>
              <a:t>Το λάδι έχει </a:t>
            </a:r>
            <a:r>
              <a:rPr lang="el-GR" sz="2000" dirty="0" err="1" smtClean="0">
                <a:solidFill>
                  <a:prstClr val="black"/>
                </a:solidFill>
              </a:rPr>
              <a:t>διασπαρεί</a:t>
            </a:r>
            <a:r>
              <a:rPr lang="el-GR" sz="2000" dirty="0" smtClean="0">
                <a:solidFill>
                  <a:prstClr val="black"/>
                </a:solidFill>
              </a:rPr>
              <a:t> στο νερό</a:t>
            </a:r>
          </a:p>
          <a:p>
            <a:pPr lvl="1" algn="just">
              <a:buClr>
                <a:srgbClr val="FE8637"/>
              </a:buClr>
              <a:buFont typeface="Wingdings" pitchFamily="2" charset="2"/>
              <a:buChar char="Ø"/>
            </a:pPr>
            <a:r>
              <a:rPr lang="el-GR" sz="2000" dirty="0" smtClean="0">
                <a:solidFill>
                  <a:prstClr val="black"/>
                </a:solidFill>
              </a:rPr>
              <a:t>Το λάδι είναι η εσωτερική φάση ή διεσπαρμένη φάση</a:t>
            </a:r>
          </a:p>
          <a:p>
            <a:pPr lvl="1" algn="just">
              <a:buClr>
                <a:srgbClr val="FE8637"/>
              </a:buClr>
              <a:buFont typeface="Wingdings" pitchFamily="2" charset="2"/>
              <a:buChar char="Ø"/>
            </a:pPr>
            <a:r>
              <a:rPr lang="el-GR" sz="2000" dirty="0" smtClean="0">
                <a:solidFill>
                  <a:prstClr val="black"/>
                </a:solidFill>
              </a:rPr>
              <a:t>Το νερό είναι η εξωτερική ή συνεχής φάση</a:t>
            </a:r>
          </a:p>
          <a:p>
            <a:pPr lvl="1" algn="just">
              <a:buClr>
                <a:srgbClr val="FE8637"/>
              </a:buClr>
              <a:buFont typeface="Wingdings" pitchFamily="2" charset="2"/>
              <a:buChar char="Ø"/>
            </a:pPr>
            <a:r>
              <a:rPr lang="el-GR" sz="2000" dirty="0" smtClean="0">
                <a:solidFill>
                  <a:prstClr val="black"/>
                </a:solidFill>
              </a:rPr>
              <a:t>Το γαλάκτωμα αυτού του τύπου έχει υδατική υφή.</a:t>
            </a:r>
          </a:p>
          <a:p>
            <a:pPr marL="273600" lvl="1" algn="just">
              <a:buClr>
                <a:srgbClr val="FE8637"/>
              </a:buClr>
              <a:buFont typeface="Wingdings" pitchFamily="2" charset="2"/>
              <a:buChar char="Ø"/>
            </a:pPr>
            <a:r>
              <a:rPr lang="el-GR" sz="2000" b="1" dirty="0" smtClean="0">
                <a:solidFill>
                  <a:prstClr val="black"/>
                </a:solidFill>
              </a:rPr>
              <a:t>Γαλακτώματα </a:t>
            </a:r>
            <a:r>
              <a:rPr lang="en-US" sz="2000" b="1" dirty="0" smtClean="0">
                <a:solidFill>
                  <a:prstClr val="black"/>
                </a:solidFill>
              </a:rPr>
              <a:t>w/o </a:t>
            </a:r>
            <a:r>
              <a:rPr lang="en-US" sz="2000" dirty="0" smtClean="0">
                <a:solidFill>
                  <a:prstClr val="black"/>
                </a:solidFill>
              </a:rPr>
              <a:t>(water in oil, </a:t>
            </a:r>
            <a:r>
              <a:rPr lang="el-GR" sz="2000" dirty="0" smtClean="0">
                <a:solidFill>
                  <a:prstClr val="black"/>
                </a:solidFill>
              </a:rPr>
              <a:t>νερό σε λάδι)</a:t>
            </a:r>
            <a:r>
              <a:rPr lang="en-US" sz="2000" dirty="0" smtClean="0">
                <a:solidFill>
                  <a:prstClr val="black"/>
                </a:solidFill>
              </a:rPr>
              <a:t>:</a:t>
            </a:r>
          </a:p>
          <a:p>
            <a:pPr marL="547920" lvl="2" algn="just">
              <a:buClr>
                <a:srgbClr val="FE8637"/>
              </a:buClr>
              <a:buFont typeface="Wingdings" pitchFamily="2" charset="2"/>
              <a:buChar char="Ø"/>
            </a:pPr>
            <a:r>
              <a:rPr lang="el-GR" sz="2000" dirty="0" smtClean="0">
                <a:solidFill>
                  <a:prstClr val="black"/>
                </a:solidFill>
              </a:rPr>
              <a:t>Το νερό έχει </a:t>
            </a:r>
            <a:r>
              <a:rPr lang="el-GR" sz="2000" dirty="0" err="1" smtClean="0">
                <a:solidFill>
                  <a:prstClr val="black"/>
                </a:solidFill>
              </a:rPr>
              <a:t>διασπαρεί</a:t>
            </a:r>
            <a:r>
              <a:rPr lang="el-GR" sz="2000" dirty="0" smtClean="0">
                <a:solidFill>
                  <a:prstClr val="black"/>
                </a:solidFill>
              </a:rPr>
              <a:t> στο λάδι.</a:t>
            </a:r>
          </a:p>
          <a:p>
            <a:pPr marL="547920" lvl="2" algn="just">
              <a:buClr>
                <a:srgbClr val="FE8637"/>
              </a:buClr>
              <a:buFont typeface="Wingdings" pitchFamily="2" charset="2"/>
              <a:buChar char="Ø"/>
            </a:pPr>
            <a:r>
              <a:rPr lang="el-GR" sz="2000" dirty="0" smtClean="0">
                <a:solidFill>
                  <a:prstClr val="black"/>
                </a:solidFill>
              </a:rPr>
              <a:t>Το νερό είναι η εσωτερική ή διεσπαρμένη φάση.</a:t>
            </a:r>
          </a:p>
          <a:p>
            <a:pPr marL="547920" lvl="2" algn="just">
              <a:buClr>
                <a:srgbClr val="FE8637"/>
              </a:buClr>
              <a:buFont typeface="Wingdings" pitchFamily="2" charset="2"/>
              <a:buChar char="Ø"/>
            </a:pPr>
            <a:r>
              <a:rPr lang="el-GR" sz="2000" dirty="0" smtClean="0">
                <a:solidFill>
                  <a:prstClr val="black"/>
                </a:solidFill>
              </a:rPr>
              <a:t>Το λάδι είναι η εξωτερική ή συνεχής φάση.</a:t>
            </a:r>
          </a:p>
          <a:p>
            <a:pPr marL="547920" lvl="2" algn="just">
              <a:buClr>
                <a:srgbClr val="FE8637"/>
              </a:buClr>
              <a:buFont typeface="Wingdings" pitchFamily="2" charset="2"/>
              <a:buChar char="Ø"/>
            </a:pPr>
            <a:r>
              <a:rPr lang="el-GR" sz="2000" dirty="0" smtClean="0">
                <a:solidFill>
                  <a:prstClr val="black"/>
                </a:solidFill>
              </a:rPr>
              <a:t>Το γαλάκτωμα αυτού του τύπου έχει λιπαρή υφή.</a:t>
            </a:r>
            <a:endParaRPr lang="en-US" sz="2000" dirty="0" smtClean="0">
              <a:solidFill>
                <a:prstClr val="black"/>
              </a:solidFill>
            </a:endParaRPr>
          </a:p>
          <a:p>
            <a:pPr lvl="0" algn="just">
              <a:buClr>
                <a:srgbClr val="FE8637"/>
              </a:buClr>
              <a:buNone/>
            </a:pPr>
            <a:endParaRPr lang="el-GR" sz="2000" dirty="0" smtClean="0">
              <a:solidFill>
                <a:prstClr val="black"/>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55576" y="188640"/>
            <a:ext cx="7467600" cy="580926"/>
          </a:xfrm>
        </p:spPr>
        <p:txBody>
          <a:bodyPr/>
          <a:lstStyle/>
          <a:p>
            <a:pPr algn="ctr"/>
            <a:r>
              <a:rPr lang="el-GR" dirty="0" err="1" smtClean="0"/>
              <a:t>Τυποι</a:t>
            </a:r>
            <a:r>
              <a:rPr lang="el-GR" dirty="0" smtClean="0"/>
              <a:t> </a:t>
            </a:r>
            <a:r>
              <a:rPr lang="el-GR" dirty="0" err="1" smtClean="0"/>
              <a:t>γαλακτωματων</a:t>
            </a:r>
            <a:endParaRPr lang="el-GR" dirty="0"/>
          </a:p>
        </p:txBody>
      </p:sp>
      <p:pic>
        <p:nvPicPr>
          <p:cNvPr id="4" name="3 - Θέση περιεχομένου" descr="Emulsion 2.jpg"/>
          <p:cNvPicPr>
            <a:picLocks noGrp="1" noChangeAspect="1"/>
          </p:cNvPicPr>
          <p:nvPr>
            <p:ph sz="quarter" idx="1"/>
          </p:nvPr>
        </p:nvPicPr>
        <p:blipFill>
          <a:blip r:embed="rId3" cstate="print"/>
          <a:stretch>
            <a:fillRect/>
          </a:stretch>
        </p:blipFill>
        <p:spPr>
          <a:xfrm>
            <a:off x="539552" y="1268760"/>
            <a:ext cx="4093282" cy="2304256"/>
          </a:xfrm>
        </p:spPr>
      </p:pic>
      <p:pic>
        <p:nvPicPr>
          <p:cNvPr id="5" name="4 - Εικόνα" descr="vhx-5000_ws_85183_a2_03_1104398.jpg"/>
          <p:cNvPicPr>
            <a:picLocks noChangeAspect="1"/>
          </p:cNvPicPr>
          <p:nvPr/>
        </p:nvPicPr>
        <p:blipFill>
          <a:blip r:embed="rId4" cstate="print"/>
          <a:stretch>
            <a:fillRect/>
          </a:stretch>
        </p:blipFill>
        <p:spPr>
          <a:xfrm>
            <a:off x="5508104" y="1340768"/>
            <a:ext cx="3022476" cy="2097954"/>
          </a:xfrm>
          <a:prstGeom prst="rect">
            <a:avLst/>
          </a:prstGeom>
        </p:spPr>
      </p:pic>
      <p:sp>
        <p:nvSpPr>
          <p:cNvPr id="6" name="5 - TextBox"/>
          <p:cNvSpPr txBox="1"/>
          <p:nvPr/>
        </p:nvSpPr>
        <p:spPr>
          <a:xfrm>
            <a:off x="683568" y="3573016"/>
            <a:ext cx="3783665" cy="369332"/>
          </a:xfrm>
          <a:prstGeom prst="rect">
            <a:avLst/>
          </a:prstGeom>
          <a:noFill/>
        </p:spPr>
        <p:txBody>
          <a:bodyPr wrap="none" rtlCol="0">
            <a:spAutoFit/>
          </a:bodyPr>
          <a:lstStyle/>
          <a:p>
            <a:r>
              <a:rPr lang="el-GR" dirty="0" smtClean="0"/>
              <a:t>Σχηματική παράσταση γαλακτωμάτων</a:t>
            </a:r>
            <a:endParaRPr lang="el-GR" dirty="0"/>
          </a:p>
        </p:txBody>
      </p:sp>
      <p:sp>
        <p:nvSpPr>
          <p:cNvPr id="7" name="6 - TextBox"/>
          <p:cNvSpPr txBox="1"/>
          <p:nvPr/>
        </p:nvSpPr>
        <p:spPr>
          <a:xfrm>
            <a:off x="5508104" y="3573016"/>
            <a:ext cx="2782365" cy="369332"/>
          </a:xfrm>
          <a:prstGeom prst="rect">
            <a:avLst/>
          </a:prstGeom>
          <a:noFill/>
        </p:spPr>
        <p:txBody>
          <a:bodyPr wrap="none" rtlCol="0">
            <a:spAutoFit/>
          </a:bodyPr>
          <a:lstStyle/>
          <a:p>
            <a:r>
              <a:rPr lang="el-GR" dirty="0" smtClean="0"/>
              <a:t>Γαλάκτωμα σε μικροσκόπιο</a:t>
            </a:r>
            <a:endParaRPr lang="el-GR" dirty="0"/>
          </a:p>
        </p:txBody>
      </p:sp>
      <p:sp>
        <p:nvSpPr>
          <p:cNvPr id="8" name="7 - TextBox"/>
          <p:cNvSpPr txBox="1"/>
          <p:nvPr/>
        </p:nvSpPr>
        <p:spPr>
          <a:xfrm>
            <a:off x="755576" y="4365104"/>
            <a:ext cx="7560840" cy="1323439"/>
          </a:xfrm>
          <a:prstGeom prst="rect">
            <a:avLst/>
          </a:prstGeom>
          <a:noFill/>
        </p:spPr>
        <p:txBody>
          <a:bodyPr wrap="square" rtlCol="0">
            <a:spAutoFit/>
          </a:bodyPr>
          <a:lstStyle/>
          <a:p>
            <a:pPr algn="just"/>
            <a:r>
              <a:rPr lang="el-GR" sz="2000" dirty="0" smtClean="0"/>
              <a:t>Ένας πολύ απλός τρόπος να προσδιορίσουμε τον τύπο του γαλακτώματος είναι να προσθέσουμε στην επιφάνειά του μερικές σταγόνες νερό ή λάδι και να δούμε αν αραιώνεται. Αν αραιώνεται με νερό το γαλάκτωμα είναι </a:t>
            </a:r>
            <a:r>
              <a:rPr lang="en-US" sz="2000" dirty="0" smtClean="0"/>
              <a:t>o/w. </a:t>
            </a:r>
            <a:r>
              <a:rPr lang="el-GR" sz="2000" dirty="0" smtClean="0"/>
              <a:t>Αν αραιώνεται με λάδι είναι </a:t>
            </a:r>
            <a:r>
              <a:rPr lang="en-US" sz="2000" dirty="0" smtClean="0"/>
              <a:t>w/o</a:t>
            </a:r>
            <a:endParaRPr lang="el-GR"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580926"/>
          </a:xfrm>
        </p:spPr>
        <p:txBody>
          <a:bodyPr/>
          <a:lstStyle/>
          <a:p>
            <a:pPr algn="ctr"/>
            <a:r>
              <a:rPr lang="el-GR" dirty="0" err="1" smtClean="0"/>
              <a:t>Διυγραντικεσ</a:t>
            </a:r>
            <a:r>
              <a:rPr lang="el-GR" dirty="0" smtClean="0"/>
              <a:t> </a:t>
            </a:r>
            <a:r>
              <a:rPr lang="el-GR" dirty="0" err="1" smtClean="0"/>
              <a:t>ουσιεσ</a:t>
            </a:r>
            <a:endParaRPr lang="el-GR" dirty="0"/>
          </a:p>
        </p:txBody>
      </p:sp>
      <p:sp>
        <p:nvSpPr>
          <p:cNvPr id="3" name="2 - Θέση περιεχομένου"/>
          <p:cNvSpPr>
            <a:spLocks noGrp="1"/>
          </p:cNvSpPr>
          <p:nvPr>
            <p:ph sz="quarter" idx="1"/>
          </p:nvPr>
        </p:nvSpPr>
        <p:spPr>
          <a:xfrm>
            <a:off x="467544" y="836712"/>
            <a:ext cx="7467600" cy="3024336"/>
          </a:xfrm>
        </p:spPr>
        <p:txBody>
          <a:bodyPr>
            <a:normAutofit/>
          </a:bodyPr>
          <a:lstStyle/>
          <a:p>
            <a:pPr marL="0" indent="0" algn="just">
              <a:buNone/>
            </a:pPr>
            <a:r>
              <a:rPr lang="el-GR" sz="2000" dirty="0" smtClean="0"/>
              <a:t>Οι </a:t>
            </a:r>
            <a:r>
              <a:rPr lang="el-GR" sz="2000" dirty="0" err="1" smtClean="0"/>
              <a:t>διυγραντικές</a:t>
            </a:r>
            <a:r>
              <a:rPr lang="el-GR" sz="2000" dirty="0" smtClean="0"/>
              <a:t> ουσίες είναι ουσίες που έχουν την ιδιότητα να απορροφούν υγρασία από το περιβάλλον, έχουν δηλαδή </a:t>
            </a:r>
            <a:r>
              <a:rPr lang="el-GR" sz="2000" b="1" dirty="0" smtClean="0"/>
              <a:t>υγροσκοπικές</a:t>
            </a:r>
            <a:r>
              <a:rPr lang="el-GR" sz="2000" dirty="0" smtClean="0"/>
              <a:t> ιδιότητες. Προστίθενται στα καλλυντικά προϊόντα για</a:t>
            </a:r>
            <a:r>
              <a:rPr lang="en-US" sz="2000" dirty="0" smtClean="0"/>
              <a:t>:</a:t>
            </a:r>
          </a:p>
          <a:p>
            <a:pPr>
              <a:buFont typeface="Wingdings" pitchFamily="2" charset="2"/>
              <a:buChar char="Ø"/>
            </a:pPr>
            <a:r>
              <a:rPr lang="el-GR" sz="2000" dirty="0" smtClean="0"/>
              <a:t>Να προστατέψουν τα προϊόντα από την ξήρανση λόγω της επαφής με τον ατμοσφαιρικό αέρα.</a:t>
            </a:r>
          </a:p>
          <a:p>
            <a:pPr>
              <a:buFont typeface="Wingdings" pitchFamily="2" charset="2"/>
              <a:buChar char="Ø"/>
            </a:pPr>
            <a:r>
              <a:rPr lang="el-GR" sz="2000" dirty="0" smtClean="0"/>
              <a:t>Βελτιώσουν τις ενυδατικές ιδιότητες του προϊόντος .</a:t>
            </a:r>
          </a:p>
          <a:p>
            <a:pPr marL="0" indent="0" algn="just">
              <a:buNone/>
            </a:pPr>
            <a:r>
              <a:rPr lang="el-GR" sz="2000" dirty="0" smtClean="0"/>
              <a:t>Οι κυριότερες </a:t>
            </a:r>
            <a:r>
              <a:rPr lang="el-GR" sz="2000" dirty="0" err="1" smtClean="0"/>
              <a:t>διυγραντικές</a:t>
            </a:r>
            <a:r>
              <a:rPr lang="el-GR" sz="2000" dirty="0" smtClean="0"/>
              <a:t> ουσίες είναι η γλυκερίνη, η </a:t>
            </a:r>
            <a:r>
              <a:rPr lang="el-GR" sz="2000" dirty="0" err="1" smtClean="0"/>
              <a:t>σορβιτόλη</a:t>
            </a:r>
            <a:r>
              <a:rPr lang="el-GR" sz="2000" dirty="0" smtClean="0"/>
              <a:t>, η </a:t>
            </a:r>
            <a:r>
              <a:rPr lang="el-GR" sz="2000" dirty="0" err="1" smtClean="0"/>
              <a:t>προπυλενογλυκόλη</a:t>
            </a:r>
            <a:r>
              <a:rPr lang="el-GR" sz="2000" dirty="0" smtClean="0"/>
              <a:t> και ενώσεις με το χαρακτηρισμό </a:t>
            </a:r>
            <a:r>
              <a:rPr lang="en-US" sz="2000" dirty="0" smtClean="0"/>
              <a:t>PEGs.</a:t>
            </a:r>
            <a:endParaRPr lang="el-GR" sz="2000" dirty="0" smtClean="0"/>
          </a:p>
          <a:p>
            <a:pPr marL="0" indent="0" algn="just">
              <a:buNone/>
            </a:pPr>
            <a:endParaRPr lang="en-US" sz="2000" dirty="0" smtClean="0"/>
          </a:p>
          <a:p>
            <a:pPr>
              <a:buNone/>
            </a:pPr>
            <a:endParaRPr lang="el-GR" sz="2000" dirty="0"/>
          </a:p>
        </p:txBody>
      </p:sp>
      <p:sp>
        <p:nvSpPr>
          <p:cNvPr id="4" name="3 - TextBox"/>
          <p:cNvSpPr txBox="1"/>
          <p:nvPr/>
        </p:nvSpPr>
        <p:spPr>
          <a:xfrm>
            <a:off x="827584" y="4149080"/>
            <a:ext cx="7128792" cy="1015663"/>
          </a:xfrm>
          <a:prstGeom prst="rect">
            <a:avLst/>
          </a:prstGeom>
          <a:ln w="19050">
            <a:noFill/>
          </a:ln>
          <a:effectLst>
            <a:outerShdw blurRad="50800" dist="38100" dir="2700000" algn="tl" rotWithShape="0">
              <a:prstClr val="black">
                <a:alpha val="40000"/>
              </a:prstClr>
            </a:outerShdw>
          </a:effectLst>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r>
              <a:rPr lang="el-GR" sz="2000" dirty="0" smtClean="0"/>
              <a:t>Σε γαλακτώματα τύπου </a:t>
            </a:r>
            <a:r>
              <a:rPr lang="en-US" sz="2000" dirty="0" smtClean="0"/>
              <a:t>w/o </a:t>
            </a:r>
            <a:r>
              <a:rPr lang="el-GR" sz="2000" dirty="0" smtClean="0"/>
              <a:t>τα σταγονίδια του νερού προστατεύονται από τη λιπαρή φάση με αποτέλεσμα ο βαθμός ξήρανσης να είναι μικρότερος απ’ ότι σε γαλακτώματα </a:t>
            </a:r>
            <a:r>
              <a:rPr lang="en-US" sz="2000" dirty="0" smtClean="0"/>
              <a:t>o/w</a:t>
            </a:r>
            <a:endParaRPr lang="el-GR"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88640"/>
            <a:ext cx="7467600" cy="580926"/>
          </a:xfrm>
        </p:spPr>
        <p:txBody>
          <a:bodyPr/>
          <a:lstStyle/>
          <a:p>
            <a:pPr algn="ctr"/>
            <a:r>
              <a:rPr lang="el-GR" dirty="0" err="1" smtClean="0"/>
              <a:t>ορισμοι</a:t>
            </a:r>
            <a:endParaRPr lang="el-GR" dirty="0"/>
          </a:p>
        </p:txBody>
      </p:sp>
      <p:sp>
        <p:nvSpPr>
          <p:cNvPr id="3" name="2 - Θέση περιεχομένου"/>
          <p:cNvSpPr>
            <a:spLocks noGrp="1"/>
          </p:cNvSpPr>
          <p:nvPr>
            <p:ph sz="quarter" idx="1"/>
          </p:nvPr>
        </p:nvSpPr>
        <p:spPr>
          <a:xfrm>
            <a:off x="611560" y="836712"/>
            <a:ext cx="7467600" cy="5328592"/>
          </a:xfrm>
        </p:spPr>
        <p:txBody>
          <a:bodyPr>
            <a:normAutofit fontScale="92500" lnSpcReduction="20000"/>
          </a:bodyPr>
          <a:lstStyle/>
          <a:p>
            <a:pPr algn="just">
              <a:buFont typeface="Wingdings" pitchFamily="2" charset="2"/>
              <a:buChar char="Ø"/>
            </a:pPr>
            <a:r>
              <a:rPr lang="el-GR" dirty="0" smtClean="0"/>
              <a:t>Διάλυμα ονομάζουμε κάθε ομογενές μίγμα.</a:t>
            </a:r>
          </a:p>
          <a:p>
            <a:pPr algn="just">
              <a:buFont typeface="Wingdings" pitchFamily="2" charset="2"/>
              <a:buChar char="Ø"/>
            </a:pPr>
            <a:r>
              <a:rPr lang="el-GR" dirty="0" smtClean="0"/>
              <a:t>Τα διαλύματα ανάλογα με τη φυσική τους κατάσταση διακρίνονται σε </a:t>
            </a:r>
            <a:r>
              <a:rPr lang="el-GR" b="1" dirty="0" smtClean="0"/>
              <a:t>στερεά</a:t>
            </a:r>
            <a:r>
              <a:rPr lang="el-GR" dirty="0" smtClean="0"/>
              <a:t>,</a:t>
            </a:r>
            <a:r>
              <a:rPr lang="el-GR" b="1" dirty="0" smtClean="0"/>
              <a:t> υγρά </a:t>
            </a:r>
            <a:r>
              <a:rPr lang="el-GR" dirty="0" smtClean="0"/>
              <a:t>και </a:t>
            </a:r>
            <a:r>
              <a:rPr lang="el-GR" b="1" dirty="0" smtClean="0"/>
              <a:t>αέρια</a:t>
            </a:r>
            <a:r>
              <a:rPr lang="el-GR" dirty="0" smtClean="0"/>
              <a:t>.</a:t>
            </a:r>
          </a:p>
          <a:p>
            <a:pPr algn="just">
              <a:buFont typeface="Wingdings" pitchFamily="2" charset="2"/>
              <a:buChar char="Ø"/>
            </a:pPr>
            <a:r>
              <a:rPr lang="el-GR" dirty="0" smtClean="0"/>
              <a:t>Τα διαλύματα αποτελούνται από τον </a:t>
            </a:r>
            <a:r>
              <a:rPr lang="el-GR" b="1" dirty="0" smtClean="0"/>
              <a:t>διαλύτη</a:t>
            </a:r>
            <a:r>
              <a:rPr lang="el-GR" dirty="0" smtClean="0"/>
              <a:t> και τη </a:t>
            </a:r>
            <a:r>
              <a:rPr lang="el-GR" b="1" dirty="0" smtClean="0"/>
              <a:t>διαλυμένη ουσία</a:t>
            </a:r>
            <a:r>
              <a:rPr lang="el-GR" dirty="0" smtClean="0"/>
              <a:t> (</a:t>
            </a:r>
            <a:r>
              <a:rPr lang="el-GR" b="1" dirty="0" smtClean="0"/>
              <a:t>ή διαλυμένες ουσίες</a:t>
            </a:r>
            <a:r>
              <a:rPr lang="el-GR" dirty="0" smtClean="0"/>
              <a:t>).</a:t>
            </a:r>
          </a:p>
          <a:p>
            <a:pPr algn="just">
              <a:buFont typeface="Wingdings" pitchFamily="2" charset="2"/>
              <a:buChar char="Ø"/>
            </a:pPr>
            <a:r>
              <a:rPr lang="el-GR" dirty="0" smtClean="0"/>
              <a:t>Διαλύτης είναι η ουσία που είναι σε μεγαλύτερη αναλογία ή έχει την ίδια φυσική κατάσταση με το διάλυμα (πχ αν σε ένα ποτήρι νερό προσθέσουμε μερικές σταγόνες οινοπνεύματος θα φτιάξουμε ένα διάλυμα στο οποίο ο διαλύτης είναι το νερό)</a:t>
            </a:r>
          </a:p>
          <a:p>
            <a:pPr algn="just">
              <a:buFont typeface="Wingdings" pitchFamily="2" charset="2"/>
              <a:buChar char="Ø"/>
            </a:pPr>
            <a:r>
              <a:rPr lang="el-GR" dirty="0" smtClean="0"/>
              <a:t>Διαλυμένη ουσία είναι το συστατικό με τη μικρότερη αναλογία (στο προηγούμενο παράδειγμα είναι το οινόπνευμα)</a:t>
            </a:r>
          </a:p>
          <a:p>
            <a:pPr algn="just">
              <a:buFont typeface="Wingdings" pitchFamily="2" charset="2"/>
              <a:buChar char="Ø"/>
            </a:pPr>
            <a:r>
              <a:rPr lang="el-GR" dirty="0" smtClean="0"/>
              <a:t>Τα διαλύματα που περιέχουν τη μέγιστη ποσότητα διαλυμένης ουσίας που μπορεί να διαλυθεί ονομάζονται </a:t>
            </a:r>
            <a:r>
              <a:rPr lang="el-GR" b="1" dirty="0" smtClean="0"/>
              <a:t>κορεσμένα. </a:t>
            </a:r>
            <a:r>
              <a:rPr lang="el-GR" dirty="0" smtClean="0"/>
              <a:t>Όταν η ποσότητα της διαλυμένης ουσίας είναι μικρότερη ονομάζονται </a:t>
            </a:r>
            <a:r>
              <a:rPr lang="el-GR" b="1" dirty="0" smtClean="0"/>
              <a:t>ακόρεστα</a:t>
            </a:r>
            <a:r>
              <a:rPr lang="el-GR" dirty="0" smtClean="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88640"/>
            <a:ext cx="7467600" cy="580926"/>
          </a:xfrm>
        </p:spPr>
        <p:txBody>
          <a:bodyPr/>
          <a:lstStyle/>
          <a:p>
            <a:pPr algn="ctr"/>
            <a:r>
              <a:rPr lang="el-GR" dirty="0" err="1" smtClean="0"/>
              <a:t>ορισμοι</a:t>
            </a:r>
            <a:endParaRPr lang="el-GR" dirty="0"/>
          </a:p>
        </p:txBody>
      </p:sp>
      <p:sp>
        <p:nvSpPr>
          <p:cNvPr id="3" name="2 - Θέση περιεχομένου"/>
          <p:cNvSpPr>
            <a:spLocks noGrp="1"/>
          </p:cNvSpPr>
          <p:nvPr>
            <p:ph sz="quarter" idx="1"/>
          </p:nvPr>
        </p:nvSpPr>
        <p:spPr>
          <a:xfrm>
            <a:off x="539552" y="836712"/>
            <a:ext cx="7920880" cy="1584176"/>
          </a:xfrm>
        </p:spPr>
        <p:txBody>
          <a:bodyPr>
            <a:normAutofit fontScale="92500"/>
          </a:bodyPr>
          <a:lstStyle/>
          <a:p>
            <a:pPr algn="just">
              <a:buFont typeface="Wingdings" pitchFamily="2" charset="2"/>
              <a:buChar char="Ø"/>
            </a:pPr>
            <a:r>
              <a:rPr lang="el-GR" sz="2200" dirty="0" smtClean="0"/>
              <a:t>Η μέγιστη ποσότητα ουσίας που μπορεί να διαλυθεί σε συγκεκριμένο όγκο διαλύτη λέγεται </a:t>
            </a:r>
            <a:r>
              <a:rPr lang="el-GR" sz="2200" b="1" dirty="0" smtClean="0"/>
              <a:t>διαλυτότητα </a:t>
            </a:r>
            <a:r>
              <a:rPr lang="el-GR" sz="2200" dirty="0" smtClean="0"/>
              <a:t>της ουσίας. Πχ η διαλυτότητα του αλατιού είναι 36</a:t>
            </a:r>
            <a:r>
              <a:rPr lang="en-US" sz="2200" dirty="0" err="1" smtClean="0"/>
              <a:t>gr</a:t>
            </a:r>
            <a:r>
              <a:rPr lang="en-US" sz="2200" dirty="0" smtClean="0"/>
              <a:t>/100ml </a:t>
            </a:r>
            <a:r>
              <a:rPr lang="el-GR" sz="2200" dirty="0" smtClean="0"/>
              <a:t>νερού στους 25</a:t>
            </a:r>
            <a:r>
              <a:rPr lang="el-GR" sz="2200" baseline="30000" dirty="0" smtClean="0"/>
              <a:t>ο</a:t>
            </a:r>
            <a:r>
              <a:rPr lang="en-US" sz="2200" dirty="0" smtClean="0"/>
              <a:t>C. </a:t>
            </a:r>
            <a:r>
              <a:rPr lang="el-GR" sz="2200" dirty="0" smtClean="0"/>
              <a:t> Αυτό σημαίνει ότι σε 100 </a:t>
            </a:r>
            <a:r>
              <a:rPr lang="en-US" sz="2200" smtClean="0"/>
              <a:t>ml</a:t>
            </a:r>
            <a:r>
              <a:rPr lang="en-US" sz="2200" smtClean="0"/>
              <a:t> </a:t>
            </a:r>
            <a:r>
              <a:rPr lang="en-US" sz="2200" dirty="0" smtClean="0"/>
              <a:t>H</a:t>
            </a:r>
            <a:r>
              <a:rPr lang="en-US" sz="2200" baseline="-25000" dirty="0" smtClean="0"/>
              <a:t>2</a:t>
            </a:r>
            <a:r>
              <a:rPr lang="en-US" sz="2200" dirty="0" smtClean="0"/>
              <a:t>O </a:t>
            </a:r>
            <a:r>
              <a:rPr lang="el-GR" sz="2200" dirty="0" smtClean="0"/>
              <a:t>μπορούμε να διαλύσουμε μέχρι 36</a:t>
            </a:r>
            <a:r>
              <a:rPr lang="en-US" sz="2200" dirty="0" err="1" smtClean="0"/>
              <a:t>gr</a:t>
            </a:r>
            <a:r>
              <a:rPr lang="en-US" sz="2200" dirty="0" smtClean="0"/>
              <a:t> </a:t>
            </a:r>
            <a:r>
              <a:rPr lang="en-US" sz="2200" dirty="0" err="1" smtClean="0"/>
              <a:t>NaCl</a:t>
            </a:r>
            <a:r>
              <a:rPr lang="el-GR" sz="2200" dirty="0" smtClean="0"/>
              <a:t>.  Άρα</a:t>
            </a:r>
            <a:r>
              <a:rPr lang="en-US" sz="2200" dirty="0" smtClean="0"/>
              <a:t>: </a:t>
            </a:r>
          </a:p>
        </p:txBody>
      </p:sp>
      <p:sp>
        <p:nvSpPr>
          <p:cNvPr id="5" name="4 - Θέση περιεχομένου"/>
          <p:cNvSpPr>
            <a:spLocks noGrp="1"/>
          </p:cNvSpPr>
          <p:nvPr>
            <p:ph sz="quarter" idx="2"/>
          </p:nvPr>
        </p:nvSpPr>
        <p:spPr>
          <a:xfrm>
            <a:off x="251520" y="2348880"/>
            <a:ext cx="3888432" cy="3240360"/>
          </a:xfrm>
        </p:spPr>
        <p:txBody>
          <a:bodyPr>
            <a:normAutofit fontScale="92500"/>
          </a:bodyPr>
          <a:lstStyle/>
          <a:p>
            <a:pPr lvl="1" algn="just">
              <a:buFont typeface="Arial" pitchFamily="34" charset="0"/>
              <a:buChar char="•"/>
            </a:pPr>
            <a:r>
              <a:rPr lang="el-GR" sz="2200" dirty="0" smtClean="0"/>
              <a:t>Αν </a:t>
            </a:r>
            <a:r>
              <a:rPr lang="en-US" sz="2200" dirty="0" err="1" smtClean="0"/>
              <a:t>NaCl</a:t>
            </a:r>
            <a:r>
              <a:rPr lang="en-US" sz="2200" dirty="0" smtClean="0"/>
              <a:t>&lt;</a:t>
            </a:r>
            <a:r>
              <a:rPr lang="el-GR" sz="2200" dirty="0" smtClean="0"/>
              <a:t>36</a:t>
            </a:r>
            <a:r>
              <a:rPr lang="en-US" sz="2200" dirty="0" err="1" smtClean="0"/>
              <a:t>gr</a:t>
            </a:r>
            <a:r>
              <a:rPr lang="en-US" sz="2200" dirty="0" smtClean="0"/>
              <a:t> </a:t>
            </a:r>
            <a:r>
              <a:rPr lang="el-GR" sz="2200" dirty="0" smtClean="0"/>
              <a:t>το διάλυμα είναι ακόρεστο.</a:t>
            </a:r>
          </a:p>
          <a:p>
            <a:pPr lvl="1" algn="just">
              <a:buFont typeface="Arial" pitchFamily="34" charset="0"/>
              <a:buChar char="•"/>
            </a:pPr>
            <a:r>
              <a:rPr lang="el-GR" sz="2200" dirty="0" smtClean="0"/>
              <a:t>Αν </a:t>
            </a:r>
            <a:r>
              <a:rPr lang="en-US" sz="2200" dirty="0" err="1" smtClean="0"/>
              <a:t>NaCl</a:t>
            </a:r>
            <a:r>
              <a:rPr lang="el-GR" sz="2200" dirty="0" smtClean="0"/>
              <a:t>=36</a:t>
            </a:r>
            <a:r>
              <a:rPr lang="en-US" sz="2200" dirty="0" err="1" smtClean="0"/>
              <a:t>gr</a:t>
            </a:r>
            <a:r>
              <a:rPr lang="en-US" sz="2200" dirty="0" smtClean="0"/>
              <a:t> </a:t>
            </a:r>
            <a:r>
              <a:rPr lang="el-GR" sz="2200" dirty="0" smtClean="0"/>
              <a:t>το διάλυμα είναι κορεσμένο. </a:t>
            </a:r>
          </a:p>
          <a:p>
            <a:pPr lvl="1" algn="just">
              <a:buFont typeface="Arial" pitchFamily="34" charset="0"/>
              <a:buChar char="•"/>
            </a:pPr>
            <a:r>
              <a:rPr lang="el-GR" sz="2200" dirty="0" smtClean="0"/>
              <a:t>Αν </a:t>
            </a:r>
            <a:r>
              <a:rPr lang="en-US" sz="2200" dirty="0" err="1" smtClean="0"/>
              <a:t>NaCl</a:t>
            </a:r>
            <a:r>
              <a:rPr lang="el-GR" sz="2200" dirty="0" smtClean="0"/>
              <a:t>&gt;36</a:t>
            </a:r>
            <a:r>
              <a:rPr lang="en-US" sz="2200" dirty="0" err="1" smtClean="0"/>
              <a:t>gr</a:t>
            </a:r>
            <a:r>
              <a:rPr lang="en-US" sz="2200" dirty="0" smtClean="0"/>
              <a:t> </a:t>
            </a:r>
            <a:r>
              <a:rPr lang="el-GR" sz="2200" dirty="0" smtClean="0"/>
              <a:t>τότε θα σχηματιστεί ίζημα.</a:t>
            </a:r>
          </a:p>
          <a:p>
            <a:pPr marL="0" lvl="1" indent="0" algn="just">
              <a:buClr>
                <a:srgbClr val="FE8637"/>
              </a:buClr>
              <a:buNone/>
            </a:pPr>
            <a:r>
              <a:rPr lang="el-GR" sz="2200" dirty="0" smtClean="0">
                <a:solidFill>
                  <a:prstClr val="black"/>
                </a:solidFill>
              </a:rPr>
              <a:t>Η διαλυτότητα εξαρτάτε από τη θερμοκρασία και την πίεση (αν η διαλυμένη ουσία είναι αέριο.)</a:t>
            </a:r>
            <a:endParaRPr lang="en-US" sz="2200" dirty="0" smtClean="0">
              <a:solidFill>
                <a:prstClr val="black"/>
              </a:solidFill>
            </a:endParaRPr>
          </a:p>
          <a:p>
            <a:pPr lvl="1" algn="just">
              <a:buNone/>
            </a:pPr>
            <a:endParaRPr lang="en-US" sz="2200" dirty="0" smtClean="0"/>
          </a:p>
          <a:p>
            <a:pPr lvl="1" algn="just">
              <a:buNone/>
            </a:pPr>
            <a:endParaRPr lang="el-GR" sz="2200" dirty="0" smtClean="0"/>
          </a:p>
          <a:p>
            <a:endParaRPr lang="el-GR" dirty="0"/>
          </a:p>
        </p:txBody>
      </p:sp>
      <p:pic>
        <p:nvPicPr>
          <p:cNvPr id="4" name="3 - Εικόνα" descr="Saturated+vs.+Unsaturated+Solutions.jpg"/>
          <p:cNvPicPr>
            <a:picLocks noChangeAspect="1"/>
          </p:cNvPicPr>
          <p:nvPr/>
        </p:nvPicPr>
        <p:blipFill>
          <a:blip r:embed="rId3" cstate="print"/>
          <a:stretch>
            <a:fillRect/>
          </a:stretch>
        </p:blipFill>
        <p:spPr>
          <a:xfrm>
            <a:off x="4499992" y="2420888"/>
            <a:ext cx="4224469" cy="3168352"/>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a:xfrm>
            <a:off x="539552" y="260648"/>
            <a:ext cx="7467600" cy="580926"/>
          </a:xfrm>
        </p:spPr>
        <p:txBody>
          <a:bodyPr/>
          <a:lstStyle/>
          <a:p>
            <a:pPr algn="ctr"/>
            <a:r>
              <a:rPr lang="el-GR" dirty="0" err="1" smtClean="0"/>
              <a:t>Παραδειγματα</a:t>
            </a:r>
            <a:r>
              <a:rPr lang="el-GR" dirty="0" smtClean="0"/>
              <a:t> </a:t>
            </a:r>
            <a:r>
              <a:rPr lang="el-GR" dirty="0" err="1" smtClean="0"/>
              <a:t>διαλυματων</a:t>
            </a:r>
            <a:endParaRPr lang="el-GR" dirty="0"/>
          </a:p>
        </p:txBody>
      </p:sp>
      <p:graphicFrame>
        <p:nvGraphicFramePr>
          <p:cNvPr id="7" name="6 - Θέση περιεχομένου"/>
          <p:cNvGraphicFramePr>
            <a:graphicFrameLocks noGrp="1"/>
          </p:cNvGraphicFramePr>
          <p:nvPr>
            <p:ph sz="quarter" idx="1"/>
          </p:nvPr>
        </p:nvGraphicFramePr>
        <p:xfrm>
          <a:off x="539552" y="1412776"/>
          <a:ext cx="7848672" cy="3291840"/>
        </p:xfrm>
        <a:graphic>
          <a:graphicData uri="http://schemas.openxmlformats.org/drawingml/2006/table">
            <a:tbl>
              <a:tblPr firstRow="1" bandRow="1">
                <a:tableStyleId>{22838BEF-8BB2-4498-84A7-C5851F593DF1}</a:tableStyleId>
              </a:tblPr>
              <a:tblGrid>
                <a:gridCol w="1727994"/>
                <a:gridCol w="1800200"/>
                <a:gridCol w="2088232"/>
                <a:gridCol w="2232246"/>
              </a:tblGrid>
              <a:tr h="370840">
                <a:tc>
                  <a:txBody>
                    <a:bodyPr/>
                    <a:lstStyle/>
                    <a:p>
                      <a:pPr algn="ctr"/>
                      <a:r>
                        <a:rPr lang="el-GR" sz="2000" dirty="0" smtClean="0"/>
                        <a:t>Κατάσταση διαλύματος</a:t>
                      </a:r>
                      <a:endParaRPr lang="el-GR" sz="2000" dirty="0"/>
                    </a:p>
                  </a:txBody>
                  <a:tcPr anchor="ctr"/>
                </a:tc>
                <a:tc>
                  <a:txBody>
                    <a:bodyPr/>
                    <a:lstStyle/>
                    <a:p>
                      <a:pPr algn="ctr"/>
                      <a:r>
                        <a:rPr lang="el-GR" sz="2000" dirty="0" smtClean="0"/>
                        <a:t>Κατάσταση διαλύτη</a:t>
                      </a:r>
                      <a:endParaRPr lang="el-GR" sz="2000" dirty="0"/>
                    </a:p>
                  </a:txBody>
                  <a:tcPr anchor="ctr"/>
                </a:tc>
                <a:tc>
                  <a:txBody>
                    <a:bodyPr/>
                    <a:lstStyle/>
                    <a:p>
                      <a:pPr algn="ctr"/>
                      <a:r>
                        <a:rPr lang="el-GR" sz="2000" dirty="0" smtClean="0"/>
                        <a:t>Κατάσταση</a:t>
                      </a:r>
                      <a:r>
                        <a:rPr lang="el-GR" sz="2000" baseline="0" dirty="0" smtClean="0"/>
                        <a:t> διαλυμένης ουσίας</a:t>
                      </a:r>
                      <a:endParaRPr lang="el-GR" sz="2000" dirty="0"/>
                    </a:p>
                  </a:txBody>
                  <a:tcPr anchor="ctr"/>
                </a:tc>
                <a:tc>
                  <a:txBody>
                    <a:bodyPr/>
                    <a:lstStyle/>
                    <a:p>
                      <a:pPr algn="ctr"/>
                      <a:r>
                        <a:rPr lang="el-GR" sz="2000" dirty="0" smtClean="0"/>
                        <a:t>Παράδειγμα</a:t>
                      </a:r>
                      <a:endParaRPr lang="el-GR" sz="2000" dirty="0"/>
                    </a:p>
                  </a:txBody>
                  <a:tcPr anchor="ctr"/>
                </a:tc>
              </a:tr>
              <a:tr h="370840">
                <a:tc>
                  <a:txBody>
                    <a:bodyPr/>
                    <a:lstStyle/>
                    <a:p>
                      <a:pPr algn="ctr"/>
                      <a:r>
                        <a:rPr lang="el-GR" sz="2000" dirty="0" smtClean="0"/>
                        <a:t>Αέριο</a:t>
                      </a:r>
                      <a:endParaRPr lang="el-GR" sz="2000" dirty="0"/>
                    </a:p>
                  </a:txBody>
                  <a:tcPr anchor="ctr"/>
                </a:tc>
                <a:tc>
                  <a:txBody>
                    <a:bodyPr/>
                    <a:lstStyle/>
                    <a:p>
                      <a:pPr algn="ctr"/>
                      <a:r>
                        <a:rPr lang="el-GR" sz="2000" dirty="0" smtClean="0"/>
                        <a:t>Αέριο</a:t>
                      </a:r>
                      <a:endParaRPr lang="el-GR" sz="2000" dirty="0"/>
                    </a:p>
                  </a:txBody>
                  <a:tcPr anchor="ctr"/>
                </a:tc>
                <a:tc>
                  <a:txBody>
                    <a:bodyPr/>
                    <a:lstStyle/>
                    <a:p>
                      <a:pPr algn="ctr"/>
                      <a:r>
                        <a:rPr lang="el-GR" sz="2000" dirty="0" smtClean="0"/>
                        <a:t>Αέριο</a:t>
                      </a:r>
                      <a:endParaRPr lang="el-GR" sz="2000" dirty="0"/>
                    </a:p>
                  </a:txBody>
                  <a:tcPr anchor="ctr"/>
                </a:tc>
                <a:tc>
                  <a:txBody>
                    <a:bodyPr/>
                    <a:lstStyle/>
                    <a:p>
                      <a:pPr algn="l"/>
                      <a:r>
                        <a:rPr lang="el-GR" sz="2000" dirty="0" smtClean="0"/>
                        <a:t>Αέρας (Ο</a:t>
                      </a:r>
                      <a:r>
                        <a:rPr lang="el-GR" sz="2000" baseline="-25000" dirty="0" smtClean="0"/>
                        <a:t>2</a:t>
                      </a:r>
                      <a:r>
                        <a:rPr lang="el-GR" sz="2000" dirty="0" smtClean="0"/>
                        <a:t>,</a:t>
                      </a:r>
                      <a:r>
                        <a:rPr lang="el-GR" sz="2000" baseline="0" dirty="0" smtClean="0"/>
                        <a:t> Ν</a:t>
                      </a:r>
                      <a:r>
                        <a:rPr lang="el-GR" sz="2000" baseline="-25000" dirty="0" smtClean="0"/>
                        <a:t>2</a:t>
                      </a:r>
                      <a:r>
                        <a:rPr lang="el-GR" sz="2000" baseline="0" dirty="0" smtClean="0"/>
                        <a:t>, </a:t>
                      </a:r>
                      <a:r>
                        <a:rPr lang="en-US" sz="2000" baseline="0" dirty="0" smtClean="0"/>
                        <a:t>CO</a:t>
                      </a:r>
                      <a:r>
                        <a:rPr lang="en-US" sz="2000" baseline="-25000" dirty="0" smtClean="0"/>
                        <a:t>2</a:t>
                      </a:r>
                      <a:r>
                        <a:rPr lang="en-US" sz="2000" baseline="0" dirty="0" smtClean="0"/>
                        <a:t> </a:t>
                      </a:r>
                      <a:r>
                        <a:rPr lang="el-GR" sz="2000" baseline="0" dirty="0" smtClean="0"/>
                        <a:t>)</a:t>
                      </a:r>
                      <a:endParaRPr lang="el-GR" sz="2000" dirty="0"/>
                    </a:p>
                  </a:txBody>
                  <a:tcPr anchor="ctr"/>
                </a:tc>
              </a:tr>
              <a:tr h="370840">
                <a:tc>
                  <a:txBody>
                    <a:bodyPr/>
                    <a:lstStyle/>
                    <a:p>
                      <a:pPr algn="ctr"/>
                      <a:r>
                        <a:rPr lang="el-GR" sz="2000" dirty="0" smtClean="0"/>
                        <a:t>Υγρό</a:t>
                      </a:r>
                      <a:endParaRPr lang="el-GR" sz="2000" dirty="0"/>
                    </a:p>
                  </a:txBody>
                  <a:tcPr anchor="ctr"/>
                </a:tc>
                <a:tc>
                  <a:txBody>
                    <a:bodyPr/>
                    <a:lstStyle/>
                    <a:p>
                      <a:pPr algn="ctr"/>
                      <a:r>
                        <a:rPr lang="el-GR" sz="2000" dirty="0" smtClean="0"/>
                        <a:t>Υγρό</a:t>
                      </a:r>
                      <a:endParaRPr lang="el-GR" sz="2000" dirty="0"/>
                    </a:p>
                  </a:txBody>
                  <a:tcPr anchor="ctr"/>
                </a:tc>
                <a:tc>
                  <a:txBody>
                    <a:bodyPr/>
                    <a:lstStyle/>
                    <a:p>
                      <a:pPr algn="ctr"/>
                      <a:r>
                        <a:rPr lang="el-GR" sz="2000" dirty="0" smtClean="0"/>
                        <a:t>Αέριο</a:t>
                      </a:r>
                      <a:endParaRPr lang="el-GR" sz="2000" dirty="0"/>
                    </a:p>
                  </a:txBody>
                  <a:tcPr anchor="ctr"/>
                </a:tc>
                <a:tc>
                  <a:txBody>
                    <a:bodyPr/>
                    <a:lstStyle/>
                    <a:p>
                      <a:pPr algn="l"/>
                      <a:r>
                        <a:rPr lang="el-GR" sz="2000" dirty="0" smtClean="0"/>
                        <a:t>Ο</a:t>
                      </a:r>
                      <a:r>
                        <a:rPr lang="el-GR" sz="2000" baseline="-25000" dirty="0" smtClean="0"/>
                        <a:t>2</a:t>
                      </a:r>
                      <a:r>
                        <a:rPr lang="el-GR" sz="2000" dirty="0" smtClean="0"/>
                        <a:t> σε Η</a:t>
                      </a:r>
                      <a:r>
                        <a:rPr lang="el-GR" sz="2000" baseline="-25000" dirty="0" smtClean="0"/>
                        <a:t>2</a:t>
                      </a:r>
                      <a:r>
                        <a:rPr lang="el-GR" sz="2000" dirty="0" smtClean="0"/>
                        <a:t>Ο</a:t>
                      </a:r>
                      <a:endParaRPr lang="el-GR" sz="2000" dirty="0"/>
                    </a:p>
                  </a:txBody>
                  <a:tcPr anchor="ctr"/>
                </a:tc>
              </a:tr>
              <a:tr h="370840">
                <a:tc>
                  <a:txBody>
                    <a:bodyPr/>
                    <a:lstStyle/>
                    <a:p>
                      <a:pPr algn="ctr"/>
                      <a:r>
                        <a:rPr lang="el-GR" sz="2000" dirty="0" smtClean="0"/>
                        <a:t>Υγρό</a:t>
                      </a:r>
                      <a:endParaRPr lang="el-GR" sz="2000" dirty="0"/>
                    </a:p>
                  </a:txBody>
                  <a:tcPr anchor="ctr"/>
                </a:tc>
                <a:tc>
                  <a:txBody>
                    <a:bodyPr/>
                    <a:lstStyle/>
                    <a:p>
                      <a:pPr algn="ctr"/>
                      <a:r>
                        <a:rPr lang="el-GR" sz="2000" dirty="0" smtClean="0"/>
                        <a:t>Υγρό</a:t>
                      </a:r>
                      <a:endParaRPr lang="el-GR" sz="2000" dirty="0"/>
                    </a:p>
                  </a:txBody>
                  <a:tcPr anchor="ctr"/>
                </a:tc>
                <a:tc>
                  <a:txBody>
                    <a:bodyPr/>
                    <a:lstStyle/>
                    <a:p>
                      <a:pPr algn="ctr"/>
                      <a:r>
                        <a:rPr lang="el-GR" sz="2000" dirty="0" smtClean="0"/>
                        <a:t>Υγρό</a:t>
                      </a:r>
                      <a:endParaRPr lang="el-GR" sz="2000" dirty="0"/>
                    </a:p>
                  </a:txBody>
                  <a:tcPr anchor="ctr"/>
                </a:tc>
                <a:tc>
                  <a:txBody>
                    <a:bodyPr/>
                    <a:lstStyle/>
                    <a:p>
                      <a:pPr algn="l"/>
                      <a:r>
                        <a:rPr lang="el-GR" sz="2000" dirty="0" smtClean="0"/>
                        <a:t>Αλκοόλη σε νερό</a:t>
                      </a:r>
                      <a:endParaRPr lang="el-GR" sz="2000" dirty="0"/>
                    </a:p>
                  </a:txBody>
                  <a:tcPr anchor="ctr"/>
                </a:tc>
              </a:tr>
              <a:tr h="370840">
                <a:tc>
                  <a:txBody>
                    <a:bodyPr/>
                    <a:lstStyle/>
                    <a:p>
                      <a:pPr algn="ctr"/>
                      <a:r>
                        <a:rPr lang="el-GR" sz="2000" dirty="0" smtClean="0"/>
                        <a:t>Υγρό</a:t>
                      </a:r>
                      <a:endParaRPr lang="el-GR" sz="2000" dirty="0"/>
                    </a:p>
                  </a:txBody>
                  <a:tcPr anchor="ctr"/>
                </a:tc>
                <a:tc>
                  <a:txBody>
                    <a:bodyPr/>
                    <a:lstStyle/>
                    <a:p>
                      <a:pPr algn="ctr"/>
                      <a:r>
                        <a:rPr lang="el-GR" sz="2000" dirty="0" smtClean="0"/>
                        <a:t>Υγρό</a:t>
                      </a:r>
                      <a:endParaRPr lang="el-GR" sz="2000" dirty="0"/>
                    </a:p>
                  </a:txBody>
                  <a:tcPr anchor="ctr"/>
                </a:tc>
                <a:tc>
                  <a:txBody>
                    <a:bodyPr/>
                    <a:lstStyle/>
                    <a:p>
                      <a:pPr algn="ctr"/>
                      <a:r>
                        <a:rPr lang="el-GR" sz="2000" dirty="0" smtClean="0"/>
                        <a:t>Στερεό</a:t>
                      </a:r>
                      <a:endParaRPr lang="el-GR" sz="2000" dirty="0"/>
                    </a:p>
                  </a:txBody>
                  <a:tcPr anchor="ctr"/>
                </a:tc>
                <a:tc>
                  <a:txBody>
                    <a:bodyPr/>
                    <a:lstStyle/>
                    <a:p>
                      <a:pPr algn="l"/>
                      <a:r>
                        <a:rPr lang="en-US" sz="2000" dirty="0" err="1" smtClean="0"/>
                        <a:t>NaCl</a:t>
                      </a:r>
                      <a:r>
                        <a:rPr lang="en-US" sz="2000" baseline="0" dirty="0" smtClean="0"/>
                        <a:t> </a:t>
                      </a:r>
                      <a:r>
                        <a:rPr lang="el-GR" sz="2000" baseline="0" dirty="0" smtClean="0"/>
                        <a:t>σε </a:t>
                      </a:r>
                      <a:r>
                        <a:rPr lang="el-GR" sz="2000" dirty="0" smtClean="0"/>
                        <a:t>Η</a:t>
                      </a:r>
                      <a:r>
                        <a:rPr lang="el-GR" sz="2000" baseline="-25000" dirty="0" smtClean="0"/>
                        <a:t>2</a:t>
                      </a:r>
                      <a:r>
                        <a:rPr lang="el-GR" sz="2000" dirty="0" smtClean="0"/>
                        <a:t>Ο</a:t>
                      </a:r>
                      <a:endParaRPr lang="el-GR" sz="2000" dirty="0"/>
                    </a:p>
                  </a:txBody>
                  <a:tcPr anchor="ctr"/>
                </a:tc>
              </a:tr>
              <a:tr h="370840">
                <a:tc>
                  <a:txBody>
                    <a:bodyPr/>
                    <a:lstStyle/>
                    <a:p>
                      <a:pPr algn="ctr"/>
                      <a:r>
                        <a:rPr lang="el-GR" sz="2000" dirty="0" smtClean="0"/>
                        <a:t>Στερεό</a:t>
                      </a:r>
                      <a:endParaRPr lang="el-GR" sz="2000" dirty="0"/>
                    </a:p>
                  </a:txBody>
                  <a:tcPr anchor="ctr"/>
                </a:tc>
                <a:tc>
                  <a:txBody>
                    <a:bodyPr/>
                    <a:lstStyle/>
                    <a:p>
                      <a:pPr algn="ctr"/>
                      <a:r>
                        <a:rPr lang="el-GR" sz="2000" dirty="0" smtClean="0"/>
                        <a:t>Στερεό</a:t>
                      </a:r>
                      <a:endParaRPr lang="el-GR" sz="2000" dirty="0"/>
                    </a:p>
                  </a:txBody>
                  <a:tcPr anchor="ctr"/>
                </a:tc>
                <a:tc>
                  <a:txBody>
                    <a:bodyPr/>
                    <a:lstStyle/>
                    <a:p>
                      <a:pPr algn="ctr"/>
                      <a:r>
                        <a:rPr lang="el-GR" sz="2000" dirty="0" smtClean="0"/>
                        <a:t>Στερεό</a:t>
                      </a:r>
                      <a:endParaRPr lang="el-GR" sz="2000" dirty="0"/>
                    </a:p>
                  </a:txBody>
                  <a:tcPr anchor="ctr"/>
                </a:tc>
                <a:tc>
                  <a:txBody>
                    <a:bodyPr/>
                    <a:lstStyle/>
                    <a:p>
                      <a:pPr algn="l"/>
                      <a:r>
                        <a:rPr lang="en-US" sz="2000" dirty="0" smtClean="0"/>
                        <a:t>Zn</a:t>
                      </a:r>
                      <a:r>
                        <a:rPr lang="en-US" sz="2000" baseline="0" dirty="0" smtClean="0"/>
                        <a:t> </a:t>
                      </a:r>
                      <a:r>
                        <a:rPr lang="el-GR" sz="2000" baseline="0" dirty="0" smtClean="0"/>
                        <a:t>σε </a:t>
                      </a:r>
                      <a:r>
                        <a:rPr lang="en-US" sz="2000" baseline="0" dirty="0" smtClean="0"/>
                        <a:t>Cu (</a:t>
                      </a:r>
                      <a:r>
                        <a:rPr lang="el-GR" sz="2000" baseline="0" dirty="0" smtClean="0"/>
                        <a:t>ορείχαλκος)</a:t>
                      </a:r>
                      <a:endParaRPr lang="el-GR" sz="2000" dirty="0"/>
                    </a:p>
                  </a:txBody>
                  <a:tcPr anchor="ct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88640"/>
            <a:ext cx="7467600" cy="652934"/>
          </a:xfrm>
        </p:spPr>
        <p:txBody>
          <a:bodyPr/>
          <a:lstStyle/>
          <a:p>
            <a:pPr algn="ctr"/>
            <a:r>
              <a:rPr lang="el-GR" dirty="0" err="1" smtClean="0"/>
              <a:t>Περιεκτικοτητεσ</a:t>
            </a:r>
            <a:r>
              <a:rPr lang="el-GR" dirty="0" smtClean="0"/>
              <a:t> </a:t>
            </a:r>
            <a:r>
              <a:rPr lang="el-GR" dirty="0" err="1" smtClean="0"/>
              <a:t>διαλυματων</a:t>
            </a:r>
            <a:endParaRPr lang="el-GR" dirty="0"/>
          </a:p>
        </p:txBody>
      </p:sp>
      <p:sp>
        <p:nvSpPr>
          <p:cNvPr id="3" name="2 - Θέση περιεχομένου"/>
          <p:cNvSpPr>
            <a:spLocks noGrp="1"/>
          </p:cNvSpPr>
          <p:nvPr>
            <p:ph sz="quarter" idx="1"/>
          </p:nvPr>
        </p:nvSpPr>
        <p:spPr>
          <a:xfrm>
            <a:off x="467544" y="980728"/>
            <a:ext cx="7467600" cy="4873752"/>
          </a:xfrm>
        </p:spPr>
        <p:txBody>
          <a:bodyPr>
            <a:normAutofit fontScale="85000" lnSpcReduction="10000"/>
          </a:bodyPr>
          <a:lstStyle/>
          <a:p>
            <a:pPr marL="0" indent="0" algn="just">
              <a:buNone/>
            </a:pPr>
            <a:r>
              <a:rPr lang="el-GR" dirty="0" smtClean="0"/>
              <a:t>Η περιεκτικότητα ή συγκέντρωση ενός διαλύματος εκφράζει την ποσότητα της διαλυμένης ουσίας σε </a:t>
            </a:r>
            <a:r>
              <a:rPr lang="el-GR" dirty="0" err="1" smtClean="0"/>
              <a:t>σε</a:t>
            </a:r>
            <a:r>
              <a:rPr lang="el-GR" dirty="0" smtClean="0"/>
              <a:t> ορισμένη ποσότητα διαλύματος. Οι πιο συνηθισμένοι τρόποι έκφρασης της περιεκτικότητας είναι οι εξής</a:t>
            </a:r>
            <a:r>
              <a:rPr lang="en-US" dirty="0" smtClean="0"/>
              <a:t>:</a:t>
            </a:r>
          </a:p>
          <a:p>
            <a:pPr algn="just">
              <a:buFont typeface="Wingdings" pitchFamily="2" charset="2"/>
              <a:buChar char="Ø"/>
            </a:pPr>
            <a:r>
              <a:rPr lang="el-GR" b="1" dirty="0" smtClean="0"/>
              <a:t>Περιεκτικότητα επί τοις εκατό κατά βάρος (%</a:t>
            </a:r>
            <a:r>
              <a:rPr lang="en-US" b="1" dirty="0" smtClean="0"/>
              <a:t>w/w)</a:t>
            </a:r>
            <a:r>
              <a:rPr lang="en-US" dirty="0" smtClean="0"/>
              <a:t>:</a:t>
            </a:r>
            <a:r>
              <a:rPr lang="en-US" b="1" dirty="0" smtClean="0"/>
              <a:t> </a:t>
            </a:r>
            <a:r>
              <a:rPr lang="el-GR" dirty="0" smtClean="0"/>
              <a:t>προσδιορίζει την ποσότητα σε </a:t>
            </a:r>
            <a:r>
              <a:rPr lang="en-US" dirty="0" err="1" smtClean="0"/>
              <a:t>gr</a:t>
            </a:r>
            <a:r>
              <a:rPr lang="en-US" dirty="0" smtClean="0"/>
              <a:t> </a:t>
            </a:r>
            <a:r>
              <a:rPr lang="el-GR" dirty="0" smtClean="0"/>
              <a:t>της διαλυμένης ουσίας σε 100</a:t>
            </a:r>
            <a:r>
              <a:rPr lang="en-US" dirty="0" err="1" smtClean="0"/>
              <a:t>gr</a:t>
            </a:r>
            <a:r>
              <a:rPr lang="en-US" dirty="0" smtClean="0"/>
              <a:t> </a:t>
            </a:r>
            <a:r>
              <a:rPr lang="el-GR" dirty="0" smtClean="0"/>
              <a:t>διαλύματος. Πχ διάλυμα </a:t>
            </a:r>
            <a:r>
              <a:rPr lang="en-US" dirty="0" err="1" smtClean="0"/>
              <a:t>NaCl</a:t>
            </a:r>
            <a:r>
              <a:rPr lang="en-US" dirty="0" smtClean="0"/>
              <a:t> 5% w/w </a:t>
            </a:r>
            <a:r>
              <a:rPr lang="el-GR" dirty="0" smtClean="0"/>
              <a:t>σημαίνει ότι περιέχονται 5</a:t>
            </a:r>
            <a:r>
              <a:rPr lang="en-US" dirty="0" err="1" smtClean="0"/>
              <a:t>gr</a:t>
            </a:r>
            <a:r>
              <a:rPr lang="en-US" dirty="0" smtClean="0"/>
              <a:t> </a:t>
            </a:r>
            <a:r>
              <a:rPr lang="en-US" dirty="0" err="1" smtClean="0"/>
              <a:t>NaCl</a:t>
            </a:r>
            <a:r>
              <a:rPr lang="en-US" dirty="0" smtClean="0"/>
              <a:t> </a:t>
            </a:r>
            <a:r>
              <a:rPr lang="el-GR" dirty="0" smtClean="0"/>
              <a:t> ανά 100</a:t>
            </a:r>
            <a:r>
              <a:rPr lang="en-US" dirty="0" err="1" smtClean="0"/>
              <a:t>gr</a:t>
            </a:r>
            <a:r>
              <a:rPr lang="en-US" dirty="0" smtClean="0"/>
              <a:t> </a:t>
            </a:r>
            <a:r>
              <a:rPr lang="el-GR" dirty="0" smtClean="0"/>
              <a:t>διαλύματος.</a:t>
            </a:r>
          </a:p>
          <a:p>
            <a:pPr algn="just">
              <a:buFont typeface="Wingdings" pitchFamily="2" charset="2"/>
              <a:buChar char="Ø"/>
            </a:pPr>
            <a:r>
              <a:rPr lang="el-GR" b="1" dirty="0" smtClean="0"/>
              <a:t>Περιεκτικότητα επί τοις εκατό βάρος κατ’ όγκο (%</a:t>
            </a:r>
            <a:r>
              <a:rPr lang="en-US" b="1" dirty="0" smtClean="0"/>
              <a:t>w/v)</a:t>
            </a:r>
            <a:r>
              <a:rPr lang="en-US" dirty="0" smtClean="0"/>
              <a:t>:</a:t>
            </a:r>
            <a:r>
              <a:rPr lang="en-US" b="1" dirty="0" smtClean="0"/>
              <a:t> </a:t>
            </a:r>
            <a:r>
              <a:rPr lang="el-GR" dirty="0" smtClean="0"/>
              <a:t>προσδιορίζει την ποσότητα της διαλυμένης ουσίας σε </a:t>
            </a:r>
            <a:r>
              <a:rPr lang="en-US" dirty="0" err="1" smtClean="0"/>
              <a:t>gr</a:t>
            </a:r>
            <a:r>
              <a:rPr lang="en-US" dirty="0" smtClean="0"/>
              <a:t> </a:t>
            </a:r>
            <a:r>
              <a:rPr lang="el-GR" dirty="0" smtClean="0"/>
              <a:t>που περιέχονται σε 100</a:t>
            </a:r>
            <a:r>
              <a:rPr lang="en-US" dirty="0" smtClean="0"/>
              <a:t>ml </a:t>
            </a:r>
            <a:r>
              <a:rPr lang="el-GR" dirty="0" smtClean="0"/>
              <a:t>διαλύματος. Πχ διάλυμα </a:t>
            </a:r>
            <a:r>
              <a:rPr lang="en-US" dirty="0" err="1" smtClean="0"/>
              <a:t>NaCl</a:t>
            </a:r>
            <a:r>
              <a:rPr lang="en-US" dirty="0" smtClean="0"/>
              <a:t>  5% w/v </a:t>
            </a:r>
            <a:r>
              <a:rPr lang="el-GR" dirty="0" smtClean="0"/>
              <a:t>σημαίνει ότι περιέχονται 5</a:t>
            </a:r>
            <a:r>
              <a:rPr lang="en-US" dirty="0" err="1" smtClean="0"/>
              <a:t>gr</a:t>
            </a:r>
            <a:r>
              <a:rPr lang="en-US" dirty="0" smtClean="0"/>
              <a:t> </a:t>
            </a:r>
            <a:r>
              <a:rPr lang="en-US" dirty="0" err="1" smtClean="0"/>
              <a:t>NaCl</a:t>
            </a:r>
            <a:r>
              <a:rPr lang="en-US" dirty="0" smtClean="0"/>
              <a:t> </a:t>
            </a:r>
            <a:r>
              <a:rPr lang="el-GR" dirty="0" smtClean="0"/>
              <a:t>ανά 100</a:t>
            </a:r>
            <a:r>
              <a:rPr lang="en-US" dirty="0" smtClean="0"/>
              <a:t>ml </a:t>
            </a:r>
            <a:r>
              <a:rPr lang="el-GR" dirty="0" smtClean="0"/>
              <a:t>διαλύματος.</a:t>
            </a:r>
          </a:p>
          <a:p>
            <a:pPr algn="just">
              <a:buFont typeface="Wingdings" pitchFamily="2" charset="2"/>
              <a:buChar char="Ø"/>
            </a:pPr>
            <a:r>
              <a:rPr lang="el-GR" b="1" dirty="0" smtClean="0"/>
              <a:t>Περιεκτικότητα επί τοις εκατό κατ’ όγκο (</a:t>
            </a:r>
            <a:r>
              <a:rPr lang="en-US" b="1" dirty="0" smtClean="0"/>
              <a:t>%v/v)</a:t>
            </a:r>
            <a:r>
              <a:rPr lang="en-US" dirty="0" smtClean="0"/>
              <a:t>:</a:t>
            </a:r>
            <a:r>
              <a:rPr lang="el-GR" dirty="0" smtClean="0"/>
              <a:t> προσδιορίζει τον όγκο της διαλυμένης ουσίας σε </a:t>
            </a:r>
            <a:r>
              <a:rPr lang="en-US" dirty="0" smtClean="0"/>
              <a:t>ml</a:t>
            </a:r>
            <a:r>
              <a:rPr lang="el-GR" dirty="0" smtClean="0"/>
              <a:t> που περιέχονται ανά 100</a:t>
            </a:r>
            <a:r>
              <a:rPr lang="en-US" dirty="0" smtClean="0"/>
              <a:t>ml </a:t>
            </a:r>
            <a:r>
              <a:rPr lang="el-GR" dirty="0" smtClean="0"/>
              <a:t>διαλύματος. Πχ διάλυμα αιθανόλης 70% </a:t>
            </a:r>
            <a:r>
              <a:rPr lang="en-US" dirty="0" smtClean="0"/>
              <a:t>v/v </a:t>
            </a:r>
            <a:r>
              <a:rPr lang="el-GR" dirty="0" smtClean="0"/>
              <a:t>σημαίνει ότι σε 100</a:t>
            </a:r>
            <a:r>
              <a:rPr lang="en-US" dirty="0" smtClean="0"/>
              <a:t>ml </a:t>
            </a:r>
            <a:r>
              <a:rPr lang="el-GR" dirty="0" smtClean="0"/>
              <a:t>διαλύματος τα 70</a:t>
            </a:r>
            <a:r>
              <a:rPr lang="en-US" dirty="0" smtClean="0"/>
              <a:t>ml </a:t>
            </a:r>
            <a:r>
              <a:rPr lang="el-GR" dirty="0" smtClean="0"/>
              <a:t>είναι αιθανόλη.</a:t>
            </a: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580926"/>
          </a:xfrm>
        </p:spPr>
        <p:txBody>
          <a:bodyPr/>
          <a:lstStyle/>
          <a:p>
            <a:pPr algn="ctr"/>
            <a:r>
              <a:rPr lang="el-GR" dirty="0" err="1" smtClean="0"/>
              <a:t>γαλακτωματα</a:t>
            </a:r>
            <a:endParaRPr lang="el-GR" dirty="0"/>
          </a:p>
        </p:txBody>
      </p:sp>
      <p:sp>
        <p:nvSpPr>
          <p:cNvPr id="3" name="2 - Θέση περιεχομένου"/>
          <p:cNvSpPr>
            <a:spLocks noGrp="1"/>
          </p:cNvSpPr>
          <p:nvPr>
            <p:ph sz="quarter" idx="1"/>
          </p:nvPr>
        </p:nvSpPr>
        <p:spPr>
          <a:xfrm>
            <a:off x="467544" y="764704"/>
            <a:ext cx="8136904" cy="2332856"/>
          </a:xfrm>
        </p:spPr>
        <p:txBody>
          <a:bodyPr>
            <a:normAutofit/>
          </a:bodyPr>
          <a:lstStyle/>
          <a:p>
            <a:pPr marL="0" indent="0" algn="just">
              <a:buNone/>
            </a:pPr>
            <a:r>
              <a:rPr lang="el-GR" sz="2000" dirty="0" smtClean="0"/>
              <a:t>Τα γαλακτώματα είναι ετερογενή μίγματα που αποτελούνται από </a:t>
            </a:r>
            <a:r>
              <a:rPr lang="el-GR" sz="2000" b="1" dirty="0" smtClean="0"/>
              <a:t>δύο φάσεις</a:t>
            </a:r>
            <a:r>
              <a:rPr lang="el-GR" sz="2000" dirty="0" smtClean="0"/>
              <a:t>, μια </a:t>
            </a:r>
            <a:r>
              <a:rPr lang="el-GR" sz="2000" b="1" dirty="0" smtClean="0"/>
              <a:t>ελαιώδη</a:t>
            </a:r>
            <a:r>
              <a:rPr lang="el-GR" sz="2000" dirty="0" smtClean="0"/>
              <a:t> και μια </a:t>
            </a:r>
            <a:r>
              <a:rPr lang="el-GR" sz="2000" b="1" dirty="0" smtClean="0"/>
              <a:t>υδατική</a:t>
            </a:r>
            <a:r>
              <a:rPr lang="el-GR" sz="2000" dirty="0" smtClean="0"/>
              <a:t>, </a:t>
            </a:r>
            <a:r>
              <a:rPr lang="el-GR" sz="2000" b="1" dirty="0" smtClean="0"/>
              <a:t>διεσπαρμένες</a:t>
            </a:r>
            <a:r>
              <a:rPr lang="el-GR" sz="2000" dirty="0" smtClean="0"/>
              <a:t> η μία μέσα στην άλλη με τη μορφή σταγονιδίων.</a:t>
            </a:r>
          </a:p>
        </p:txBody>
      </p:sp>
      <p:sp>
        <p:nvSpPr>
          <p:cNvPr id="5" name="4 - Θέση περιεχομένου"/>
          <p:cNvSpPr>
            <a:spLocks noGrp="1"/>
          </p:cNvSpPr>
          <p:nvPr>
            <p:ph sz="quarter" idx="2"/>
          </p:nvPr>
        </p:nvSpPr>
        <p:spPr>
          <a:xfrm>
            <a:off x="467544" y="1844824"/>
            <a:ext cx="3888432" cy="4176464"/>
          </a:xfrm>
        </p:spPr>
        <p:txBody>
          <a:bodyPr/>
          <a:lstStyle/>
          <a:p>
            <a:pPr marL="273600" lvl="0" indent="-273600" algn="just">
              <a:buClr>
                <a:srgbClr val="FE8637"/>
              </a:buClr>
              <a:buFont typeface="Wingdings" pitchFamily="2" charset="2"/>
              <a:buChar char="Ø"/>
            </a:pPr>
            <a:r>
              <a:rPr lang="el-GR" sz="2000" b="1" dirty="0" smtClean="0">
                <a:solidFill>
                  <a:prstClr val="black"/>
                </a:solidFill>
              </a:rPr>
              <a:t>Φάση</a:t>
            </a:r>
            <a:r>
              <a:rPr lang="el-GR" sz="2000" dirty="0" smtClean="0">
                <a:solidFill>
                  <a:prstClr val="black"/>
                </a:solidFill>
              </a:rPr>
              <a:t> είναι μια </a:t>
            </a:r>
            <a:r>
              <a:rPr lang="el-GR" sz="2000" b="1" dirty="0" smtClean="0">
                <a:solidFill>
                  <a:prstClr val="black"/>
                </a:solidFill>
              </a:rPr>
              <a:t>ομογενής περιοχή </a:t>
            </a:r>
            <a:r>
              <a:rPr lang="el-GR" sz="2000" dirty="0" smtClean="0">
                <a:solidFill>
                  <a:prstClr val="black"/>
                </a:solidFill>
              </a:rPr>
              <a:t>σε ένα σύστημα η οποία διαχωρίζεται από άλλες περιοχές με σαφή όρια. Το όριο διαχωρισμού των φάσεων λέγεται </a:t>
            </a:r>
            <a:r>
              <a:rPr lang="el-GR" sz="2000" b="1" dirty="0" smtClean="0">
                <a:solidFill>
                  <a:prstClr val="black"/>
                </a:solidFill>
              </a:rPr>
              <a:t>επιφάνεια διαχωρισμού ή </a:t>
            </a:r>
            <a:r>
              <a:rPr lang="el-GR" sz="2000" b="1" dirty="0" err="1" smtClean="0">
                <a:solidFill>
                  <a:prstClr val="black"/>
                </a:solidFill>
              </a:rPr>
              <a:t>μεσεπιφάνεια</a:t>
            </a:r>
            <a:r>
              <a:rPr lang="el-GR" sz="2000" dirty="0" smtClean="0">
                <a:solidFill>
                  <a:prstClr val="black"/>
                </a:solidFill>
              </a:rPr>
              <a:t>.</a:t>
            </a:r>
            <a:endParaRPr lang="el-GR" sz="2000" b="1" dirty="0" smtClean="0">
              <a:solidFill>
                <a:prstClr val="black"/>
              </a:solidFill>
            </a:endParaRPr>
          </a:p>
          <a:p>
            <a:endParaRPr lang="el-GR" dirty="0"/>
          </a:p>
        </p:txBody>
      </p:sp>
      <p:pic>
        <p:nvPicPr>
          <p:cNvPr id="6" name="5 - Εικόνα" descr="Water_and_oil.jpg"/>
          <p:cNvPicPr>
            <a:picLocks noChangeAspect="1"/>
          </p:cNvPicPr>
          <p:nvPr/>
        </p:nvPicPr>
        <p:blipFill>
          <a:blip r:embed="rId3" cstate="print"/>
          <a:stretch>
            <a:fillRect/>
          </a:stretch>
        </p:blipFill>
        <p:spPr>
          <a:xfrm>
            <a:off x="4499992" y="1988840"/>
            <a:ext cx="4248472" cy="4562118"/>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a:xfrm>
            <a:off x="467544" y="188640"/>
            <a:ext cx="7467600" cy="580926"/>
          </a:xfrm>
        </p:spPr>
        <p:txBody>
          <a:bodyPr/>
          <a:lstStyle/>
          <a:p>
            <a:pPr algn="ctr"/>
            <a:r>
              <a:rPr lang="el-GR" dirty="0" err="1" smtClean="0"/>
              <a:t>Γιατι</a:t>
            </a:r>
            <a:r>
              <a:rPr lang="el-GR" dirty="0" smtClean="0"/>
              <a:t> το </a:t>
            </a:r>
            <a:r>
              <a:rPr lang="el-GR" dirty="0" err="1" smtClean="0"/>
              <a:t>λαδι</a:t>
            </a:r>
            <a:r>
              <a:rPr lang="el-GR" dirty="0" smtClean="0"/>
              <a:t> δεν </a:t>
            </a:r>
            <a:r>
              <a:rPr lang="el-GR" dirty="0" err="1" smtClean="0"/>
              <a:t>αναμιγνυεται</a:t>
            </a:r>
            <a:r>
              <a:rPr lang="el-GR" dirty="0" smtClean="0"/>
              <a:t> με το </a:t>
            </a:r>
            <a:r>
              <a:rPr lang="el-GR" dirty="0" err="1" smtClean="0"/>
              <a:t>νερο</a:t>
            </a:r>
            <a:endParaRPr lang="el-GR" dirty="0"/>
          </a:p>
        </p:txBody>
      </p:sp>
      <p:sp>
        <p:nvSpPr>
          <p:cNvPr id="6" name="5 - Θέση περιεχομένου"/>
          <p:cNvSpPr>
            <a:spLocks noGrp="1"/>
          </p:cNvSpPr>
          <p:nvPr>
            <p:ph sz="quarter" idx="1"/>
          </p:nvPr>
        </p:nvSpPr>
        <p:spPr>
          <a:xfrm>
            <a:off x="683568" y="836712"/>
            <a:ext cx="7467600" cy="5328592"/>
          </a:xfrm>
        </p:spPr>
        <p:txBody>
          <a:bodyPr>
            <a:normAutofit fontScale="92500" lnSpcReduction="10000"/>
          </a:bodyPr>
          <a:lstStyle/>
          <a:p>
            <a:pPr marL="0" indent="0" algn="just">
              <a:buNone/>
            </a:pPr>
            <a:r>
              <a:rPr lang="el-GR" dirty="0" smtClean="0"/>
              <a:t>Το νερό είναι πολική ένωση, δηλαδή αποτελείται από ένα τμήμα φορτισμένο θετικά και ένα αρνητικό. Τα άτομα του υδρογόνου (</a:t>
            </a:r>
            <a:r>
              <a:rPr lang="en-US" dirty="0" smtClean="0"/>
              <a:t>H</a:t>
            </a:r>
            <a:r>
              <a:rPr lang="en-US" baseline="30000" dirty="0" smtClean="0"/>
              <a:t>+</a:t>
            </a:r>
            <a:r>
              <a:rPr lang="en-US" dirty="0" smtClean="0"/>
              <a:t>) </a:t>
            </a:r>
            <a:r>
              <a:rPr lang="el-GR" dirty="0" smtClean="0"/>
              <a:t>φορτίζουν θετικά το ένα άκρο του μορίου του νερού, ενώ τα άτομα οξυγόνου</a:t>
            </a:r>
            <a:r>
              <a:rPr lang="en-US" dirty="0" smtClean="0"/>
              <a:t> (O</a:t>
            </a:r>
            <a:r>
              <a:rPr lang="en-US" baseline="30000" dirty="0" smtClean="0"/>
              <a:t>-</a:t>
            </a:r>
            <a:r>
              <a:rPr lang="en-US" dirty="0" smtClean="0"/>
              <a:t>)</a:t>
            </a:r>
            <a:r>
              <a:rPr lang="el-GR" dirty="0" smtClean="0"/>
              <a:t> φορτίζουν το άλλο άκρο αρνητικά. Επομένως μεταξύ των μορίων του νερού ασκούνται ελκτικές δυνάμεις (το θετικό άκρο του ενός μορίου έλκει το αρνητικό του άλλου). </a:t>
            </a:r>
            <a:endParaRPr lang="en-US" dirty="0" smtClean="0"/>
          </a:p>
          <a:p>
            <a:pPr marL="0" indent="0" algn="just">
              <a:buNone/>
            </a:pPr>
            <a:r>
              <a:rPr lang="el-GR" dirty="0" smtClean="0"/>
              <a:t>Με αυτό τον τρόπο σχηματίζονται μεταξύ των μορίων του νερού ισχυροί δεσμοί που ονομάζονται δεσμοί υδρογόνου. Τα μόρια του λαδιού δεν έχουν καθόλου φορτίο και δεν έλκονται από τα μόρια του νερού. </a:t>
            </a:r>
            <a:endParaRPr lang="en-US" dirty="0" smtClean="0"/>
          </a:p>
          <a:p>
            <a:pPr marL="0" indent="0" algn="just">
              <a:buNone/>
            </a:pPr>
            <a:r>
              <a:rPr lang="el-GR" dirty="0" smtClean="0"/>
              <a:t>Αν ανακατέψουμε νερό με λάδι, το λάδι θα </a:t>
            </a:r>
            <a:r>
              <a:rPr lang="el-GR" dirty="0" err="1" smtClean="0"/>
              <a:t>διασπαρεί</a:t>
            </a:r>
            <a:r>
              <a:rPr lang="el-GR" dirty="0" smtClean="0"/>
              <a:t> μέσα στο νερό αλλά μετά από λίγο λόγω των ισχυρών ελκτικών δυνάμεων τα μόρια του νερού θα </a:t>
            </a:r>
            <a:r>
              <a:rPr lang="el-GR" dirty="0" err="1" smtClean="0"/>
              <a:t>επανενωθούν</a:t>
            </a:r>
            <a:r>
              <a:rPr lang="el-GR" dirty="0" smtClean="0"/>
              <a:t> μεταξύ τους ‘διώχνοντας’ τα μόρια του λαδιού που λόγω μικρότερης πυκνότητας θα συγκεντρωθούν στην επιφάνεια.</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88640"/>
            <a:ext cx="7467600" cy="652934"/>
          </a:xfrm>
        </p:spPr>
        <p:txBody>
          <a:bodyPr/>
          <a:lstStyle/>
          <a:p>
            <a:pPr algn="ctr"/>
            <a:r>
              <a:rPr lang="el-GR" dirty="0" err="1" smtClean="0"/>
              <a:t>Ελκτικεσ</a:t>
            </a:r>
            <a:r>
              <a:rPr lang="el-GR" dirty="0" smtClean="0"/>
              <a:t> </a:t>
            </a:r>
            <a:r>
              <a:rPr lang="el-GR" dirty="0" err="1" smtClean="0"/>
              <a:t>δυναμεισ</a:t>
            </a:r>
            <a:r>
              <a:rPr lang="el-GR" dirty="0" smtClean="0"/>
              <a:t> στην </a:t>
            </a:r>
            <a:r>
              <a:rPr lang="el-GR" dirty="0" err="1" smtClean="0"/>
              <a:t>επιφανεια</a:t>
            </a:r>
            <a:r>
              <a:rPr lang="el-GR" dirty="0" smtClean="0"/>
              <a:t> </a:t>
            </a:r>
            <a:r>
              <a:rPr lang="el-GR" dirty="0" err="1" smtClean="0"/>
              <a:t>διαχωρισμου</a:t>
            </a:r>
            <a:endParaRPr lang="el-GR" dirty="0"/>
          </a:p>
        </p:txBody>
      </p:sp>
      <p:sp>
        <p:nvSpPr>
          <p:cNvPr id="3" name="2 - Θέση περιεχομένου"/>
          <p:cNvSpPr>
            <a:spLocks noGrp="1"/>
          </p:cNvSpPr>
          <p:nvPr>
            <p:ph sz="quarter" idx="1"/>
          </p:nvPr>
        </p:nvSpPr>
        <p:spPr>
          <a:xfrm>
            <a:off x="539552" y="908720"/>
            <a:ext cx="7704856" cy="1296144"/>
          </a:xfrm>
        </p:spPr>
        <p:txBody>
          <a:bodyPr>
            <a:normAutofit lnSpcReduction="10000"/>
          </a:bodyPr>
          <a:lstStyle/>
          <a:p>
            <a:pPr marL="0" indent="0" algn="just">
              <a:buNone/>
            </a:pPr>
            <a:r>
              <a:rPr lang="el-GR" sz="2000" dirty="0" smtClean="0"/>
              <a:t>Οι δυνάμεις μεταξύ όμοιων μορίων είναι μεγαλύτερες, οπότε οι συνισταμένες δυνάμεις συγκρατούν τα μόρια σε διαφορετικές φάσεις. Η δύναμη που απαιτείται για να εξουδετερωθούν αυτές οι δυνάμεις λέγεται επιφανειακή τάση.</a:t>
            </a:r>
          </a:p>
          <a:p>
            <a:pPr marL="0" indent="0" algn="just">
              <a:buNone/>
            </a:pPr>
            <a:endParaRPr lang="el-GR" dirty="0"/>
          </a:p>
        </p:txBody>
      </p:sp>
      <p:pic>
        <p:nvPicPr>
          <p:cNvPr id="5" name="4 - Εικόνα" descr="png;base64fd61f87937eb7cb3.png"/>
          <p:cNvPicPr>
            <a:picLocks noChangeAspect="1"/>
          </p:cNvPicPr>
          <p:nvPr/>
        </p:nvPicPr>
        <p:blipFill>
          <a:blip r:embed="rId3" cstate="print"/>
          <a:stretch>
            <a:fillRect/>
          </a:stretch>
        </p:blipFill>
        <p:spPr>
          <a:xfrm>
            <a:off x="179512" y="2492896"/>
            <a:ext cx="4248472" cy="3523817"/>
          </a:xfrm>
          <a:prstGeom prst="rect">
            <a:avLst/>
          </a:prstGeom>
        </p:spPr>
      </p:pic>
      <p:pic>
        <p:nvPicPr>
          <p:cNvPr id="7" name="6 - Εικόνα" descr="Untitled.png"/>
          <p:cNvPicPr>
            <a:picLocks noChangeAspect="1"/>
          </p:cNvPicPr>
          <p:nvPr/>
        </p:nvPicPr>
        <p:blipFill>
          <a:blip r:embed="rId4" cstate="print"/>
          <a:stretch>
            <a:fillRect/>
          </a:stretch>
        </p:blipFill>
        <p:spPr>
          <a:xfrm>
            <a:off x="4572000" y="2708920"/>
            <a:ext cx="4101263" cy="272319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88640"/>
            <a:ext cx="7467600" cy="652934"/>
          </a:xfrm>
        </p:spPr>
        <p:txBody>
          <a:bodyPr/>
          <a:lstStyle/>
          <a:p>
            <a:pPr algn="ctr"/>
            <a:r>
              <a:rPr lang="el-GR" dirty="0" err="1" smtClean="0"/>
              <a:t>Σχηματισμοσ</a:t>
            </a:r>
            <a:r>
              <a:rPr lang="el-GR" dirty="0" smtClean="0"/>
              <a:t> </a:t>
            </a:r>
            <a:r>
              <a:rPr lang="el-GR" dirty="0" err="1" smtClean="0"/>
              <a:t>γαλακτωματων</a:t>
            </a:r>
            <a:endParaRPr lang="el-GR" dirty="0"/>
          </a:p>
        </p:txBody>
      </p:sp>
      <p:sp>
        <p:nvSpPr>
          <p:cNvPr id="3" name="2 - Θέση περιεχομένου"/>
          <p:cNvSpPr>
            <a:spLocks noGrp="1"/>
          </p:cNvSpPr>
          <p:nvPr>
            <p:ph sz="quarter" idx="1"/>
          </p:nvPr>
        </p:nvSpPr>
        <p:spPr>
          <a:xfrm>
            <a:off x="539552" y="836712"/>
            <a:ext cx="7848872" cy="1152128"/>
          </a:xfrm>
        </p:spPr>
        <p:txBody>
          <a:bodyPr>
            <a:noAutofit/>
          </a:bodyPr>
          <a:lstStyle/>
          <a:p>
            <a:pPr marL="0" indent="0" algn="just">
              <a:buNone/>
            </a:pPr>
            <a:r>
              <a:rPr lang="el-GR" sz="2000" dirty="0" smtClean="0"/>
              <a:t>Για να μπορέσουμε να αναμείξουμε το νερό με το λάδι και να παρασκευάσουμε γαλακτώματα χρησιμοποιούμε ουσίες που λέγονται </a:t>
            </a:r>
            <a:r>
              <a:rPr lang="el-GR" sz="2000" b="1" dirty="0" err="1" smtClean="0"/>
              <a:t>γαλακτωματοποιητές</a:t>
            </a:r>
            <a:r>
              <a:rPr lang="el-GR" sz="2000" dirty="0" smtClean="0"/>
              <a:t> </a:t>
            </a:r>
            <a:r>
              <a:rPr lang="el-GR" sz="2000" b="1" dirty="0" smtClean="0"/>
              <a:t>ή </a:t>
            </a:r>
            <a:r>
              <a:rPr lang="el-GR" sz="2000" b="1" dirty="0" err="1" smtClean="0"/>
              <a:t>επιφανειοδραστικές</a:t>
            </a:r>
            <a:r>
              <a:rPr lang="el-GR" sz="2000" b="1" dirty="0" smtClean="0"/>
              <a:t> ουσίες</a:t>
            </a:r>
            <a:r>
              <a:rPr lang="el-GR" sz="2000" dirty="0" smtClean="0"/>
              <a:t>.</a:t>
            </a:r>
          </a:p>
          <a:p>
            <a:pPr>
              <a:buNone/>
            </a:pPr>
            <a:endParaRPr lang="el-GR" sz="2000" dirty="0"/>
          </a:p>
        </p:txBody>
      </p:sp>
      <p:sp>
        <p:nvSpPr>
          <p:cNvPr id="5" name="4 - Θέση περιεχομένου"/>
          <p:cNvSpPr>
            <a:spLocks noGrp="1"/>
          </p:cNvSpPr>
          <p:nvPr>
            <p:ph sz="quarter" idx="2"/>
          </p:nvPr>
        </p:nvSpPr>
        <p:spPr>
          <a:xfrm>
            <a:off x="467544" y="1916832"/>
            <a:ext cx="3657600" cy="4067944"/>
          </a:xfrm>
        </p:spPr>
        <p:txBody>
          <a:bodyPr>
            <a:normAutofit fontScale="85000" lnSpcReduction="20000"/>
          </a:bodyPr>
          <a:lstStyle/>
          <a:p>
            <a:pPr algn="just">
              <a:buFont typeface="Wingdings" pitchFamily="2" charset="2"/>
              <a:buChar char="Ø"/>
            </a:pPr>
            <a:r>
              <a:rPr lang="el-GR" dirty="0" smtClean="0"/>
              <a:t>Οι </a:t>
            </a:r>
            <a:r>
              <a:rPr lang="el-GR" dirty="0" err="1" smtClean="0"/>
              <a:t>γαλακτωματοποιητές</a:t>
            </a:r>
            <a:r>
              <a:rPr lang="el-GR" dirty="0" smtClean="0"/>
              <a:t> έχουν </a:t>
            </a:r>
            <a:r>
              <a:rPr lang="el-GR" dirty="0" err="1" smtClean="0"/>
              <a:t>αμφίφιλη</a:t>
            </a:r>
            <a:r>
              <a:rPr lang="el-GR" dirty="0" smtClean="0"/>
              <a:t> μορφή δηλαδή αποτελούνται από ένα υδρόφιλο τμήμα που ενώνεται με τα μόρια του νερού και ένα </a:t>
            </a:r>
            <a:r>
              <a:rPr lang="el-GR" dirty="0" err="1" smtClean="0"/>
              <a:t>λιπόφιλο</a:t>
            </a:r>
            <a:r>
              <a:rPr lang="el-GR" dirty="0" smtClean="0"/>
              <a:t> που ενώνεται με τα μόρια του λαδιού.</a:t>
            </a:r>
          </a:p>
          <a:p>
            <a:pPr algn="just">
              <a:buFont typeface="Wingdings" pitchFamily="2" charset="2"/>
              <a:buChar char="Ø"/>
            </a:pPr>
            <a:r>
              <a:rPr lang="el-GR" dirty="0" smtClean="0"/>
              <a:t>Με αυτό τον τρόπο σχηματίζεται ένα προστατευτικό στρώμα γύρω από τα διεσπαρμένα σταγονίδια και επιτρέπεται η διασπορά της μιας φάσης μέσα στην άλλη.</a:t>
            </a:r>
          </a:p>
          <a:p>
            <a:endParaRPr lang="el-GR" dirty="0"/>
          </a:p>
        </p:txBody>
      </p:sp>
      <p:pic>
        <p:nvPicPr>
          <p:cNvPr id="4" name="3 - Εικόνα" descr="surf-molecule-copy.jpg"/>
          <p:cNvPicPr>
            <a:picLocks noChangeAspect="1"/>
          </p:cNvPicPr>
          <p:nvPr/>
        </p:nvPicPr>
        <p:blipFill>
          <a:blip r:embed="rId3" cstate="print"/>
          <a:stretch>
            <a:fillRect/>
          </a:stretch>
        </p:blipFill>
        <p:spPr>
          <a:xfrm>
            <a:off x="4932040" y="2060848"/>
            <a:ext cx="3812694" cy="4320480"/>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1438</TotalTime>
  <Words>1049</Words>
  <Application>Microsoft Office PowerPoint</Application>
  <PresentationFormat>Προβολή στην οθόνη (4:3)</PresentationFormat>
  <Paragraphs>89</Paragraphs>
  <Slides>12</Slides>
  <Notes>9</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Προεξοχή</vt:lpstr>
      <vt:lpstr>διαλυματα &amp; γαλακτωματα</vt:lpstr>
      <vt:lpstr>ορισμοι</vt:lpstr>
      <vt:lpstr>ορισμοι</vt:lpstr>
      <vt:lpstr>Παραδειγματα διαλυματων</vt:lpstr>
      <vt:lpstr>Περιεκτικοτητεσ διαλυματων</vt:lpstr>
      <vt:lpstr>γαλακτωματα</vt:lpstr>
      <vt:lpstr>Γιατι το λαδι δεν αναμιγνυεται με το νερο</vt:lpstr>
      <vt:lpstr>Ελκτικεσ δυναμεισ στην επιφανεια διαχωρισμου</vt:lpstr>
      <vt:lpstr>Σχηματισμοσ γαλακτωματων</vt:lpstr>
      <vt:lpstr>Τυποι γαλακτωματων</vt:lpstr>
      <vt:lpstr>Τυποι γαλακτωματων</vt:lpstr>
      <vt:lpstr>Διυγραντικεσ ουσιεσ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διαλυματα &amp; γαλακτωματα</dc:title>
  <dc:creator>Vaggelis</dc:creator>
  <cp:lastModifiedBy>Vaggelis</cp:lastModifiedBy>
  <cp:revision>116</cp:revision>
  <dcterms:created xsi:type="dcterms:W3CDTF">2018-01-14T13:26:20Z</dcterms:created>
  <dcterms:modified xsi:type="dcterms:W3CDTF">2019-01-19T22:27:35Z</dcterms:modified>
</cp:coreProperties>
</file>