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58" r:id="rId4"/>
    <p:sldId id="259" r:id="rId5"/>
    <p:sldId id="260" r:id="rId6"/>
    <p:sldId id="261" r:id="rId7"/>
    <p:sldId id="262" r:id="rId8"/>
    <p:sldId id="267" r:id="rId9"/>
    <p:sldId id="263" r:id="rId10"/>
    <p:sldId id="264" r:id="rId11"/>
    <p:sldId id="265" r:id="rId12"/>
    <p:sldId id="268" r:id="rId13"/>
    <p:sldId id="269" r:id="rId14"/>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9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87D5F1-29CB-4983-B3AD-2BF7A025064D}" type="datetimeFigureOut">
              <a:rPr lang="el-GR" smtClean="0"/>
              <a:pPr/>
              <a:t>5/3/2018</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462447-8148-4AF2-B66C-96018B1E979F}"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DF462447-8148-4AF2-B66C-96018B1E979F}" type="slidenum">
              <a:rPr lang="el-GR" smtClean="0"/>
              <a:pPr/>
              <a:t>2</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F462447-8148-4AF2-B66C-96018B1E979F}" type="slidenum">
              <a:rPr lang="el-GR" smtClean="0"/>
              <a:pPr/>
              <a:t>5</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DF462447-8148-4AF2-B66C-96018B1E979F}" type="slidenum">
              <a:rPr lang="el-GR" smtClean="0"/>
              <a:pPr/>
              <a:t>7</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pPr>
              <a:buFont typeface="Wingdings" pitchFamily="2" charset="2"/>
              <a:buNone/>
            </a:pPr>
            <a:endParaRPr lang="el-GR" dirty="0"/>
          </a:p>
        </p:txBody>
      </p:sp>
      <p:sp>
        <p:nvSpPr>
          <p:cNvPr id="4" name="3 - Θέση αριθμού διαφάνειας"/>
          <p:cNvSpPr>
            <a:spLocks noGrp="1"/>
          </p:cNvSpPr>
          <p:nvPr>
            <p:ph type="sldNum" sz="quarter" idx="10"/>
          </p:nvPr>
        </p:nvSpPr>
        <p:spPr/>
        <p:txBody>
          <a:bodyPr/>
          <a:lstStyle/>
          <a:p>
            <a:fld id="{DF462447-8148-4AF2-B66C-96018B1E979F}" type="slidenum">
              <a:rPr lang="el-GR" smtClean="0"/>
              <a:pPr/>
              <a:t>10</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2342CEA3-3058-4D43-AE35-B3DA76CB4003}" type="datetimeFigureOut">
              <a:rPr lang="el-GR" smtClean="0"/>
              <a:pPr/>
              <a:t>5/3/2018</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D3F1D1C4-C2D9-4231-9FB2-B2D9D97AA41D}"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5/3/2018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5/3/2018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2342CEA3-3058-4D43-AE35-B3DA76CB4003}" type="datetimeFigureOut">
              <a:rPr lang="el-GR" smtClean="0"/>
              <a:pPr/>
              <a:t>5/3/2018</a:t>
            </a:fld>
            <a:endParaRPr lang="el-GR"/>
          </a:p>
        </p:txBody>
      </p:sp>
      <p:sp>
        <p:nvSpPr>
          <p:cNvPr id="9" name="8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2342CEA3-3058-4D43-AE35-B3DA76CB4003}" type="datetimeFigureOut">
              <a:rPr lang="el-GR" smtClean="0"/>
              <a:pPr/>
              <a:t>5/3/2018</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5/3/2018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5/3/2018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2342CEA3-3058-4D43-AE35-B3DA76CB4003}" type="datetimeFigureOut">
              <a:rPr lang="el-GR" smtClean="0"/>
              <a:pPr/>
              <a:t>5/3/2018</a:t>
            </a:fld>
            <a:endParaRPr lang="el-GR"/>
          </a:p>
        </p:txBody>
      </p:sp>
      <p:sp>
        <p:nvSpPr>
          <p:cNvPr id="7" name="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5/3/2018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2342CEA3-3058-4D43-AE35-B3DA76CB4003}" type="datetimeFigureOut">
              <a:rPr lang="el-GR" smtClean="0"/>
              <a:pPr/>
              <a:t>5/3/2018</a:t>
            </a:fld>
            <a:endParaRPr lang="el-GR"/>
          </a:p>
        </p:txBody>
      </p:sp>
      <p:sp>
        <p:nvSpPr>
          <p:cNvPr id="22" name="21 - Θέση αριθμού διαφάνειας"/>
          <p:cNvSpPr>
            <a:spLocks noGrp="1"/>
          </p:cNvSpPr>
          <p:nvPr>
            <p:ph type="sldNum" sz="quarter" idx="15"/>
          </p:nvPr>
        </p:nvSpPr>
        <p:spPr/>
        <p:txBody>
          <a:bodyPr rtlCol="0"/>
          <a:lstStyle/>
          <a:p>
            <a:fld id="{D3F1D1C4-C2D9-4231-9FB2-B2D9D97AA41D}" type="slidenum">
              <a:rPr lang="el-GR" smtClean="0"/>
              <a:pPr/>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2342CEA3-3058-4D43-AE35-B3DA76CB4003}" type="datetimeFigureOut">
              <a:rPr lang="el-GR" smtClean="0"/>
              <a:pPr/>
              <a:t>5/3/2018</a:t>
            </a:fld>
            <a:endParaRPr lang="el-GR"/>
          </a:p>
        </p:txBody>
      </p:sp>
      <p:sp>
        <p:nvSpPr>
          <p:cNvPr id="18" name="17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2342CEA3-3058-4D43-AE35-B3DA76CB4003}" type="datetimeFigureOut">
              <a:rPr lang="el-GR" smtClean="0"/>
              <a:pPr/>
              <a:t>5/3/2018</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051720" y="1988840"/>
            <a:ext cx="6172200" cy="1013498"/>
          </a:xfrm>
        </p:spPr>
        <p:txBody>
          <a:bodyPr>
            <a:normAutofit/>
          </a:bodyPr>
          <a:lstStyle/>
          <a:p>
            <a:pPr algn="ctr"/>
            <a:r>
              <a:rPr lang="el-GR" sz="5400" dirty="0" err="1" smtClean="0"/>
              <a:t>κρεμεσ</a:t>
            </a:r>
            <a:endParaRPr lang="el-GR" sz="5400" dirty="0"/>
          </a:p>
        </p:txBody>
      </p:sp>
      <p:sp>
        <p:nvSpPr>
          <p:cNvPr id="3" name="2 - Υπότιτλος"/>
          <p:cNvSpPr>
            <a:spLocks noGrp="1"/>
          </p:cNvSpPr>
          <p:nvPr>
            <p:ph type="subTitle" idx="1"/>
          </p:nvPr>
        </p:nvSpPr>
        <p:spPr/>
        <p:txBody>
          <a:bodyPr/>
          <a:lstStyle/>
          <a:p>
            <a:endParaRPr lang="el-G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652934"/>
          </a:xfrm>
        </p:spPr>
        <p:txBody>
          <a:bodyPr/>
          <a:lstStyle/>
          <a:p>
            <a:pPr algn="ctr"/>
            <a:r>
              <a:rPr lang="el-GR" dirty="0" err="1" smtClean="0"/>
              <a:t>Κρεμεσ</a:t>
            </a:r>
            <a:r>
              <a:rPr lang="el-GR" dirty="0" smtClean="0"/>
              <a:t> </a:t>
            </a:r>
            <a:r>
              <a:rPr lang="el-GR" dirty="0" err="1" smtClean="0"/>
              <a:t>χεριων</a:t>
            </a:r>
            <a:r>
              <a:rPr lang="el-GR" dirty="0" smtClean="0"/>
              <a:t> &amp; </a:t>
            </a:r>
            <a:r>
              <a:rPr lang="el-GR" dirty="0" err="1" smtClean="0"/>
              <a:t>σωματοσ</a:t>
            </a:r>
            <a:r>
              <a:rPr lang="en-US" dirty="0" smtClean="0"/>
              <a:t> (hand &amp; body creams)</a:t>
            </a:r>
            <a:endParaRPr lang="el-GR" dirty="0"/>
          </a:p>
        </p:txBody>
      </p:sp>
      <p:sp>
        <p:nvSpPr>
          <p:cNvPr id="3" name="2 - Θέση περιεχομένου"/>
          <p:cNvSpPr>
            <a:spLocks noGrp="1"/>
          </p:cNvSpPr>
          <p:nvPr>
            <p:ph sz="quarter" idx="1"/>
          </p:nvPr>
        </p:nvSpPr>
        <p:spPr>
          <a:xfrm>
            <a:off x="611560" y="908720"/>
            <a:ext cx="7467600" cy="4873752"/>
          </a:xfrm>
        </p:spPr>
        <p:txBody>
          <a:bodyPr/>
          <a:lstStyle/>
          <a:p>
            <a:pPr marL="0" indent="0" algn="just">
              <a:buNone/>
            </a:pPr>
            <a:r>
              <a:rPr lang="el-GR" sz="2000" dirty="0" smtClean="0"/>
              <a:t>Οι κρέμες χεριών και σώματος χρησιμοποιούνται για να εμποδίσουν το δέρμα να αφυδατωθεί ή να το βελτιώσουν αν ήδη βρίσκεται σε αυτή την κατάσταση. Οι απαιτούμενες ιδιότητες αυτών των προϊόντων είναι οι εξής</a:t>
            </a:r>
            <a:r>
              <a:rPr lang="en-US" sz="2000" dirty="0" smtClean="0"/>
              <a:t>:</a:t>
            </a:r>
          </a:p>
          <a:p>
            <a:pPr algn="just">
              <a:buFont typeface="Wingdings" pitchFamily="2" charset="2"/>
              <a:buChar char="Ø"/>
            </a:pPr>
            <a:r>
              <a:rPr lang="el-GR" sz="2000" dirty="0" smtClean="0"/>
              <a:t>Να μαλακώνουν το δέρμα.</a:t>
            </a:r>
          </a:p>
          <a:p>
            <a:pPr algn="just">
              <a:buFont typeface="Wingdings" pitchFamily="2" charset="2"/>
              <a:buChar char="Ø"/>
            </a:pPr>
            <a:r>
              <a:rPr lang="el-GR" sz="2000" dirty="0" smtClean="0"/>
              <a:t>Να απλώνονται εύκολα και να απορροφώνται γρήγορα.</a:t>
            </a:r>
          </a:p>
          <a:p>
            <a:pPr algn="just">
              <a:buFont typeface="Wingdings" pitchFamily="2" charset="2"/>
              <a:buChar char="Ø"/>
            </a:pPr>
            <a:r>
              <a:rPr lang="el-GR" sz="2000" dirty="0" smtClean="0"/>
              <a:t>Να αφήνουν πάνω στο δέρμα ένα λεπτό στρώμα που να μην είναι κολλώδες και λιπαρό.</a:t>
            </a:r>
          </a:p>
          <a:p>
            <a:pPr algn="just">
              <a:buFont typeface="Wingdings" pitchFamily="2" charset="2"/>
              <a:buChar char="Ø"/>
            </a:pPr>
            <a:r>
              <a:rPr lang="el-GR" sz="2000" dirty="0" smtClean="0"/>
              <a:t>Να μην μεταβάλλουν το κανονικό ίδρωμα του δέρματος (μόνο για τα προϊόντα χεριών)</a:t>
            </a:r>
          </a:p>
          <a:p>
            <a:pPr algn="just">
              <a:buFont typeface="Wingdings" pitchFamily="2" charset="2"/>
              <a:buChar char="Ø"/>
            </a:pPr>
            <a:r>
              <a:rPr lang="el-GR" sz="2000" dirty="0" smtClean="0"/>
              <a:t>Να είναι ευχάριστα αρωματισμένα.</a:t>
            </a:r>
          </a:p>
          <a:p>
            <a:pPr algn="just">
              <a:buFont typeface="Wingdings" pitchFamily="2" charset="2"/>
              <a:buChar char="Ø"/>
            </a:pPr>
            <a:r>
              <a:rPr lang="el-GR" sz="2000" dirty="0" smtClean="0"/>
              <a:t>Επίσης τα προϊόντα αυτά μπορούν να περιέχουν αντισηπτικές ουσίες και να είναι χρωματισμένα.</a:t>
            </a:r>
            <a:endParaRPr lang="el-GR"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Κρεμεσ</a:t>
            </a:r>
            <a:r>
              <a:rPr lang="el-GR" dirty="0" smtClean="0"/>
              <a:t> για </a:t>
            </a:r>
            <a:r>
              <a:rPr lang="el-GR" dirty="0" err="1" smtClean="0"/>
              <a:t>ολεσ</a:t>
            </a:r>
            <a:r>
              <a:rPr lang="el-GR" dirty="0" smtClean="0"/>
              <a:t> </a:t>
            </a:r>
            <a:r>
              <a:rPr lang="el-GR" dirty="0" err="1" smtClean="0"/>
              <a:t>τισ</a:t>
            </a:r>
            <a:r>
              <a:rPr lang="el-GR" dirty="0" smtClean="0"/>
              <a:t> </a:t>
            </a:r>
            <a:r>
              <a:rPr lang="el-GR" dirty="0" err="1" smtClean="0"/>
              <a:t>χρησεισ</a:t>
            </a:r>
            <a:r>
              <a:rPr lang="en-US" dirty="0" smtClean="0"/>
              <a:t> (all purpose creams)</a:t>
            </a:r>
            <a:endParaRPr lang="el-GR" dirty="0"/>
          </a:p>
        </p:txBody>
      </p:sp>
      <p:sp>
        <p:nvSpPr>
          <p:cNvPr id="3" name="2 - Θέση περιεχομένου"/>
          <p:cNvSpPr>
            <a:spLocks noGrp="1"/>
          </p:cNvSpPr>
          <p:nvPr>
            <p:ph sz="quarter" idx="1"/>
          </p:nvPr>
        </p:nvSpPr>
        <p:spPr>
          <a:xfrm>
            <a:off x="611560" y="764704"/>
            <a:ext cx="7467600" cy="4104456"/>
          </a:xfrm>
        </p:spPr>
        <p:txBody>
          <a:bodyPr>
            <a:normAutofit/>
          </a:bodyPr>
          <a:lstStyle/>
          <a:p>
            <a:pPr marL="0" indent="0" algn="just">
              <a:buNone/>
            </a:pPr>
            <a:r>
              <a:rPr lang="el-GR" sz="2000" dirty="0" smtClean="0"/>
              <a:t>Οι κρέμες για όλες τις χρήσεις θα πρέπει να έχουν τις εξής ιδιότητες</a:t>
            </a:r>
            <a:r>
              <a:rPr lang="en-US" sz="2000" dirty="0" smtClean="0"/>
              <a:t>:</a:t>
            </a:r>
          </a:p>
          <a:p>
            <a:pPr algn="just">
              <a:buFont typeface="Wingdings" pitchFamily="2" charset="2"/>
              <a:buChar char="Ø"/>
            </a:pPr>
            <a:r>
              <a:rPr lang="el-GR" sz="2000" dirty="0" smtClean="0"/>
              <a:t>Ως κρέμες καθαρισμού θα πρέπει να μην απορροφώνται γρήγορα και να απομακρύνουν τον ρύπο από την επιδερμίδα.</a:t>
            </a:r>
          </a:p>
          <a:p>
            <a:pPr algn="just">
              <a:buFont typeface="Wingdings" pitchFamily="2" charset="2"/>
              <a:buChar char="Ø"/>
            </a:pPr>
            <a:r>
              <a:rPr lang="el-GR" sz="2000" dirty="0" smtClean="0"/>
              <a:t>Ως κρέμες νύχτας και μασάζ θα πρέπει να έχουν μαλακτικές ιδιότητες να μην απορροφώνται εύκολα και να αφήνουν πάνω στην επιδερμίδα ένα λεπτό λιπαρό στρώμα που δεν απομακρύνεται εύκολα.</a:t>
            </a:r>
          </a:p>
          <a:p>
            <a:pPr algn="just">
              <a:buFont typeface="Wingdings" pitchFamily="2" charset="2"/>
              <a:buChar char="Ø"/>
            </a:pPr>
            <a:r>
              <a:rPr lang="el-GR" sz="2000" dirty="0" smtClean="0"/>
              <a:t>Ως κρέμες ημέρας και βάσεις </a:t>
            </a:r>
            <a:r>
              <a:rPr lang="en-US" sz="2000" dirty="0" smtClean="0"/>
              <a:t>make up</a:t>
            </a:r>
            <a:r>
              <a:rPr lang="el-GR" sz="2000" dirty="0" smtClean="0"/>
              <a:t> δεν θα πρέπει να είναι λιπαρές και να απορροφώνται γρήγορα.</a:t>
            </a:r>
          </a:p>
          <a:p>
            <a:pPr algn="just">
              <a:buFont typeface="Wingdings" pitchFamily="2" charset="2"/>
              <a:buChar char="Ø"/>
            </a:pPr>
            <a:r>
              <a:rPr lang="el-GR" sz="2000" dirty="0" smtClean="0"/>
              <a:t>Ως κρέμες χεριών και σώματος θα πρέπει να απλώνονται εύκολα, να απορροφώνται γρήγορα και να μην αφήνουν λιπαρότητα πάνω στην επιδερμίδα.</a:t>
            </a:r>
            <a:endParaRPr lang="el-GR" sz="2000" dirty="0"/>
          </a:p>
        </p:txBody>
      </p:sp>
      <p:sp>
        <p:nvSpPr>
          <p:cNvPr id="4" name="3 - TextBox"/>
          <p:cNvSpPr txBox="1"/>
          <p:nvPr/>
        </p:nvSpPr>
        <p:spPr>
          <a:xfrm>
            <a:off x="899592" y="4941168"/>
            <a:ext cx="7128792" cy="1323439"/>
          </a:xfrm>
          <a:prstGeom prst="rect">
            <a:avLst/>
          </a:prstGeom>
          <a:ln>
            <a:noFill/>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square" rtlCol="0">
            <a:spAutoFit/>
          </a:bodyPr>
          <a:lstStyle/>
          <a:p>
            <a:pPr algn="just"/>
            <a:r>
              <a:rPr lang="el-GR" sz="2000" dirty="0" smtClean="0"/>
              <a:t>Όπως γίνεται εύκολα αντιληπτό δεν γίνεται να υπάρξει κρέμα που να έχει όλες αυτές τις αντιφατικές ιδιότητες. Οι κρέμες για όλες τις χρήσεις κάνουν λίγο </a:t>
            </a:r>
            <a:r>
              <a:rPr lang="el-GR" sz="2000" dirty="0" err="1" smtClean="0"/>
              <a:t>απ΄όλα</a:t>
            </a:r>
            <a:r>
              <a:rPr lang="el-GR" sz="2000" dirty="0" smtClean="0"/>
              <a:t>. Εν τούτοις προτιμώνται από πολλές καταναλώτριες για λόγους οικονομίας.</a:t>
            </a:r>
            <a:endParaRPr lang="el-GR"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Ενυδατωση</a:t>
            </a:r>
            <a:r>
              <a:rPr lang="el-GR" dirty="0" smtClean="0"/>
              <a:t> </a:t>
            </a:r>
            <a:r>
              <a:rPr lang="el-GR" dirty="0" err="1" smtClean="0"/>
              <a:t>τησ</a:t>
            </a:r>
            <a:r>
              <a:rPr lang="el-GR" dirty="0" smtClean="0"/>
              <a:t> </a:t>
            </a:r>
            <a:r>
              <a:rPr lang="el-GR" dirty="0" err="1" smtClean="0"/>
              <a:t>επιδερμιδασ</a:t>
            </a:r>
            <a:endParaRPr lang="el-GR" dirty="0"/>
          </a:p>
        </p:txBody>
      </p:sp>
      <p:sp>
        <p:nvSpPr>
          <p:cNvPr id="3" name="2 - Θέση περιεχομένου"/>
          <p:cNvSpPr>
            <a:spLocks noGrp="1"/>
          </p:cNvSpPr>
          <p:nvPr>
            <p:ph sz="quarter" idx="1"/>
          </p:nvPr>
        </p:nvSpPr>
        <p:spPr>
          <a:xfrm>
            <a:off x="683568" y="764704"/>
            <a:ext cx="7467600" cy="2016224"/>
          </a:xfrm>
        </p:spPr>
        <p:txBody>
          <a:bodyPr/>
          <a:lstStyle/>
          <a:p>
            <a:pPr marL="0" indent="0" algn="just">
              <a:buNone/>
            </a:pPr>
            <a:r>
              <a:rPr lang="el-GR" sz="2000" dirty="0" smtClean="0"/>
              <a:t>Η κερατίνη στοιβάδα περιέχει 10-20% υγρασία. Η υγρασία αυτή προέρχεται από τη βασική στοιβάδα. Επειδή όμως το δέρμα μας είναι εκτεθειμένο στο περιβάλλον ένα ποσοστό αυτής της υγρασίας χάνεται. Για να είναι ενυδατωμένο το δέρμα μας θα πρέπει να υπάρχει μια ισορροπία μεταξύ του νερού που προέρχεται από τη βασική στοιβάδα και του νερού που χάνεται. </a:t>
            </a:r>
          </a:p>
          <a:p>
            <a:pPr>
              <a:buFont typeface="Wingdings" pitchFamily="2" charset="2"/>
              <a:buChar char="Ø"/>
            </a:pPr>
            <a:endParaRPr lang="el-GR" dirty="0"/>
          </a:p>
        </p:txBody>
      </p:sp>
      <p:sp>
        <p:nvSpPr>
          <p:cNvPr id="8" name="7 - TextBox"/>
          <p:cNvSpPr txBox="1"/>
          <p:nvPr/>
        </p:nvSpPr>
        <p:spPr>
          <a:xfrm>
            <a:off x="467544" y="2852936"/>
            <a:ext cx="7920880" cy="707886"/>
          </a:xfrm>
          <a:prstGeom prst="rect">
            <a:avLst/>
          </a:prstGeom>
          <a:ln>
            <a:no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r>
              <a:rPr lang="el-GR" sz="2000" b="1" dirty="0" smtClean="0"/>
              <a:t>Θα πρέπει δηλαδή η ταχύτητα ενυδάτωσης της κερατίνης να είναι ίση με την ταχύτητα αφυδάτωσης</a:t>
            </a:r>
            <a:r>
              <a:rPr lang="el-GR" sz="2000" dirty="0" smtClean="0"/>
              <a:t>.</a:t>
            </a:r>
            <a:endParaRPr lang="el-GR" sz="2000" dirty="0"/>
          </a:p>
        </p:txBody>
      </p:sp>
      <p:pic>
        <p:nvPicPr>
          <p:cNvPr id="6" name="5 - Εικόνα" descr="Skin anatomy.jpg"/>
          <p:cNvPicPr>
            <a:picLocks noChangeAspect="1"/>
          </p:cNvPicPr>
          <p:nvPr/>
        </p:nvPicPr>
        <p:blipFill>
          <a:blip r:embed="rId2" cstate="print"/>
          <a:stretch>
            <a:fillRect/>
          </a:stretch>
        </p:blipFill>
        <p:spPr>
          <a:xfrm>
            <a:off x="2627784" y="3789040"/>
            <a:ext cx="4328686" cy="3068960"/>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αιτιεσ</a:t>
            </a:r>
            <a:r>
              <a:rPr lang="el-GR" dirty="0" smtClean="0"/>
              <a:t> </a:t>
            </a:r>
            <a:r>
              <a:rPr lang="el-GR" dirty="0" err="1" smtClean="0"/>
              <a:t>αφυδατωσησ</a:t>
            </a:r>
            <a:endParaRPr lang="el-GR" dirty="0"/>
          </a:p>
        </p:txBody>
      </p:sp>
      <p:sp>
        <p:nvSpPr>
          <p:cNvPr id="3" name="2 - Θέση περιεχομένου"/>
          <p:cNvSpPr>
            <a:spLocks noGrp="1"/>
          </p:cNvSpPr>
          <p:nvPr>
            <p:ph sz="quarter" idx="1"/>
          </p:nvPr>
        </p:nvSpPr>
        <p:spPr>
          <a:xfrm>
            <a:off x="467544" y="764704"/>
            <a:ext cx="7467600" cy="4873752"/>
          </a:xfrm>
        </p:spPr>
        <p:txBody>
          <a:bodyPr>
            <a:normAutofit/>
          </a:bodyPr>
          <a:lstStyle/>
          <a:p>
            <a:pPr marL="0" indent="0" algn="just">
              <a:buNone/>
            </a:pPr>
            <a:r>
              <a:rPr lang="el-GR" sz="2000" dirty="0" smtClean="0"/>
              <a:t>Αν για οποιοδήποτε λόγο αυξηθεί η ταχύτητα αφυδάτωσης της κερατίνης ή μειωθεί η ταχύτητα ενυδάτωσης τότε το δέρμα αφυδατώνεται, χάνει την ελαστικότητά του γίνεται τραχύ και ξεφλουδίζει. Οι αιτίες που προκαλούν αφυδάτωση είναι</a:t>
            </a:r>
            <a:r>
              <a:rPr lang="en-US" sz="2000" dirty="0" smtClean="0"/>
              <a:t>:</a:t>
            </a:r>
          </a:p>
          <a:p>
            <a:pPr algn="just">
              <a:buFont typeface="Wingdings" pitchFamily="2" charset="2"/>
              <a:buChar char="Ø"/>
            </a:pPr>
            <a:r>
              <a:rPr lang="el-GR" sz="2000" dirty="0" smtClean="0"/>
              <a:t>Το πολύ κρύο</a:t>
            </a:r>
          </a:p>
          <a:p>
            <a:pPr algn="just">
              <a:buFont typeface="Wingdings" pitchFamily="2" charset="2"/>
              <a:buChar char="Ø"/>
            </a:pPr>
            <a:r>
              <a:rPr lang="el-GR" sz="2000" dirty="0" smtClean="0"/>
              <a:t>Η υπερβολική έκθεση στον ήλιο</a:t>
            </a:r>
          </a:p>
          <a:p>
            <a:pPr algn="just">
              <a:buFont typeface="Wingdings" pitchFamily="2" charset="2"/>
              <a:buChar char="Ø"/>
            </a:pPr>
            <a:r>
              <a:rPr lang="el-GR" sz="2000" dirty="0" smtClean="0"/>
              <a:t>Η κακή διατροφή (για να διατηρούμε το δέρμα μας σε καλή κατάσταση χρειαζόμαστε τουλάχιστον 8 ποτήρια νερό/ημέρα και επαρκή πρόσληψη θρεπτικών συστατικών)</a:t>
            </a:r>
          </a:p>
          <a:p>
            <a:pPr algn="just">
              <a:buFont typeface="Wingdings" pitchFamily="2" charset="2"/>
              <a:buChar char="Ø"/>
            </a:pPr>
            <a:r>
              <a:rPr lang="el-GR" sz="2000" dirty="0" smtClean="0"/>
              <a:t>Η χρήση απορρυπαντικών</a:t>
            </a:r>
          </a:p>
          <a:p>
            <a:pPr algn="just">
              <a:buFont typeface="Wingdings" pitchFamily="2" charset="2"/>
              <a:buChar char="Ø"/>
            </a:pPr>
            <a:r>
              <a:rPr lang="el-GR" sz="2000" dirty="0" smtClean="0"/>
              <a:t>Η γήρανση</a:t>
            </a:r>
          </a:p>
          <a:p>
            <a:pPr algn="just">
              <a:buFont typeface="Wingdings" pitchFamily="2" charset="2"/>
              <a:buChar char="Ø"/>
            </a:pPr>
            <a:r>
              <a:rPr lang="el-GR" sz="2000" dirty="0" smtClean="0"/>
              <a:t>Ψυχολογικά αίτια</a:t>
            </a:r>
          </a:p>
          <a:p>
            <a:pPr algn="just">
              <a:buFont typeface="Wingdings" pitchFamily="2" charset="2"/>
              <a:buChar char="Ø"/>
            </a:pPr>
            <a:r>
              <a:rPr lang="el-GR" sz="2000" dirty="0" smtClean="0"/>
              <a:t>Δερματικές παθήσεις</a:t>
            </a:r>
            <a:endParaRPr lang="el-GR"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7467600" cy="580926"/>
          </a:xfrm>
        </p:spPr>
        <p:txBody>
          <a:bodyPr/>
          <a:lstStyle/>
          <a:p>
            <a:pPr algn="ctr"/>
            <a:r>
              <a:rPr lang="el-GR" dirty="0" err="1" smtClean="0"/>
              <a:t>ορισμοι</a:t>
            </a:r>
            <a:endParaRPr lang="el-GR" dirty="0"/>
          </a:p>
        </p:txBody>
      </p:sp>
      <p:sp>
        <p:nvSpPr>
          <p:cNvPr id="3" name="2 - Θέση περιεχομένου"/>
          <p:cNvSpPr>
            <a:spLocks noGrp="1"/>
          </p:cNvSpPr>
          <p:nvPr>
            <p:ph sz="quarter" idx="1"/>
          </p:nvPr>
        </p:nvSpPr>
        <p:spPr>
          <a:xfrm>
            <a:off x="467544" y="908720"/>
            <a:ext cx="7467600" cy="2880320"/>
          </a:xfrm>
        </p:spPr>
        <p:txBody>
          <a:bodyPr/>
          <a:lstStyle/>
          <a:p>
            <a:pPr marL="0" indent="0" algn="just">
              <a:buNone/>
            </a:pPr>
            <a:r>
              <a:rPr lang="el-GR" sz="2000" dirty="0" smtClean="0"/>
              <a:t>Κρέμα είναι το καλλυντικό προϊόν που έχει τέτοιο </a:t>
            </a:r>
            <a:r>
              <a:rPr lang="el-GR" sz="2000" b="1" dirty="0" smtClean="0"/>
              <a:t>ιξώδες</a:t>
            </a:r>
            <a:r>
              <a:rPr lang="el-GR" sz="2000" dirty="0" smtClean="0"/>
              <a:t> ώστε να μη ρέει στη θερμοκρασία του περιβάλλοντος. Οι κρέμες μπορεί να είναι προϊόντα τύπου</a:t>
            </a:r>
            <a:r>
              <a:rPr lang="en-US" sz="2000" dirty="0" smtClean="0"/>
              <a:t>:</a:t>
            </a:r>
          </a:p>
          <a:p>
            <a:pPr algn="just">
              <a:buFont typeface="Wingdings" pitchFamily="2" charset="2"/>
              <a:buChar char="Ø"/>
            </a:pPr>
            <a:r>
              <a:rPr lang="el-GR" sz="2000" dirty="0" smtClean="0"/>
              <a:t>Γαλακτώματα τύπου </a:t>
            </a:r>
            <a:r>
              <a:rPr lang="en-US" sz="2000" dirty="0" smtClean="0"/>
              <a:t>o/w</a:t>
            </a:r>
          </a:p>
          <a:p>
            <a:pPr algn="just">
              <a:buFont typeface="Wingdings" pitchFamily="2" charset="2"/>
              <a:buChar char="Ø"/>
            </a:pPr>
            <a:r>
              <a:rPr lang="el-GR" sz="2000" dirty="0" smtClean="0"/>
              <a:t>Γαλακτώματα τύπου </a:t>
            </a:r>
            <a:r>
              <a:rPr lang="en-US" sz="2000" dirty="0" smtClean="0"/>
              <a:t>w/o</a:t>
            </a:r>
            <a:endParaRPr lang="el-GR" sz="2000" dirty="0" smtClean="0"/>
          </a:p>
          <a:p>
            <a:pPr algn="just">
              <a:buFont typeface="Wingdings" pitchFamily="2" charset="2"/>
              <a:buChar char="Ø"/>
            </a:pPr>
            <a:r>
              <a:rPr lang="el-GR" sz="2000" dirty="0" smtClean="0"/>
              <a:t>Μη </a:t>
            </a:r>
            <a:r>
              <a:rPr lang="el-GR" sz="2000" dirty="0" err="1" smtClean="0"/>
              <a:t>γαλακτωματοποιημένα</a:t>
            </a:r>
            <a:r>
              <a:rPr lang="el-GR" sz="2000" dirty="0" smtClean="0"/>
              <a:t> προϊόντα όπως </a:t>
            </a:r>
            <a:r>
              <a:rPr lang="en-US" sz="2000" dirty="0" smtClean="0"/>
              <a:t>gel </a:t>
            </a:r>
            <a:r>
              <a:rPr lang="el-GR" sz="2000" dirty="0" smtClean="0"/>
              <a:t>ή μίγματα υδρογονανθράκων (βαζελίνη)</a:t>
            </a:r>
            <a:endParaRPr lang="en-US" sz="2000" dirty="0" smtClean="0"/>
          </a:p>
          <a:p>
            <a:pPr>
              <a:buFont typeface="Wingdings" pitchFamily="2" charset="2"/>
              <a:buChar char="Ø"/>
            </a:pPr>
            <a:endParaRPr lang="el-GR" dirty="0"/>
          </a:p>
        </p:txBody>
      </p:sp>
      <p:sp>
        <p:nvSpPr>
          <p:cNvPr id="4" name="3 - TextBox"/>
          <p:cNvSpPr txBox="1"/>
          <p:nvPr/>
        </p:nvSpPr>
        <p:spPr>
          <a:xfrm>
            <a:off x="755576" y="3933056"/>
            <a:ext cx="7344816" cy="1631216"/>
          </a:xfrm>
          <a:prstGeom prst="rect">
            <a:avLst/>
          </a:prstGeom>
          <a:ln>
            <a:no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l-GR" sz="2000" dirty="0" smtClean="0"/>
              <a:t>Ιξώδες είναι ένα φυσικό μέγεθος που προσδιορίζει το πόσο εύκολα ένα προϊόν ή ουσία ρέει. Όσο μεγαλύτερο είναι το ιξώδες τόσο πιο παχύρευστο είναι το προϊόν ή η ουσία. Πχ το μέλι έχει μεγαλύτερο ιξώδες από το νερό. Το ιξώδες μεταβάλλεται με την θερμοκρασία (όσο αναβαίνει η θερμοκρασία το ιξώδες μειώνεται)</a:t>
            </a:r>
            <a:endParaRPr lang="el-GR"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normAutofit/>
          </a:bodyPr>
          <a:lstStyle/>
          <a:p>
            <a:pPr algn="ctr"/>
            <a:r>
              <a:rPr lang="el-GR" dirty="0" err="1" smtClean="0"/>
              <a:t>ταξινομηση</a:t>
            </a:r>
            <a:r>
              <a:rPr lang="el-GR" dirty="0" smtClean="0"/>
              <a:t> </a:t>
            </a:r>
            <a:r>
              <a:rPr lang="el-GR" dirty="0" err="1" smtClean="0"/>
              <a:t>κρεμων</a:t>
            </a:r>
            <a:endParaRPr lang="el-GR" dirty="0"/>
          </a:p>
        </p:txBody>
      </p:sp>
      <p:sp>
        <p:nvSpPr>
          <p:cNvPr id="3" name="2 - Θέση περιεχομένου"/>
          <p:cNvSpPr>
            <a:spLocks noGrp="1"/>
          </p:cNvSpPr>
          <p:nvPr>
            <p:ph sz="quarter" idx="1"/>
          </p:nvPr>
        </p:nvSpPr>
        <p:spPr>
          <a:xfrm>
            <a:off x="539552" y="908720"/>
            <a:ext cx="7467600" cy="4873752"/>
          </a:xfrm>
        </p:spPr>
        <p:txBody>
          <a:bodyPr>
            <a:normAutofit/>
          </a:bodyPr>
          <a:lstStyle/>
          <a:p>
            <a:pPr marL="0" indent="0" algn="just">
              <a:buNone/>
            </a:pPr>
            <a:r>
              <a:rPr lang="el-GR" sz="2000" dirty="0" smtClean="0"/>
              <a:t>Οι κρέμες μπορούν να ταξινομηθούν με διάφορους τρόπους</a:t>
            </a:r>
            <a:r>
              <a:rPr lang="en-US" sz="2000" dirty="0" smtClean="0"/>
              <a:t>:</a:t>
            </a:r>
            <a:endParaRPr lang="el-GR" sz="2000" dirty="0" smtClean="0"/>
          </a:p>
          <a:p>
            <a:pPr marL="252000" indent="-252000" algn="just">
              <a:buClr>
                <a:schemeClr val="tx1"/>
              </a:buClr>
              <a:buSzPct val="100000"/>
              <a:buFont typeface="+mj-lt"/>
              <a:buAutoNum type="arabicPeriod"/>
            </a:pPr>
            <a:r>
              <a:rPr lang="el-GR" sz="2000" b="1" dirty="0" smtClean="0"/>
              <a:t>Ανάλογα με τον τύπο δέρματος που πρόκειται να χρησιμοποιηθούν σε</a:t>
            </a:r>
            <a:r>
              <a:rPr lang="en-US" sz="2000" b="1" dirty="0" smtClean="0"/>
              <a:t>:</a:t>
            </a:r>
            <a:endParaRPr lang="el-GR" sz="2000" b="1" dirty="0" smtClean="0"/>
          </a:p>
          <a:p>
            <a:pPr marL="822960" lvl="1" indent="-457200" algn="just">
              <a:buFont typeface="Wingdings" pitchFamily="2" charset="2"/>
              <a:buChar char="Ø"/>
            </a:pPr>
            <a:r>
              <a:rPr lang="el-GR" sz="2000" dirty="0" smtClean="0"/>
              <a:t>Κρέμες για λιπαρά δέρματα</a:t>
            </a:r>
          </a:p>
          <a:p>
            <a:pPr marL="822960" lvl="1" indent="-457200" algn="just">
              <a:buFont typeface="Wingdings" pitchFamily="2" charset="2"/>
              <a:buChar char="Ø"/>
            </a:pPr>
            <a:r>
              <a:rPr lang="el-GR" sz="2000" dirty="0" smtClean="0"/>
              <a:t>Κρέμες για ξηρά δέρματα</a:t>
            </a:r>
          </a:p>
          <a:p>
            <a:pPr marL="822960" lvl="1" indent="-457200" algn="just">
              <a:buFont typeface="Wingdings" pitchFamily="2" charset="2"/>
              <a:buChar char="Ø"/>
            </a:pPr>
            <a:r>
              <a:rPr lang="el-GR" sz="2000" dirty="0" smtClean="0"/>
              <a:t>Κρέμες για κανονικά δέρματα</a:t>
            </a:r>
          </a:p>
          <a:p>
            <a:pPr marL="822960" lvl="1" indent="-457200" algn="just">
              <a:buFont typeface="Wingdings" pitchFamily="2" charset="2"/>
              <a:buChar char="Ø"/>
            </a:pPr>
            <a:r>
              <a:rPr lang="el-GR" sz="2000" dirty="0" smtClean="0"/>
              <a:t>Κρέμες για </a:t>
            </a:r>
            <a:r>
              <a:rPr lang="el-GR" sz="2000" dirty="0" err="1" smtClean="0"/>
              <a:t>ακνεϊκά</a:t>
            </a:r>
            <a:r>
              <a:rPr lang="el-GR" sz="2000" dirty="0" smtClean="0"/>
              <a:t> δέρματα</a:t>
            </a:r>
          </a:p>
          <a:p>
            <a:pPr marL="822960" lvl="1" indent="-457200" algn="just">
              <a:buFont typeface="Wingdings" pitchFamily="2" charset="2"/>
              <a:buChar char="Ø"/>
            </a:pPr>
            <a:r>
              <a:rPr lang="el-GR" sz="2000" dirty="0" smtClean="0"/>
              <a:t>Κρέμες για ώριμα – </a:t>
            </a:r>
            <a:r>
              <a:rPr lang="el-GR" sz="2000" dirty="0" err="1" smtClean="0"/>
              <a:t>γηρασμένα</a:t>
            </a:r>
            <a:r>
              <a:rPr lang="el-GR" sz="2000" dirty="0" smtClean="0"/>
              <a:t> δέρματα κτλ.</a:t>
            </a:r>
          </a:p>
          <a:p>
            <a:pPr marL="252000" lvl="0" indent="-252000" algn="just">
              <a:buClr>
                <a:schemeClr val="tx1"/>
              </a:buClr>
              <a:buSzPct val="100000"/>
              <a:buFont typeface="+mj-lt"/>
              <a:buAutoNum type="arabicPeriod"/>
            </a:pPr>
            <a:r>
              <a:rPr lang="el-GR" sz="2000" b="1" dirty="0" smtClean="0">
                <a:solidFill>
                  <a:prstClr val="black"/>
                </a:solidFill>
              </a:rPr>
              <a:t>Ανάλογα με τα δραστικά συστατικά που περιέχουν σε</a:t>
            </a:r>
            <a:r>
              <a:rPr lang="en-US" sz="2000" b="1" dirty="0" smtClean="0">
                <a:solidFill>
                  <a:prstClr val="black"/>
                </a:solidFill>
              </a:rPr>
              <a:t>:</a:t>
            </a:r>
            <a:endParaRPr lang="el-GR" sz="2000" b="1" dirty="0" smtClean="0">
              <a:solidFill>
                <a:prstClr val="black"/>
              </a:solidFill>
            </a:endParaRPr>
          </a:p>
          <a:p>
            <a:pPr marL="822960" lvl="1" indent="-457200" algn="just">
              <a:buClr>
                <a:srgbClr val="FE8637"/>
              </a:buClr>
              <a:buFont typeface="Wingdings" pitchFamily="2" charset="2"/>
              <a:buChar char="Ø"/>
            </a:pPr>
            <a:r>
              <a:rPr lang="el-GR" sz="2000" dirty="0" smtClean="0">
                <a:solidFill>
                  <a:prstClr val="black"/>
                </a:solidFill>
              </a:rPr>
              <a:t>Κρέμες βιταμινούχες</a:t>
            </a:r>
          </a:p>
          <a:p>
            <a:pPr marL="822960" lvl="1" indent="-457200" algn="just">
              <a:buClr>
                <a:srgbClr val="FE8637"/>
              </a:buClr>
              <a:buFont typeface="Wingdings" pitchFamily="2" charset="2"/>
              <a:buChar char="Ø"/>
            </a:pPr>
            <a:r>
              <a:rPr lang="el-GR" sz="2000" dirty="0" smtClean="0">
                <a:solidFill>
                  <a:prstClr val="black"/>
                </a:solidFill>
              </a:rPr>
              <a:t>Κρέμες με οξέα φρούτων</a:t>
            </a:r>
          </a:p>
          <a:p>
            <a:pPr marL="822960" lvl="1" indent="-457200" algn="just">
              <a:buClr>
                <a:srgbClr val="FE8637"/>
              </a:buClr>
              <a:buFont typeface="Wingdings" pitchFamily="2" charset="2"/>
              <a:buChar char="Ø"/>
            </a:pPr>
            <a:r>
              <a:rPr lang="el-GR" sz="2000" dirty="0" smtClean="0">
                <a:solidFill>
                  <a:prstClr val="black"/>
                </a:solidFill>
              </a:rPr>
              <a:t>Κρέμες πρωτεϊνούχες κτλ</a:t>
            </a:r>
          </a:p>
          <a:p>
            <a:pPr marL="822960" lvl="1" indent="-457200" algn="just">
              <a:buClr>
                <a:srgbClr val="FE8637"/>
              </a:buClr>
              <a:buNone/>
            </a:pPr>
            <a:endParaRPr lang="el-GR" sz="2000" dirty="0" smtClean="0">
              <a:solidFill>
                <a:prstClr val="black"/>
              </a:solidFill>
            </a:endParaRPr>
          </a:p>
          <a:p>
            <a:pPr marL="822960" lvl="1" indent="-457200">
              <a:buFont typeface="Wingdings" pitchFamily="2" charset="2"/>
              <a:buChar char="Ø"/>
            </a:pPr>
            <a:endParaRPr lang="el-GR" dirty="0" smtClean="0"/>
          </a:p>
          <a:p>
            <a:pPr marL="822960" lvl="1" indent="-457200">
              <a:buFont typeface="Wingdings" pitchFamily="2" charset="2"/>
              <a:buChar char="Ø"/>
            </a:pPr>
            <a:endParaRPr lang="en-US" dirty="0" smtClean="0"/>
          </a:p>
          <a:p>
            <a:pPr>
              <a:buNone/>
            </a:pP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7467600" cy="580926"/>
          </a:xfrm>
        </p:spPr>
        <p:txBody>
          <a:bodyPr/>
          <a:lstStyle/>
          <a:p>
            <a:pPr algn="ctr"/>
            <a:r>
              <a:rPr lang="el-GR" dirty="0" err="1" smtClean="0"/>
              <a:t>ταξινομηση</a:t>
            </a:r>
            <a:r>
              <a:rPr lang="el-GR" dirty="0" smtClean="0"/>
              <a:t> </a:t>
            </a:r>
            <a:r>
              <a:rPr lang="el-GR" dirty="0" err="1" smtClean="0"/>
              <a:t>κρεμων</a:t>
            </a:r>
            <a:endParaRPr lang="el-GR" dirty="0"/>
          </a:p>
        </p:txBody>
      </p:sp>
      <p:sp>
        <p:nvSpPr>
          <p:cNvPr id="3" name="2 - Θέση περιεχομένου"/>
          <p:cNvSpPr>
            <a:spLocks noGrp="1"/>
          </p:cNvSpPr>
          <p:nvPr>
            <p:ph sz="quarter" idx="1"/>
          </p:nvPr>
        </p:nvSpPr>
        <p:spPr>
          <a:xfrm>
            <a:off x="611560" y="908720"/>
            <a:ext cx="7467600" cy="4873752"/>
          </a:xfrm>
        </p:spPr>
        <p:txBody>
          <a:bodyPr/>
          <a:lstStyle/>
          <a:p>
            <a:pPr marL="252000" lvl="0" indent="-252000" algn="just">
              <a:buClr>
                <a:prstClr val="black"/>
              </a:buClr>
              <a:buSzPct val="100000"/>
              <a:buFont typeface="+mj-lt"/>
              <a:buAutoNum type="arabicPeriod" startAt="3"/>
            </a:pPr>
            <a:r>
              <a:rPr lang="el-GR" sz="2000" b="1" dirty="0" smtClean="0">
                <a:solidFill>
                  <a:prstClr val="black"/>
                </a:solidFill>
              </a:rPr>
              <a:t>Η ταξινόμηση που έχει επικρατήσει στην τεχνολογία των καλλυντικών είναι ανάλογα με τη δράση τους στο δέρμα σε</a:t>
            </a:r>
            <a:r>
              <a:rPr lang="en-US" sz="2000" b="1" dirty="0" smtClean="0">
                <a:solidFill>
                  <a:prstClr val="black"/>
                </a:solidFill>
              </a:rPr>
              <a:t>:</a:t>
            </a:r>
            <a:endParaRPr lang="el-GR" sz="2000" b="1" dirty="0" smtClean="0">
              <a:solidFill>
                <a:prstClr val="black"/>
              </a:solidFill>
            </a:endParaRPr>
          </a:p>
          <a:p>
            <a:pPr marL="617760" lvl="1" indent="-252000" algn="just">
              <a:buFont typeface="Wingdings" pitchFamily="2" charset="2"/>
              <a:buChar char="Ø"/>
            </a:pPr>
            <a:r>
              <a:rPr lang="el-GR" sz="2000" dirty="0" smtClean="0">
                <a:solidFill>
                  <a:prstClr val="black"/>
                </a:solidFill>
              </a:rPr>
              <a:t>Κρέμες καθαρισμού και ψυχρές κρέμες</a:t>
            </a:r>
          </a:p>
          <a:p>
            <a:pPr marL="617760" lvl="1" indent="-252000" algn="just">
              <a:buFont typeface="Wingdings" pitchFamily="2" charset="2"/>
              <a:buChar char="Ø"/>
            </a:pPr>
            <a:r>
              <a:rPr lang="el-GR" sz="2000" dirty="0" smtClean="0">
                <a:solidFill>
                  <a:prstClr val="black"/>
                </a:solidFill>
              </a:rPr>
              <a:t>Κρέμες νύχτας και μασάζ</a:t>
            </a:r>
          </a:p>
          <a:p>
            <a:pPr marL="617760" lvl="1" indent="-252000" algn="just">
              <a:buFont typeface="Wingdings" pitchFamily="2" charset="2"/>
              <a:buChar char="Ø"/>
            </a:pPr>
            <a:r>
              <a:rPr lang="el-GR" sz="2000" dirty="0" smtClean="0">
                <a:solidFill>
                  <a:prstClr val="black"/>
                </a:solidFill>
              </a:rPr>
              <a:t>Κρέμες ημέρας (εξαφανιζόμενες κρέμες και κρέμες βάσης </a:t>
            </a:r>
            <a:r>
              <a:rPr lang="en-US" sz="2000" dirty="0" smtClean="0">
                <a:solidFill>
                  <a:prstClr val="black"/>
                </a:solidFill>
              </a:rPr>
              <a:t>make up</a:t>
            </a:r>
            <a:r>
              <a:rPr lang="el-GR" sz="2000" dirty="0" smtClean="0">
                <a:solidFill>
                  <a:prstClr val="black"/>
                </a:solidFill>
              </a:rPr>
              <a:t>)</a:t>
            </a:r>
            <a:endParaRPr lang="en-US" sz="2000" dirty="0" smtClean="0">
              <a:solidFill>
                <a:prstClr val="black"/>
              </a:solidFill>
            </a:endParaRPr>
          </a:p>
          <a:p>
            <a:pPr marL="617760" lvl="1" indent="-252000" algn="just">
              <a:buFont typeface="Wingdings" pitchFamily="2" charset="2"/>
              <a:buChar char="Ø"/>
            </a:pPr>
            <a:r>
              <a:rPr lang="el-GR" sz="2000" dirty="0" smtClean="0">
                <a:solidFill>
                  <a:prstClr val="black"/>
                </a:solidFill>
              </a:rPr>
              <a:t>Κρέμες χεριών και σώματος</a:t>
            </a:r>
          </a:p>
          <a:p>
            <a:pPr marL="617760" lvl="1" indent="-252000" algn="just">
              <a:buFont typeface="Wingdings" pitchFamily="2" charset="2"/>
              <a:buChar char="Ø"/>
            </a:pPr>
            <a:r>
              <a:rPr lang="el-GR" sz="2000" dirty="0" smtClean="0">
                <a:solidFill>
                  <a:prstClr val="black"/>
                </a:solidFill>
              </a:rPr>
              <a:t>Κρέμες για όλες τις χρήσεις</a:t>
            </a:r>
            <a:endParaRPr lang="en-US" sz="2000" dirty="0" smtClean="0">
              <a:solidFill>
                <a:prstClr val="black"/>
              </a:solidFill>
            </a:endParaRPr>
          </a:p>
          <a:p>
            <a:pPr marL="617760" lvl="1" indent="-252000" algn="just">
              <a:buFont typeface="Wingdings" pitchFamily="2" charset="2"/>
              <a:buChar char="Ø"/>
            </a:pPr>
            <a:endParaRPr lang="el-GR" sz="1700" dirty="0" smtClean="0">
              <a:solidFill>
                <a:prstClr val="black"/>
              </a:solidFill>
            </a:endParaRPr>
          </a:p>
          <a:p>
            <a:pPr>
              <a:buSzPct val="80000"/>
            </a:pP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Κρεμεσ</a:t>
            </a:r>
            <a:r>
              <a:rPr lang="el-GR" dirty="0" smtClean="0"/>
              <a:t> </a:t>
            </a:r>
            <a:r>
              <a:rPr lang="el-GR" dirty="0" err="1" smtClean="0"/>
              <a:t>καθαρισμου</a:t>
            </a:r>
            <a:r>
              <a:rPr lang="en-US" dirty="0" smtClean="0"/>
              <a:t> (cleansing creams)</a:t>
            </a:r>
            <a:endParaRPr lang="el-GR" dirty="0"/>
          </a:p>
        </p:txBody>
      </p:sp>
      <p:sp>
        <p:nvSpPr>
          <p:cNvPr id="3" name="2 - Θέση περιεχομένου"/>
          <p:cNvSpPr>
            <a:spLocks noGrp="1"/>
          </p:cNvSpPr>
          <p:nvPr>
            <p:ph sz="quarter" idx="1"/>
          </p:nvPr>
        </p:nvSpPr>
        <p:spPr>
          <a:xfrm>
            <a:off x="611560" y="764704"/>
            <a:ext cx="7467600" cy="4824536"/>
          </a:xfrm>
        </p:spPr>
        <p:txBody>
          <a:bodyPr>
            <a:normAutofit lnSpcReduction="10000"/>
          </a:bodyPr>
          <a:lstStyle/>
          <a:p>
            <a:pPr marL="0" indent="0" algn="just">
              <a:buNone/>
            </a:pPr>
            <a:r>
              <a:rPr lang="el-GR" sz="2000" dirty="0" smtClean="0"/>
              <a:t>Οι κρέμες καθαρισμού χρησιμοποιούνται για να απομακρύνουν από το δέρμα</a:t>
            </a:r>
            <a:r>
              <a:rPr lang="en-US" sz="2000" dirty="0" smtClean="0"/>
              <a:t> </a:t>
            </a:r>
            <a:r>
              <a:rPr lang="el-GR" sz="2000" dirty="0" smtClean="0"/>
              <a:t>τον ρύπο ο οποίος αποτελείται από</a:t>
            </a:r>
            <a:r>
              <a:rPr lang="en-US" sz="2000" dirty="0" smtClean="0"/>
              <a:t>:</a:t>
            </a:r>
          </a:p>
          <a:p>
            <a:pPr algn="just">
              <a:buFont typeface="Wingdings" pitchFamily="2" charset="2"/>
              <a:buChar char="Ø"/>
            </a:pPr>
            <a:r>
              <a:rPr lang="el-GR" sz="2000" dirty="0" smtClean="0"/>
              <a:t>Σμήγμα</a:t>
            </a:r>
          </a:p>
          <a:p>
            <a:pPr algn="just">
              <a:buFont typeface="Wingdings" pitchFamily="2" charset="2"/>
              <a:buChar char="Ø"/>
            </a:pPr>
            <a:r>
              <a:rPr lang="el-GR" sz="2000" dirty="0" smtClean="0"/>
              <a:t>Ιδρώτα</a:t>
            </a:r>
          </a:p>
          <a:p>
            <a:pPr algn="just">
              <a:buFont typeface="Wingdings" pitchFamily="2" charset="2"/>
              <a:buChar char="Ø"/>
            </a:pPr>
            <a:r>
              <a:rPr lang="el-GR" sz="2000" dirty="0" smtClean="0"/>
              <a:t>Νεκρά κύτταρα</a:t>
            </a:r>
          </a:p>
          <a:p>
            <a:pPr algn="just">
              <a:buFont typeface="Wingdings" pitchFamily="2" charset="2"/>
              <a:buChar char="Ø"/>
            </a:pPr>
            <a:r>
              <a:rPr lang="el-GR" sz="2000" dirty="0" smtClean="0"/>
              <a:t>Ρύπους της ατμόσφαιρας</a:t>
            </a:r>
          </a:p>
          <a:p>
            <a:pPr algn="just">
              <a:buFont typeface="Wingdings" pitchFamily="2" charset="2"/>
              <a:buChar char="Ø"/>
            </a:pPr>
            <a:r>
              <a:rPr lang="el-GR" sz="2000" dirty="0" smtClean="0"/>
              <a:t>Υπολείμματα προϊόντων φροντίδας του δέρματος</a:t>
            </a:r>
          </a:p>
          <a:p>
            <a:pPr algn="just">
              <a:buFont typeface="Wingdings" pitchFamily="2" charset="2"/>
              <a:buChar char="Ø"/>
            </a:pPr>
            <a:r>
              <a:rPr lang="el-GR" sz="2000" dirty="0" smtClean="0"/>
              <a:t>Μακιγιάζ</a:t>
            </a:r>
          </a:p>
          <a:p>
            <a:pPr marL="0" indent="0" algn="just">
              <a:buNone/>
            </a:pPr>
            <a:r>
              <a:rPr lang="el-GR" sz="2000" dirty="0" smtClean="0"/>
              <a:t>Για να είναι αποτελεσματικές θα πρέπει να περιέχουν μεγάλη ποσότητα </a:t>
            </a:r>
            <a:r>
              <a:rPr lang="el-GR" sz="2000" dirty="0" err="1" smtClean="0"/>
              <a:t>γαλακτωματοποιητών</a:t>
            </a:r>
            <a:r>
              <a:rPr lang="el-GR" sz="2000" dirty="0" smtClean="0"/>
              <a:t> και λαδιού. Παράλληλα αφήνουν πάνω στο δέρμα ένα λεπτό λιπαρό στρώμα που συμβάλλει στην καταπολέμηση της αφυδάτωσης.</a:t>
            </a:r>
          </a:p>
          <a:p>
            <a:pPr marL="273600" indent="-273600" algn="just">
              <a:buFont typeface="Wingdings" pitchFamily="2" charset="2"/>
              <a:buChar char="Ø"/>
            </a:pPr>
            <a:r>
              <a:rPr lang="el-GR" sz="2000" dirty="0" smtClean="0"/>
              <a:t>Συγκρινόμενες με ένα σαπούνι καθαρίζουν χωρίς να αφυδατώνουν</a:t>
            </a:r>
          </a:p>
          <a:p>
            <a:pPr marL="273600" indent="-273600" algn="just">
              <a:buFont typeface="Wingdings" pitchFamily="2" charset="2"/>
              <a:buChar char="Ø"/>
            </a:pPr>
            <a:r>
              <a:rPr lang="el-GR" sz="2000" dirty="0" smtClean="0"/>
              <a:t>Είναι πιο λιπαρά προϊόντα σε σχέση με τα γαλακτώματα.</a:t>
            </a:r>
          </a:p>
          <a:p>
            <a:pPr marL="0" indent="0" algn="just">
              <a:buNone/>
            </a:pPr>
            <a:endParaRPr lang="el-GR" sz="2000" dirty="0"/>
          </a:p>
        </p:txBody>
      </p:sp>
      <p:sp>
        <p:nvSpPr>
          <p:cNvPr id="4" name="3 - TextBox"/>
          <p:cNvSpPr txBox="1"/>
          <p:nvPr/>
        </p:nvSpPr>
        <p:spPr>
          <a:xfrm>
            <a:off x="755576" y="5589240"/>
            <a:ext cx="7200800" cy="707886"/>
          </a:xfrm>
          <a:prstGeom prst="rect">
            <a:avLst/>
          </a:prstGeom>
          <a:ln>
            <a:noFill/>
          </a:ln>
          <a:effectLst>
            <a:outerShdw blurRad="50800" dist="38100" dir="2700000" algn="tl" rotWithShape="0">
              <a:prstClr val="black">
                <a:alpha val="40000"/>
              </a:prstClr>
            </a:outerShdw>
          </a:effectLst>
        </p:spPr>
        <p:style>
          <a:lnRef idx="1">
            <a:schemeClr val="accent6"/>
          </a:lnRef>
          <a:fillRef idx="2">
            <a:schemeClr val="accent6"/>
          </a:fillRef>
          <a:effectRef idx="1">
            <a:schemeClr val="accent6"/>
          </a:effectRef>
          <a:fontRef idx="minor">
            <a:schemeClr val="dk1"/>
          </a:fontRef>
        </p:style>
        <p:txBody>
          <a:bodyPr wrap="square" rtlCol="0">
            <a:spAutoFit/>
          </a:bodyPr>
          <a:lstStyle/>
          <a:p>
            <a:pPr algn="just"/>
            <a:r>
              <a:rPr lang="el-GR" sz="2000" dirty="0" smtClean="0"/>
              <a:t>Στο ινστιτούτο αισθητικής οι κρέμες καθαρισμού χρησιμοποιούνται προκειμένου να αφαιρέσουμε το βαρύ μακιγιάζ</a:t>
            </a:r>
            <a:endParaRPr lang="el-GR"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88640"/>
            <a:ext cx="7467600" cy="580926"/>
          </a:xfrm>
        </p:spPr>
        <p:txBody>
          <a:bodyPr/>
          <a:lstStyle/>
          <a:p>
            <a:pPr algn="ctr"/>
            <a:r>
              <a:rPr lang="el-GR" dirty="0" err="1" smtClean="0"/>
              <a:t>Ψυχρεσ</a:t>
            </a:r>
            <a:r>
              <a:rPr lang="el-GR" dirty="0" smtClean="0"/>
              <a:t> </a:t>
            </a:r>
            <a:r>
              <a:rPr lang="el-GR" dirty="0" err="1" smtClean="0"/>
              <a:t>κρεμεσ</a:t>
            </a:r>
            <a:r>
              <a:rPr lang="en-US" dirty="0" smtClean="0"/>
              <a:t> (cold creams)</a:t>
            </a:r>
            <a:endParaRPr lang="el-GR" dirty="0"/>
          </a:p>
        </p:txBody>
      </p:sp>
      <p:sp>
        <p:nvSpPr>
          <p:cNvPr id="3" name="2 - Θέση περιεχομένου"/>
          <p:cNvSpPr>
            <a:spLocks noGrp="1"/>
          </p:cNvSpPr>
          <p:nvPr>
            <p:ph sz="quarter" idx="1"/>
          </p:nvPr>
        </p:nvSpPr>
        <p:spPr>
          <a:xfrm>
            <a:off x="611560" y="836712"/>
            <a:ext cx="7467600" cy="2448272"/>
          </a:xfrm>
        </p:spPr>
        <p:txBody>
          <a:bodyPr>
            <a:normAutofit/>
          </a:bodyPr>
          <a:lstStyle/>
          <a:p>
            <a:pPr>
              <a:buFont typeface="Wingdings" pitchFamily="2" charset="2"/>
              <a:buChar char="Ø"/>
            </a:pPr>
            <a:r>
              <a:rPr lang="el-GR" sz="2000" dirty="0" smtClean="0"/>
              <a:t>Ονομάζονται έτσι εξαιτίας της αίσθησης δροσιάς που προκαλούν όταν απλώνονται πάνω στο δέρμα. </a:t>
            </a:r>
          </a:p>
          <a:p>
            <a:pPr>
              <a:buFont typeface="Wingdings" pitchFamily="2" charset="2"/>
              <a:buChar char="Ø"/>
            </a:pPr>
            <a:r>
              <a:rPr lang="el-GR" sz="2000" dirty="0" smtClean="0"/>
              <a:t>Είναι κυρίως γαλακτώματα τύπου </a:t>
            </a:r>
            <a:r>
              <a:rPr lang="en-US" sz="2000" dirty="0" smtClean="0"/>
              <a:t>o/w</a:t>
            </a:r>
            <a:r>
              <a:rPr lang="el-GR" sz="2000" dirty="0" smtClean="0"/>
              <a:t>.</a:t>
            </a:r>
          </a:p>
          <a:p>
            <a:pPr>
              <a:buFont typeface="Wingdings" pitchFamily="2" charset="2"/>
              <a:buChar char="Ø"/>
            </a:pPr>
            <a:r>
              <a:rPr lang="el-GR" sz="2000" dirty="0" smtClean="0"/>
              <a:t>Έχουν μικρή ικανότητα καθαρισμού.</a:t>
            </a:r>
            <a:endParaRPr lang="el-GR"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580926"/>
          </a:xfrm>
        </p:spPr>
        <p:txBody>
          <a:bodyPr/>
          <a:lstStyle/>
          <a:p>
            <a:pPr algn="ctr"/>
            <a:r>
              <a:rPr lang="el-GR" dirty="0" err="1" smtClean="0"/>
              <a:t>Κρεμεσ</a:t>
            </a:r>
            <a:r>
              <a:rPr lang="el-GR" dirty="0" smtClean="0"/>
              <a:t> </a:t>
            </a:r>
            <a:r>
              <a:rPr lang="el-GR" dirty="0" err="1" smtClean="0"/>
              <a:t>νυχτασ</a:t>
            </a:r>
            <a:r>
              <a:rPr lang="el-GR" dirty="0" smtClean="0"/>
              <a:t> (</a:t>
            </a:r>
            <a:r>
              <a:rPr lang="en-US" dirty="0" smtClean="0"/>
              <a:t>night creams)</a:t>
            </a:r>
            <a:endParaRPr lang="el-GR" dirty="0"/>
          </a:p>
        </p:txBody>
      </p:sp>
      <p:sp>
        <p:nvSpPr>
          <p:cNvPr id="3" name="2 - Θέση περιεχομένου"/>
          <p:cNvSpPr>
            <a:spLocks noGrp="1"/>
          </p:cNvSpPr>
          <p:nvPr>
            <p:ph sz="quarter" idx="1"/>
          </p:nvPr>
        </p:nvSpPr>
        <p:spPr>
          <a:xfrm>
            <a:off x="467544" y="764704"/>
            <a:ext cx="7467600" cy="4873752"/>
          </a:xfrm>
        </p:spPr>
        <p:txBody>
          <a:bodyPr>
            <a:normAutofit/>
          </a:bodyPr>
          <a:lstStyle/>
          <a:p>
            <a:pPr algn="just">
              <a:buFont typeface="Wingdings" pitchFamily="2" charset="2"/>
              <a:buChar char="Ø"/>
            </a:pPr>
            <a:r>
              <a:rPr lang="el-GR" sz="2000" dirty="0" smtClean="0"/>
              <a:t>Το κύριο χαρακτηριστικό των κρεμών αυτών είναι </a:t>
            </a:r>
            <a:r>
              <a:rPr lang="el-GR" sz="2000" dirty="0" err="1" smtClean="0"/>
              <a:t>οτι</a:t>
            </a:r>
            <a:r>
              <a:rPr lang="el-GR" sz="2000" dirty="0" smtClean="0"/>
              <a:t> αφήνονται πάνω στο πρόσωπο για αρκετές ώρες κατά τη διάρκεια της νύχτας και </a:t>
            </a:r>
            <a:r>
              <a:rPr lang="en-US" sz="2000" dirty="0" smtClean="0"/>
              <a:t>“</a:t>
            </a:r>
            <a:r>
              <a:rPr lang="el-GR" sz="2000" dirty="0" smtClean="0"/>
              <a:t>επισκευάζουν</a:t>
            </a:r>
            <a:r>
              <a:rPr lang="en-US" sz="2000" dirty="0" smtClean="0"/>
              <a:t>” </a:t>
            </a:r>
            <a:r>
              <a:rPr lang="el-GR" sz="2000" dirty="0" smtClean="0"/>
              <a:t>με αυτόν τον τρόπο της φθορές που έχει πάθει το δέρμα. Σε αυτή την κατηγορία ανήκουν οι αντιρυτιδικές κρέμες.</a:t>
            </a:r>
          </a:p>
          <a:p>
            <a:pPr algn="just">
              <a:buFont typeface="Wingdings" pitchFamily="2" charset="2"/>
              <a:buChar char="Ø"/>
            </a:pPr>
            <a:r>
              <a:rPr lang="el-GR" sz="2000" dirty="0" smtClean="0"/>
              <a:t>Θα πρέπει να απλώνονται εύκολα, να μην απορροφώνται αμέσως και να σχηματίζουν πάνω στο δέρμα ένα στρώμα το οποίο δεν θα αφαιρείται όταν το πρόσωπο έρχεται σε επαφή με το μαξιλάρι και τα κλινοσκεπάσματα.</a:t>
            </a:r>
          </a:p>
          <a:p>
            <a:pPr algn="just">
              <a:buFont typeface="Wingdings" pitchFamily="2" charset="2"/>
              <a:buChar char="Ø"/>
            </a:pPr>
            <a:r>
              <a:rPr lang="el-GR" sz="2000" dirty="0" smtClean="0"/>
              <a:t>Παλιότερα οι κρέμες αυτές ήταν γαλακτώματα τύπου </a:t>
            </a:r>
            <a:r>
              <a:rPr lang="en-US" sz="2000" dirty="0" smtClean="0"/>
              <a:t>w/o. </a:t>
            </a:r>
            <a:r>
              <a:rPr lang="el-GR" sz="2000" dirty="0" smtClean="0"/>
              <a:t>Σήμερα χρησιμοποιούνται και οι δύο τύποι γαλακτώματος γιατί η αποτελεσματικότητα μιας κρέμας δεν εξαρτάται τόσο από τον τύπο του γαλακτώματος αλλά από την σύνθεσή της.</a:t>
            </a:r>
          </a:p>
          <a:p>
            <a:pPr algn="just">
              <a:buFont typeface="Wingdings" pitchFamily="2" charset="2"/>
              <a:buChar char="Ø"/>
            </a:pPr>
            <a:r>
              <a:rPr lang="el-GR" sz="2000" dirty="0" smtClean="0"/>
              <a:t>Περιέχουν συστατικά όπως βιταμίνες, κολλαγόνο, </a:t>
            </a:r>
            <a:r>
              <a:rPr lang="el-GR" sz="2000" dirty="0" err="1" smtClean="0"/>
              <a:t>ελαστίνη</a:t>
            </a:r>
            <a:r>
              <a:rPr lang="el-GR" sz="2000" dirty="0" smtClean="0"/>
              <a:t>, αντιοξειδωτικά, </a:t>
            </a:r>
            <a:r>
              <a:rPr lang="el-GR" sz="2000" dirty="0" err="1" smtClean="0"/>
              <a:t>υαλουρονικό</a:t>
            </a:r>
            <a:r>
              <a:rPr lang="el-GR" sz="2000" dirty="0" smtClean="0"/>
              <a:t> οξύ κτλ</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188640"/>
            <a:ext cx="7467600" cy="652934"/>
          </a:xfrm>
        </p:spPr>
        <p:txBody>
          <a:bodyPr/>
          <a:lstStyle/>
          <a:p>
            <a:pPr algn="ctr"/>
            <a:r>
              <a:rPr lang="el-GR" dirty="0" err="1" smtClean="0"/>
              <a:t>κρεμεσ</a:t>
            </a:r>
            <a:r>
              <a:rPr lang="el-GR" dirty="0" smtClean="0"/>
              <a:t> </a:t>
            </a:r>
            <a:r>
              <a:rPr lang="el-GR" dirty="0" err="1" smtClean="0"/>
              <a:t>μασαζ</a:t>
            </a:r>
            <a:r>
              <a:rPr lang="en-US" dirty="0" smtClean="0"/>
              <a:t> (</a:t>
            </a:r>
            <a:r>
              <a:rPr lang="en-US" dirty="0" err="1" smtClean="0"/>
              <a:t>masage</a:t>
            </a:r>
            <a:r>
              <a:rPr lang="en-US" dirty="0" smtClean="0"/>
              <a:t> creams)</a:t>
            </a:r>
            <a:endParaRPr lang="el-GR" dirty="0"/>
          </a:p>
        </p:txBody>
      </p:sp>
      <p:sp>
        <p:nvSpPr>
          <p:cNvPr id="3" name="2 - Θέση περιεχομένου"/>
          <p:cNvSpPr>
            <a:spLocks noGrp="1"/>
          </p:cNvSpPr>
          <p:nvPr>
            <p:ph sz="quarter" idx="1"/>
          </p:nvPr>
        </p:nvSpPr>
        <p:spPr>
          <a:xfrm>
            <a:off x="611560" y="908720"/>
            <a:ext cx="7467600" cy="4873752"/>
          </a:xfrm>
        </p:spPr>
        <p:txBody>
          <a:bodyPr>
            <a:normAutofit/>
          </a:bodyPr>
          <a:lstStyle/>
          <a:p>
            <a:pPr algn="just">
              <a:buFont typeface="Wingdings" pitchFamily="2" charset="2"/>
              <a:buChar char="Ø"/>
            </a:pPr>
            <a:r>
              <a:rPr lang="el-GR" sz="2000" dirty="0" smtClean="0"/>
              <a:t>Τα προϊόντα αυτά περιέχουν μεγάλες ποσότητες λιπαρών ουσιών και είναι γαλακτώματα </a:t>
            </a:r>
            <a:r>
              <a:rPr lang="en-US" sz="2000" dirty="0" smtClean="0"/>
              <a:t>w/o.</a:t>
            </a:r>
          </a:p>
          <a:p>
            <a:pPr algn="just">
              <a:buFont typeface="Wingdings" pitchFamily="2" charset="2"/>
              <a:buChar char="Ø"/>
            </a:pPr>
            <a:r>
              <a:rPr lang="el-GR" sz="2000" dirty="0" smtClean="0"/>
              <a:t>Το κύριο χαρακτηριστικό τους είναι ότι δεν απορροφώνται εύκολα ώστε να διευκολύνουν τις κινήσεις της μάλαξης.</a:t>
            </a:r>
            <a:endParaRPr lang="el-GR" sz="20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60648"/>
            <a:ext cx="7787208" cy="652934"/>
          </a:xfrm>
        </p:spPr>
        <p:txBody>
          <a:bodyPr/>
          <a:lstStyle/>
          <a:p>
            <a:pPr algn="ctr"/>
            <a:r>
              <a:rPr lang="el-GR" dirty="0" err="1" smtClean="0"/>
              <a:t>Κρεμεσ</a:t>
            </a:r>
            <a:r>
              <a:rPr lang="el-GR" dirty="0" smtClean="0"/>
              <a:t> </a:t>
            </a:r>
            <a:r>
              <a:rPr lang="el-GR" dirty="0" err="1" smtClean="0"/>
              <a:t>ημερασ</a:t>
            </a:r>
            <a:r>
              <a:rPr lang="el-GR" dirty="0" smtClean="0"/>
              <a:t> (</a:t>
            </a:r>
            <a:r>
              <a:rPr lang="el-GR" dirty="0" err="1" smtClean="0"/>
              <a:t>εξαφανιζομενεσ</a:t>
            </a:r>
            <a:r>
              <a:rPr lang="el-GR" dirty="0" smtClean="0"/>
              <a:t> &amp; </a:t>
            </a:r>
            <a:r>
              <a:rPr lang="el-GR" dirty="0" err="1" smtClean="0"/>
              <a:t>βασεισ</a:t>
            </a:r>
            <a:r>
              <a:rPr lang="el-GR" dirty="0" smtClean="0"/>
              <a:t> </a:t>
            </a:r>
            <a:r>
              <a:rPr lang="en-US" dirty="0" smtClean="0"/>
              <a:t>make up)</a:t>
            </a:r>
            <a:endParaRPr lang="el-GR" dirty="0"/>
          </a:p>
        </p:txBody>
      </p:sp>
      <p:sp>
        <p:nvSpPr>
          <p:cNvPr id="3" name="2 - Θέση περιεχομένου"/>
          <p:cNvSpPr>
            <a:spLocks noGrp="1"/>
          </p:cNvSpPr>
          <p:nvPr>
            <p:ph sz="quarter" idx="1"/>
          </p:nvPr>
        </p:nvSpPr>
        <p:spPr>
          <a:xfrm>
            <a:off x="539552" y="1052736"/>
            <a:ext cx="7467600" cy="4032448"/>
          </a:xfrm>
        </p:spPr>
        <p:txBody>
          <a:bodyPr>
            <a:normAutofit/>
          </a:bodyPr>
          <a:lstStyle/>
          <a:p>
            <a:pPr algn="just">
              <a:buFont typeface="Wingdings" pitchFamily="2" charset="2"/>
              <a:buChar char="Ø"/>
            </a:pPr>
            <a:r>
              <a:rPr lang="el-GR" sz="2000" dirty="0" smtClean="0"/>
              <a:t>Οι εξαφανιζόμενες κρέμες </a:t>
            </a:r>
            <a:r>
              <a:rPr lang="en-US" sz="2000" dirty="0" smtClean="0"/>
              <a:t>(vanishing creams) </a:t>
            </a:r>
            <a:r>
              <a:rPr lang="el-GR" sz="2000" dirty="0" smtClean="0"/>
              <a:t>ονομάζονται έτσι γιατί όταν απλώνονται πάνω στο δέρμα αφήνουν ένα λεπτό ματ στρώμα που είναι αόρατο.</a:t>
            </a:r>
          </a:p>
          <a:p>
            <a:pPr algn="just">
              <a:buFont typeface="Wingdings" pitchFamily="2" charset="2"/>
              <a:buChar char="Ø"/>
            </a:pPr>
            <a:r>
              <a:rPr lang="el-GR" sz="2000" dirty="0" smtClean="0"/>
              <a:t>Οι κρέμες βάσης </a:t>
            </a:r>
            <a:r>
              <a:rPr lang="en-US" sz="2000" dirty="0" smtClean="0"/>
              <a:t>make up (foundation creams) </a:t>
            </a:r>
            <a:r>
              <a:rPr lang="el-GR" sz="2000" dirty="0" smtClean="0"/>
              <a:t>πήραν αυτή την ονομασία γιατί σχηματίζουν πάνω στην επιδερμίδα ένα υπόστρωμα που είναι κατάλληλο για την προσκόλληση και τη συγκράτηση του </a:t>
            </a:r>
            <a:r>
              <a:rPr lang="en-US" sz="2000" dirty="0" smtClean="0"/>
              <a:t>make up.</a:t>
            </a:r>
            <a:r>
              <a:rPr lang="el-GR" sz="2000" dirty="0" smtClean="0"/>
              <a:t> Πολλές βάσεις έχουν χρώμα και μπορούν να χρησιμοποιηθούν για ένα ελαφρό χρωματισμό του προσώπου (</a:t>
            </a:r>
            <a:r>
              <a:rPr lang="el-GR" sz="2000" dirty="0" err="1" smtClean="0"/>
              <a:t>πρωϊνό</a:t>
            </a:r>
            <a:r>
              <a:rPr lang="el-GR" sz="2000" dirty="0" smtClean="0"/>
              <a:t> μακιγιάζ).</a:t>
            </a:r>
          </a:p>
          <a:p>
            <a:pPr algn="just">
              <a:buFont typeface="Wingdings" pitchFamily="2" charset="2"/>
              <a:buChar char="Ø"/>
            </a:pPr>
            <a:r>
              <a:rPr lang="el-GR" sz="2000" dirty="0" smtClean="0"/>
              <a:t>Και τα δύο είδη κρεμών ονομάζονται και κρέμες </a:t>
            </a:r>
            <a:r>
              <a:rPr lang="en-US" sz="2000" dirty="0" smtClean="0"/>
              <a:t>(day creams) </a:t>
            </a:r>
            <a:r>
              <a:rPr lang="el-GR" sz="2000" dirty="0" smtClean="0"/>
              <a:t>ημέρας επειδή χρησιμοποιούνται κατά τη διάρκεια της ημέρας.</a:t>
            </a:r>
            <a:endParaRPr lang="el-GR" sz="20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532</TotalTime>
  <Words>1044</Words>
  <Application>Microsoft Office PowerPoint</Application>
  <PresentationFormat>Προβολή στην οθόνη (4:3)</PresentationFormat>
  <Paragraphs>87</Paragraphs>
  <Slides>13</Slides>
  <Notes>4</Notes>
  <HiddenSlides>0</HiddenSlides>
  <MMClips>0</MMClips>
  <ScaleCrop>false</ScaleCrop>
  <HeadingPairs>
    <vt:vector size="4" baseType="variant">
      <vt:variant>
        <vt:lpstr>Θέμα</vt:lpstr>
      </vt:variant>
      <vt:variant>
        <vt:i4>1</vt:i4>
      </vt:variant>
      <vt:variant>
        <vt:lpstr>Τίτλοι διαφανειών</vt:lpstr>
      </vt:variant>
      <vt:variant>
        <vt:i4>13</vt:i4>
      </vt:variant>
    </vt:vector>
  </HeadingPairs>
  <TitlesOfParts>
    <vt:vector size="14" baseType="lpstr">
      <vt:lpstr>Προεξοχή</vt:lpstr>
      <vt:lpstr>κρεμεσ</vt:lpstr>
      <vt:lpstr>ορισμοι</vt:lpstr>
      <vt:lpstr>ταξινομηση κρεμων</vt:lpstr>
      <vt:lpstr>ταξινομηση κρεμων</vt:lpstr>
      <vt:lpstr>Κρεμεσ καθαρισμου (cleansing creams)</vt:lpstr>
      <vt:lpstr>Ψυχρεσ κρεμεσ (cold creams)</vt:lpstr>
      <vt:lpstr>Κρεμεσ νυχτασ (night creams)</vt:lpstr>
      <vt:lpstr>κρεμεσ μασαζ (masage creams)</vt:lpstr>
      <vt:lpstr>Κρεμεσ ημερασ (εξαφανιζομενεσ &amp; βασεισ make up)</vt:lpstr>
      <vt:lpstr>Κρεμεσ χεριων &amp; σωματοσ (hand &amp; body creams)</vt:lpstr>
      <vt:lpstr>Κρεμεσ για ολεσ τισ χρησεισ (all purpose creams)</vt:lpstr>
      <vt:lpstr>Ενυδατωση τησ επιδερμιδασ</vt:lpstr>
      <vt:lpstr>αιτιεσ αφυδατωσησ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κρεμεσ</dc:title>
  <dc:creator>Vaggelis</dc:creator>
  <cp:lastModifiedBy>Vaggelis</cp:lastModifiedBy>
  <cp:revision>42</cp:revision>
  <dcterms:created xsi:type="dcterms:W3CDTF">2018-02-04T16:01:03Z</dcterms:created>
  <dcterms:modified xsi:type="dcterms:W3CDTF">2018-03-05T21:53:15Z</dcterms:modified>
</cp:coreProperties>
</file>