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1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D9576-414F-4E9B-B53B-F094E3E9E276}" type="datetimeFigureOut">
              <a:rPr lang="el-GR" smtClean="0"/>
              <a:pPr/>
              <a:t>12/11/2017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DA678-DB8F-4B4C-BFC6-700BC1BE484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DA678-DB8F-4B4C-BFC6-700BC1BE4841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DA678-DB8F-4B4C-BFC6-700BC1BE4841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DA678-DB8F-4B4C-BFC6-700BC1BE4841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DA678-DB8F-4B4C-BFC6-700BC1BE4841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12/11/2017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12/11/2017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12/11/2017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12/11/2017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12/11/2017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12/11/2017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12/11/2017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12/11/2017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12/11/2017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925;&#941;&#945;%20&#945;&#961;&#967;&#949;&#943;&#945;\Documents\&#928;&#945;&#961;&#959;&#965;&#963;&#953;&#940;&#963;&#949;&#953;&#962;%20&#924;&#945;&#952;&#951;&#956;&#940;&#964;&#969;&#957;\&#922;&#959;&#963;&#956;&#951;&#964;&#959;&#955;&#959;&#947;&#943;&#945;\&#932;&#959;%20&#948;&#941;&#961;&#956;&#945;%20-%20&#948;&#959;&#956;&#942;%20&amp;%20&#955;&#949;&#953;&#964;&#959;&#965;&#961;&#947;&#943;&#945;\AP1%20SKIN%20KERATINIZATION%20IN%20EPIDERMIS.mp4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835696" y="1556792"/>
            <a:ext cx="7128792" cy="1318298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Το </a:t>
            </a:r>
            <a:r>
              <a:rPr lang="el-GR" sz="4000" dirty="0" err="1" smtClean="0"/>
              <a:t>δερμα</a:t>
            </a:r>
            <a:r>
              <a:rPr lang="el-GR" sz="4000" dirty="0" smtClean="0"/>
              <a:t> </a:t>
            </a:r>
            <a:r>
              <a:rPr lang="el-GR" sz="4000" dirty="0" err="1" smtClean="0"/>
              <a:t>δομη</a:t>
            </a:r>
            <a:r>
              <a:rPr lang="el-GR" sz="4000" dirty="0" smtClean="0"/>
              <a:t> &amp; </a:t>
            </a:r>
            <a:r>
              <a:rPr lang="el-GR" sz="4000" dirty="0" err="1" smtClean="0"/>
              <a:t>λειτουργια</a:t>
            </a: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smtClean="0"/>
              <a:t>Το </a:t>
            </a:r>
            <a:r>
              <a:rPr lang="el-GR" dirty="0" err="1" smtClean="0"/>
              <a:t>δερμα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4873752"/>
          </a:xfrm>
        </p:spPr>
        <p:txBody>
          <a:bodyPr/>
          <a:lstStyle/>
          <a:p>
            <a:pPr marL="0" indent="0" algn="just">
              <a:spcAft>
                <a:spcPts val="1200"/>
              </a:spcAft>
              <a:buNone/>
            </a:pPr>
            <a:r>
              <a:rPr lang="el-GR" sz="2200" dirty="0" smtClean="0"/>
              <a:t>Είναι το μεγαλύτερο σε έκταση όργανο του ανθρώπινου σώματος. Το βάρος του είναι περίπου 4,8 κιλά στους άνδρες και 3,2 κιλά στις γυναίκες και καλύπτει επιφάνεια 1,6</a:t>
            </a:r>
            <a:r>
              <a:rPr lang="en-US" sz="2200" dirty="0" smtClean="0"/>
              <a:t>m</a:t>
            </a:r>
            <a:r>
              <a:rPr lang="en-US" sz="2200" baseline="30000" dirty="0" smtClean="0"/>
              <a:t>2</a:t>
            </a:r>
            <a:r>
              <a:rPr lang="el-GR" sz="2200" dirty="0" smtClean="0"/>
              <a:t>.</a:t>
            </a:r>
          </a:p>
          <a:p>
            <a:pPr marL="0" indent="0" algn="ctr">
              <a:buNone/>
            </a:pPr>
            <a:r>
              <a:rPr lang="el-GR" sz="2200" u="sng" dirty="0" smtClean="0"/>
              <a:t>ΛΕΙΤΟΥΡΓΙΕΣ ΔΕΡΜΑΤΟΣ</a:t>
            </a:r>
          </a:p>
          <a:p>
            <a:pPr marL="273600" indent="-273600">
              <a:buFont typeface="Wingdings" pitchFamily="2" charset="2"/>
              <a:buChar char="Ø"/>
            </a:pPr>
            <a:r>
              <a:rPr lang="el-GR" sz="2200" dirty="0" smtClean="0"/>
              <a:t>Άμυνα</a:t>
            </a:r>
          </a:p>
          <a:p>
            <a:pPr marL="273600" indent="-273600">
              <a:buFont typeface="Wingdings" pitchFamily="2" charset="2"/>
              <a:buChar char="Ø"/>
            </a:pPr>
            <a:r>
              <a:rPr lang="el-GR" sz="2200" dirty="0" smtClean="0"/>
              <a:t>Θερμορύθμιση</a:t>
            </a:r>
          </a:p>
          <a:p>
            <a:pPr marL="273600" indent="-273600">
              <a:buFont typeface="Wingdings" pitchFamily="2" charset="2"/>
              <a:buChar char="Ø"/>
            </a:pPr>
            <a:r>
              <a:rPr lang="el-GR" sz="2200" dirty="0" smtClean="0"/>
              <a:t>Αισθητική λειτουργία </a:t>
            </a:r>
          </a:p>
          <a:p>
            <a:pPr marL="273600" indent="-273600">
              <a:buFont typeface="Wingdings" pitchFamily="2" charset="2"/>
              <a:buChar char="Ø"/>
            </a:pPr>
            <a:r>
              <a:rPr lang="el-GR" sz="2200" dirty="0" smtClean="0"/>
              <a:t>Αποταμίευση λίπους</a:t>
            </a:r>
          </a:p>
          <a:p>
            <a:pPr marL="273600" indent="-273600">
              <a:buFont typeface="Wingdings" pitchFamily="2" charset="2"/>
              <a:buChar char="Ø"/>
            </a:pPr>
            <a:r>
              <a:rPr lang="el-GR" sz="2200" dirty="0" smtClean="0"/>
              <a:t>Προστασία από αφυδάτωση</a:t>
            </a:r>
          </a:p>
          <a:p>
            <a:pPr marL="273600" indent="-273600">
              <a:buFont typeface="Wingdings" pitchFamily="2" charset="2"/>
              <a:buChar char="Ø"/>
            </a:pPr>
            <a:r>
              <a:rPr lang="el-GR" sz="2200" dirty="0" smtClean="0"/>
              <a:t>Σύνθεση βιταμίνης </a:t>
            </a:r>
            <a:r>
              <a:rPr lang="en-US" sz="2200" dirty="0" smtClean="0"/>
              <a:t>D </a:t>
            </a:r>
            <a:r>
              <a:rPr lang="el-GR" sz="2200" dirty="0" smtClean="0"/>
              <a:t>η οποία βοηθάει στην απορρόφηση του ασβεστίου.</a:t>
            </a:r>
          </a:p>
          <a:p>
            <a:pPr>
              <a:buNone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0" y="188640"/>
            <a:ext cx="472480" cy="632271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404664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200" dirty="0" smtClean="0"/>
              <a:t>Το δέρμα αποτελείται από πάνω προς τα κάτω από τρείς στοιβάδες</a:t>
            </a:r>
            <a:r>
              <a:rPr lang="en-US" sz="22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Επιδερμίδα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Χόριο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Υπόδερμα</a:t>
            </a:r>
          </a:p>
          <a:p>
            <a:pPr>
              <a:buNone/>
            </a:pPr>
            <a:endParaRPr lang="el-GR" sz="2200" dirty="0"/>
          </a:p>
        </p:txBody>
      </p:sp>
      <p:pic>
        <p:nvPicPr>
          <p:cNvPr id="5" name="4 - Εικόνα" descr="60_ski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564904"/>
            <a:ext cx="5782022" cy="34031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48680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επιδερμιδα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8208912" cy="5040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dirty="0" smtClean="0"/>
              <a:t>Η επιδερμίδα από πάνω προς τα κάτω αποτελείται από τις εξής στοιβάδες</a:t>
            </a:r>
            <a:r>
              <a:rPr lang="en-US" sz="2200" dirty="0" smtClean="0"/>
              <a:t>:</a:t>
            </a:r>
          </a:p>
        </p:txBody>
      </p:sp>
      <p:sp>
        <p:nvSpPr>
          <p:cNvPr id="7" name="6 - Θέση περιεχομένου"/>
          <p:cNvSpPr>
            <a:spLocks noGrp="1"/>
          </p:cNvSpPr>
          <p:nvPr>
            <p:ph sz="quarter" idx="2"/>
          </p:nvPr>
        </p:nvSpPr>
        <p:spPr>
          <a:xfrm>
            <a:off x="395536" y="1556792"/>
            <a:ext cx="3657600" cy="36724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200" dirty="0" smtClean="0"/>
              <a:t>Την κεράτινη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Τη διαυγή (μόνο σε παλάμες &amp; πέλματα)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Την κοκκώδη ή κοκκιώδη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Την ακανθωτή ή </a:t>
            </a:r>
            <a:r>
              <a:rPr lang="el-GR" sz="2200" dirty="0" err="1" smtClean="0"/>
              <a:t>μαλπιγιανή</a:t>
            </a:r>
            <a:endParaRPr lang="el-GR" sz="2200" dirty="0" smtClean="0"/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Την βασική ή μητρική</a:t>
            </a:r>
            <a:endParaRPr lang="en-US" sz="2200" dirty="0" smtClean="0"/>
          </a:p>
          <a:p>
            <a:pPr>
              <a:buNone/>
            </a:pPr>
            <a:endParaRPr lang="el-GR" sz="2200" dirty="0"/>
          </a:p>
        </p:txBody>
      </p:sp>
      <p:pic>
        <p:nvPicPr>
          <p:cNvPr id="8" name="7 - Εικόνα" descr="general-anatomy-31-63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1700808"/>
            <a:ext cx="4895373" cy="40707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smtClean="0"/>
              <a:t>Η </a:t>
            </a:r>
            <a:r>
              <a:rPr lang="el-GR" dirty="0" err="1" smtClean="0"/>
              <a:t>διαδικασια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κερατινοποιησησ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7827640" cy="53285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Η αντοχή της επιδερμίδας οφείλεται στα κύτταρα της κεράτινης στιβάδας. Τα </a:t>
            </a:r>
            <a:r>
              <a:rPr lang="el-GR" sz="2200" dirty="0" err="1" smtClean="0"/>
              <a:t>κερατινοκύτταρα</a:t>
            </a:r>
            <a:r>
              <a:rPr lang="el-GR" sz="2200" dirty="0" smtClean="0"/>
              <a:t> είναι νεκρά, απύρηνα κύτταρα και αποτελούνται από μια πρωτεΐνη που λέγεται κερατίνη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Τα κύτταρα της κεράτινης στοιβάδας προέρχονται από τη μητρική στοιβάδα απορρίπτονται και αντικαθίστανται από νέα κύτταρα συνεχώς. Η διαδικασία λέγεται </a:t>
            </a:r>
            <a:r>
              <a:rPr lang="el-GR" sz="2200" b="1" dirty="0" err="1" smtClean="0"/>
              <a:t>κερατινοποίηση</a:t>
            </a:r>
            <a:r>
              <a:rPr lang="el-GR" sz="2200" dirty="0" smtClean="0"/>
              <a:t> και με αυτό τον τρόπο το δέρμα μας ανανεώνεται συνεχώς. Η όλη διαδικασία διαρκεί 21-28 ημέρες επηρεάζεται από παράγοντες όπως</a:t>
            </a:r>
            <a:r>
              <a:rPr lang="en-US" sz="2200" dirty="0" smtClean="0"/>
              <a:t>:</a:t>
            </a:r>
          </a:p>
          <a:p>
            <a:pPr lvl="1" algn="just">
              <a:buFont typeface="Courier New" pitchFamily="49" charset="0"/>
              <a:buChar char="o"/>
            </a:pPr>
            <a:r>
              <a:rPr lang="el-GR" sz="2200" dirty="0" smtClean="0"/>
              <a:t>Η ηλικία</a:t>
            </a:r>
          </a:p>
          <a:p>
            <a:pPr lvl="1" algn="just">
              <a:buFont typeface="Courier New" pitchFamily="49" charset="0"/>
              <a:buChar char="o"/>
            </a:pPr>
            <a:r>
              <a:rPr lang="el-GR" sz="2200" dirty="0" smtClean="0"/>
              <a:t>Η έκθεση στον ήλιο</a:t>
            </a:r>
          </a:p>
          <a:p>
            <a:pPr lvl="1" algn="just">
              <a:buFont typeface="Courier New" pitchFamily="49" charset="0"/>
              <a:buChar char="o"/>
            </a:pPr>
            <a:r>
              <a:rPr lang="el-GR" sz="2200" dirty="0" smtClean="0"/>
              <a:t>Η συνεχής τριβή</a:t>
            </a:r>
          </a:p>
          <a:p>
            <a:pPr lvl="1" algn="just">
              <a:buFont typeface="Courier New" pitchFamily="49" charset="0"/>
              <a:buChar char="o"/>
            </a:pPr>
            <a:r>
              <a:rPr lang="el-GR" sz="2200" dirty="0" smtClean="0"/>
              <a:t>Ασθένειες</a:t>
            </a:r>
          </a:p>
          <a:p>
            <a:pPr lvl="1" algn="just">
              <a:buFont typeface="Wingdings" pitchFamily="2" charset="2"/>
              <a:buChar char="Ø"/>
            </a:pPr>
            <a:endParaRPr lang="el-GR" sz="1900" dirty="0" smtClean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  <p:pic>
        <p:nvPicPr>
          <p:cNvPr id="7" name="AP1 SKIN KERATINIZATION IN EPIDERMIS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283968" y="4005064"/>
            <a:ext cx="3840427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smtClean="0"/>
              <a:t>Το </a:t>
            </a:r>
            <a:r>
              <a:rPr lang="el-GR" dirty="0" err="1" smtClean="0"/>
              <a:t>Χοριο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4873752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Αποτελείται από τη </a:t>
            </a:r>
            <a:r>
              <a:rPr lang="el-GR" sz="2200" dirty="0" err="1" smtClean="0"/>
              <a:t>θηλώδη</a:t>
            </a:r>
            <a:r>
              <a:rPr lang="el-GR" sz="2200" dirty="0" smtClean="0"/>
              <a:t> και τη δικτυωτή στοιβάδα.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Έχει πλούσια αιματική και λεμφική κυκλοφορία.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Περιέχει ίνες κολλαγόνου που έχουν υποστηρικτικό ρόλο και </a:t>
            </a:r>
            <a:r>
              <a:rPr lang="el-GR" sz="2200" dirty="0" err="1" smtClean="0"/>
              <a:t>ελαστίνης</a:t>
            </a:r>
            <a:r>
              <a:rPr lang="el-GR" sz="2200" dirty="0" smtClean="0"/>
              <a:t> που προσδίδουν ελαστικότητα στο δέρμα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6" name="5 - Εικόνα" descr="FG04_0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068960"/>
            <a:ext cx="7101953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580926"/>
          </a:xfrm>
        </p:spPr>
        <p:txBody>
          <a:bodyPr/>
          <a:lstStyle/>
          <a:p>
            <a:pPr algn="ctr"/>
            <a:r>
              <a:rPr lang="el-GR" dirty="0" smtClean="0"/>
              <a:t>Το </a:t>
            </a:r>
            <a:r>
              <a:rPr lang="el-GR" dirty="0" err="1" smtClean="0"/>
              <a:t>υποδερμα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7467600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200" dirty="0" smtClean="0"/>
              <a:t>Αποτελείται κυρίως από λιπώδη ιστό.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Το πάχος του ποικίλλει ανάλογα με την περιοχή και το φύλο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Συμβάλλει στη θερμορύθμιση και στην προστασία από μηχανικές πιέσεις.</a:t>
            </a:r>
            <a:endParaRPr lang="el-GR" sz="2200" dirty="0"/>
          </a:p>
        </p:txBody>
      </p:sp>
      <p:pic>
        <p:nvPicPr>
          <p:cNvPr id="4" name="3 - Εικόνα" descr="20185299-Illustration-of-human-skin-anatomy-Stock-Vect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708920"/>
            <a:ext cx="6615444" cy="4149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724942"/>
          </a:xfrm>
        </p:spPr>
        <p:txBody>
          <a:bodyPr/>
          <a:lstStyle/>
          <a:p>
            <a:pPr algn="ctr"/>
            <a:r>
              <a:rPr lang="el-GR" dirty="0" smtClean="0"/>
              <a:t>Τα </a:t>
            </a:r>
            <a:r>
              <a:rPr lang="el-GR" dirty="0" err="1" smtClean="0"/>
              <a:t>εξαρτηματα</a:t>
            </a:r>
            <a:r>
              <a:rPr lang="el-GR" dirty="0" smtClean="0"/>
              <a:t> του </a:t>
            </a:r>
            <a:r>
              <a:rPr lang="el-GR" dirty="0" err="1" smtClean="0"/>
              <a:t>δερματοσ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755576" y="836712"/>
            <a:ext cx="7179568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200" dirty="0" smtClean="0"/>
              <a:t>Τα εξαρτήματα του δέρματος είναι</a:t>
            </a:r>
            <a:r>
              <a:rPr lang="en-US" sz="22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Οι τρίχες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Τα νύχια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Οι αδένες (ιδρωτοποιοί &amp; σμηγματογόνοι)</a:t>
            </a:r>
            <a:endParaRPr lang="el-GR" sz="2200" dirty="0"/>
          </a:p>
        </p:txBody>
      </p:sp>
      <p:pic>
        <p:nvPicPr>
          <p:cNvPr id="5" name="4 - Εικόνα" descr="cartoon-illustration-layers-skin-pores-anatomy-666034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564904"/>
            <a:ext cx="5472608" cy="4141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910</TotalTime>
  <Words>281</Words>
  <Application>Microsoft Office PowerPoint</Application>
  <PresentationFormat>Προβολή στην οθόνη (4:3)</PresentationFormat>
  <Paragraphs>45</Paragraphs>
  <Slides>8</Slides>
  <Notes>4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Προεξοχή</vt:lpstr>
      <vt:lpstr>Το δερμα δομη &amp; λειτουργια</vt:lpstr>
      <vt:lpstr>Το δερμα</vt:lpstr>
      <vt:lpstr>Διαφάνεια 3</vt:lpstr>
      <vt:lpstr>επιδερμιδα</vt:lpstr>
      <vt:lpstr>Η διαδικασια τησ κερατινοποιησησ</vt:lpstr>
      <vt:lpstr>Το Χοριο </vt:lpstr>
      <vt:lpstr>Το υποδερμα</vt:lpstr>
      <vt:lpstr>Τα εξαρτηματα του δερματοσ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Ανατομια και λειτουργιεσ δερματοσ &amp; τριχων</dc:title>
  <dc:creator>Vaggelis</dc:creator>
  <cp:lastModifiedBy>Vaggelis</cp:lastModifiedBy>
  <cp:revision>87</cp:revision>
  <dcterms:created xsi:type="dcterms:W3CDTF">2017-10-05T17:01:33Z</dcterms:created>
  <dcterms:modified xsi:type="dcterms:W3CDTF">2017-11-12T16:43:56Z</dcterms:modified>
</cp:coreProperties>
</file>