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71" r:id="rId3"/>
    <p:sldId id="257" r:id="rId4"/>
    <p:sldId id="258" r:id="rId5"/>
    <p:sldId id="259" r:id="rId6"/>
    <p:sldId id="260" r:id="rId7"/>
    <p:sldId id="261" r:id="rId8"/>
    <p:sldId id="262" r:id="rId9"/>
    <p:sldId id="263" r:id="rId10"/>
    <p:sldId id="264" r:id="rId11"/>
    <p:sldId id="265" r:id="rId12"/>
    <p:sldId id="266" r:id="rId13"/>
    <p:sldId id="268" r:id="rId14"/>
    <p:sldId id="267" r:id="rId15"/>
    <p:sldId id="269" r:id="rId16"/>
    <p:sldId id="270" r:id="rId17"/>
    <p:sldId id="272" r:id="rId18"/>
    <p:sldId id="273" r:id="rId19"/>
    <p:sldId id="274" r:id="rId20"/>
    <p:sldId id="275" r:id="rId21"/>
    <p:sldId id="276"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269D01E-BC32-4049-B463-5C60D7B0CCD2}" styleName="Στυλ με θέμα 2 - Έμφαση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46F890A9-2807-4EBB-B81D-B2AA78EC7F39}" styleName="Σκούρο στυλ 2 - Έμφαση 5/Έμφαση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Μεσαίο στυλ 2 - Έμφαση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Μεσαίο στυλ 2 - Έμφαση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Μεσαίο στυλ 3 - Έμφαση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D7AC3CCA-C797-4891-BE02-D94E43425B78}" styleName="Μεσαίο στυλ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A107856-5554-42FB-B03E-39F5DBC370BA}" styleName="Μεσαίο στυλ 4 - Έμφαση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Μεσαίο στυλ 4 - Έμφαση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25E5076-3810-47DD-B79F-674D7AD40C01}" styleName="Σκούρο στυλ 1 - Έμφαση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Σκούρο στυλ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Μεσαίο στυλ 4 - Έμφαση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Χωρίς στυλ, χωρίς πλέγμα">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08" y="-27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C189A3-485D-4E2B-B5A0-30B480508204}" type="datetimeFigureOut">
              <a:rPr lang="el-GR" smtClean="0"/>
              <a:pPr/>
              <a:t>29/10/2017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7E517D-4359-421F-9F1F-8884D5D68B3B}"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A7E517D-4359-421F-9F1F-8884D5D68B3B}" type="slidenum">
              <a:rPr lang="el-GR" smtClean="0"/>
              <a:pPr/>
              <a:t>2</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A7E517D-4359-421F-9F1F-8884D5D68B3B}" type="slidenum">
              <a:rPr lang="el-GR" smtClean="0"/>
              <a:pPr/>
              <a:t>18</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A7E517D-4359-421F-9F1F-8884D5D68B3B}" type="slidenum">
              <a:rPr lang="el-GR" smtClean="0"/>
              <a:pPr/>
              <a:t>19</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A7E517D-4359-421F-9F1F-8884D5D68B3B}" type="slidenum">
              <a:rPr lang="el-GR" smtClean="0"/>
              <a:pPr/>
              <a:t>3</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A7E517D-4359-421F-9F1F-8884D5D68B3B}" type="slidenum">
              <a:rPr lang="el-GR" smtClean="0"/>
              <a:pPr/>
              <a:t>5</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baseline="0" dirty="0" smtClean="0"/>
          </a:p>
        </p:txBody>
      </p:sp>
      <p:sp>
        <p:nvSpPr>
          <p:cNvPr id="4" name="3 - Θέση αριθμού διαφάνειας"/>
          <p:cNvSpPr>
            <a:spLocks noGrp="1"/>
          </p:cNvSpPr>
          <p:nvPr>
            <p:ph type="sldNum" sz="quarter" idx="10"/>
          </p:nvPr>
        </p:nvSpPr>
        <p:spPr/>
        <p:txBody>
          <a:bodyPr/>
          <a:lstStyle/>
          <a:p>
            <a:fld id="{AA7E517D-4359-421F-9F1F-8884D5D68B3B}" type="slidenum">
              <a:rPr lang="el-GR" smtClean="0"/>
              <a:pPr/>
              <a:t>6</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l-GR" dirty="0"/>
          </a:p>
        </p:txBody>
      </p:sp>
      <p:sp>
        <p:nvSpPr>
          <p:cNvPr id="4" name="3 - Θέση αριθμού διαφάνειας"/>
          <p:cNvSpPr>
            <a:spLocks noGrp="1"/>
          </p:cNvSpPr>
          <p:nvPr>
            <p:ph type="sldNum" sz="quarter" idx="10"/>
          </p:nvPr>
        </p:nvSpPr>
        <p:spPr/>
        <p:txBody>
          <a:bodyPr/>
          <a:lstStyle/>
          <a:p>
            <a:fld id="{AA7E517D-4359-421F-9F1F-8884D5D68B3B}" type="slidenum">
              <a:rPr lang="el-GR" smtClean="0"/>
              <a:pPr/>
              <a:t>7</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A7E517D-4359-421F-9F1F-8884D5D68B3B}" type="slidenum">
              <a:rPr lang="el-GR" smtClean="0"/>
              <a:pPr/>
              <a:t>9</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A7E517D-4359-421F-9F1F-8884D5D68B3B}" type="slidenum">
              <a:rPr lang="el-GR" smtClean="0"/>
              <a:pPr/>
              <a:t>15</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A7E517D-4359-421F-9F1F-8884D5D68B3B}" type="slidenum">
              <a:rPr lang="el-GR" smtClean="0"/>
              <a:pPr/>
              <a:t>16</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AA7E517D-4359-421F-9F1F-8884D5D68B3B}" type="slidenum">
              <a:rPr lang="el-GR" smtClean="0"/>
              <a:pPr/>
              <a:t>17</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2342CEA3-3058-4D43-AE35-B3DA76CB4003}" type="datetimeFigureOut">
              <a:rPr lang="el-GR" smtClean="0"/>
              <a:pPr/>
              <a:t>29/10/2017</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29/10/2017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29/10/2017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2342CEA3-3058-4D43-AE35-B3DA76CB4003}" type="datetimeFigureOut">
              <a:rPr lang="el-GR" smtClean="0"/>
              <a:pPr/>
              <a:t>29/10/2017</a:t>
            </a:fld>
            <a:endParaRPr lang="el-GR"/>
          </a:p>
        </p:txBody>
      </p:sp>
      <p:sp>
        <p:nvSpPr>
          <p:cNvPr id="9" name="8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2342CEA3-3058-4D43-AE35-B3DA76CB4003}" type="datetimeFigureOut">
              <a:rPr lang="el-GR" smtClean="0"/>
              <a:pPr/>
              <a:t>29/10/2017</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29/10/2017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29/10/2017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2342CEA3-3058-4D43-AE35-B3DA76CB4003}" type="datetimeFigureOut">
              <a:rPr lang="el-GR" smtClean="0"/>
              <a:pPr/>
              <a:t>29/10/2017</a:t>
            </a:fld>
            <a:endParaRPr lang="el-GR"/>
          </a:p>
        </p:txBody>
      </p:sp>
      <p:sp>
        <p:nvSpPr>
          <p:cNvPr id="7" name="6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29/10/2017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2342CEA3-3058-4D43-AE35-B3DA76CB4003}" type="datetimeFigureOut">
              <a:rPr lang="el-GR" smtClean="0"/>
              <a:pPr/>
              <a:t>29/10/2017</a:t>
            </a:fld>
            <a:endParaRPr lang="el-GR"/>
          </a:p>
        </p:txBody>
      </p:sp>
      <p:sp>
        <p:nvSpPr>
          <p:cNvPr id="22" name="21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2342CEA3-3058-4D43-AE35-B3DA76CB4003}" type="datetimeFigureOut">
              <a:rPr lang="el-GR" smtClean="0"/>
              <a:pPr/>
              <a:t>29/10/2017</a:t>
            </a:fld>
            <a:endParaRPr lang="el-GR"/>
          </a:p>
        </p:txBody>
      </p:sp>
      <p:sp>
        <p:nvSpPr>
          <p:cNvPr id="18" name="17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342CEA3-3058-4D43-AE35-B3DA76CB4003}" type="datetimeFigureOut">
              <a:rPr lang="el-GR" smtClean="0"/>
              <a:pPr/>
              <a:t>29/10/2017</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051720" y="1628800"/>
            <a:ext cx="6696744" cy="1373538"/>
          </a:xfrm>
        </p:spPr>
        <p:txBody>
          <a:bodyPr>
            <a:noAutofit/>
          </a:bodyPr>
          <a:lstStyle/>
          <a:p>
            <a:pPr algn="ctr"/>
            <a:r>
              <a:rPr lang="el-GR" sz="4000" dirty="0" err="1" smtClean="0"/>
              <a:t>Τοξικολογια</a:t>
            </a:r>
            <a:r>
              <a:rPr lang="el-GR" sz="4000" dirty="0" smtClean="0"/>
              <a:t> </a:t>
            </a:r>
            <a:r>
              <a:rPr lang="el-GR" sz="4000" dirty="0" err="1" smtClean="0"/>
              <a:t>καλλυντικων</a:t>
            </a:r>
            <a:r>
              <a:rPr lang="el-GR" sz="4000" dirty="0" smtClean="0"/>
              <a:t> </a:t>
            </a:r>
            <a:r>
              <a:rPr lang="el-GR" sz="4000" dirty="0" err="1" smtClean="0"/>
              <a:t>προϊοντων</a:t>
            </a:r>
            <a:endParaRPr lang="el-GR" sz="4000"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φωτοαντιδρασεισ</a:t>
            </a:r>
            <a:endParaRPr lang="el-GR" dirty="0"/>
          </a:p>
        </p:txBody>
      </p:sp>
      <p:sp>
        <p:nvSpPr>
          <p:cNvPr id="3" name="2 - Θέση περιεχομένου"/>
          <p:cNvSpPr>
            <a:spLocks noGrp="1"/>
          </p:cNvSpPr>
          <p:nvPr>
            <p:ph sz="quarter" idx="1"/>
          </p:nvPr>
        </p:nvSpPr>
        <p:spPr>
          <a:xfrm>
            <a:off x="467544" y="908720"/>
            <a:ext cx="7467600" cy="4873752"/>
          </a:xfrm>
        </p:spPr>
        <p:txBody>
          <a:bodyPr>
            <a:normAutofit/>
          </a:bodyPr>
          <a:lstStyle/>
          <a:p>
            <a:pPr marL="0" indent="0" algn="just">
              <a:buNone/>
            </a:pPr>
            <a:r>
              <a:rPr lang="el-GR" sz="2200" dirty="0" smtClean="0"/>
              <a:t>Οι </a:t>
            </a:r>
            <a:r>
              <a:rPr lang="el-GR" sz="2200" dirty="0" err="1" smtClean="0"/>
              <a:t>φωτοαντιδράσεις</a:t>
            </a:r>
            <a:r>
              <a:rPr lang="el-GR" sz="2200" dirty="0" smtClean="0"/>
              <a:t> προκαλούνται από τη συνδυασμένη δράση του καλλυντικού ή της ουσίας και του ηλιακού φωτός. Διακρίνονται σε δύο κατηγορίες</a:t>
            </a:r>
            <a:r>
              <a:rPr lang="en-US" sz="2200" dirty="0" smtClean="0"/>
              <a:t>:</a:t>
            </a:r>
          </a:p>
          <a:p>
            <a:pPr marL="457200" indent="-457200">
              <a:buSzPct val="90000"/>
              <a:buFont typeface="+mj-lt"/>
              <a:buAutoNum type="arabicPeriod"/>
            </a:pPr>
            <a:r>
              <a:rPr lang="el-GR" sz="2200" dirty="0" err="1" smtClean="0"/>
              <a:t>Φωτοαλλεγίες</a:t>
            </a:r>
            <a:endParaRPr lang="el-GR" sz="2200" dirty="0" smtClean="0"/>
          </a:p>
          <a:p>
            <a:pPr marL="457200" indent="-457200">
              <a:buSzPct val="90000"/>
              <a:buFont typeface="+mj-lt"/>
              <a:buAutoNum type="arabicPeriod"/>
            </a:pPr>
            <a:r>
              <a:rPr lang="el-GR" sz="2200" dirty="0" err="1" smtClean="0"/>
              <a:t>Φωτοτοξικές</a:t>
            </a:r>
            <a:r>
              <a:rPr lang="el-GR" sz="2200" dirty="0" smtClean="0"/>
              <a:t> αντιδράσεις</a:t>
            </a:r>
            <a:endParaRPr lang="en-US" sz="22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φωτοαλλεργιεσ</a:t>
            </a:r>
            <a:endParaRPr lang="el-GR" dirty="0"/>
          </a:p>
        </p:txBody>
      </p:sp>
      <p:sp>
        <p:nvSpPr>
          <p:cNvPr id="3" name="2 - Θέση περιεχομένου"/>
          <p:cNvSpPr>
            <a:spLocks noGrp="1"/>
          </p:cNvSpPr>
          <p:nvPr>
            <p:ph sz="quarter" idx="1"/>
          </p:nvPr>
        </p:nvSpPr>
        <p:spPr>
          <a:xfrm>
            <a:off x="467544" y="836712"/>
            <a:ext cx="7467600" cy="4873752"/>
          </a:xfrm>
        </p:spPr>
        <p:txBody>
          <a:bodyPr>
            <a:normAutofit/>
          </a:bodyPr>
          <a:lstStyle/>
          <a:p>
            <a:pPr algn="just">
              <a:buFont typeface="Wingdings" pitchFamily="2" charset="2"/>
              <a:buChar char="Ø"/>
            </a:pPr>
            <a:r>
              <a:rPr lang="el-GR" sz="2200" dirty="0" smtClean="0"/>
              <a:t>Η ουσία η οποία υπό φυσιολογικές συνθήκες δεν προκαλεί ερεθισμό, με την επίδραση του ηλιακού φωτός υφίσταται χημικές μεταβολές και μετατρέπεται σε αλλεργιογόνο.</a:t>
            </a:r>
          </a:p>
          <a:p>
            <a:pPr algn="just">
              <a:buFont typeface="Wingdings" pitchFamily="2" charset="2"/>
              <a:buChar char="Ø"/>
            </a:pPr>
            <a:r>
              <a:rPr lang="el-GR" sz="2200" dirty="0" smtClean="0"/>
              <a:t>Προσβάλλει ορισμένα μόνο άτομα τα οποία έχουν ευαισθησία στο αλλεργιογόνο.</a:t>
            </a:r>
            <a:endParaRPr lang="en-US" sz="2200" dirty="0" smtClean="0"/>
          </a:p>
          <a:p>
            <a:pPr algn="just">
              <a:buFont typeface="Wingdings" pitchFamily="2" charset="2"/>
              <a:buChar char="Ø"/>
            </a:pPr>
            <a:r>
              <a:rPr lang="el-GR" sz="2200" dirty="0" smtClean="0"/>
              <a:t>Δεν εμφανίζονται με την πρώτη έκθεση στον ήλιο καθώς χρειάζεται ένα χρονικό διάστημα για να ευαισθητοποιηθεί το άτομο.</a:t>
            </a:r>
          </a:p>
          <a:p>
            <a:pPr algn="just">
              <a:buFont typeface="Wingdings" pitchFamily="2" charset="2"/>
              <a:buChar char="Ø"/>
            </a:pPr>
            <a:r>
              <a:rPr lang="el-GR" sz="2200" dirty="0" smtClean="0"/>
              <a:t>Υπάρχει συμμετοχή του ανοσοποιητικού στην αλλεργική αντίδραση.</a:t>
            </a:r>
          </a:p>
          <a:p>
            <a:pPr algn="just">
              <a:buFont typeface="Wingdings" pitchFamily="2" charset="2"/>
              <a:buChar char="Ø"/>
            </a:pPr>
            <a:r>
              <a:rPr lang="el-GR" sz="2200" dirty="0" smtClean="0"/>
              <a:t>Μπορεί να προκληθεί από συνδυασμό ουσιών.</a:t>
            </a:r>
          </a:p>
          <a:p>
            <a:pPr algn="just">
              <a:buFont typeface="Wingdings" pitchFamily="2" charset="2"/>
              <a:buChar char="Ø"/>
            </a:pPr>
            <a:r>
              <a:rPr lang="el-GR" sz="2200" dirty="0" smtClean="0"/>
              <a:t>Εκδηλώνεται με ποικιλία δερματικών βλαβών όπως ερεθισμό, κνησμό, απολέπιση, οίδημα, εξανθήματα κτλ.</a:t>
            </a:r>
            <a:endParaRPr lang="el-GR"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7467600" cy="580926"/>
          </a:xfrm>
        </p:spPr>
        <p:txBody>
          <a:bodyPr/>
          <a:lstStyle/>
          <a:p>
            <a:pPr algn="ctr"/>
            <a:r>
              <a:rPr lang="el-GR" dirty="0" err="1" smtClean="0"/>
              <a:t>Φωτοτοξικη</a:t>
            </a:r>
            <a:r>
              <a:rPr lang="el-GR" dirty="0" smtClean="0"/>
              <a:t> </a:t>
            </a:r>
            <a:r>
              <a:rPr lang="el-GR" dirty="0" err="1" smtClean="0"/>
              <a:t>δερματιτιδα</a:t>
            </a:r>
            <a:endParaRPr lang="el-GR" dirty="0"/>
          </a:p>
        </p:txBody>
      </p:sp>
      <p:sp>
        <p:nvSpPr>
          <p:cNvPr id="3" name="2 - Θέση περιεχομένου"/>
          <p:cNvSpPr>
            <a:spLocks noGrp="1"/>
          </p:cNvSpPr>
          <p:nvPr>
            <p:ph sz="quarter" idx="1"/>
          </p:nvPr>
        </p:nvSpPr>
        <p:spPr>
          <a:xfrm>
            <a:off x="611560" y="980728"/>
            <a:ext cx="7467600" cy="4873752"/>
          </a:xfrm>
        </p:spPr>
        <p:txBody>
          <a:bodyPr>
            <a:normAutofit/>
          </a:bodyPr>
          <a:lstStyle/>
          <a:p>
            <a:pPr algn="just">
              <a:buFont typeface="Wingdings" pitchFamily="2" charset="2"/>
              <a:buChar char="Ø"/>
            </a:pPr>
            <a:r>
              <a:rPr lang="el-GR" sz="2200" dirty="0" smtClean="0"/>
              <a:t>Η υπεύθυνη για την αντίδραση ουσία αυξάνει την απορρόφηση της ηλιακής ακτινοβολίας από το δέρμα.</a:t>
            </a:r>
          </a:p>
          <a:p>
            <a:pPr algn="just">
              <a:buFont typeface="Wingdings" pitchFamily="2" charset="2"/>
              <a:buChar char="Ø"/>
            </a:pPr>
            <a:r>
              <a:rPr lang="el-GR" sz="2200" dirty="0" smtClean="0"/>
              <a:t>Το αποτέλεσμα είναι η εκδήλωση σοβαρού και εκτεταμένου εγκαύματος.</a:t>
            </a:r>
          </a:p>
          <a:p>
            <a:pPr algn="just">
              <a:buFont typeface="Wingdings" pitchFamily="2" charset="2"/>
              <a:buChar char="Ø"/>
            </a:pPr>
            <a:r>
              <a:rPr lang="el-GR" sz="2200" dirty="0" smtClean="0"/>
              <a:t>Προσβάλλει όλα τα άτομα που θα χρησιμοποιήσουν την ουσία ή το προϊόν.</a:t>
            </a:r>
          </a:p>
          <a:p>
            <a:pPr algn="just">
              <a:buFont typeface="Wingdings" pitchFamily="2" charset="2"/>
              <a:buChar char="Ø"/>
            </a:pPr>
            <a:r>
              <a:rPr lang="el-GR" sz="2200" dirty="0" smtClean="0"/>
              <a:t>Δεν υπάρχει χημική μεταβολή στη σύσταση της ουσίας.</a:t>
            </a:r>
          </a:p>
          <a:p>
            <a:pPr algn="just">
              <a:buFont typeface="Wingdings" pitchFamily="2" charset="2"/>
              <a:buChar char="Ø"/>
            </a:pPr>
            <a:r>
              <a:rPr lang="el-GR" sz="2200" dirty="0" smtClean="0"/>
              <a:t>Εκδηλώνεται σχεδόν αμέσως μετά την έκθεση στον ήλιο (15 λεπτά έως 6 ώρες μετά την έκθεση).</a:t>
            </a:r>
            <a:endParaRPr lang="el-GR"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0" y="404664"/>
            <a:ext cx="616496" cy="5962674"/>
          </a:xfrm>
        </p:spPr>
        <p:txBody>
          <a:bodyPr/>
          <a:lstStyle/>
          <a:p>
            <a:endParaRPr lang="el-GR" dirty="0"/>
          </a:p>
        </p:txBody>
      </p:sp>
      <p:pic>
        <p:nvPicPr>
          <p:cNvPr id="5" name="4 - Θέση περιεχομένου" descr="18010032_10100850320188959_158538639950852789_n.jpg"/>
          <p:cNvPicPr>
            <a:picLocks noGrp="1" noChangeAspect="1"/>
          </p:cNvPicPr>
          <p:nvPr>
            <p:ph sz="quarter" idx="1"/>
          </p:nvPr>
        </p:nvPicPr>
        <p:blipFill>
          <a:blip r:embed="rId2" cstate="print"/>
          <a:stretch>
            <a:fillRect/>
          </a:stretch>
        </p:blipFill>
        <p:spPr>
          <a:xfrm>
            <a:off x="5508104" y="3501008"/>
            <a:ext cx="3168352" cy="3168352"/>
          </a:xfrm>
        </p:spPr>
      </p:pic>
      <p:pic>
        <p:nvPicPr>
          <p:cNvPr id="6" name="5 - Εικόνα" descr="17991862_10100850320208919_8552814115935095058_n.jpg"/>
          <p:cNvPicPr>
            <a:picLocks noChangeAspect="1"/>
          </p:cNvPicPr>
          <p:nvPr/>
        </p:nvPicPr>
        <p:blipFill>
          <a:blip r:embed="rId3" cstate="print"/>
          <a:stretch>
            <a:fillRect/>
          </a:stretch>
        </p:blipFill>
        <p:spPr>
          <a:xfrm>
            <a:off x="5508104" y="260648"/>
            <a:ext cx="3168352" cy="3168352"/>
          </a:xfrm>
          <a:prstGeom prst="rect">
            <a:avLst/>
          </a:prstGeom>
        </p:spPr>
      </p:pic>
      <p:pic>
        <p:nvPicPr>
          <p:cNvPr id="7" name="6 - Εικόνα" descr="17991242_10100850320159019_185068304287942140_n.jpg"/>
          <p:cNvPicPr>
            <a:picLocks noChangeAspect="1"/>
          </p:cNvPicPr>
          <p:nvPr/>
        </p:nvPicPr>
        <p:blipFill>
          <a:blip r:embed="rId4" cstate="print"/>
          <a:stretch>
            <a:fillRect/>
          </a:stretch>
        </p:blipFill>
        <p:spPr>
          <a:xfrm>
            <a:off x="251520" y="188640"/>
            <a:ext cx="4941168" cy="4941168"/>
          </a:xfrm>
          <a:prstGeom prst="rect">
            <a:avLst/>
          </a:prstGeom>
        </p:spPr>
      </p:pic>
      <p:sp>
        <p:nvSpPr>
          <p:cNvPr id="8" name="7 - TextBox"/>
          <p:cNvSpPr txBox="1"/>
          <p:nvPr/>
        </p:nvSpPr>
        <p:spPr>
          <a:xfrm>
            <a:off x="251520" y="5301208"/>
            <a:ext cx="5112568" cy="101566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l-GR" sz="2000" dirty="0" err="1" smtClean="0"/>
              <a:t>Φωτοτοξική</a:t>
            </a:r>
            <a:r>
              <a:rPr lang="el-GR" sz="2000" dirty="0" smtClean="0"/>
              <a:t> δερματίτιδα. Στη συγκεκριμένη περίπτωση η ασθενής τοποθέτησε αιθέρια έλαια στο δέρμα της και μετά έκανε </a:t>
            </a:r>
            <a:r>
              <a:rPr lang="en-US" sz="2000" dirty="0" smtClean="0"/>
              <a:t>solarium.</a:t>
            </a:r>
            <a:endParaRPr lang="el-GR"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1012974"/>
          </a:xfrm>
        </p:spPr>
        <p:txBody>
          <a:bodyPr/>
          <a:lstStyle/>
          <a:p>
            <a:pPr algn="ctr"/>
            <a:r>
              <a:rPr lang="el-GR" dirty="0" err="1" smtClean="0"/>
              <a:t>Διαφορεσ</a:t>
            </a:r>
            <a:r>
              <a:rPr lang="el-GR" dirty="0" smtClean="0"/>
              <a:t> </a:t>
            </a:r>
            <a:r>
              <a:rPr lang="el-GR" dirty="0" err="1" smtClean="0"/>
              <a:t>φωτοτοξικησ</a:t>
            </a:r>
            <a:r>
              <a:rPr lang="el-GR" dirty="0" smtClean="0"/>
              <a:t> – </a:t>
            </a:r>
            <a:r>
              <a:rPr lang="el-GR" dirty="0" err="1" smtClean="0"/>
              <a:t>φωτοαλλεργικησ</a:t>
            </a:r>
            <a:r>
              <a:rPr lang="el-GR" dirty="0" smtClean="0"/>
              <a:t> </a:t>
            </a:r>
            <a:r>
              <a:rPr lang="el-GR" dirty="0" err="1" smtClean="0"/>
              <a:t>δερματιτιδασ</a:t>
            </a:r>
            <a:endParaRPr lang="el-GR" dirty="0"/>
          </a:p>
        </p:txBody>
      </p:sp>
      <p:graphicFrame>
        <p:nvGraphicFramePr>
          <p:cNvPr id="4" name="3 - Θέση περιεχομένου"/>
          <p:cNvGraphicFramePr>
            <a:graphicFrameLocks noGrp="1"/>
          </p:cNvGraphicFramePr>
          <p:nvPr>
            <p:ph sz="quarter" idx="1"/>
          </p:nvPr>
        </p:nvGraphicFramePr>
        <p:xfrm>
          <a:off x="467544" y="1340768"/>
          <a:ext cx="8064126" cy="5042823"/>
        </p:xfrm>
        <a:graphic>
          <a:graphicData uri="http://schemas.openxmlformats.org/drawingml/2006/table">
            <a:tbl>
              <a:tblPr firstRow="1" bandRow="1">
                <a:tableStyleId>{21E4AEA4-8DFA-4A89-87EB-49C32662AFE0}</a:tableStyleId>
              </a:tblPr>
              <a:tblGrid>
                <a:gridCol w="2688042"/>
                <a:gridCol w="2496534"/>
                <a:gridCol w="2879550"/>
              </a:tblGrid>
              <a:tr h="444537">
                <a:tc>
                  <a:txBody>
                    <a:bodyPr/>
                    <a:lstStyle/>
                    <a:p>
                      <a:endParaRPr lang="el-GR" dirty="0"/>
                    </a:p>
                  </a:txBody>
                  <a:tcPr/>
                </a:tc>
                <a:tc>
                  <a:txBody>
                    <a:bodyPr/>
                    <a:lstStyle/>
                    <a:p>
                      <a:pPr algn="ctr"/>
                      <a:r>
                        <a:rPr lang="el-GR" dirty="0" smtClean="0"/>
                        <a:t>ΦΩΤΟΤΟΞΙΚΗ</a:t>
                      </a:r>
                      <a:r>
                        <a:rPr lang="el-GR" baseline="0" dirty="0" smtClean="0"/>
                        <a:t> ΔΕΡΜΑΤΙΤΙΔΑ</a:t>
                      </a:r>
                      <a:endParaRPr lang="el-GR" dirty="0"/>
                    </a:p>
                  </a:txBody>
                  <a:tcPr/>
                </a:tc>
                <a:tc>
                  <a:txBody>
                    <a:bodyPr/>
                    <a:lstStyle/>
                    <a:p>
                      <a:pPr algn="ctr"/>
                      <a:r>
                        <a:rPr lang="el-GR" dirty="0" smtClean="0"/>
                        <a:t>ΦΩΤΟΑΛΛΕΡΓΙΚΗ ΔΕΡΜΑΤΙΤΙΔΑ</a:t>
                      </a:r>
                      <a:endParaRPr lang="el-GR" dirty="0"/>
                    </a:p>
                  </a:txBody>
                  <a:tcPr/>
                </a:tc>
              </a:tr>
              <a:tr h="444537">
                <a:tc>
                  <a:txBody>
                    <a:bodyPr/>
                    <a:lstStyle/>
                    <a:p>
                      <a:r>
                        <a:rPr lang="el-GR" dirty="0" smtClean="0"/>
                        <a:t>ΕΙΔΟΣ ΔΕΡΜΑΤΟΣ</a:t>
                      </a:r>
                      <a:endParaRPr lang="el-GR" dirty="0"/>
                    </a:p>
                  </a:txBody>
                  <a:tcPr anchor="ctr"/>
                </a:tc>
                <a:tc>
                  <a:txBody>
                    <a:bodyPr/>
                    <a:lstStyle/>
                    <a:p>
                      <a:pPr algn="ctr"/>
                      <a:r>
                        <a:rPr lang="el-GR" dirty="0" smtClean="0"/>
                        <a:t>Όλα</a:t>
                      </a:r>
                      <a:r>
                        <a:rPr lang="el-GR" baseline="0" dirty="0" smtClean="0"/>
                        <a:t> τα δέρματα</a:t>
                      </a:r>
                      <a:endParaRPr lang="el-GR" dirty="0"/>
                    </a:p>
                  </a:txBody>
                  <a:tcPr anchor="ctr"/>
                </a:tc>
                <a:tc>
                  <a:txBody>
                    <a:bodyPr/>
                    <a:lstStyle/>
                    <a:p>
                      <a:pPr algn="ctr"/>
                      <a:r>
                        <a:rPr lang="el-GR" dirty="0" smtClean="0"/>
                        <a:t>Δέρματα</a:t>
                      </a:r>
                      <a:r>
                        <a:rPr lang="el-GR" baseline="0" dirty="0" smtClean="0"/>
                        <a:t> με προδιάθεση</a:t>
                      </a:r>
                      <a:endParaRPr lang="el-GR" dirty="0"/>
                    </a:p>
                  </a:txBody>
                  <a:tcPr anchor="ctr"/>
                </a:tc>
              </a:tr>
              <a:tr h="444537">
                <a:tc>
                  <a:txBody>
                    <a:bodyPr/>
                    <a:lstStyle/>
                    <a:p>
                      <a:r>
                        <a:rPr lang="el-GR" dirty="0" smtClean="0"/>
                        <a:t>ΧΡΟΝΟΣ ΕΠΩΑΣΗΣ</a:t>
                      </a:r>
                      <a:endParaRPr lang="el-GR" dirty="0"/>
                    </a:p>
                  </a:txBody>
                  <a:tcPr anchor="ctr"/>
                </a:tc>
                <a:tc>
                  <a:txBody>
                    <a:bodyPr/>
                    <a:lstStyle/>
                    <a:p>
                      <a:pPr algn="ctr"/>
                      <a:r>
                        <a:rPr lang="el-GR" dirty="0" smtClean="0"/>
                        <a:t>Όχι</a:t>
                      </a:r>
                      <a:endParaRPr lang="el-GR" dirty="0"/>
                    </a:p>
                  </a:txBody>
                  <a:tcPr anchor="ctr"/>
                </a:tc>
                <a:tc>
                  <a:txBody>
                    <a:bodyPr/>
                    <a:lstStyle/>
                    <a:p>
                      <a:pPr algn="ctr"/>
                      <a:r>
                        <a:rPr lang="el-GR" dirty="0" smtClean="0"/>
                        <a:t>Ναι</a:t>
                      </a:r>
                      <a:endParaRPr lang="el-GR" dirty="0"/>
                    </a:p>
                  </a:txBody>
                  <a:tcPr anchor="ctr"/>
                </a:tc>
              </a:tr>
              <a:tr h="767283">
                <a:tc>
                  <a:txBody>
                    <a:bodyPr/>
                    <a:lstStyle/>
                    <a:p>
                      <a:r>
                        <a:rPr lang="el-GR" dirty="0" smtClean="0"/>
                        <a:t>ΣΥΜΜΕΤΟΧΗ ΑΝΟΣΟΠΟΙΗΤΙΚΟΥ</a:t>
                      </a:r>
                      <a:endParaRPr lang="el-GR" dirty="0"/>
                    </a:p>
                  </a:txBody>
                  <a:tcPr anchor="ctr"/>
                </a:tc>
                <a:tc>
                  <a:txBody>
                    <a:bodyPr/>
                    <a:lstStyle/>
                    <a:p>
                      <a:pPr algn="ctr"/>
                      <a:r>
                        <a:rPr lang="el-GR" dirty="0" smtClean="0"/>
                        <a:t>Όχι</a:t>
                      </a:r>
                      <a:endParaRPr lang="el-GR" dirty="0"/>
                    </a:p>
                  </a:txBody>
                  <a:tcPr anchor="ctr"/>
                </a:tc>
                <a:tc>
                  <a:txBody>
                    <a:bodyPr/>
                    <a:lstStyle/>
                    <a:p>
                      <a:pPr algn="ctr"/>
                      <a:r>
                        <a:rPr lang="el-GR" dirty="0" smtClean="0"/>
                        <a:t>Ναι</a:t>
                      </a:r>
                      <a:endParaRPr lang="el-GR" dirty="0"/>
                    </a:p>
                  </a:txBody>
                  <a:tcPr anchor="ctr"/>
                </a:tc>
              </a:tr>
              <a:tr h="444537">
                <a:tc>
                  <a:txBody>
                    <a:bodyPr/>
                    <a:lstStyle/>
                    <a:p>
                      <a:r>
                        <a:rPr lang="el-GR" dirty="0" smtClean="0"/>
                        <a:t>ΣΥΝΔΥΑΣΜΟΣ ΟΥΣΙΩΝ</a:t>
                      </a:r>
                      <a:endParaRPr lang="el-GR" dirty="0"/>
                    </a:p>
                  </a:txBody>
                  <a:tcPr anchor="ctr"/>
                </a:tc>
                <a:tc>
                  <a:txBody>
                    <a:bodyPr/>
                    <a:lstStyle/>
                    <a:p>
                      <a:pPr algn="ctr"/>
                      <a:r>
                        <a:rPr lang="el-GR" dirty="0" smtClean="0"/>
                        <a:t>Όχι</a:t>
                      </a:r>
                      <a:endParaRPr lang="el-GR" dirty="0"/>
                    </a:p>
                  </a:txBody>
                  <a:tcPr anchor="ctr"/>
                </a:tc>
                <a:tc>
                  <a:txBody>
                    <a:bodyPr/>
                    <a:lstStyle/>
                    <a:p>
                      <a:pPr algn="ctr"/>
                      <a:r>
                        <a:rPr lang="el-GR" dirty="0" smtClean="0"/>
                        <a:t>Μερικές</a:t>
                      </a:r>
                      <a:r>
                        <a:rPr lang="el-GR" baseline="0" dirty="0" smtClean="0"/>
                        <a:t> φορές</a:t>
                      </a:r>
                      <a:endParaRPr lang="el-GR" dirty="0"/>
                    </a:p>
                  </a:txBody>
                  <a:tcPr anchor="ctr"/>
                </a:tc>
              </a:tr>
              <a:tr h="767283">
                <a:tc>
                  <a:txBody>
                    <a:bodyPr/>
                    <a:lstStyle/>
                    <a:p>
                      <a:r>
                        <a:rPr lang="el-GR" baseline="0" dirty="0" smtClean="0"/>
                        <a:t>ΠΟΣΟΤΗΤΑ ΤΗΣ ΟΥΣΙΑΣ</a:t>
                      </a:r>
                      <a:endParaRPr lang="el-GR" dirty="0"/>
                    </a:p>
                  </a:txBody>
                  <a:tcPr anchor="ctr"/>
                </a:tc>
                <a:tc>
                  <a:txBody>
                    <a:bodyPr/>
                    <a:lstStyle/>
                    <a:p>
                      <a:pPr algn="ctr"/>
                      <a:r>
                        <a:rPr lang="el-GR" dirty="0" smtClean="0"/>
                        <a:t>Μεγαλύτερη</a:t>
                      </a:r>
                      <a:endParaRPr lang="el-GR" dirty="0"/>
                    </a:p>
                  </a:txBody>
                  <a:tcPr anchor="ctr"/>
                </a:tc>
                <a:tc>
                  <a:txBody>
                    <a:bodyPr/>
                    <a:lstStyle/>
                    <a:p>
                      <a:pPr algn="ctr"/>
                      <a:r>
                        <a:rPr lang="el-GR" dirty="0" smtClean="0"/>
                        <a:t>Μικρή</a:t>
                      </a:r>
                      <a:endParaRPr lang="el-GR" dirty="0"/>
                    </a:p>
                  </a:txBody>
                  <a:tcPr anchor="ctr"/>
                </a:tc>
              </a:tr>
              <a:tr h="767283">
                <a:tc>
                  <a:txBody>
                    <a:bodyPr/>
                    <a:lstStyle/>
                    <a:p>
                      <a:r>
                        <a:rPr lang="el-GR" dirty="0" smtClean="0"/>
                        <a:t>ΧΗΜΙΚΕΣ ΑΛΛΑΓΕΣ</a:t>
                      </a:r>
                      <a:r>
                        <a:rPr lang="el-GR" baseline="0" dirty="0" smtClean="0"/>
                        <a:t> ΣΤΗ ΣΥΣΤΑΣΗ ΤΗΣ ΟΥΣΙΑΣ</a:t>
                      </a:r>
                      <a:endParaRPr lang="el-GR" dirty="0"/>
                    </a:p>
                  </a:txBody>
                  <a:tcPr anchor="ctr"/>
                </a:tc>
                <a:tc>
                  <a:txBody>
                    <a:bodyPr/>
                    <a:lstStyle/>
                    <a:p>
                      <a:pPr algn="ctr"/>
                      <a:r>
                        <a:rPr lang="el-GR" dirty="0" smtClean="0"/>
                        <a:t>Όχι</a:t>
                      </a:r>
                      <a:endParaRPr lang="el-GR" dirty="0"/>
                    </a:p>
                  </a:txBody>
                  <a:tcPr anchor="ctr"/>
                </a:tc>
                <a:tc>
                  <a:txBody>
                    <a:bodyPr/>
                    <a:lstStyle/>
                    <a:p>
                      <a:pPr algn="ctr"/>
                      <a:r>
                        <a:rPr lang="el-GR" dirty="0" smtClean="0"/>
                        <a:t>Ναι</a:t>
                      </a:r>
                      <a:endParaRPr lang="el-GR" dirty="0"/>
                    </a:p>
                  </a:txBody>
                  <a:tcPr anchor="ctr"/>
                </a:tc>
              </a:tr>
              <a:tr h="767283">
                <a:tc>
                  <a:txBody>
                    <a:bodyPr/>
                    <a:lstStyle/>
                    <a:p>
                      <a:r>
                        <a:rPr lang="el-GR" dirty="0" smtClean="0"/>
                        <a:t>ΣΥΜΠΤΩΜΑΤΑ</a:t>
                      </a:r>
                      <a:endParaRPr lang="el-GR" dirty="0"/>
                    </a:p>
                  </a:txBody>
                  <a:tcPr anchor="ctr"/>
                </a:tc>
                <a:tc>
                  <a:txBody>
                    <a:bodyPr/>
                    <a:lstStyle/>
                    <a:p>
                      <a:pPr algn="ctr"/>
                      <a:r>
                        <a:rPr lang="el-GR" dirty="0" smtClean="0"/>
                        <a:t>Σοβαρό</a:t>
                      </a:r>
                      <a:r>
                        <a:rPr lang="el-GR" baseline="0" dirty="0" smtClean="0"/>
                        <a:t> &amp; εκτεταμένο έγκαυμα</a:t>
                      </a:r>
                      <a:endParaRPr lang="el-GR" dirty="0"/>
                    </a:p>
                  </a:txBody>
                  <a:tcPr anchor="ctr"/>
                </a:tc>
                <a:tc>
                  <a:txBody>
                    <a:bodyPr/>
                    <a:lstStyle/>
                    <a:p>
                      <a:pPr algn="ctr"/>
                      <a:r>
                        <a:rPr lang="el-GR" dirty="0" smtClean="0"/>
                        <a:t>Ποικιλία</a:t>
                      </a:r>
                      <a:r>
                        <a:rPr lang="el-GR" baseline="0" dirty="0" smtClean="0"/>
                        <a:t> βλαβών (ερύθημα, εξανθήματα κτλ)</a:t>
                      </a:r>
                      <a:endParaRPr lang="el-GR" dirty="0"/>
                    </a:p>
                  </a:txBody>
                  <a:tcPr anchor="ct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776864" cy="1035496"/>
          </a:xfrm>
        </p:spPr>
        <p:txBody>
          <a:bodyPr>
            <a:normAutofit/>
          </a:bodyPr>
          <a:lstStyle/>
          <a:p>
            <a:pPr algn="ctr"/>
            <a:r>
              <a:rPr lang="el-GR" dirty="0" err="1" smtClean="0"/>
              <a:t>Προϊοντα</a:t>
            </a:r>
            <a:r>
              <a:rPr lang="el-GR" dirty="0" smtClean="0"/>
              <a:t> που </a:t>
            </a:r>
            <a:r>
              <a:rPr lang="el-GR" dirty="0" err="1" smtClean="0"/>
              <a:t>μπορουν</a:t>
            </a:r>
            <a:r>
              <a:rPr lang="el-GR" dirty="0" smtClean="0"/>
              <a:t> να </a:t>
            </a:r>
            <a:r>
              <a:rPr lang="el-GR" dirty="0" err="1" smtClean="0"/>
              <a:t>προκαλεσουν</a:t>
            </a:r>
            <a:r>
              <a:rPr lang="el-GR" dirty="0" smtClean="0"/>
              <a:t> </a:t>
            </a:r>
            <a:r>
              <a:rPr lang="el-GR" dirty="0" err="1" smtClean="0"/>
              <a:t>φωτοαντιδρασεισ</a:t>
            </a:r>
            <a:endParaRPr lang="el-GR" dirty="0"/>
          </a:p>
        </p:txBody>
      </p:sp>
      <p:sp>
        <p:nvSpPr>
          <p:cNvPr id="3" name="2 - Θέση περιεχομένου"/>
          <p:cNvSpPr>
            <a:spLocks noGrp="1"/>
          </p:cNvSpPr>
          <p:nvPr>
            <p:ph sz="quarter" idx="1"/>
          </p:nvPr>
        </p:nvSpPr>
        <p:spPr>
          <a:xfrm>
            <a:off x="467544" y="1484784"/>
            <a:ext cx="7467600" cy="4104456"/>
          </a:xfrm>
        </p:spPr>
        <p:txBody>
          <a:bodyPr/>
          <a:lstStyle/>
          <a:p>
            <a:pPr>
              <a:buFont typeface="Wingdings" pitchFamily="2" charset="2"/>
              <a:buChar char="Ø"/>
            </a:pPr>
            <a:r>
              <a:rPr lang="el-GR" sz="2200" dirty="0" smtClean="0"/>
              <a:t>Αρώματα</a:t>
            </a:r>
          </a:p>
          <a:p>
            <a:pPr>
              <a:buFont typeface="Wingdings" pitchFamily="2" charset="2"/>
              <a:buChar char="Ø"/>
            </a:pPr>
            <a:r>
              <a:rPr lang="el-GR" sz="2200" dirty="0" smtClean="0"/>
              <a:t>Αιθέρια έλαια</a:t>
            </a:r>
          </a:p>
          <a:p>
            <a:pPr>
              <a:buFont typeface="Wingdings" pitchFamily="2" charset="2"/>
              <a:buChar char="Ø"/>
            </a:pPr>
            <a:r>
              <a:rPr lang="el-GR" sz="2200" dirty="0" smtClean="0"/>
              <a:t>Χρώματα (τατουάζ &amp; </a:t>
            </a:r>
            <a:r>
              <a:rPr lang="el-GR" sz="2200" dirty="0" err="1" smtClean="0"/>
              <a:t>χένα</a:t>
            </a:r>
            <a:r>
              <a:rPr lang="el-GR" sz="2200" dirty="0" smtClean="0"/>
              <a:t>)</a:t>
            </a:r>
          </a:p>
          <a:p>
            <a:pPr>
              <a:buFont typeface="Wingdings" pitchFamily="2" charset="2"/>
              <a:buChar char="Ø"/>
            </a:pPr>
            <a:r>
              <a:rPr lang="el-GR" sz="2200" dirty="0" err="1" smtClean="0"/>
              <a:t>Αντιμυκητιασικά</a:t>
            </a:r>
            <a:endParaRPr lang="el-GR" sz="2200" dirty="0" smtClean="0"/>
          </a:p>
          <a:p>
            <a:pPr>
              <a:buFont typeface="Wingdings" pitchFamily="2" charset="2"/>
              <a:buChar char="Ø"/>
            </a:pPr>
            <a:r>
              <a:rPr lang="el-GR" sz="2200" dirty="0" smtClean="0"/>
              <a:t>Σαπούνια</a:t>
            </a:r>
          </a:p>
          <a:p>
            <a:pPr>
              <a:buFont typeface="Wingdings" pitchFamily="2" charset="2"/>
              <a:buChar char="Ø"/>
            </a:pPr>
            <a:r>
              <a:rPr lang="el-GR" sz="2200" dirty="0" err="1" smtClean="0"/>
              <a:t>Αντιισταμινικά</a:t>
            </a:r>
            <a:endParaRPr lang="el-GR" sz="2200" dirty="0" smtClean="0"/>
          </a:p>
          <a:p>
            <a:pPr>
              <a:buFont typeface="Wingdings" pitchFamily="2" charset="2"/>
              <a:buChar char="Ø"/>
            </a:pPr>
            <a:r>
              <a:rPr lang="el-GR" sz="2200" dirty="0" smtClean="0"/>
              <a:t>Προϊόντα που περιέχουν βιταμίνη Α</a:t>
            </a:r>
          </a:p>
          <a:p>
            <a:pPr>
              <a:buFont typeface="Wingdings" pitchFamily="2" charset="2"/>
              <a:buChar char="Ø"/>
            </a:pPr>
            <a:r>
              <a:rPr lang="el-GR" sz="2200" dirty="0" smtClean="0"/>
              <a:t>Προϊόντα που περιέχουν οξέα φρούτων</a:t>
            </a:r>
          </a:p>
          <a:p>
            <a:pPr>
              <a:buFont typeface="Wingdings" pitchFamily="2" charset="2"/>
              <a:buChar char="Ø"/>
            </a:pP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67600" cy="580926"/>
          </a:xfrm>
        </p:spPr>
        <p:txBody>
          <a:bodyPr/>
          <a:lstStyle/>
          <a:p>
            <a:pPr algn="ctr"/>
            <a:r>
              <a:rPr lang="el-GR" dirty="0" err="1" smtClean="0"/>
              <a:t>Επιλογη</a:t>
            </a:r>
            <a:r>
              <a:rPr lang="el-GR" dirty="0" smtClean="0"/>
              <a:t> </a:t>
            </a:r>
            <a:r>
              <a:rPr lang="el-GR" dirty="0" err="1" smtClean="0"/>
              <a:t>καλλυντικων</a:t>
            </a:r>
            <a:r>
              <a:rPr lang="el-GR" dirty="0" smtClean="0"/>
              <a:t> </a:t>
            </a:r>
            <a:r>
              <a:rPr lang="el-GR" dirty="0" err="1" smtClean="0"/>
              <a:t>προϊοντων</a:t>
            </a:r>
            <a:endParaRPr lang="el-GR" dirty="0"/>
          </a:p>
        </p:txBody>
      </p:sp>
      <p:sp>
        <p:nvSpPr>
          <p:cNvPr id="3" name="2 - Θέση περιεχομένου"/>
          <p:cNvSpPr>
            <a:spLocks noGrp="1"/>
          </p:cNvSpPr>
          <p:nvPr>
            <p:ph sz="quarter" idx="1"/>
          </p:nvPr>
        </p:nvSpPr>
        <p:spPr>
          <a:xfrm>
            <a:off x="467544" y="908720"/>
            <a:ext cx="7467600" cy="4873752"/>
          </a:xfrm>
        </p:spPr>
        <p:txBody>
          <a:bodyPr>
            <a:normAutofit/>
          </a:bodyPr>
          <a:lstStyle/>
          <a:p>
            <a:pPr algn="just">
              <a:buFont typeface="Wingdings" pitchFamily="2" charset="2"/>
              <a:buChar char="Ø"/>
            </a:pPr>
            <a:r>
              <a:rPr lang="el-GR" sz="2200" dirty="0" smtClean="0"/>
              <a:t>Από τις 10.000 χημικές ουσίες που μπορούν να χρησιμοποιηθούν για την παρασκευή καλλυντικών προϊόντων μόνο ένα μικρό ποσοστό τους έχει μελετηθεί εκτενώς για πιθανές αρνητικές επιπτώσεις στην ανθρώπινη υγεία.</a:t>
            </a:r>
          </a:p>
          <a:p>
            <a:pPr algn="just">
              <a:buFont typeface="Wingdings" pitchFamily="2" charset="2"/>
              <a:buChar char="Ø"/>
            </a:pPr>
            <a:r>
              <a:rPr lang="el-GR" sz="2200" dirty="0" smtClean="0"/>
              <a:t>Οι ουσίες των καλλυντικών μελετώνται χωριστά και όχι ως προς την αλληλεπίδρασή τους με τις άλλες ουσίες που περιέχονται στο προϊόν. </a:t>
            </a:r>
          </a:p>
          <a:p>
            <a:pPr algn="just">
              <a:buFont typeface="Wingdings" pitchFamily="2" charset="2"/>
              <a:buChar char="Ø"/>
            </a:pPr>
            <a:r>
              <a:rPr lang="el-GR" sz="2200" dirty="0" smtClean="0"/>
              <a:t>Δεν υπάρχει ενιαίος φορέας πιστοποίησης καλλυντικών.</a:t>
            </a:r>
          </a:p>
          <a:p>
            <a:pPr algn="just">
              <a:buFont typeface="Wingdings" pitchFamily="2" charset="2"/>
              <a:buChar char="Ø"/>
            </a:pPr>
            <a:r>
              <a:rPr lang="el-GR" sz="2200" dirty="0" smtClean="0"/>
              <a:t>Για να εγκριθεί μια ουσία ή ένα προϊόν δοκιμάζεται αρχικά στο εργαστήριο αλλά χρειάζονται να περάσουν πάνω από 20 χρόνια χρήσης από τους καταναλωτές ώστε να διαπιστωθεί τελικά η ασφάλειά της.</a:t>
            </a:r>
            <a:endParaRPr lang="el-GR" sz="2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67600" cy="580926"/>
          </a:xfrm>
        </p:spPr>
        <p:txBody>
          <a:bodyPr/>
          <a:lstStyle/>
          <a:p>
            <a:pPr algn="ctr"/>
            <a:r>
              <a:rPr lang="el-GR" dirty="0" err="1" smtClean="0"/>
              <a:t>Υποαλλεργικα</a:t>
            </a:r>
            <a:r>
              <a:rPr lang="el-GR" dirty="0" smtClean="0"/>
              <a:t>  - </a:t>
            </a:r>
            <a:r>
              <a:rPr lang="el-GR" dirty="0" err="1" smtClean="0"/>
              <a:t>φυτικα</a:t>
            </a:r>
            <a:r>
              <a:rPr lang="el-GR" dirty="0" smtClean="0"/>
              <a:t> - </a:t>
            </a:r>
            <a:r>
              <a:rPr lang="el-GR" dirty="0" err="1" smtClean="0"/>
              <a:t>βιολογικα</a:t>
            </a:r>
            <a:r>
              <a:rPr lang="el-GR" dirty="0" smtClean="0"/>
              <a:t> </a:t>
            </a:r>
            <a:r>
              <a:rPr lang="el-GR" dirty="0" err="1" smtClean="0"/>
              <a:t>καλλυντικα</a:t>
            </a:r>
            <a:endParaRPr lang="el-GR" dirty="0"/>
          </a:p>
        </p:txBody>
      </p:sp>
      <p:sp>
        <p:nvSpPr>
          <p:cNvPr id="3" name="2 - Θέση περιεχομένου"/>
          <p:cNvSpPr>
            <a:spLocks noGrp="1"/>
          </p:cNvSpPr>
          <p:nvPr>
            <p:ph sz="quarter" idx="1"/>
          </p:nvPr>
        </p:nvSpPr>
        <p:spPr>
          <a:xfrm>
            <a:off x="251520" y="836712"/>
            <a:ext cx="8280920" cy="3456384"/>
          </a:xfrm>
        </p:spPr>
        <p:txBody>
          <a:bodyPr>
            <a:normAutofit/>
          </a:bodyPr>
          <a:lstStyle/>
          <a:p>
            <a:pPr algn="just">
              <a:buFont typeface="Wingdings" pitchFamily="2" charset="2"/>
              <a:buChar char="Ø"/>
            </a:pPr>
            <a:r>
              <a:rPr lang="el-GR" sz="2000" u="sng" dirty="0" err="1" smtClean="0"/>
              <a:t>Υποαλλεργικά</a:t>
            </a:r>
            <a:r>
              <a:rPr lang="el-GR" sz="2000" dirty="0" smtClean="0"/>
              <a:t> είναι τα καλλυντικά με ουσίες πιο φιλικές για το δέρμα. Όμως λόγω του ότι οι αλλεργίες είναι απρόβλεπτες δεν μπορούμε να πούμε ότι ένα </a:t>
            </a:r>
            <a:r>
              <a:rPr lang="el-GR" sz="2000" dirty="0" err="1" smtClean="0"/>
              <a:t>υποαλλεργικό</a:t>
            </a:r>
            <a:r>
              <a:rPr lang="el-GR" sz="2000" dirty="0" smtClean="0"/>
              <a:t> προϊόν είναι 100% ασφαλές.</a:t>
            </a:r>
          </a:p>
          <a:p>
            <a:pPr algn="just">
              <a:buFont typeface="Wingdings" pitchFamily="2" charset="2"/>
              <a:buChar char="Ø"/>
            </a:pPr>
            <a:r>
              <a:rPr lang="el-GR" sz="2000" u="sng" dirty="0" smtClean="0"/>
              <a:t>Φυτικά καλλυντικά</a:t>
            </a:r>
            <a:r>
              <a:rPr lang="el-GR" sz="2000" dirty="0" smtClean="0"/>
              <a:t> είναι αυτά που περιέχουν πρώτες ύλες φυτικής προέλευσης και με τη λιγότερη δυνατή επεξεργασία. Όμως αυτά τα συστατικά μπορεί να περιέχουν φυτοφάρμακα και ζιζανιοκτόνα ή άλλες επιβλαβείς ουσίες που προέρχονται από την αρχική καλλιέργεια.</a:t>
            </a:r>
          </a:p>
          <a:p>
            <a:pPr algn="just">
              <a:buFont typeface="Wingdings" pitchFamily="2" charset="2"/>
              <a:buChar char="Ø"/>
            </a:pPr>
            <a:r>
              <a:rPr lang="el-GR" sz="2000" u="sng" dirty="0" smtClean="0"/>
              <a:t>Βιολογικά καλλυντικά</a:t>
            </a:r>
            <a:r>
              <a:rPr lang="el-GR" sz="2000" dirty="0" smtClean="0"/>
              <a:t> είναι όσα περιέχουν συστατικά φυσικής προέλευσης χωρίς όμως τις επιβλαβείς ουσίες της αρχικής καλλιέργειας που περιέχουν τα καλλυντικά της παραπάνω κατηγορίας.</a:t>
            </a:r>
          </a:p>
        </p:txBody>
      </p:sp>
      <p:sp>
        <p:nvSpPr>
          <p:cNvPr id="6" name="5 - TextBox"/>
          <p:cNvSpPr txBox="1"/>
          <p:nvPr/>
        </p:nvSpPr>
        <p:spPr>
          <a:xfrm>
            <a:off x="827584" y="4437112"/>
            <a:ext cx="7056784" cy="1631216"/>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lvl="0" algn="just">
              <a:spcBef>
                <a:spcPts val="600"/>
              </a:spcBef>
              <a:buClr>
                <a:srgbClr val="FE8637"/>
              </a:buClr>
              <a:buSzPct val="70000"/>
            </a:pPr>
            <a:r>
              <a:rPr lang="el-GR" sz="2000" dirty="0" smtClean="0">
                <a:solidFill>
                  <a:prstClr val="black"/>
                </a:solidFill>
              </a:rPr>
              <a:t>Τα μειονεκτήματα των φυτικών &amp; βιολογικών καλλυντικών είναι η τιμή, η μικρή διάρκεια ζωής και το γεγονός ότι δεν υπάρχουν πολλά συστατικά φυσικής προέλευσης που είναι απαραίτητα για τη σταθερότητα και την ασφάλεια του τελικού προϊόντος (πχ συντηρητικά)</a:t>
            </a:r>
            <a:endParaRPr lang="el-GR" sz="2000" dirty="0">
              <a:solidFill>
                <a:prstClr val="black"/>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652934"/>
          </a:xfrm>
        </p:spPr>
        <p:txBody>
          <a:bodyPr/>
          <a:lstStyle/>
          <a:p>
            <a:pPr algn="ctr"/>
            <a:r>
              <a:rPr lang="el-GR" dirty="0" err="1" smtClean="0"/>
              <a:t>Ελεγχοσ</a:t>
            </a:r>
            <a:r>
              <a:rPr lang="el-GR" dirty="0" smtClean="0"/>
              <a:t> </a:t>
            </a:r>
            <a:r>
              <a:rPr lang="el-GR" dirty="0" err="1" smtClean="0"/>
              <a:t>καλλυντικων</a:t>
            </a:r>
            <a:r>
              <a:rPr lang="el-GR" dirty="0" smtClean="0"/>
              <a:t> </a:t>
            </a:r>
            <a:r>
              <a:rPr lang="el-GR" dirty="0" err="1" smtClean="0"/>
              <a:t>προϊοντων</a:t>
            </a:r>
            <a:endParaRPr lang="el-GR" dirty="0"/>
          </a:p>
        </p:txBody>
      </p:sp>
      <p:sp>
        <p:nvSpPr>
          <p:cNvPr id="3" name="2 - Θέση περιεχομένου"/>
          <p:cNvSpPr>
            <a:spLocks noGrp="1"/>
          </p:cNvSpPr>
          <p:nvPr>
            <p:ph sz="quarter" idx="1"/>
          </p:nvPr>
        </p:nvSpPr>
        <p:spPr>
          <a:xfrm>
            <a:off x="539552" y="836712"/>
            <a:ext cx="7467600" cy="2880320"/>
          </a:xfrm>
        </p:spPr>
        <p:txBody>
          <a:bodyPr>
            <a:normAutofit/>
          </a:bodyPr>
          <a:lstStyle/>
          <a:p>
            <a:pPr marL="0" indent="0" algn="just">
              <a:buNone/>
            </a:pPr>
            <a:r>
              <a:rPr lang="el-GR" sz="2200" dirty="0" smtClean="0"/>
              <a:t>Τα καλλυντικά πριν βγουν στην αγορά υποβάλλονται σε δοκιμασίες τόσο ως προς τις πρώτες ύλες τους όσο και στο τελικό προϊόν. Οι δοκιμασίες είναι δύο ειδών</a:t>
            </a:r>
            <a:r>
              <a:rPr lang="en-US" sz="2200" dirty="0" smtClean="0"/>
              <a:t>:</a:t>
            </a:r>
          </a:p>
          <a:p>
            <a:pPr>
              <a:buFont typeface="Wingdings" pitchFamily="2" charset="2"/>
              <a:buChar char="Ø"/>
            </a:pPr>
            <a:r>
              <a:rPr lang="el-GR" sz="2200" dirty="0" smtClean="0"/>
              <a:t>Στα ζώα και τον άνθρωπο (</a:t>
            </a:r>
            <a:r>
              <a:rPr lang="en-US" sz="2200" dirty="0" smtClean="0"/>
              <a:t>in vivo)</a:t>
            </a:r>
          </a:p>
          <a:p>
            <a:pPr>
              <a:buFont typeface="Wingdings" pitchFamily="2" charset="2"/>
              <a:buChar char="Ø"/>
            </a:pPr>
            <a:r>
              <a:rPr lang="el-GR" sz="2200" dirty="0" smtClean="0"/>
              <a:t>Στο εργαστήριο </a:t>
            </a:r>
            <a:r>
              <a:rPr lang="en-US" sz="2200" dirty="0" smtClean="0"/>
              <a:t>(in vitro)</a:t>
            </a:r>
            <a:endParaRPr lang="el-GR" sz="2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7467600" cy="652934"/>
          </a:xfrm>
        </p:spPr>
        <p:txBody>
          <a:bodyPr/>
          <a:lstStyle/>
          <a:p>
            <a:pPr algn="ctr"/>
            <a:r>
              <a:rPr lang="el-GR" dirty="0" err="1" smtClean="0"/>
              <a:t>Δοκιμασιεσ</a:t>
            </a:r>
            <a:r>
              <a:rPr lang="el-GR" dirty="0" smtClean="0"/>
              <a:t> </a:t>
            </a:r>
            <a:r>
              <a:rPr lang="el-GR" dirty="0" err="1" smtClean="0"/>
              <a:t>καλλυντικων</a:t>
            </a:r>
            <a:r>
              <a:rPr lang="el-GR" dirty="0" smtClean="0"/>
              <a:t> στα </a:t>
            </a:r>
            <a:r>
              <a:rPr lang="el-GR" dirty="0" err="1" smtClean="0"/>
              <a:t>ζωα</a:t>
            </a:r>
            <a:endParaRPr lang="el-GR" dirty="0"/>
          </a:p>
        </p:txBody>
      </p:sp>
      <p:sp>
        <p:nvSpPr>
          <p:cNvPr id="3" name="2 - Θέση περιεχομένου"/>
          <p:cNvSpPr>
            <a:spLocks noGrp="1"/>
          </p:cNvSpPr>
          <p:nvPr>
            <p:ph sz="quarter" idx="1"/>
          </p:nvPr>
        </p:nvSpPr>
        <p:spPr>
          <a:xfrm>
            <a:off x="539552" y="836712"/>
            <a:ext cx="7467600" cy="5328592"/>
          </a:xfrm>
        </p:spPr>
        <p:txBody>
          <a:bodyPr>
            <a:normAutofit/>
          </a:bodyPr>
          <a:lstStyle/>
          <a:p>
            <a:pPr marL="0" indent="0" algn="just">
              <a:buNone/>
            </a:pPr>
            <a:r>
              <a:rPr lang="el-GR" sz="2200" dirty="0" smtClean="0"/>
              <a:t>Τα καλλυντικά πριν βγουν στην αγορά δοκιμάζονται πάνω σε πιθήκους, κουνέλια, ποντίκια κτλ. Το αποτέλεσμα είναι τα ζώα να υποφέρουν και τελικά να πεθαίνουν.</a:t>
            </a:r>
            <a:r>
              <a:rPr lang="en-US" sz="2200" dirty="0" smtClean="0"/>
              <a:t> </a:t>
            </a:r>
            <a:r>
              <a:rPr lang="el-GR" sz="2200" dirty="0" smtClean="0"/>
              <a:t>Ένα τυποποιημένο τεστ απαιτεί κατά μέσο όρο 60-200 ζώα. Εννοείται ότι τα τεστ πραγματοποιούνται χωρίς χρήση αναισθητικού. Οι βασικότερες δοκιμασίες στα ζώα είναι</a:t>
            </a:r>
            <a:r>
              <a:rPr lang="en-US" sz="2200" dirty="0" smtClean="0"/>
              <a:t>:</a:t>
            </a:r>
          </a:p>
          <a:p>
            <a:pPr algn="just">
              <a:buFont typeface="Wingdings" pitchFamily="2" charset="2"/>
              <a:buChar char="Ø"/>
            </a:pPr>
            <a:r>
              <a:rPr lang="el-GR" sz="2200" dirty="0" smtClean="0"/>
              <a:t>Προσδιορισμός τοξικότητας από το στόμα (πείραμα </a:t>
            </a:r>
            <a:r>
              <a:rPr lang="en-US" sz="2200" dirty="0" smtClean="0"/>
              <a:t>LD-50)</a:t>
            </a:r>
            <a:r>
              <a:rPr lang="el-GR" sz="2200" dirty="0" smtClean="0"/>
              <a:t>.</a:t>
            </a:r>
            <a:endParaRPr lang="en-US" sz="2200" dirty="0" smtClean="0"/>
          </a:p>
          <a:p>
            <a:pPr algn="just">
              <a:buFont typeface="Wingdings" pitchFamily="2" charset="2"/>
              <a:buChar char="Ø"/>
            </a:pPr>
            <a:r>
              <a:rPr lang="el-GR" sz="2200" dirty="0" smtClean="0"/>
              <a:t>Δοκιμασίες ερεθιστικότητας στα μάτια και το δέρμα </a:t>
            </a:r>
            <a:r>
              <a:rPr lang="en-US" sz="2200" dirty="0" smtClean="0"/>
              <a:t>(</a:t>
            </a:r>
            <a:r>
              <a:rPr lang="el-GR" sz="2200" dirty="0" smtClean="0"/>
              <a:t>πείραμα </a:t>
            </a:r>
            <a:r>
              <a:rPr lang="en-US" sz="2200" dirty="0" err="1" smtClean="0"/>
              <a:t>Draize</a:t>
            </a:r>
            <a:r>
              <a:rPr lang="en-US" sz="2200" dirty="0" smtClean="0"/>
              <a:t>)</a:t>
            </a:r>
            <a:r>
              <a:rPr lang="el-GR" sz="2200" dirty="0" smtClean="0"/>
              <a:t>.</a:t>
            </a:r>
          </a:p>
          <a:p>
            <a:pPr algn="just">
              <a:buFont typeface="Wingdings" pitchFamily="2" charset="2"/>
              <a:buChar char="Ø"/>
            </a:pPr>
            <a:r>
              <a:rPr lang="el-GR" sz="2200" dirty="0" smtClean="0"/>
              <a:t>Δοκιμασίες πρόκλησης αλλεργίας</a:t>
            </a:r>
            <a:endParaRPr lang="en-US" sz="2200" dirty="0" smtClean="0"/>
          </a:p>
          <a:p>
            <a:pPr algn="just">
              <a:buFont typeface="Wingdings" pitchFamily="2" charset="2"/>
              <a:buChar char="Ø"/>
            </a:pPr>
            <a:r>
              <a:rPr lang="el-GR" sz="2200" dirty="0" smtClean="0"/>
              <a:t>Δοκιμασία </a:t>
            </a:r>
            <a:r>
              <a:rPr lang="el-GR" sz="2200" dirty="0" err="1" smtClean="0"/>
              <a:t>φωτοτοξικότητας</a:t>
            </a:r>
            <a:r>
              <a:rPr lang="el-GR" sz="2200" dirty="0" smtClean="0"/>
              <a:t> – </a:t>
            </a:r>
            <a:r>
              <a:rPr lang="el-GR" sz="2200" dirty="0" err="1" smtClean="0"/>
              <a:t>φωτοαλλεργίας</a:t>
            </a:r>
            <a:r>
              <a:rPr lang="el-GR" sz="2200" dirty="0" smtClean="0"/>
              <a:t>.</a:t>
            </a:r>
          </a:p>
          <a:p>
            <a:pPr algn="just">
              <a:buFont typeface="Wingdings" pitchFamily="2" charset="2"/>
              <a:buChar char="Ø"/>
            </a:pPr>
            <a:r>
              <a:rPr lang="el-GR" sz="2200" dirty="0" smtClean="0"/>
              <a:t>Δοκιμασία ερεθιστικότητας στους βλεννογόνους.</a:t>
            </a:r>
          </a:p>
          <a:p>
            <a:pPr algn="just">
              <a:buFont typeface="Wingdings" pitchFamily="2" charset="2"/>
              <a:buChar char="Ø"/>
            </a:pPr>
            <a:r>
              <a:rPr lang="el-GR" sz="2200" dirty="0" smtClean="0"/>
              <a:t>Δοκιμασία πρόκλησης ακμής.</a:t>
            </a:r>
          </a:p>
          <a:p>
            <a:pPr algn="just">
              <a:buFont typeface="Wingdings" pitchFamily="2" charset="2"/>
              <a:buChar char="Ø"/>
            </a:pPr>
            <a:r>
              <a:rPr lang="el-GR" sz="2200" dirty="0" smtClean="0"/>
              <a:t>Δοκιμασίες μετάλλαξης – καρκινογένεσης.</a:t>
            </a:r>
            <a:endParaRPr lang="el-GR"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652934"/>
          </a:xfrm>
        </p:spPr>
        <p:txBody>
          <a:bodyPr/>
          <a:lstStyle/>
          <a:p>
            <a:pPr algn="ctr"/>
            <a:r>
              <a:rPr lang="el-GR" dirty="0" err="1" smtClean="0"/>
              <a:t>Απορροφηση</a:t>
            </a:r>
            <a:r>
              <a:rPr lang="el-GR" dirty="0" smtClean="0"/>
              <a:t> </a:t>
            </a:r>
            <a:r>
              <a:rPr lang="el-GR" dirty="0" err="1" smtClean="0"/>
              <a:t>καλλυντικων</a:t>
            </a:r>
            <a:r>
              <a:rPr lang="el-GR" dirty="0" smtClean="0"/>
              <a:t> </a:t>
            </a:r>
            <a:r>
              <a:rPr lang="el-GR" dirty="0" err="1" smtClean="0"/>
              <a:t>προϊοντων</a:t>
            </a:r>
            <a:endParaRPr lang="el-GR" dirty="0"/>
          </a:p>
        </p:txBody>
      </p:sp>
      <p:sp>
        <p:nvSpPr>
          <p:cNvPr id="3" name="2 - Θέση περιεχομένου"/>
          <p:cNvSpPr>
            <a:spLocks noGrp="1"/>
          </p:cNvSpPr>
          <p:nvPr>
            <p:ph sz="quarter" idx="1"/>
          </p:nvPr>
        </p:nvSpPr>
        <p:spPr>
          <a:xfrm>
            <a:off x="539552" y="980728"/>
            <a:ext cx="7467600" cy="4873752"/>
          </a:xfrm>
        </p:spPr>
        <p:txBody>
          <a:bodyPr>
            <a:normAutofit fontScale="92500" lnSpcReduction="10000"/>
          </a:bodyPr>
          <a:lstStyle/>
          <a:p>
            <a:pPr algn="just">
              <a:buFont typeface="Wingdings" pitchFamily="2" charset="2"/>
              <a:buChar char="Ø"/>
            </a:pPr>
            <a:r>
              <a:rPr lang="el-GR" dirty="0" smtClean="0"/>
              <a:t>Μέχρι το 1970 επικρατούσε η άποψη ότι το δέρμα δεν ήταν διαπερατό από τις ουσίες που εφαρμόζουμε σε αυτό. Το 1972 μετά το θάνατο 15 παιδιών στις Ηνωμένες Πολιτείες και 39 στη Γαλλία από εγκεφαλική βλάβη λόγω μιας παιδικής πούδρας που περιείχε </a:t>
            </a:r>
            <a:r>
              <a:rPr lang="el-GR" dirty="0" err="1" smtClean="0"/>
              <a:t>εξαχλωροφαίνιο</a:t>
            </a:r>
            <a:r>
              <a:rPr lang="el-GR" dirty="0" smtClean="0"/>
              <a:t> οι απόψεις άλλαξαν.</a:t>
            </a:r>
          </a:p>
          <a:p>
            <a:pPr algn="just">
              <a:buFont typeface="Wingdings" pitchFamily="2" charset="2"/>
              <a:buChar char="Ø"/>
            </a:pPr>
            <a:r>
              <a:rPr lang="el-GR" dirty="0" smtClean="0"/>
              <a:t>Οι ουσίες που βάζουμε στο δέρμα μας διεισδύουν βαθειά και πολλές από αυτές περνάνε στην κυκλοφορία του αίματος προξενώντας  βλάβες σε ζωτικά όργανα. </a:t>
            </a:r>
          </a:p>
          <a:p>
            <a:pPr algn="just">
              <a:buFont typeface="Wingdings" pitchFamily="2" charset="2"/>
              <a:buChar char="Ø"/>
            </a:pPr>
            <a:r>
              <a:rPr lang="el-GR" dirty="0" smtClean="0"/>
              <a:t>Πολλές ουσίες μπορούν να παραμείνουν για μεγάλο χρονικό διάστημα στο σώμα και να έχουν συσσωρευτική δράση.</a:t>
            </a:r>
          </a:p>
          <a:p>
            <a:pPr algn="just">
              <a:buFont typeface="Wingdings" pitchFamily="2" charset="2"/>
              <a:buChar char="Ø"/>
            </a:pPr>
            <a:r>
              <a:rPr lang="el-GR" dirty="0" smtClean="0"/>
              <a:t>Μια πρόσφατη έρευνα στη Γαλλία αποκάλυψε ότι μια μέση καταναλώτρια φιλοξενεί στο σώμα της γύρω στις 515 διαφορετικές χημικές ουσίες. Οι περισσότερες από αυτές προέρχονται από τα καλλυντικά.</a:t>
            </a:r>
          </a:p>
          <a:p>
            <a:pPr>
              <a:buNone/>
            </a:pP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652934"/>
          </a:xfrm>
        </p:spPr>
        <p:txBody>
          <a:bodyPr/>
          <a:lstStyle/>
          <a:p>
            <a:pPr algn="ctr"/>
            <a:r>
              <a:rPr lang="el-GR" dirty="0" err="1" smtClean="0"/>
              <a:t>Δοκιμασιεσ</a:t>
            </a:r>
            <a:r>
              <a:rPr lang="el-GR" dirty="0" smtClean="0"/>
              <a:t> </a:t>
            </a:r>
            <a:r>
              <a:rPr lang="el-GR" dirty="0" err="1" smtClean="0"/>
              <a:t>καλλυντικων</a:t>
            </a:r>
            <a:r>
              <a:rPr lang="el-GR" dirty="0" smtClean="0"/>
              <a:t> στον </a:t>
            </a:r>
            <a:r>
              <a:rPr lang="el-GR" dirty="0" err="1" smtClean="0"/>
              <a:t>ανθρωπο</a:t>
            </a:r>
            <a:endParaRPr lang="el-GR" dirty="0"/>
          </a:p>
        </p:txBody>
      </p:sp>
      <p:sp>
        <p:nvSpPr>
          <p:cNvPr id="3" name="2 - Θέση περιεχομένου"/>
          <p:cNvSpPr>
            <a:spLocks noGrp="1"/>
          </p:cNvSpPr>
          <p:nvPr>
            <p:ph sz="quarter" idx="1"/>
          </p:nvPr>
        </p:nvSpPr>
        <p:spPr>
          <a:xfrm>
            <a:off x="755576" y="980728"/>
            <a:ext cx="7200800" cy="3024336"/>
          </a:xfrm>
        </p:spPr>
        <p:txBody>
          <a:bodyPr>
            <a:normAutofit/>
          </a:bodyPr>
          <a:lstStyle/>
          <a:p>
            <a:pPr marL="0" indent="0" algn="just">
              <a:buNone/>
            </a:pPr>
            <a:r>
              <a:rPr lang="el-GR" sz="2200" dirty="0" smtClean="0"/>
              <a:t>Οι δοκιμασίες πραγματοποιούνται σε εθελοντές και περιλαμβάνουν τη χορήγηση πολύ μικρών και ελεγχόμενων δόσεων ώστε να μελετηθούν πιθανές παρενέργειες. Οι δοκιμασίες</a:t>
            </a:r>
            <a:r>
              <a:rPr lang="en-US" sz="2200" dirty="0" smtClean="0"/>
              <a:t> </a:t>
            </a:r>
            <a:r>
              <a:rPr lang="el-GR" sz="2200" dirty="0" smtClean="0"/>
              <a:t>αυτές εγείρουν ηθικά ζητήματα και περιλαμβάνουν</a:t>
            </a:r>
            <a:r>
              <a:rPr lang="en-US" sz="2200" dirty="0" smtClean="0"/>
              <a:t>:</a:t>
            </a:r>
          </a:p>
          <a:p>
            <a:pPr>
              <a:buFont typeface="Wingdings" pitchFamily="2" charset="2"/>
              <a:buChar char="Ø"/>
            </a:pPr>
            <a:r>
              <a:rPr lang="el-GR" sz="2200" dirty="0" smtClean="0"/>
              <a:t>Τεστ ερεθιστικότητας</a:t>
            </a:r>
          </a:p>
          <a:p>
            <a:pPr>
              <a:buFont typeface="Wingdings" pitchFamily="2" charset="2"/>
              <a:buChar char="Ø"/>
            </a:pPr>
            <a:r>
              <a:rPr lang="el-GR" sz="2200" dirty="0" smtClean="0"/>
              <a:t>Δοκιμασίες πρόκλησης αλλεργίας</a:t>
            </a:r>
          </a:p>
          <a:p>
            <a:pPr>
              <a:buFont typeface="Wingdings" pitchFamily="2" charset="2"/>
              <a:buChar char="Ø"/>
            </a:pPr>
            <a:r>
              <a:rPr lang="el-GR" sz="2200" dirty="0" smtClean="0"/>
              <a:t>Δοκιμασίες </a:t>
            </a:r>
            <a:r>
              <a:rPr lang="el-GR" sz="2200" dirty="0" err="1" smtClean="0"/>
              <a:t>φωτοτοξικότητας</a:t>
            </a:r>
            <a:r>
              <a:rPr lang="el-GR" sz="2200" dirty="0" smtClean="0"/>
              <a:t>  - </a:t>
            </a:r>
            <a:r>
              <a:rPr lang="el-GR" sz="2200" dirty="0" err="1" smtClean="0"/>
              <a:t>φωτοαλλεργίας</a:t>
            </a:r>
            <a:r>
              <a:rPr lang="el-GR" sz="2200" dirty="0" smtClean="0"/>
              <a:t>.</a:t>
            </a:r>
            <a:endParaRPr lang="el-GR" sz="2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652934"/>
          </a:xfrm>
        </p:spPr>
        <p:txBody>
          <a:bodyPr/>
          <a:lstStyle/>
          <a:p>
            <a:pPr algn="ctr"/>
            <a:r>
              <a:rPr lang="el-GR" dirty="0" err="1" smtClean="0"/>
              <a:t>Δοκιμασιεσ</a:t>
            </a:r>
            <a:r>
              <a:rPr lang="el-GR" dirty="0" smtClean="0"/>
              <a:t> στο </a:t>
            </a:r>
            <a:r>
              <a:rPr lang="el-GR" dirty="0" err="1" smtClean="0"/>
              <a:t>εργαστηριο</a:t>
            </a:r>
            <a:endParaRPr lang="el-GR" dirty="0"/>
          </a:p>
        </p:txBody>
      </p:sp>
      <p:sp>
        <p:nvSpPr>
          <p:cNvPr id="3" name="2 - Θέση περιεχομένου"/>
          <p:cNvSpPr>
            <a:spLocks noGrp="1"/>
          </p:cNvSpPr>
          <p:nvPr>
            <p:ph sz="quarter" idx="1"/>
          </p:nvPr>
        </p:nvSpPr>
        <p:spPr>
          <a:xfrm>
            <a:off x="467544" y="980728"/>
            <a:ext cx="7467600" cy="2592288"/>
          </a:xfrm>
        </p:spPr>
        <p:txBody>
          <a:bodyPr>
            <a:normAutofit/>
          </a:bodyPr>
          <a:lstStyle/>
          <a:p>
            <a:pPr marL="0" indent="0" algn="just">
              <a:buNone/>
            </a:pPr>
            <a:r>
              <a:rPr lang="el-GR" sz="2200" dirty="0" smtClean="0"/>
              <a:t>Λόγω του ότι η επιστημονική κοινότητα έχει επισημάνει την αναξιοπιστία των δοκιμών σε ζώα και εξαιτίας των πιέσεων των φιλοζωικών οργανώσεων τα τελευταία χρόνια έχουν αναπτυχθεί εργαστηριακές μέθοδοι δοκιμής των καλλυντικών προϊόντων</a:t>
            </a:r>
            <a:r>
              <a:rPr lang="en-US" sz="2200" dirty="0" smtClean="0"/>
              <a:t>. </a:t>
            </a:r>
            <a:r>
              <a:rPr lang="el-GR" sz="2200" dirty="0" smtClean="0"/>
              <a:t>Οι μέθοδοι αυτοί περιλαμβάνουν καλλιέργειες ανθρώπινων κυττάρων, όργανα νεκρών ζώων, ισοδύναμα δέρματος και προηγμένα λογισμικά σε υπολογιστές.</a:t>
            </a:r>
          </a:p>
          <a:p>
            <a:pPr marL="0" indent="0" algn="just">
              <a:buNone/>
            </a:pPr>
            <a:endParaRPr lang="el-GR" sz="2200" dirty="0"/>
          </a:p>
        </p:txBody>
      </p:sp>
      <p:sp>
        <p:nvSpPr>
          <p:cNvPr id="4" name="3 - TextBox"/>
          <p:cNvSpPr txBox="1"/>
          <p:nvPr/>
        </p:nvSpPr>
        <p:spPr>
          <a:xfrm>
            <a:off x="827584" y="3861048"/>
            <a:ext cx="6984776" cy="1785104"/>
          </a:xfrm>
          <a:prstGeom prst="rect">
            <a:avLst/>
          </a:prstGeom>
          <a:ln w="28575"/>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r>
              <a:rPr lang="el-GR" sz="2200" dirty="0" smtClean="0"/>
              <a:t>Παρά την ποικιλία εναλλακτικών μεθόδων δοκιμής, τις πιέσεις των φιλοζωικών οργανώσεων και το γεγονός ότι τα αποτελέσματα των τεστ στα ζώα είναι αναξιόπιστα, πολλές εταιρείες παρασκευής καλλυντικών συνεχίζουν τα πειράματα σε ζώα.</a:t>
            </a:r>
            <a:endParaRPr lang="el-GR" sz="2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67600" cy="580926"/>
          </a:xfrm>
        </p:spPr>
        <p:txBody>
          <a:bodyPr/>
          <a:lstStyle/>
          <a:p>
            <a:pPr algn="ctr"/>
            <a:r>
              <a:rPr lang="el-GR" dirty="0" err="1" smtClean="0"/>
              <a:t>Ανεπιθυμητεσ</a:t>
            </a:r>
            <a:r>
              <a:rPr lang="el-GR" dirty="0" smtClean="0"/>
              <a:t> </a:t>
            </a:r>
            <a:r>
              <a:rPr lang="el-GR" dirty="0" err="1" smtClean="0"/>
              <a:t>ενεργειεσ</a:t>
            </a:r>
            <a:r>
              <a:rPr lang="el-GR" dirty="0" smtClean="0"/>
              <a:t> </a:t>
            </a:r>
            <a:r>
              <a:rPr lang="el-GR" dirty="0" err="1" smtClean="0"/>
              <a:t>απο</a:t>
            </a:r>
            <a:r>
              <a:rPr lang="el-GR" dirty="0" smtClean="0"/>
              <a:t> </a:t>
            </a:r>
            <a:r>
              <a:rPr lang="el-GR" dirty="0" err="1" smtClean="0"/>
              <a:t>καλλυντικα</a:t>
            </a:r>
            <a:endParaRPr lang="el-GR" dirty="0"/>
          </a:p>
        </p:txBody>
      </p:sp>
      <p:sp>
        <p:nvSpPr>
          <p:cNvPr id="3" name="2 - Θέση περιεχομένου"/>
          <p:cNvSpPr>
            <a:spLocks noGrp="1"/>
          </p:cNvSpPr>
          <p:nvPr>
            <p:ph sz="quarter" idx="1"/>
          </p:nvPr>
        </p:nvSpPr>
        <p:spPr>
          <a:xfrm>
            <a:off x="467544" y="980728"/>
            <a:ext cx="7467600" cy="4873752"/>
          </a:xfrm>
        </p:spPr>
        <p:txBody>
          <a:bodyPr>
            <a:normAutofit/>
          </a:bodyPr>
          <a:lstStyle/>
          <a:p>
            <a:pPr marL="0" indent="0" algn="just">
              <a:buNone/>
            </a:pPr>
            <a:r>
              <a:rPr lang="el-GR" sz="2200" dirty="0" smtClean="0"/>
              <a:t>Ως ανεπιθύμητη ενέργεια χαρακτηρίζεται κάθε μεταβολή της νοσολογικής κατάστασης ενός ατόμου προς το χειρότερο. Η μεταβολή αυτή οφείλεται σε κάποια ουσία που χορηγήθηκε σε συνηθισμένες δόσεις για την αντιμετώπιση κάποιας κατάστασης η οποία απαιτούσε θεραπεία. Οι ανεπιθύμητες ενέργειες επιβάλλουν μείωση της δόσης ή διακοπή της. Οι ανεπιθύμητες ενέργειες από τα καλλυντικά είναι οι εξής</a:t>
            </a:r>
            <a:r>
              <a:rPr lang="en-US" sz="2200" dirty="0" smtClean="0"/>
              <a:t>:</a:t>
            </a:r>
          </a:p>
          <a:p>
            <a:pPr>
              <a:buFont typeface="Wingdings" pitchFamily="2" charset="2"/>
              <a:buChar char="Ø"/>
            </a:pPr>
            <a:r>
              <a:rPr lang="el-GR" sz="2200" dirty="0" smtClean="0"/>
              <a:t>Δερματικές αντιδράσεις.</a:t>
            </a:r>
          </a:p>
          <a:p>
            <a:pPr>
              <a:buFont typeface="Wingdings" pitchFamily="2" charset="2"/>
              <a:buChar char="Ø"/>
            </a:pPr>
            <a:r>
              <a:rPr lang="el-GR" sz="2200" dirty="0" smtClean="0"/>
              <a:t>Ερεθισμός των οφθαλμών.</a:t>
            </a:r>
          </a:p>
          <a:p>
            <a:pPr>
              <a:buFont typeface="Wingdings" pitchFamily="2" charset="2"/>
              <a:buChar char="Ø"/>
            </a:pPr>
            <a:r>
              <a:rPr lang="el-GR" sz="2200" dirty="0" smtClean="0"/>
              <a:t>Ενοχλήσεις από το αναπνευστικό σύστημα.</a:t>
            </a:r>
          </a:p>
          <a:p>
            <a:pPr>
              <a:buFont typeface="Wingdings" pitchFamily="2" charset="2"/>
              <a:buChar char="Ø"/>
            </a:pPr>
            <a:r>
              <a:rPr lang="el-GR" sz="2200" dirty="0" smtClean="0"/>
              <a:t>Μακροχρόνιες τοξικές αντιδράσεις όπως ακμή.</a:t>
            </a:r>
            <a:endParaRPr lang="el-GR" sz="2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57256" cy="652934"/>
          </a:xfrm>
        </p:spPr>
        <p:txBody>
          <a:bodyPr/>
          <a:lstStyle/>
          <a:p>
            <a:pPr algn="ctr"/>
            <a:r>
              <a:rPr lang="el-GR" dirty="0" err="1" smtClean="0"/>
              <a:t>Δερματικεσ</a:t>
            </a:r>
            <a:r>
              <a:rPr lang="el-GR" dirty="0" smtClean="0"/>
              <a:t> </a:t>
            </a:r>
            <a:r>
              <a:rPr lang="el-GR" dirty="0" err="1" smtClean="0"/>
              <a:t>αντιδρασεισ</a:t>
            </a:r>
            <a:endParaRPr lang="el-GR" dirty="0"/>
          </a:p>
        </p:txBody>
      </p:sp>
      <p:sp>
        <p:nvSpPr>
          <p:cNvPr id="3" name="2 - Θέση περιεχομένου"/>
          <p:cNvSpPr>
            <a:spLocks noGrp="1"/>
          </p:cNvSpPr>
          <p:nvPr>
            <p:ph sz="quarter" idx="1"/>
          </p:nvPr>
        </p:nvSpPr>
        <p:spPr>
          <a:xfrm>
            <a:off x="467544" y="980728"/>
            <a:ext cx="7848872" cy="2520280"/>
          </a:xfrm>
        </p:spPr>
        <p:txBody>
          <a:bodyPr>
            <a:normAutofit/>
          </a:bodyPr>
          <a:lstStyle/>
          <a:p>
            <a:pPr>
              <a:buNone/>
            </a:pPr>
            <a:r>
              <a:rPr lang="el-GR" sz="2200" dirty="0" smtClean="0"/>
              <a:t>Οι δερματικές αντιδράσεις είναι οι εξής</a:t>
            </a:r>
            <a:r>
              <a:rPr lang="en-US" sz="2200" dirty="0" smtClean="0"/>
              <a:t>:</a:t>
            </a:r>
          </a:p>
          <a:p>
            <a:pPr>
              <a:buFont typeface="Wingdings" pitchFamily="2" charset="2"/>
              <a:buChar char="Ø"/>
            </a:pPr>
            <a:r>
              <a:rPr lang="el-GR" sz="2200" dirty="0" smtClean="0"/>
              <a:t>Τοξικές αντιδράσεις (ερεθιστική ή τοξική δερματίτιδα).</a:t>
            </a:r>
          </a:p>
          <a:p>
            <a:pPr>
              <a:buFont typeface="Wingdings" pitchFamily="2" charset="2"/>
              <a:buChar char="Ø"/>
            </a:pPr>
            <a:r>
              <a:rPr lang="el-GR" sz="2200" dirty="0" smtClean="0"/>
              <a:t>Αλλεργία (αλλεργική δερματίτιδα ή δυσανεξία).</a:t>
            </a:r>
          </a:p>
          <a:p>
            <a:pPr>
              <a:buFont typeface="Wingdings" pitchFamily="2" charset="2"/>
              <a:buChar char="Ø"/>
            </a:pPr>
            <a:r>
              <a:rPr lang="el-GR" sz="2200" dirty="0" err="1" smtClean="0"/>
              <a:t>Φωτοαντιδράσεις</a:t>
            </a:r>
            <a:r>
              <a:rPr lang="el-GR" sz="2200" dirty="0" smtClean="0"/>
              <a:t> (</a:t>
            </a:r>
            <a:r>
              <a:rPr lang="el-GR" sz="2200" dirty="0" err="1" smtClean="0"/>
              <a:t>φωτοαλλεργική</a:t>
            </a:r>
            <a:r>
              <a:rPr lang="el-GR" sz="2200" dirty="0" smtClean="0"/>
              <a:t> &amp; </a:t>
            </a:r>
            <a:r>
              <a:rPr lang="el-GR" sz="2200" dirty="0" err="1" smtClean="0"/>
              <a:t>φωτοτοξική</a:t>
            </a:r>
            <a:r>
              <a:rPr lang="el-GR" sz="2200" dirty="0" smtClean="0"/>
              <a:t> δερματίτιδα)</a:t>
            </a:r>
            <a:endParaRPr lang="el-GR"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Ερεθιστικη</a:t>
            </a:r>
            <a:r>
              <a:rPr lang="el-GR" dirty="0" smtClean="0"/>
              <a:t> (</a:t>
            </a:r>
            <a:r>
              <a:rPr lang="el-GR" dirty="0" err="1" smtClean="0"/>
              <a:t>τοξικη</a:t>
            </a:r>
            <a:r>
              <a:rPr lang="el-GR" dirty="0" smtClean="0"/>
              <a:t> </a:t>
            </a:r>
            <a:r>
              <a:rPr lang="el-GR" dirty="0" err="1" smtClean="0"/>
              <a:t>δερματιτιδα</a:t>
            </a:r>
            <a:r>
              <a:rPr lang="el-GR" dirty="0" smtClean="0"/>
              <a:t>)</a:t>
            </a:r>
            <a:endParaRPr lang="el-GR" dirty="0"/>
          </a:p>
        </p:txBody>
      </p:sp>
      <p:sp>
        <p:nvSpPr>
          <p:cNvPr id="3" name="2 - Θέση περιεχομένου"/>
          <p:cNvSpPr>
            <a:spLocks noGrp="1"/>
          </p:cNvSpPr>
          <p:nvPr>
            <p:ph sz="quarter" idx="1"/>
          </p:nvPr>
        </p:nvSpPr>
        <p:spPr>
          <a:xfrm>
            <a:off x="755576" y="908720"/>
            <a:ext cx="7467600" cy="4873752"/>
          </a:xfrm>
        </p:spPr>
        <p:txBody>
          <a:bodyPr>
            <a:normAutofit lnSpcReduction="10000"/>
          </a:bodyPr>
          <a:lstStyle/>
          <a:p>
            <a:pPr algn="just">
              <a:buFont typeface="Wingdings" pitchFamily="2" charset="2"/>
              <a:buChar char="Ø"/>
            </a:pPr>
            <a:r>
              <a:rPr lang="el-GR" sz="2200" dirty="0" smtClean="0"/>
              <a:t>Πρόκειται για βλάβη του δέρματος που προκαλείται από κάποια </a:t>
            </a:r>
            <a:r>
              <a:rPr lang="en-US" sz="2200" dirty="0" smtClean="0"/>
              <a:t>“</a:t>
            </a:r>
            <a:r>
              <a:rPr lang="el-GR" sz="2200" dirty="0" smtClean="0"/>
              <a:t>σκληρή</a:t>
            </a:r>
            <a:r>
              <a:rPr lang="en-US" sz="2200" dirty="0" smtClean="0"/>
              <a:t>”</a:t>
            </a:r>
            <a:r>
              <a:rPr lang="el-GR" sz="2200" dirty="0" smtClean="0"/>
              <a:t> ουσία. </a:t>
            </a:r>
          </a:p>
          <a:p>
            <a:pPr algn="just">
              <a:buFont typeface="Wingdings" pitchFamily="2" charset="2"/>
              <a:buChar char="Ø"/>
            </a:pPr>
            <a:r>
              <a:rPr lang="el-GR" sz="2200" dirty="0" smtClean="0"/>
              <a:t>Εμφανίζεται αμέσως μετά τη χρήση της ουσίας ή του προϊόντος.</a:t>
            </a:r>
          </a:p>
          <a:p>
            <a:pPr algn="just">
              <a:buFont typeface="Wingdings" pitchFamily="2" charset="2"/>
              <a:buChar char="Ø"/>
            </a:pPr>
            <a:r>
              <a:rPr lang="el-GR" sz="2200" dirty="0" smtClean="0"/>
              <a:t>Προσβάλλει κάθε άτομο που θα χρησιμοποιήσει την ουσία.</a:t>
            </a:r>
          </a:p>
          <a:p>
            <a:pPr algn="just">
              <a:buFont typeface="Wingdings" pitchFamily="2" charset="2"/>
              <a:buChar char="Ø"/>
            </a:pPr>
            <a:r>
              <a:rPr lang="el-GR" sz="2200" dirty="0" smtClean="0"/>
              <a:t>Η κλινική εικόνα της ερεθιστικής δερματίτιδας είναι ερεθισμός, φαγούρα, ξηρότητα και σε πιο σοβαρές περιπτώσεις έντονος πόνος, φυσαλίδες, οίδημα, έγκαυμα.</a:t>
            </a:r>
          </a:p>
          <a:p>
            <a:pPr algn="just">
              <a:buFont typeface="Wingdings" pitchFamily="2" charset="2"/>
              <a:buChar char="Ø"/>
            </a:pPr>
            <a:r>
              <a:rPr lang="el-GR" sz="2200" dirty="0" smtClean="0"/>
              <a:t>Η βαρύτητα της κατάστασης εξαρτάται από</a:t>
            </a:r>
            <a:r>
              <a:rPr lang="en-US" sz="2200" dirty="0" smtClean="0"/>
              <a:t>:</a:t>
            </a:r>
          </a:p>
          <a:p>
            <a:pPr lvl="1" algn="just">
              <a:buFont typeface="Courier New" pitchFamily="49" charset="0"/>
              <a:buChar char="o"/>
            </a:pPr>
            <a:r>
              <a:rPr lang="el-GR" sz="2200" dirty="0" smtClean="0"/>
              <a:t>Το είδος της ουσίας που προκάλεσε τη βλάβη.</a:t>
            </a:r>
          </a:p>
          <a:p>
            <a:pPr lvl="1" algn="just">
              <a:buFont typeface="Courier New" pitchFamily="49" charset="0"/>
              <a:buChar char="o"/>
            </a:pPr>
            <a:r>
              <a:rPr lang="el-GR" sz="2200" dirty="0" smtClean="0"/>
              <a:t>Την ποσότητα που ήρθε σε επαφή με το δέρμα.</a:t>
            </a:r>
          </a:p>
          <a:p>
            <a:pPr lvl="1" algn="just">
              <a:buFont typeface="Courier New" pitchFamily="49" charset="0"/>
              <a:buChar char="o"/>
            </a:pPr>
            <a:r>
              <a:rPr lang="el-GR" sz="2200" dirty="0" smtClean="0"/>
              <a:t>Το χρόνο δράσης της.</a:t>
            </a:r>
          </a:p>
          <a:p>
            <a:pPr lvl="1" algn="just">
              <a:buFont typeface="Courier New" pitchFamily="49" charset="0"/>
              <a:buChar char="o"/>
            </a:pPr>
            <a:r>
              <a:rPr lang="el-GR" sz="2200" dirty="0" smtClean="0"/>
              <a:t>Το πόσο ευαίσθητο είναι το δέρμα.</a:t>
            </a:r>
            <a:endParaRPr lang="el-GR"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67600" cy="580926"/>
          </a:xfrm>
        </p:spPr>
        <p:txBody>
          <a:bodyPr/>
          <a:lstStyle/>
          <a:p>
            <a:pPr algn="ctr"/>
            <a:r>
              <a:rPr lang="el-GR" dirty="0" err="1" smtClean="0"/>
              <a:t>Αλλεργικη</a:t>
            </a:r>
            <a:r>
              <a:rPr lang="el-GR" dirty="0" smtClean="0"/>
              <a:t> </a:t>
            </a:r>
            <a:r>
              <a:rPr lang="el-GR" dirty="0" err="1" smtClean="0"/>
              <a:t>δερματιτιδα</a:t>
            </a:r>
            <a:r>
              <a:rPr lang="el-GR" dirty="0" smtClean="0"/>
              <a:t> (</a:t>
            </a:r>
            <a:r>
              <a:rPr lang="el-GR" dirty="0" err="1" smtClean="0"/>
              <a:t>δυσανεξια</a:t>
            </a:r>
            <a:r>
              <a:rPr lang="el-GR" dirty="0" smtClean="0"/>
              <a:t>)</a:t>
            </a:r>
            <a:endParaRPr lang="el-GR" dirty="0"/>
          </a:p>
        </p:txBody>
      </p:sp>
      <p:sp>
        <p:nvSpPr>
          <p:cNvPr id="3" name="2 - Θέση περιεχομένου"/>
          <p:cNvSpPr>
            <a:spLocks noGrp="1"/>
          </p:cNvSpPr>
          <p:nvPr>
            <p:ph sz="quarter" idx="1"/>
          </p:nvPr>
        </p:nvSpPr>
        <p:spPr>
          <a:xfrm>
            <a:off x="611560" y="908720"/>
            <a:ext cx="7467600" cy="4968552"/>
          </a:xfrm>
        </p:spPr>
        <p:txBody>
          <a:bodyPr>
            <a:noAutofit/>
          </a:bodyPr>
          <a:lstStyle/>
          <a:p>
            <a:pPr algn="just">
              <a:buFont typeface="Wingdings" pitchFamily="2" charset="2"/>
              <a:buChar char="Ø"/>
            </a:pPr>
            <a:r>
              <a:rPr lang="el-GR" sz="2200" dirty="0" smtClean="0"/>
              <a:t>Είναι μια παθολογική κατάσταση στην οποία ο οργανισμός αντιδρά σε μια ουσία η οποία θεωρείται αβλαβής. Οι ουσίες που προκαλούν αλλεργία λέγονται αλλεργιογόνα.</a:t>
            </a:r>
          </a:p>
          <a:p>
            <a:pPr algn="just">
              <a:buFont typeface="Wingdings" pitchFamily="2" charset="2"/>
              <a:buChar char="Ø"/>
            </a:pPr>
            <a:r>
              <a:rPr lang="el-GR" sz="2200" dirty="0" smtClean="0"/>
              <a:t>Η αλλεργία είναι ανοσολογικού τύπου αντίδραση δηλαδή υπάρχει ενεργοποίηση του ανοσοποιητικού συστήματος το οποίο αναγνωρίζει λανθασμένα την ουσία σαν εχθρική. </a:t>
            </a:r>
          </a:p>
          <a:p>
            <a:pPr algn="just">
              <a:buFont typeface="Wingdings" pitchFamily="2" charset="2"/>
              <a:buChar char="Ø"/>
            </a:pPr>
            <a:r>
              <a:rPr lang="el-GR" sz="2200" dirty="0" smtClean="0"/>
              <a:t>Αφορά μόνο συγκεκριμένα άτομα τα οποία είναι ευαίσθητα στη ουσία.</a:t>
            </a:r>
          </a:p>
          <a:p>
            <a:pPr algn="just">
              <a:buFont typeface="Wingdings" pitchFamily="2" charset="2"/>
              <a:buChar char="Ø"/>
            </a:pPr>
            <a:r>
              <a:rPr lang="el-GR" sz="2200" dirty="0" smtClean="0"/>
              <a:t>Η αλλεργική αντίδραση δεν εμφανίζεται αμέσως μετά τη χρήση της ουσίας. Συνήθως μεσολαβούν μερικές ώρες ή και μήνες προκειμένου να εμφανιστεί (χρόνος επώασης).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67600" cy="580926"/>
          </a:xfrm>
        </p:spPr>
        <p:txBody>
          <a:bodyPr/>
          <a:lstStyle/>
          <a:p>
            <a:pPr algn="ctr"/>
            <a:r>
              <a:rPr lang="el-GR" dirty="0" err="1" smtClean="0"/>
              <a:t>Αλλεργικη</a:t>
            </a:r>
            <a:r>
              <a:rPr lang="el-GR" dirty="0" smtClean="0"/>
              <a:t> </a:t>
            </a:r>
            <a:r>
              <a:rPr lang="el-GR" dirty="0" err="1" smtClean="0"/>
              <a:t>δερματιτιδα</a:t>
            </a:r>
            <a:r>
              <a:rPr lang="el-GR" dirty="0" smtClean="0"/>
              <a:t> (</a:t>
            </a:r>
            <a:r>
              <a:rPr lang="el-GR" dirty="0" err="1" smtClean="0"/>
              <a:t>δυσανεξια</a:t>
            </a:r>
            <a:r>
              <a:rPr lang="el-GR" dirty="0" smtClean="0"/>
              <a:t>)</a:t>
            </a:r>
            <a:endParaRPr lang="el-GR" dirty="0"/>
          </a:p>
        </p:txBody>
      </p:sp>
      <p:sp>
        <p:nvSpPr>
          <p:cNvPr id="3" name="2 - Θέση περιεχομένου"/>
          <p:cNvSpPr>
            <a:spLocks noGrp="1"/>
          </p:cNvSpPr>
          <p:nvPr>
            <p:ph sz="quarter" idx="1"/>
          </p:nvPr>
        </p:nvSpPr>
        <p:spPr>
          <a:xfrm>
            <a:off x="539552" y="836712"/>
            <a:ext cx="7467600" cy="4873752"/>
          </a:xfrm>
        </p:spPr>
        <p:txBody>
          <a:bodyPr/>
          <a:lstStyle/>
          <a:p>
            <a:pPr lvl="0" algn="just">
              <a:buClr>
                <a:srgbClr val="FE8637"/>
              </a:buClr>
              <a:buFont typeface="Wingdings" pitchFamily="2" charset="2"/>
              <a:buChar char="Ø"/>
            </a:pPr>
            <a:r>
              <a:rPr lang="el-GR" sz="2200" dirty="0" smtClean="0">
                <a:solidFill>
                  <a:prstClr val="black"/>
                </a:solidFill>
              </a:rPr>
              <a:t>Η αλλεργία δεν εξαρτάτε από την ποσότητα της ουσίας.</a:t>
            </a:r>
          </a:p>
          <a:p>
            <a:pPr lvl="0" algn="just">
              <a:buClr>
                <a:srgbClr val="FE8637"/>
              </a:buClr>
              <a:buFont typeface="Wingdings" pitchFamily="2" charset="2"/>
              <a:buChar char="Ø"/>
            </a:pPr>
            <a:r>
              <a:rPr lang="el-GR" sz="2200" dirty="0" smtClean="0">
                <a:solidFill>
                  <a:prstClr val="black"/>
                </a:solidFill>
              </a:rPr>
              <a:t>Τα συνηθισμένα συμπτώματα της αλλεργικής δερματίτιδας  είναι κοκκινίλα, ξηρότητα και φαγούρα </a:t>
            </a:r>
            <a:r>
              <a:rPr lang="el-GR" sz="2200" dirty="0" err="1" smtClean="0">
                <a:solidFill>
                  <a:prstClr val="black"/>
                </a:solidFill>
              </a:rPr>
              <a:t>ένω</a:t>
            </a:r>
            <a:r>
              <a:rPr lang="el-GR" sz="2200" dirty="0" smtClean="0">
                <a:solidFill>
                  <a:prstClr val="black"/>
                </a:solidFill>
              </a:rPr>
              <a:t> σε πιο σοβαρές περιπτώσεις μπορεί να εμφανιστούν εξανθήματα, πρήξιμο και φυσαλίδες.</a:t>
            </a:r>
          </a:p>
          <a:p>
            <a:pPr algn="just">
              <a:buFont typeface="Wingdings" pitchFamily="2" charset="2"/>
              <a:buChar char="Ø"/>
            </a:pPr>
            <a:r>
              <a:rPr lang="el-GR" sz="2200" dirty="0" smtClean="0"/>
              <a:t>Οι αλλεργίες πολλές φορές προκαλούνται από συνδυασμό ουσιών.</a:t>
            </a:r>
          </a:p>
          <a:p>
            <a:pPr algn="just">
              <a:buFont typeface="Wingdings" pitchFamily="2" charset="2"/>
              <a:buChar char="Ø"/>
            </a:pPr>
            <a:r>
              <a:rPr lang="el-GR" sz="2200" dirty="0" smtClean="0"/>
              <a:t>Οι αλλεργικές αντιδράσεις είναι δύσκολο να προβλεφτούν και θεωρητικά κάθε άνθρωπος είναι πιθανό στη διάρκεια της ζωής του να αποκτήσει αλλεργία. Παρόλα αυτά ο/η αισθητικός οφείλει να γνωρίζει τα πιθανά αλλεργιογόνα και να παίρνει προληπτικά μέτρα (ιστορικό, </a:t>
            </a:r>
            <a:r>
              <a:rPr lang="en-US" sz="2200" dirty="0" smtClean="0"/>
              <a:t>patch test)</a:t>
            </a:r>
            <a:endParaRPr lang="el-GR"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67600" cy="580926"/>
          </a:xfrm>
        </p:spPr>
        <p:txBody>
          <a:bodyPr>
            <a:normAutofit/>
          </a:bodyPr>
          <a:lstStyle/>
          <a:p>
            <a:pPr algn="ctr"/>
            <a:r>
              <a:rPr lang="el-GR" dirty="0" err="1" smtClean="0"/>
              <a:t>Διαφορεσ</a:t>
            </a:r>
            <a:r>
              <a:rPr lang="el-GR" dirty="0" smtClean="0"/>
              <a:t> </a:t>
            </a:r>
            <a:r>
              <a:rPr lang="el-GR" dirty="0" err="1" smtClean="0"/>
              <a:t>τοξικησ</a:t>
            </a:r>
            <a:r>
              <a:rPr lang="el-GR" dirty="0" smtClean="0"/>
              <a:t>  - </a:t>
            </a:r>
            <a:r>
              <a:rPr lang="el-GR" dirty="0" err="1" smtClean="0"/>
              <a:t>αλλεργικησ</a:t>
            </a:r>
            <a:r>
              <a:rPr lang="el-GR" dirty="0" smtClean="0"/>
              <a:t> </a:t>
            </a:r>
            <a:r>
              <a:rPr lang="el-GR" dirty="0" err="1" smtClean="0"/>
              <a:t>δερματιτιδασ</a:t>
            </a:r>
            <a:endParaRPr lang="el-GR" dirty="0"/>
          </a:p>
        </p:txBody>
      </p:sp>
      <p:sp>
        <p:nvSpPr>
          <p:cNvPr id="3" name="2 - Θέση περιεχομένου"/>
          <p:cNvSpPr>
            <a:spLocks noGrp="1"/>
          </p:cNvSpPr>
          <p:nvPr>
            <p:ph sz="quarter" idx="1"/>
          </p:nvPr>
        </p:nvSpPr>
        <p:spPr>
          <a:xfrm>
            <a:off x="467544" y="836712"/>
            <a:ext cx="7467600" cy="4873752"/>
          </a:xfrm>
        </p:spPr>
        <p:txBody>
          <a:bodyPr>
            <a:normAutofit/>
          </a:bodyPr>
          <a:lstStyle/>
          <a:p>
            <a:pPr marL="0" indent="0" algn="just">
              <a:buNone/>
            </a:pPr>
            <a:r>
              <a:rPr lang="el-GR" sz="2200" dirty="0" smtClean="0"/>
              <a:t>Όπως είδαμε παραπάνω τα συμπτώματα μοιάζουν πολύ όμως υπάρχουν κάποιες βασικές διαφορές</a:t>
            </a:r>
            <a:r>
              <a:rPr lang="en-US" sz="2200" dirty="0" smtClean="0"/>
              <a:t>:</a:t>
            </a:r>
          </a:p>
          <a:p>
            <a:pPr marL="0" indent="0">
              <a:buNone/>
            </a:pPr>
            <a:endParaRPr lang="en-US" sz="2200" dirty="0" smtClean="0"/>
          </a:p>
          <a:p>
            <a:pPr marL="0" indent="0">
              <a:buNone/>
            </a:pPr>
            <a:endParaRPr lang="el-GR" sz="2200" dirty="0"/>
          </a:p>
        </p:txBody>
      </p:sp>
      <p:graphicFrame>
        <p:nvGraphicFramePr>
          <p:cNvPr id="4" name="3 - Πίνακας"/>
          <p:cNvGraphicFramePr>
            <a:graphicFrameLocks noGrp="1"/>
          </p:cNvGraphicFramePr>
          <p:nvPr/>
        </p:nvGraphicFramePr>
        <p:xfrm>
          <a:off x="539552" y="1916832"/>
          <a:ext cx="7704858" cy="3168352"/>
        </p:xfrm>
        <a:graphic>
          <a:graphicData uri="http://schemas.openxmlformats.org/drawingml/2006/table">
            <a:tbl>
              <a:tblPr firstRow="1" bandRow="1">
                <a:tableStyleId>{21E4AEA4-8DFA-4A89-87EB-49C32662AFE0}</a:tableStyleId>
              </a:tblPr>
              <a:tblGrid>
                <a:gridCol w="2568286"/>
                <a:gridCol w="2400267"/>
                <a:gridCol w="2736305"/>
              </a:tblGrid>
              <a:tr h="422447">
                <a:tc>
                  <a:txBody>
                    <a:bodyPr/>
                    <a:lstStyle/>
                    <a:p>
                      <a:endParaRPr lang="el-GR" dirty="0"/>
                    </a:p>
                  </a:txBody>
                  <a:tcPr/>
                </a:tc>
                <a:tc>
                  <a:txBody>
                    <a:bodyPr/>
                    <a:lstStyle/>
                    <a:p>
                      <a:pPr algn="ctr"/>
                      <a:r>
                        <a:rPr lang="el-GR" dirty="0" smtClean="0"/>
                        <a:t>ΤΟΞΙΚΗ</a:t>
                      </a:r>
                      <a:r>
                        <a:rPr lang="el-GR" baseline="0" dirty="0" smtClean="0"/>
                        <a:t> ΔΕΡΜΑΤΙΤΙΔΑ</a:t>
                      </a:r>
                      <a:endParaRPr lang="el-GR" dirty="0"/>
                    </a:p>
                  </a:txBody>
                  <a:tcPr/>
                </a:tc>
                <a:tc>
                  <a:txBody>
                    <a:bodyPr/>
                    <a:lstStyle/>
                    <a:p>
                      <a:pPr algn="ctr"/>
                      <a:r>
                        <a:rPr lang="el-GR" dirty="0" smtClean="0"/>
                        <a:t>ΑΛΛΕΡΓΙΚΗ ΔΕΡΜΑΤΙΤΙΔΑ</a:t>
                      </a:r>
                      <a:endParaRPr lang="el-GR" dirty="0"/>
                    </a:p>
                  </a:txBody>
                  <a:tcPr/>
                </a:tc>
              </a:tr>
              <a:tr h="422447">
                <a:tc>
                  <a:txBody>
                    <a:bodyPr/>
                    <a:lstStyle/>
                    <a:p>
                      <a:r>
                        <a:rPr lang="el-GR" dirty="0" smtClean="0"/>
                        <a:t>ΕΙΔΟΣ ΔΕΡΜΑΤΟΣ</a:t>
                      </a:r>
                      <a:endParaRPr lang="el-GR" dirty="0"/>
                    </a:p>
                  </a:txBody>
                  <a:tcPr anchor="ctr"/>
                </a:tc>
                <a:tc>
                  <a:txBody>
                    <a:bodyPr/>
                    <a:lstStyle/>
                    <a:p>
                      <a:pPr algn="ctr"/>
                      <a:r>
                        <a:rPr lang="el-GR" dirty="0" smtClean="0"/>
                        <a:t>Όλα</a:t>
                      </a:r>
                      <a:r>
                        <a:rPr lang="el-GR" baseline="0" dirty="0" smtClean="0"/>
                        <a:t> τα δέρματα</a:t>
                      </a:r>
                      <a:endParaRPr lang="el-GR" dirty="0"/>
                    </a:p>
                  </a:txBody>
                  <a:tcPr anchor="ctr"/>
                </a:tc>
                <a:tc>
                  <a:txBody>
                    <a:bodyPr/>
                    <a:lstStyle/>
                    <a:p>
                      <a:pPr algn="ctr"/>
                      <a:r>
                        <a:rPr lang="el-GR" dirty="0" smtClean="0"/>
                        <a:t>Δέρματα</a:t>
                      </a:r>
                      <a:r>
                        <a:rPr lang="el-GR" baseline="0" dirty="0" smtClean="0"/>
                        <a:t> με προδιάθεση</a:t>
                      </a:r>
                      <a:endParaRPr lang="el-GR" dirty="0"/>
                    </a:p>
                  </a:txBody>
                  <a:tcPr anchor="ctr"/>
                </a:tc>
              </a:tr>
              <a:tr h="422447">
                <a:tc>
                  <a:txBody>
                    <a:bodyPr/>
                    <a:lstStyle/>
                    <a:p>
                      <a:r>
                        <a:rPr lang="el-GR" dirty="0" smtClean="0"/>
                        <a:t>ΧΡΟΝΟΣ ΕΜΦΑΝΙΣΗΣ</a:t>
                      </a:r>
                      <a:endParaRPr lang="el-GR" dirty="0"/>
                    </a:p>
                  </a:txBody>
                  <a:tcPr anchor="ctr"/>
                </a:tc>
                <a:tc>
                  <a:txBody>
                    <a:bodyPr/>
                    <a:lstStyle/>
                    <a:p>
                      <a:pPr algn="ctr"/>
                      <a:r>
                        <a:rPr lang="el-GR" dirty="0" smtClean="0"/>
                        <a:t>Αμέσως</a:t>
                      </a:r>
                      <a:endParaRPr lang="el-GR" dirty="0"/>
                    </a:p>
                  </a:txBody>
                  <a:tcPr anchor="ctr"/>
                </a:tc>
                <a:tc>
                  <a:txBody>
                    <a:bodyPr/>
                    <a:lstStyle/>
                    <a:p>
                      <a:pPr algn="ctr"/>
                      <a:r>
                        <a:rPr lang="el-GR" dirty="0" smtClean="0"/>
                        <a:t>Καθυστέρηση</a:t>
                      </a:r>
                      <a:endParaRPr lang="el-GR" dirty="0"/>
                    </a:p>
                  </a:txBody>
                  <a:tcPr anchor="ctr"/>
                </a:tc>
              </a:tr>
              <a:tr h="739282">
                <a:tc>
                  <a:txBody>
                    <a:bodyPr/>
                    <a:lstStyle/>
                    <a:p>
                      <a:r>
                        <a:rPr lang="el-GR" dirty="0" smtClean="0"/>
                        <a:t>ΣΥΜΜΕΤΟΧΗ ΑΝΟΣΟΠΟΙΗΤΙΚΟΥ</a:t>
                      </a:r>
                      <a:endParaRPr lang="el-GR" dirty="0"/>
                    </a:p>
                  </a:txBody>
                  <a:tcPr anchor="ctr"/>
                </a:tc>
                <a:tc>
                  <a:txBody>
                    <a:bodyPr/>
                    <a:lstStyle/>
                    <a:p>
                      <a:pPr algn="ctr"/>
                      <a:r>
                        <a:rPr lang="el-GR" dirty="0" smtClean="0"/>
                        <a:t>Όχι</a:t>
                      </a:r>
                      <a:endParaRPr lang="el-GR" dirty="0"/>
                    </a:p>
                  </a:txBody>
                  <a:tcPr anchor="ctr"/>
                </a:tc>
                <a:tc>
                  <a:txBody>
                    <a:bodyPr/>
                    <a:lstStyle/>
                    <a:p>
                      <a:pPr algn="ctr"/>
                      <a:r>
                        <a:rPr lang="el-GR" dirty="0" smtClean="0"/>
                        <a:t>Ναι</a:t>
                      </a:r>
                      <a:endParaRPr lang="el-GR" dirty="0"/>
                    </a:p>
                  </a:txBody>
                  <a:tcPr anchor="ctr"/>
                </a:tc>
              </a:tr>
              <a:tr h="422447">
                <a:tc>
                  <a:txBody>
                    <a:bodyPr/>
                    <a:lstStyle/>
                    <a:p>
                      <a:r>
                        <a:rPr lang="el-GR" dirty="0" smtClean="0"/>
                        <a:t>ΣΥΝΔΥΑΣΜΟΣ ΟΥΣΙΩΝ</a:t>
                      </a:r>
                      <a:endParaRPr lang="el-GR" dirty="0"/>
                    </a:p>
                  </a:txBody>
                  <a:tcPr anchor="ctr"/>
                </a:tc>
                <a:tc>
                  <a:txBody>
                    <a:bodyPr/>
                    <a:lstStyle/>
                    <a:p>
                      <a:pPr algn="ctr"/>
                      <a:r>
                        <a:rPr lang="el-GR" dirty="0" smtClean="0"/>
                        <a:t>Όχι</a:t>
                      </a:r>
                      <a:endParaRPr lang="el-GR" dirty="0"/>
                    </a:p>
                  </a:txBody>
                  <a:tcPr anchor="ctr"/>
                </a:tc>
                <a:tc>
                  <a:txBody>
                    <a:bodyPr/>
                    <a:lstStyle/>
                    <a:p>
                      <a:pPr algn="ctr"/>
                      <a:r>
                        <a:rPr lang="el-GR" dirty="0" smtClean="0"/>
                        <a:t>Μερικές</a:t>
                      </a:r>
                      <a:r>
                        <a:rPr lang="el-GR" baseline="0" dirty="0" smtClean="0"/>
                        <a:t> φορές</a:t>
                      </a:r>
                      <a:endParaRPr lang="el-GR" dirty="0"/>
                    </a:p>
                  </a:txBody>
                  <a:tcPr anchor="ctr"/>
                </a:tc>
              </a:tr>
              <a:tr h="739282">
                <a:tc>
                  <a:txBody>
                    <a:bodyPr/>
                    <a:lstStyle/>
                    <a:p>
                      <a:r>
                        <a:rPr lang="el-GR" dirty="0" smtClean="0"/>
                        <a:t>ΕΞΑΡΤΗΣΗ</a:t>
                      </a:r>
                      <a:r>
                        <a:rPr lang="el-GR" baseline="0" dirty="0" smtClean="0"/>
                        <a:t> ΑΠΟ ΤΗΝ ΠΟΣΟΤΗΤΑ ΤΗΣ ΟΥΣΙΑΣ</a:t>
                      </a:r>
                      <a:endParaRPr lang="el-GR" dirty="0"/>
                    </a:p>
                  </a:txBody>
                  <a:tcPr anchor="ctr"/>
                </a:tc>
                <a:tc>
                  <a:txBody>
                    <a:bodyPr/>
                    <a:lstStyle/>
                    <a:p>
                      <a:pPr algn="ctr"/>
                      <a:r>
                        <a:rPr lang="el-GR" dirty="0" smtClean="0"/>
                        <a:t>Ναι</a:t>
                      </a:r>
                      <a:endParaRPr lang="el-GR" dirty="0"/>
                    </a:p>
                  </a:txBody>
                  <a:tcPr anchor="ctr"/>
                </a:tc>
                <a:tc>
                  <a:txBody>
                    <a:bodyPr/>
                    <a:lstStyle/>
                    <a:p>
                      <a:pPr algn="ctr"/>
                      <a:r>
                        <a:rPr lang="el-GR" dirty="0" smtClean="0"/>
                        <a:t>Συνήθως</a:t>
                      </a:r>
                      <a:r>
                        <a:rPr lang="el-GR" baseline="0" dirty="0" smtClean="0"/>
                        <a:t> όχι</a:t>
                      </a:r>
                      <a:endParaRPr lang="el-GR" dirty="0"/>
                    </a:p>
                  </a:txBody>
                  <a:tcPr anchor="ct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0"/>
            <a:ext cx="8219256" cy="652934"/>
          </a:xfrm>
        </p:spPr>
        <p:txBody>
          <a:bodyPr/>
          <a:lstStyle/>
          <a:p>
            <a:r>
              <a:rPr lang="el-GR" dirty="0" err="1" smtClean="0"/>
              <a:t>Ουσιεσ</a:t>
            </a:r>
            <a:r>
              <a:rPr lang="el-GR" dirty="0" smtClean="0"/>
              <a:t> που </a:t>
            </a:r>
            <a:r>
              <a:rPr lang="el-GR" dirty="0" err="1" smtClean="0"/>
              <a:t>προκαλουν</a:t>
            </a:r>
            <a:r>
              <a:rPr lang="el-GR" dirty="0" smtClean="0"/>
              <a:t> </a:t>
            </a:r>
            <a:r>
              <a:rPr lang="el-GR" dirty="0" err="1" smtClean="0"/>
              <a:t>τοξικεσ</a:t>
            </a:r>
            <a:r>
              <a:rPr lang="el-GR" dirty="0" smtClean="0"/>
              <a:t> &amp; </a:t>
            </a:r>
            <a:r>
              <a:rPr lang="el-GR" dirty="0" err="1" smtClean="0"/>
              <a:t>αλλεργικεσ</a:t>
            </a:r>
            <a:r>
              <a:rPr lang="el-GR" dirty="0" smtClean="0"/>
              <a:t> </a:t>
            </a:r>
            <a:r>
              <a:rPr lang="el-GR" dirty="0" err="1" smtClean="0"/>
              <a:t>αντιδρασεισ</a:t>
            </a:r>
            <a:endParaRPr lang="el-GR" dirty="0"/>
          </a:p>
        </p:txBody>
      </p:sp>
      <p:sp>
        <p:nvSpPr>
          <p:cNvPr id="3" name="2 - Θέση περιεχομένου"/>
          <p:cNvSpPr>
            <a:spLocks noGrp="1"/>
          </p:cNvSpPr>
          <p:nvPr>
            <p:ph sz="quarter" idx="1"/>
          </p:nvPr>
        </p:nvSpPr>
        <p:spPr>
          <a:xfrm>
            <a:off x="539552" y="692696"/>
            <a:ext cx="8064896" cy="5976664"/>
          </a:xfrm>
        </p:spPr>
        <p:txBody>
          <a:bodyPr>
            <a:normAutofit/>
          </a:bodyPr>
          <a:lstStyle/>
          <a:p>
            <a:pPr marL="0" indent="0" algn="just">
              <a:buNone/>
            </a:pPr>
            <a:r>
              <a:rPr lang="el-GR" sz="2200" dirty="0" smtClean="0"/>
              <a:t>Λόγω των σχολαστικών ελέγχων που γίνονται στα καλλυντικά οι τοξικές αντιδράσεις είναι ελάχιστες. Παρόλα αυτά υπάρχουν ουσίες που μπορούν να προκαλέσουν αλλεργίες ή τοξικότητα (η τοξικότητα συνήθως είναι αποτέλεσμα κακής χρήσης). Οι συνήθεις ύποπτοι σε αυτές τις περιπτώσεις είναι οι εξής</a:t>
            </a:r>
            <a:r>
              <a:rPr lang="en-US" sz="2200" dirty="0" smtClean="0"/>
              <a:t>:</a:t>
            </a:r>
          </a:p>
          <a:p>
            <a:pPr>
              <a:buNone/>
            </a:pPr>
            <a:endParaRPr lang="el-GR" dirty="0" smtClean="0"/>
          </a:p>
        </p:txBody>
      </p:sp>
      <p:graphicFrame>
        <p:nvGraphicFramePr>
          <p:cNvPr id="4" name="3 - Πίνακας"/>
          <p:cNvGraphicFramePr>
            <a:graphicFrameLocks noGrp="1"/>
          </p:cNvGraphicFramePr>
          <p:nvPr/>
        </p:nvGraphicFramePr>
        <p:xfrm>
          <a:off x="395536" y="2636912"/>
          <a:ext cx="8280920" cy="3566160"/>
        </p:xfrm>
        <a:graphic>
          <a:graphicData uri="http://schemas.openxmlformats.org/drawingml/2006/table">
            <a:tbl>
              <a:tblPr firstRow="1" bandRow="1">
                <a:tableStyleId>{2D5ABB26-0587-4C30-8999-92F81FD0307C}</a:tableStyleId>
              </a:tblPr>
              <a:tblGrid>
                <a:gridCol w="4523192"/>
                <a:gridCol w="3757728"/>
              </a:tblGrid>
              <a:tr h="368868">
                <a:tc>
                  <a:txBody>
                    <a:bodyPr/>
                    <a:lstStyle/>
                    <a:p>
                      <a:r>
                        <a:rPr lang="el-GR" sz="2000" dirty="0" smtClean="0"/>
                        <a:t>Τα συντηρητικά</a:t>
                      </a:r>
                      <a:endParaRPr lang="el-GR" sz="2000" b="0" dirty="0"/>
                    </a:p>
                  </a:txBody>
                  <a:tcPr/>
                </a:tc>
                <a:tc>
                  <a:txBody>
                    <a:bodyPr/>
                    <a:lstStyle/>
                    <a:p>
                      <a:r>
                        <a:rPr lang="el-GR" sz="2000" dirty="0" smtClean="0"/>
                        <a:t>Τα </a:t>
                      </a:r>
                      <a:r>
                        <a:rPr lang="el-GR" sz="2000" dirty="0" err="1" smtClean="0"/>
                        <a:t>κερατολυτικά</a:t>
                      </a:r>
                      <a:r>
                        <a:rPr lang="el-GR" sz="2000" dirty="0" smtClean="0"/>
                        <a:t> </a:t>
                      </a:r>
                      <a:endParaRPr lang="el-GR" sz="2000" b="0" dirty="0"/>
                    </a:p>
                  </a:txBody>
                  <a:tcPr/>
                </a:tc>
              </a:tr>
              <a:tr h="368868">
                <a:tc>
                  <a:txBody>
                    <a:bodyPr/>
                    <a:lstStyle/>
                    <a:p>
                      <a:r>
                        <a:rPr lang="el-GR" sz="2000" dirty="0" smtClean="0"/>
                        <a:t>Οι χρωστικές ουσίες (</a:t>
                      </a:r>
                      <a:r>
                        <a:rPr lang="en-US" sz="2000" baseline="0" dirty="0" smtClean="0"/>
                        <a:t>tattoo</a:t>
                      </a:r>
                      <a:r>
                        <a:rPr lang="el-GR" sz="2000" baseline="0" dirty="0" smtClean="0"/>
                        <a:t>, μακιγιάζ</a:t>
                      </a:r>
                      <a:r>
                        <a:rPr lang="en-US" sz="2000" baseline="0" dirty="0" smtClean="0"/>
                        <a:t>)</a:t>
                      </a:r>
                      <a:endParaRPr lang="el-GR" sz="2000" dirty="0"/>
                    </a:p>
                  </a:txBody>
                  <a:tcPr/>
                </a:tc>
                <a:tc>
                  <a:txBody>
                    <a:bodyPr/>
                    <a:lstStyle/>
                    <a:p>
                      <a:r>
                        <a:rPr lang="el-GR" sz="2000" dirty="0" smtClean="0"/>
                        <a:t>Οι κρέμες αποτρίχωσης</a:t>
                      </a:r>
                      <a:endParaRPr lang="el-GR" sz="2000" dirty="0"/>
                    </a:p>
                  </a:txBody>
                  <a:tcPr/>
                </a:tc>
              </a:tr>
              <a:tr h="368868">
                <a:tc>
                  <a:txBody>
                    <a:bodyPr/>
                    <a:lstStyle/>
                    <a:p>
                      <a:r>
                        <a:rPr lang="el-GR" sz="2000" dirty="0" smtClean="0"/>
                        <a:t>Τα αρώματα</a:t>
                      </a:r>
                      <a:endParaRPr lang="el-GR" sz="2000" dirty="0"/>
                    </a:p>
                  </a:txBody>
                  <a:tcPr/>
                </a:tc>
                <a:tc>
                  <a:txBody>
                    <a:bodyPr/>
                    <a:lstStyle/>
                    <a:p>
                      <a:r>
                        <a:rPr lang="el-GR" sz="2000" dirty="0" smtClean="0"/>
                        <a:t>Οι βαφές μαλλιών</a:t>
                      </a:r>
                      <a:endParaRPr lang="el-GR" sz="2000" dirty="0"/>
                    </a:p>
                  </a:txBody>
                  <a:tcPr/>
                </a:tc>
              </a:tr>
              <a:tr h="3688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dirty="0" smtClean="0"/>
                        <a:t>Τα αντιιδρωτικά</a:t>
                      </a:r>
                    </a:p>
                  </a:txBody>
                  <a:tcPr/>
                </a:tc>
                <a:tc>
                  <a:txBody>
                    <a:bodyPr/>
                    <a:lstStyle/>
                    <a:p>
                      <a:r>
                        <a:rPr lang="el-GR" sz="2000" dirty="0" smtClean="0"/>
                        <a:t>Τα προϊόντα περμανάντ </a:t>
                      </a:r>
                      <a:endParaRPr lang="el-GR" sz="2000" dirty="0"/>
                    </a:p>
                  </a:txBody>
                  <a:tcPr/>
                </a:tc>
              </a:tr>
              <a:tr h="368868">
                <a:tc>
                  <a:txBody>
                    <a:bodyPr/>
                    <a:lstStyle/>
                    <a:p>
                      <a:r>
                        <a:rPr lang="el-GR" sz="2000" dirty="0" smtClean="0"/>
                        <a:t>Τα αιθέρια έλαια</a:t>
                      </a:r>
                      <a:endParaRPr lang="el-GR" sz="2000" dirty="0"/>
                    </a:p>
                  </a:txBody>
                  <a:tcPr/>
                </a:tc>
                <a:tc>
                  <a:txBody>
                    <a:bodyPr/>
                    <a:lstStyle/>
                    <a:p>
                      <a:r>
                        <a:rPr lang="el-GR" sz="2000" dirty="0" smtClean="0"/>
                        <a:t>Το οξυζενέ</a:t>
                      </a:r>
                      <a:endParaRPr lang="el-GR" sz="2000" dirty="0"/>
                    </a:p>
                  </a:txBody>
                  <a:tcPr/>
                </a:tc>
              </a:tr>
              <a:tr h="368868">
                <a:tc>
                  <a:txBody>
                    <a:bodyPr/>
                    <a:lstStyle/>
                    <a:p>
                      <a:r>
                        <a:rPr lang="el-GR" sz="2000" dirty="0" smtClean="0"/>
                        <a:t>Τα αντισηπτικά</a:t>
                      </a:r>
                      <a:endParaRPr lang="el-GR"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dirty="0" smtClean="0"/>
                        <a:t>Το </a:t>
                      </a:r>
                      <a:r>
                        <a:rPr lang="el-GR" sz="2000" dirty="0" err="1" smtClean="0"/>
                        <a:t>ασετόν</a:t>
                      </a:r>
                      <a:endParaRPr lang="el-GR" sz="2000" dirty="0" smtClean="0"/>
                    </a:p>
                  </a:txBody>
                  <a:tcPr/>
                </a:tc>
              </a:tr>
              <a:tr h="368868">
                <a:tc>
                  <a:txBody>
                    <a:bodyPr/>
                    <a:lstStyle/>
                    <a:p>
                      <a:r>
                        <a:rPr lang="el-GR" sz="2000" dirty="0" smtClean="0"/>
                        <a:t>Τα σαπούνια</a:t>
                      </a:r>
                      <a:endParaRPr lang="el-GR"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dirty="0" smtClean="0"/>
                        <a:t>Τα μανό</a:t>
                      </a:r>
                    </a:p>
                  </a:txBody>
                  <a:tcPr/>
                </a:tc>
              </a:tr>
              <a:tr h="368868">
                <a:tc>
                  <a:txBody>
                    <a:bodyPr/>
                    <a:lstStyle/>
                    <a:p>
                      <a:r>
                        <a:rPr lang="el-GR" sz="2000" dirty="0" smtClean="0"/>
                        <a:t>Τα σαμπουάν</a:t>
                      </a:r>
                      <a:endParaRPr lang="el-GR"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dirty="0" smtClean="0"/>
                        <a:t>Τα ακρυλικά προϊόντα νυχιών</a:t>
                      </a:r>
                    </a:p>
                  </a:txBody>
                  <a:tcPr/>
                </a:tc>
              </a:tr>
              <a:tr h="368868">
                <a:tc>
                  <a:txBody>
                    <a:bodyPr/>
                    <a:lstStyle/>
                    <a:p>
                      <a:r>
                        <a:rPr lang="el-GR" sz="2000" dirty="0" smtClean="0"/>
                        <a:t>Οι λακ μαλλιών</a:t>
                      </a:r>
                      <a:endParaRPr lang="el-GR"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dirty="0" smtClean="0"/>
                        <a:t>Τα</a:t>
                      </a:r>
                      <a:r>
                        <a:rPr lang="el-GR" sz="2000" baseline="0" dirty="0" smtClean="0"/>
                        <a:t> προϊόντα λεύκανσης δέρματος</a:t>
                      </a:r>
                      <a:endParaRPr lang="el-GR" sz="2000" dirty="0" smtClean="0"/>
                    </a:p>
                  </a:txBody>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914</TotalTime>
  <Words>1490</Words>
  <Application>Microsoft Office PowerPoint</Application>
  <PresentationFormat>Προβολή στην οθόνη (4:3)</PresentationFormat>
  <Paragraphs>169</Paragraphs>
  <Slides>21</Slides>
  <Notes>11</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Προεξοχή</vt:lpstr>
      <vt:lpstr>Τοξικολογια καλλυντικων προϊοντων</vt:lpstr>
      <vt:lpstr>Απορροφηση καλλυντικων προϊοντων</vt:lpstr>
      <vt:lpstr>Ανεπιθυμητεσ ενεργειεσ απο καλλυντικα</vt:lpstr>
      <vt:lpstr>Δερματικεσ αντιδρασεισ</vt:lpstr>
      <vt:lpstr>Ερεθιστικη (τοξικη δερματιτιδα)</vt:lpstr>
      <vt:lpstr>Αλλεργικη δερματιτιδα (δυσανεξια)</vt:lpstr>
      <vt:lpstr>Αλλεργικη δερματιτιδα (δυσανεξια)</vt:lpstr>
      <vt:lpstr>Διαφορεσ τοξικησ  - αλλεργικησ δερματιτιδασ</vt:lpstr>
      <vt:lpstr>Ουσιεσ που προκαλουν τοξικεσ &amp; αλλεργικεσ αντιδρασεισ</vt:lpstr>
      <vt:lpstr>φωτοαντιδρασεισ</vt:lpstr>
      <vt:lpstr>φωτοαλλεργιεσ</vt:lpstr>
      <vt:lpstr>Φωτοτοξικη δερματιτιδα</vt:lpstr>
      <vt:lpstr>Διαφάνεια 13</vt:lpstr>
      <vt:lpstr>Διαφορεσ φωτοτοξικησ – φωτοαλλεργικησ δερματιτιδασ</vt:lpstr>
      <vt:lpstr>Προϊοντα που μπορουν να προκαλεσουν φωτοαντιδρασεισ</vt:lpstr>
      <vt:lpstr>Επιλογη καλλυντικων προϊοντων</vt:lpstr>
      <vt:lpstr>Υποαλλεργικα  - φυτικα - βιολογικα καλλυντικα</vt:lpstr>
      <vt:lpstr>Ελεγχοσ καλλυντικων προϊοντων</vt:lpstr>
      <vt:lpstr>Δοκιμασιεσ καλλυντικων στα ζωα</vt:lpstr>
      <vt:lpstr>Δοκιμασιεσ καλλυντικων στον ανθρωπο</vt:lpstr>
      <vt:lpstr>Δοκιμασιεσ στο εργαστηριο</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Τοξικολογια καλλυντικων προϊοντων</dc:title>
  <dc:creator>Vaggelis</dc:creator>
  <cp:lastModifiedBy>Vaggelis</cp:lastModifiedBy>
  <cp:revision>98</cp:revision>
  <dcterms:created xsi:type="dcterms:W3CDTF">2017-10-25T15:45:43Z</dcterms:created>
  <dcterms:modified xsi:type="dcterms:W3CDTF">2017-10-29T13:34:59Z</dcterms:modified>
</cp:coreProperties>
</file>