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2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E5E25-0115-4A67-B1EB-946258AA654E}" type="datetimeFigureOut">
              <a:rPr lang="el-GR" smtClean="0"/>
              <a:pPr/>
              <a:t>9/1/2019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F3455-AE7E-4AB0-87F6-F5549C6EE54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F3455-AE7E-4AB0-87F6-F5549C6EE54D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9/1/2019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9/1/2019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9/1/2019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9/1/2019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9/1/2019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9/1/2019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9/1/2019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051720" y="1700808"/>
            <a:ext cx="6172200" cy="869482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PH (</a:t>
            </a:r>
            <a:r>
              <a:rPr lang="el-GR" sz="4400" dirty="0" smtClean="0"/>
              <a:t>πε-χα)</a:t>
            </a:r>
            <a:endParaRPr lang="el-GR" sz="44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ορισμοσ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1560" y="836712"/>
            <a:ext cx="7467600" cy="48737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 smtClean="0"/>
              <a:t>Το </a:t>
            </a:r>
            <a:r>
              <a:rPr lang="en-US" sz="2000" dirty="0" smtClean="0"/>
              <a:t>pH (</a:t>
            </a:r>
            <a:r>
              <a:rPr lang="el-GR" sz="2000" dirty="0" smtClean="0"/>
              <a:t>πε-χα) ή ενεργός οξύτητα είναι μια κλίμακα με την οποία εκφράζουμε την περιεκτικότητα των κατιόντων υδρογόνου Η</a:t>
            </a:r>
            <a:r>
              <a:rPr lang="el-GR" sz="2000" baseline="30000" dirty="0" smtClean="0"/>
              <a:t>+</a:t>
            </a:r>
            <a:r>
              <a:rPr lang="el-GR" sz="2000" dirty="0" smtClean="0"/>
              <a:t> σε ένα διάλυμα. Συγκεκριμένα το </a:t>
            </a:r>
            <a:r>
              <a:rPr lang="en-US" sz="2000" dirty="0" smtClean="0"/>
              <a:t>pH </a:t>
            </a:r>
            <a:r>
              <a:rPr lang="el-GR" sz="2000" dirty="0" smtClean="0"/>
              <a:t>είναι ο αρνητικός δεκαδικός λογάριθμος  της συγκέντρωσης των κατιόντων Η</a:t>
            </a:r>
            <a:r>
              <a:rPr lang="el-GR" sz="2000" baseline="30000" dirty="0" smtClean="0"/>
              <a:t>+</a:t>
            </a:r>
            <a:r>
              <a:rPr lang="el-GR" sz="2000" dirty="0" smtClean="0"/>
              <a:t> </a:t>
            </a:r>
          </a:p>
          <a:p>
            <a:pPr algn="ctr">
              <a:buNone/>
            </a:pPr>
            <a:r>
              <a:rPr lang="el-GR" sz="2000" dirty="0" smtClean="0"/>
              <a:t> </a:t>
            </a:r>
            <a:r>
              <a:rPr lang="en-US" sz="2000" dirty="0" smtClean="0"/>
              <a:t>pH =  -log[</a:t>
            </a:r>
            <a:r>
              <a:rPr lang="el-GR" sz="2000" dirty="0" smtClean="0"/>
              <a:t>Η</a:t>
            </a:r>
            <a:r>
              <a:rPr lang="el-GR" sz="2000" baseline="30000" dirty="0" smtClean="0"/>
              <a:t>+</a:t>
            </a:r>
            <a:r>
              <a:rPr lang="en-US" sz="2000" dirty="0" smtClean="0"/>
              <a:t>]</a:t>
            </a:r>
            <a:endParaRPr lang="el-GR" sz="2000" dirty="0" smtClean="0"/>
          </a:p>
          <a:p>
            <a:pPr marL="0" indent="0" algn="just">
              <a:buNone/>
            </a:pPr>
            <a:r>
              <a:rPr lang="el-GR" sz="2000" dirty="0" smtClean="0"/>
              <a:t>Το </a:t>
            </a:r>
            <a:r>
              <a:rPr lang="en-US" sz="2000" dirty="0" smtClean="0"/>
              <a:t>pH </a:t>
            </a:r>
            <a:r>
              <a:rPr lang="el-GR" sz="2000" dirty="0" smtClean="0"/>
              <a:t>παίρνει τιμές από </a:t>
            </a:r>
            <a:r>
              <a:rPr lang="el-GR" sz="2000" b="1" dirty="0" smtClean="0"/>
              <a:t>0 έως 14 </a:t>
            </a:r>
            <a:r>
              <a:rPr lang="el-GR" sz="2000" dirty="0" smtClean="0"/>
              <a:t>και χρησιμεύει για να προσδιορίζουμε πόσο όξινο ή αλκαλικό είναι ένα διάλυμα πράγμα πολύ χρήσιμο στην παρασκευή των καλλυντικών.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Όταν το </a:t>
            </a:r>
            <a:r>
              <a:rPr lang="en-US" sz="2000" dirty="0" smtClean="0"/>
              <a:t>pH</a:t>
            </a:r>
            <a:r>
              <a:rPr lang="el-GR" sz="2000" dirty="0" smtClean="0"/>
              <a:t> είναι μικρότερο από 7 το διάλυμα είναι </a:t>
            </a:r>
            <a:r>
              <a:rPr lang="el-GR" sz="2000" b="1" dirty="0" smtClean="0"/>
              <a:t>όξινο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Όταν το </a:t>
            </a:r>
            <a:r>
              <a:rPr lang="en-US" sz="2000" dirty="0" smtClean="0"/>
              <a:t>pH</a:t>
            </a:r>
            <a:r>
              <a:rPr lang="el-GR" sz="2000" dirty="0" smtClean="0"/>
              <a:t> είναι 7 το διάλυμα είναι </a:t>
            </a:r>
            <a:r>
              <a:rPr lang="el-GR" sz="2000" b="1" dirty="0" smtClean="0"/>
              <a:t>ουδέτερο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Όταν το </a:t>
            </a:r>
            <a:r>
              <a:rPr lang="en-US" sz="2000" dirty="0" smtClean="0"/>
              <a:t>pH</a:t>
            </a:r>
            <a:r>
              <a:rPr lang="el-GR" sz="2000" dirty="0" smtClean="0"/>
              <a:t> είναι μεγαλύτερο από 7 το διάλυμα είναι </a:t>
            </a:r>
            <a:r>
              <a:rPr lang="el-GR" sz="2000" b="1" dirty="0" smtClean="0"/>
              <a:t>αλκαλικό ή βασικό.</a:t>
            </a:r>
            <a:endParaRPr lang="el-GR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τιμεσ</a:t>
            </a:r>
            <a:r>
              <a:rPr lang="el-GR" dirty="0" smtClean="0"/>
              <a:t> </a:t>
            </a:r>
            <a:r>
              <a:rPr lang="en-US" dirty="0" smtClean="0"/>
              <a:t>pH </a:t>
            </a:r>
            <a:r>
              <a:rPr lang="el-GR" dirty="0" err="1" smtClean="0"/>
              <a:t>καθημερινων</a:t>
            </a:r>
            <a:r>
              <a:rPr lang="el-GR" dirty="0" smtClean="0"/>
              <a:t> </a:t>
            </a:r>
            <a:r>
              <a:rPr lang="el-GR" dirty="0" err="1" smtClean="0"/>
              <a:t>ουσιων</a:t>
            </a:r>
            <a:endParaRPr lang="el-GR" dirty="0"/>
          </a:p>
        </p:txBody>
      </p:sp>
      <p:pic>
        <p:nvPicPr>
          <p:cNvPr id="5" name="4 - Θέση περιεχομένου" descr="ph_edafous.gif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980728"/>
            <a:ext cx="6720747" cy="504056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67600" cy="652934"/>
          </a:xfrm>
        </p:spPr>
        <p:txBody>
          <a:bodyPr/>
          <a:lstStyle/>
          <a:p>
            <a:pPr algn="ctr"/>
            <a:r>
              <a:rPr lang="el-GR" dirty="0" smtClean="0"/>
              <a:t>Το </a:t>
            </a:r>
            <a:r>
              <a:rPr lang="en-US" dirty="0" smtClean="0"/>
              <a:t>pH </a:t>
            </a:r>
            <a:r>
              <a:rPr lang="el-GR" dirty="0" smtClean="0"/>
              <a:t>του </a:t>
            </a:r>
            <a:r>
              <a:rPr lang="el-GR" dirty="0" err="1" smtClean="0"/>
              <a:t>δερματοσ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1560" y="908720"/>
            <a:ext cx="7467600" cy="48737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 smtClean="0"/>
              <a:t>Το </a:t>
            </a:r>
            <a:r>
              <a:rPr lang="en-US" sz="2000" dirty="0" smtClean="0"/>
              <a:t>pH </a:t>
            </a:r>
            <a:r>
              <a:rPr lang="el-GR" sz="2000" dirty="0" smtClean="0"/>
              <a:t>του φυσιολογικού, υγιούς δέρματος είναι όξινο και κυμαίνεται από </a:t>
            </a:r>
            <a:r>
              <a:rPr lang="el-GR" sz="2000" b="1" dirty="0" smtClean="0"/>
              <a:t>4,5 - 6 με μέση τιμή το 5,5</a:t>
            </a:r>
            <a:r>
              <a:rPr lang="el-GR" sz="2000" dirty="0" smtClean="0"/>
              <a:t>. Η οξύτητα του δέρματος είναι η πρώτη γραμμή άμυνας του οργανισμού ενάντια στις επιθέσεις των βακτηρίων γιατί τα βακτηρίδια δεν μπορούν να επιβιώσουν σε όξινο περιβάλλον. Όταν το </a:t>
            </a:r>
            <a:r>
              <a:rPr lang="en-US" sz="2000" dirty="0" smtClean="0"/>
              <a:t>pH </a:t>
            </a:r>
            <a:r>
              <a:rPr lang="el-GR" sz="2000" dirty="0" smtClean="0"/>
              <a:t>ανεβαίνει η άμυνα αυτή εξασθενεί με αποτέλεσμα το δέρμα να γίνεται ευάλωτο σε μολύνσεις.</a:t>
            </a:r>
          </a:p>
          <a:p>
            <a:pPr marL="0" indent="0" algn="just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l-GR" sz="3000" cap="small" dirty="0" smtClean="0">
                <a:solidFill>
                  <a:srgbClr val="575F6D"/>
                </a:solidFill>
                <a:ea typeface="+mj-ea"/>
                <a:cs typeface="+mj-cs"/>
              </a:rPr>
              <a:t>Το </a:t>
            </a:r>
            <a:r>
              <a:rPr lang="en-US" sz="3000" cap="small" dirty="0" smtClean="0">
                <a:solidFill>
                  <a:srgbClr val="575F6D"/>
                </a:solidFill>
                <a:ea typeface="+mj-ea"/>
                <a:cs typeface="+mj-cs"/>
              </a:rPr>
              <a:t>pH </a:t>
            </a:r>
            <a:r>
              <a:rPr lang="en-US" sz="3000" cap="small" dirty="0" err="1" smtClean="0">
                <a:solidFill>
                  <a:srgbClr val="575F6D"/>
                </a:solidFill>
                <a:ea typeface="+mj-ea"/>
                <a:cs typeface="+mj-cs"/>
              </a:rPr>
              <a:t>kai</a:t>
            </a:r>
            <a:r>
              <a:rPr lang="en-US" sz="3000" cap="small" dirty="0" smtClean="0">
                <a:solidFill>
                  <a:srgbClr val="575F6D"/>
                </a:solidFill>
                <a:ea typeface="+mj-ea"/>
                <a:cs typeface="+mj-cs"/>
              </a:rPr>
              <a:t> h</a:t>
            </a:r>
            <a:r>
              <a:rPr lang="el-GR" sz="3000" cap="small" dirty="0" smtClean="0">
                <a:solidFill>
                  <a:srgbClr val="575F6D"/>
                </a:solidFill>
                <a:ea typeface="+mj-ea"/>
                <a:cs typeface="+mj-cs"/>
              </a:rPr>
              <a:t> </a:t>
            </a:r>
            <a:r>
              <a:rPr lang="el-GR" sz="3000" cap="small" dirty="0" err="1" smtClean="0">
                <a:solidFill>
                  <a:srgbClr val="575F6D"/>
                </a:solidFill>
                <a:ea typeface="+mj-ea"/>
                <a:cs typeface="+mj-cs"/>
              </a:rPr>
              <a:t>σχεση</a:t>
            </a:r>
            <a:r>
              <a:rPr lang="el-GR" sz="3000" cap="small" dirty="0" smtClean="0">
                <a:solidFill>
                  <a:srgbClr val="575F6D"/>
                </a:solidFill>
                <a:ea typeface="+mj-ea"/>
                <a:cs typeface="+mj-cs"/>
              </a:rPr>
              <a:t> του με την </a:t>
            </a:r>
            <a:r>
              <a:rPr lang="el-GR" sz="3000" cap="small" dirty="0" err="1" smtClean="0">
                <a:solidFill>
                  <a:srgbClr val="575F6D"/>
                </a:solidFill>
                <a:ea typeface="+mj-ea"/>
                <a:cs typeface="+mj-cs"/>
              </a:rPr>
              <a:t>ακμη</a:t>
            </a:r>
            <a:endParaRPr lang="el-GR" sz="2000" dirty="0" smtClean="0"/>
          </a:p>
          <a:p>
            <a:pPr marL="0" indent="0" algn="just">
              <a:buNone/>
            </a:pPr>
            <a:r>
              <a:rPr lang="el-GR" sz="2000" dirty="0" smtClean="0"/>
              <a:t>Η τιμή του </a:t>
            </a:r>
            <a:r>
              <a:rPr lang="en-US" sz="2000" dirty="0" smtClean="0"/>
              <a:t>pH </a:t>
            </a:r>
            <a:r>
              <a:rPr lang="el-GR" sz="2000" dirty="0" smtClean="0"/>
              <a:t>είναι σημαντικός παράγοντας σε καταστάσεις όπως η ακμή. Το </a:t>
            </a:r>
            <a:r>
              <a:rPr lang="el-GR" sz="2000" dirty="0" err="1" smtClean="0"/>
              <a:t>προπιονικό</a:t>
            </a:r>
            <a:r>
              <a:rPr lang="el-GR" sz="2000" dirty="0" smtClean="0"/>
              <a:t> βακτηρίδιο που προκαλεί την ακμή υπάρχει σε όλα τα δέρματα, όμως το όξινο </a:t>
            </a:r>
            <a:r>
              <a:rPr lang="en-US" sz="2000" dirty="0" smtClean="0"/>
              <a:t>pH </a:t>
            </a:r>
            <a:r>
              <a:rPr lang="el-GR" sz="2000" dirty="0" smtClean="0"/>
              <a:t>παρεμποδίζει την ανάπτυξή του. Αν το </a:t>
            </a:r>
            <a:r>
              <a:rPr lang="en-US" sz="2000" dirty="0" smtClean="0"/>
              <a:t>pH </a:t>
            </a:r>
            <a:r>
              <a:rPr lang="el-GR" sz="2000" dirty="0" smtClean="0"/>
              <a:t>του δέρματος γίνει πιο αλκαλικό (</a:t>
            </a:r>
            <a:r>
              <a:rPr lang="en-US" sz="2000" dirty="0" smtClean="0"/>
              <a:t>pH&gt;6) </a:t>
            </a:r>
            <a:r>
              <a:rPr lang="el-GR" sz="2000" dirty="0" smtClean="0"/>
              <a:t>τότε το βακτηρίδιο αρχίζει και πολλαπλασιάζεται με αποτέλεσμα να προκαλείται η ακμή.</a:t>
            </a:r>
            <a:endParaRPr lang="el-GR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8003232" cy="652934"/>
          </a:xfrm>
        </p:spPr>
        <p:txBody>
          <a:bodyPr/>
          <a:lstStyle/>
          <a:p>
            <a:r>
              <a:rPr lang="el-GR" dirty="0" err="1" smtClean="0"/>
              <a:t>Πωσ</a:t>
            </a:r>
            <a:r>
              <a:rPr lang="el-GR" dirty="0" smtClean="0"/>
              <a:t> το </a:t>
            </a:r>
            <a:r>
              <a:rPr lang="en-US" dirty="0" smtClean="0"/>
              <a:t>pH </a:t>
            </a:r>
            <a:r>
              <a:rPr lang="el-GR" dirty="0" smtClean="0"/>
              <a:t>των </a:t>
            </a:r>
            <a:r>
              <a:rPr lang="el-GR" dirty="0" err="1" smtClean="0"/>
              <a:t>καλλυντικων</a:t>
            </a:r>
            <a:r>
              <a:rPr lang="el-GR" dirty="0" smtClean="0"/>
              <a:t> </a:t>
            </a:r>
            <a:r>
              <a:rPr lang="el-GR" dirty="0" err="1" smtClean="0"/>
              <a:t>επηρεαζει</a:t>
            </a:r>
            <a:r>
              <a:rPr lang="el-GR" dirty="0" smtClean="0"/>
              <a:t> την </a:t>
            </a:r>
            <a:r>
              <a:rPr lang="el-GR" dirty="0" err="1" smtClean="0"/>
              <a:t>επιδερμιδα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83568" y="836712"/>
            <a:ext cx="7467600" cy="3888432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l-GR" sz="2000" dirty="0" smtClean="0"/>
              <a:t>Όταν λέμε ότι ένα προϊόν έχει </a:t>
            </a:r>
            <a:r>
              <a:rPr lang="el-GR" sz="2000" b="1" dirty="0" smtClean="0"/>
              <a:t>ουδέτερο </a:t>
            </a:r>
            <a:r>
              <a:rPr lang="en-US" sz="2000" b="1" dirty="0" smtClean="0"/>
              <a:t>pH</a:t>
            </a:r>
            <a:r>
              <a:rPr lang="el-GR" sz="2000" b="1" dirty="0" smtClean="0"/>
              <a:t> για το δέρμα </a:t>
            </a:r>
            <a:r>
              <a:rPr lang="el-GR" sz="2000" dirty="0" smtClean="0"/>
              <a:t>εννοούμε ότι το </a:t>
            </a:r>
            <a:r>
              <a:rPr lang="en-US" sz="2000" dirty="0" smtClean="0"/>
              <a:t>pH</a:t>
            </a:r>
            <a:r>
              <a:rPr lang="el-GR" sz="2000" dirty="0" smtClean="0"/>
              <a:t> του είναι 4,5 – 6, δηλαδή στην ουσία το προϊόν είναι </a:t>
            </a:r>
            <a:r>
              <a:rPr lang="el-GR" sz="2000" b="1" dirty="0" smtClean="0"/>
              <a:t>όξινο</a:t>
            </a:r>
            <a:r>
              <a:rPr lang="el-GR" sz="2000" dirty="0" smtClean="0"/>
              <a:t>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l-GR" sz="2000" dirty="0" smtClean="0"/>
              <a:t> Όταν πλένουμε το πρόσωπο ή το σώμα μας με νερό (</a:t>
            </a:r>
            <a:r>
              <a:rPr lang="en-US" sz="2000" dirty="0" smtClean="0"/>
              <a:t>pH</a:t>
            </a:r>
            <a:r>
              <a:rPr lang="el-GR" sz="2000" dirty="0" smtClean="0"/>
              <a:t> 7) ή σαπούνι (</a:t>
            </a:r>
            <a:r>
              <a:rPr lang="en-US" sz="2000" dirty="0" smtClean="0"/>
              <a:t>pH</a:t>
            </a:r>
            <a:r>
              <a:rPr lang="el-GR" sz="2000" dirty="0" smtClean="0"/>
              <a:t> 7-10) η οξύτητα του δέρματος διαταράσσεται και το δέρμα μας χρειάζεται κάποιο χρόνο για να επανέλθει. Η χρήση λοσιόν μετά τον καθαρισμό επιταχύνει τον χρόνο αποκατάστασης του φυσιολογικού </a:t>
            </a:r>
            <a:r>
              <a:rPr lang="en-US" sz="2000" dirty="0" smtClean="0"/>
              <a:t>pH</a:t>
            </a:r>
            <a:r>
              <a:rPr lang="el-GR" sz="2000" dirty="0" smtClean="0"/>
              <a:t>. </a:t>
            </a:r>
          </a:p>
          <a:p>
            <a:pPr marL="0" indent="0" algn="just">
              <a:buNone/>
            </a:pPr>
            <a:r>
              <a:rPr lang="el-GR" sz="2000" dirty="0" smtClean="0"/>
              <a:t>Προϊόντα με </a:t>
            </a:r>
            <a:r>
              <a:rPr lang="en-US" sz="2000" dirty="0" smtClean="0"/>
              <a:t>pH&lt;4 </a:t>
            </a:r>
            <a:r>
              <a:rPr lang="el-GR" sz="2000" dirty="0" smtClean="0"/>
              <a:t>ή </a:t>
            </a:r>
            <a:r>
              <a:rPr lang="en-US" sz="2000" dirty="0" smtClean="0"/>
              <a:t>pH&gt;10 </a:t>
            </a:r>
            <a:r>
              <a:rPr lang="el-GR" sz="2000" dirty="0" smtClean="0"/>
              <a:t>είναι ερεθιστικά για το δέρμα. Ωστόσο τα α-</a:t>
            </a:r>
            <a:r>
              <a:rPr lang="el-GR" sz="2000" dirty="0" err="1" smtClean="0"/>
              <a:t>υδροξυοξέα</a:t>
            </a:r>
            <a:r>
              <a:rPr lang="el-GR" sz="2000" dirty="0" smtClean="0"/>
              <a:t> (ΑΗΑ) που χρησιμοποιούμε για να κάνουμε </a:t>
            </a:r>
            <a:r>
              <a:rPr lang="en-US" sz="2000" dirty="0" smtClean="0"/>
              <a:t>peeling </a:t>
            </a:r>
            <a:r>
              <a:rPr lang="el-GR" sz="2000" dirty="0" smtClean="0"/>
              <a:t>έχουν αρκετά όξινο </a:t>
            </a:r>
            <a:r>
              <a:rPr lang="en-US" sz="2000" dirty="0" smtClean="0"/>
              <a:t>pH </a:t>
            </a:r>
            <a:r>
              <a:rPr lang="el-GR" sz="2000" dirty="0" smtClean="0"/>
              <a:t>και προκαλούν ερεθισμό και ξεφλούδισμα αλλά η δράση τους είναι σκόπιμη και ελεγχόμενη.</a:t>
            </a:r>
          </a:p>
        </p:txBody>
      </p:sp>
      <p:sp>
        <p:nvSpPr>
          <p:cNvPr id="4" name="3 - TextBox"/>
          <p:cNvSpPr txBox="1"/>
          <p:nvPr/>
        </p:nvSpPr>
        <p:spPr>
          <a:xfrm>
            <a:off x="1115616" y="4869160"/>
            <a:ext cx="6624736" cy="132343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>
              <a:spcBef>
                <a:spcPts val="600"/>
              </a:spcBef>
              <a:buClr>
                <a:srgbClr val="FE8637"/>
              </a:buClr>
              <a:buSzPct val="70000"/>
            </a:pPr>
            <a:r>
              <a:rPr lang="el-GR" sz="2000" dirty="0" smtClean="0">
                <a:solidFill>
                  <a:prstClr val="black"/>
                </a:solidFill>
              </a:rPr>
              <a:t>Η συχνή χρήση αλκαλικών προϊόντων καθαρισμού δημιουργεί κατάλληλο περιβάλλον για ανάπτυξη βακτηριδίων. Γι αυτό το λόγο έχει μεγάλη σημασία να επιλέγουμε προϊόντα με ουδέτερο </a:t>
            </a:r>
            <a:r>
              <a:rPr lang="en-US" sz="2000" dirty="0" smtClean="0">
                <a:solidFill>
                  <a:prstClr val="black"/>
                </a:solidFill>
              </a:rPr>
              <a:t>pH</a:t>
            </a:r>
            <a:r>
              <a:rPr lang="el-GR" sz="2000" dirty="0" smtClean="0">
                <a:solidFill>
                  <a:prstClr val="black"/>
                </a:solidFill>
              </a:rPr>
              <a:t> για το δέρμα.</a:t>
            </a:r>
            <a:endParaRPr lang="el-GR" sz="20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52934"/>
          </a:xfrm>
        </p:spPr>
        <p:txBody>
          <a:bodyPr/>
          <a:lstStyle/>
          <a:p>
            <a:pPr algn="ctr"/>
            <a:r>
              <a:rPr lang="en-US" dirty="0" smtClean="0"/>
              <a:t>PH </a:t>
            </a:r>
            <a:r>
              <a:rPr lang="el-GR" dirty="0" smtClean="0"/>
              <a:t>και </a:t>
            </a:r>
            <a:r>
              <a:rPr lang="el-GR" dirty="0" err="1" smtClean="0"/>
              <a:t>ποιοτικοσ</a:t>
            </a:r>
            <a:r>
              <a:rPr lang="el-GR" dirty="0" smtClean="0"/>
              <a:t> </a:t>
            </a:r>
            <a:r>
              <a:rPr lang="el-GR" dirty="0" err="1" smtClean="0"/>
              <a:t>ελεγχοσ</a:t>
            </a:r>
            <a:r>
              <a:rPr lang="el-GR" dirty="0" smtClean="0"/>
              <a:t> </a:t>
            </a:r>
            <a:r>
              <a:rPr lang="el-GR" dirty="0" err="1" smtClean="0"/>
              <a:t>καλλυντικων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908720"/>
            <a:ext cx="5400600" cy="52565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 smtClean="0"/>
              <a:t>Η μέτρηση του </a:t>
            </a:r>
            <a:r>
              <a:rPr lang="en-US" sz="2000" dirty="0" smtClean="0"/>
              <a:t>pH </a:t>
            </a:r>
            <a:r>
              <a:rPr lang="el-GR" sz="2000" dirty="0" smtClean="0"/>
              <a:t>είναι από τους σημαντικότερους ποιοτικούς έλεγχους που πραγματοποιούνται στα καλλυντικά προϊόντα. Το </a:t>
            </a:r>
            <a:r>
              <a:rPr lang="en-US" sz="2000" dirty="0" smtClean="0"/>
              <a:t>pH </a:t>
            </a:r>
            <a:r>
              <a:rPr lang="el-GR" sz="2000" dirty="0" smtClean="0"/>
              <a:t>ενός προϊόντος παίζει μεγάλο ρόλο</a:t>
            </a:r>
            <a:r>
              <a:rPr lang="en-US" sz="2000" dirty="0" smtClean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Στην επίδραση που έχει στο δέρμα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Στη διατήρησή του (κάποια συστατικά είναι πιο σταθερά σε συγκεκριμένο </a:t>
            </a:r>
            <a:r>
              <a:rPr lang="en-US" sz="2000" dirty="0" smtClean="0"/>
              <a:t>pH)</a:t>
            </a:r>
            <a:endParaRPr lang="el-GR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Την αποτελεσματικότητά του (οι βαφές μαλλιών πρέπει να έχουν </a:t>
            </a:r>
            <a:r>
              <a:rPr lang="en-US" sz="2000" dirty="0" smtClean="0"/>
              <a:t>pH </a:t>
            </a:r>
            <a:r>
              <a:rPr lang="el-GR" sz="2000" dirty="0" smtClean="0"/>
              <a:t>9,5 για να βάψουν τις τρίχες)</a:t>
            </a:r>
          </a:p>
          <a:p>
            <a:pPr marL="0" indent="0" algn="just">
              <a:buNone/>
            </a:pPr>
            <a:r>
              <a:rPr lang="el-GR" sz="2000" dirty="0" smtClean="0"/>
              <a:t>Η μέτρηση του </a:t>
            </a:r>
            <a:r>
              <a:rPr lang="en-US" sz="2000" dirty="0" smtClean="0"/>
              <a:t>pH </a:t>
            </a:r>
            <a:r>
              <a:rPr lang="el-GR" sz="2000" dirty="0" smtClean="0"/>
              <a:t>γίνεται με ένα ειδικό όργανο που λέγεται </a:t>
            </a:r>
            <a:r>
              <a:rPr lang="el-GR" sz="2000" dirty="0" err="1" smtClean="0"/>
              <a:t>πεχάμετρο</a:t>
            </a:r>
            <a:r>
              <a:rPr lang="el-GR" sz="2000" dirty="0" smtClean="0"/>
              <a:t>.</a:t>
            </a:r>
            <a:endParaRPr lang="el-GR" sz="2000" dirty="0"/>
          </a:p>
        </p:txBody>
      </p:sp>
      <p:pic>
        <p:nvPicPr>
          <p:cNvPr id="4" name="3 - Εικόνα" descr="PEHAMETRO-FORHTO-HANNA-ΗΙ-8314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55193" y="1268760"/>
            <a:ext cx="1745868" cy="2952328"/>
          </a:xfrm>
          <a:prstGeom prst="rect">
            <a:avLst/>
          </a:prstGeom>
        </p:spPr>
      </p:pic>
      <p:sp>
        <p:nvSpPr>
          <p:cNvPr id="5" name="4 - TextBox"/>
          <p:cNvSpPr txBox="1"/>
          <p:nvPr/>
        </p:nvSpPr>
        <p:spPr>
          <a:xfrm>
            <a:off x="7164288" y="4149080"/>
            <a:ext cx="988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 err="1" smtClean="0"/>
              <a:t>Πεχάμετρο</a:t>
            </a:r>
            <a:endParaRPr lang="el-GR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216</TotalTime>
  <Words>497</Words>
  <Application>Microsoft Office PowerPoint</Application>
  <PresentationFormat>Προβολή στην οθόνη (4:3)</PresentationFormat>
  <Paragraphs>27</Paragraphs>
  <Slides>6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Προεξοχή</vt:lpstr>
      <vt:lpstr>PH (πε-χα)</vt:lpstr>
      <vt:lpstr>ορισμοσ</vt:lpstr>
      <vt:lpstr>τιμεσ pH καθημερινων ουσιων</vt:lpstr>
      <vt:lpstr>Το pH του δερματοσ </vt:lpstr>
      <vt:lpstr>Πωσ το pH των καλλυντικων επηρεαζει την επιδερμιδα</vt:lpstr>
      <vt:lpstr>PH και ποιοτικοσ ελεγχοσ καλλυντικων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 (πε-χα)</dc:title>
  <dc:creator>Vaggelis</dc:creator>
  <cp:lastModifiedBy>Vaggelis</cp:lastModifiedBy>
  <cp:revision>25</cp:revision>
  <dcterms:created xsi:type="dcterms:W3CDTF">2019-01-04T12:29:16Z</dcterms:created>
  <dcterms:modified xsi:type="dcterms:W3CDTF">2019-01-09T16:38:52Z</dcterms:modified>
</cp:coreProperties>
</file>