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7"/>
  </p:notesMasterIdLst>
  <p:sldIdLst>
    <p:sldId id="256" r:id="rId2"/>
    <p:sldId id="271" r:id="rId3"/>
    <p:sldId id="270" r:id="rId4"/>
    <p:sldId id="257" r:id="rId5"/>
    <p:sldId id="267" r:id="rId6"/>
    <p:sldId id="258" r:id="rId7"/>
    <p:sldId id="259" r:id="rId8"/>
    <p:sldId id="261" r:id="rId9"/>
    <p:sldId id="260" r:id="rId10"/>
    <p:sldId id="262" r:id="rId11"/>
    <p:sldId id="263" r:id="rId12"/>
    <p:sldId id="268" r:id="rId13"/>
    <p:sldId id="265" r:id="rId14"/>
    <p:sldId id="269" r:id="rId15"/>
    <p:sldId id="26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86968" autoAdjust="0"/>
  </p:normalViewPr>
  <p:slideViewPr>
    <p:cSldViewPr>
      <p:cViewPr varScale="1">
        <p:scale>
          <a:sx n="89" d="100"/>
          <a:sy n="89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36DD-EEEA-4E01-A0D8-C92C8755359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F8DAA1A-2AD4-4138-AED7-466183CD2F99}">
      <dgm:prSet phldrT="[Κείμενο]"/>
      <dgm:spPr/>
      <dgm:t>
        <a:bodyPr/>
        <a:lstStyle/>
        <a:p>
          <a:pPr>
            <a:spcAft>
              <a:spcPts val="0"/>
            </a:spcAft>
          </a:pPr>
          <a:r>
            <a:rPr lang="el-GR" dirty="0" smtClean="0"/>
            <a:t>Λιπαρότητα </a:t>
          </a:r>
        </a:p>
        <a:p>
          <a:pPr>
            <a:spcAft>
              <a:spcPts val="0"/>
            </a:spcAft>
          </a:pPr>
          <a:r>
            <a:rPr lang="el-GR" dirty="0" smtClean="0"/>
            <a:t>+ </a:t>
          </a:r>
        </a:p>
        <a:p>
          <a:pPr>
            <a:spcAft>
              <a:spcPct val="35000"/>
            </a:spcAft>
          </a:pPr>
          <a:r>
            <a:rPr lang="el-GR" dirty="0" smtClean="0"/>
            <a:t>Διαταραχές </a:t>
          </a:r>
          <a:r>
            <a:rPr lang="el-GR" dirty="0" err="1" smtClean="0"/>
            <a:t>κερατινοποίησης</a:t>
          </a:r>
          <a:endParaRPr lang="el-GR" dirty="0"/>
        </a:p>
      </dgm:t>
    </dgm:pt>
    <dgm:pt modelId="{8E6488CF-3FBB-4697-90C1-0EA0E6089477}" type="parTrans" cxnId="{DCF4F8C8-581B-4940-8BC7-48A82E6B5ECF}">
      <dgm:prSet/>
      <dgm:spPr/>
      <dgm:t>
        <a:bodyPr/>
        <a:lstStyle/>
        <a:p>
          <a:endParaRPr lang="el-GR"/>
        </a:p>
      </dgm:t>
    </dgm:pt>
    <dgm:pt modelId="{2042F3CB-5326-4897-8A25-6B5872797100}" type="sibTrans" cxnId="{DCF4F8C8-581B-4940-8BC7-48A82E6B5ECF}">
      <dgm:prSet/>
      <dgm:spPr/>
      <dgm:t>
        <a:bodyPr/>
        <a:lstStyle/>
        <a:p>
          <a:endParaRPr lang="el-GR"/>
        </a:p>
      </dgm:t>
    </dgm:pt>
    <dgm:pt modelId="{84662564-0B90-49C5-ABB1-E5A714BE20D3}">
      <dgm:prSet phldrT="[Κείμενο]"/>
      <dgm:spPr/>
      <dgm:t>
        <a:bodyPr/>
        <a:lstStyle/>
        <a:p>
          <a:r>
            <a:rPr lang="el-GR" dirty="0" smtClean="0"/>
            <a:t>Απόφραξη πόρων</a:t>
          </a:r>
          <a:endParaRPr lang="el-GR" dirty="0"/>
        </a:p>
      </dgm:t>
    </dgm:pt>
    <dgm:pt modelId="{B6216695-73EB-4117-88B1-F47F0C779CC6}" type="parTrans" cxnId="{8BE1DE8B-D7EF-423B-A7BE-C19A30BC8C25}">
      <dgm:prSet/>
      <dgm:spPr/>
      <dgm:t>
        <a:bodyPr/>
        <a:lstStyle/>
        <a:p>
          <a:endParaRPr lang="el-GR"/>
        </a:p>
      </dgm:t>
    </dgm:pt>
    <dgm:pt modelId="{0C219BAC-2ABC-4776-9458-A4E37C7DB501}" type="sibTrans" cxnId="{8BE1DE8B-D7EF-423B-A7BE-C19A30BC8C25}">
      <dgm:prSet/>
      <dgm:spPr/>
      <dgm:t>
        <a:bodyPr/>
        <a:lstStyle/>
        <a:p>
          <a:endParaRPr lang="el-GR" dirty="0" smtClean="0"/>
        </a:p>
        <a:p>
          <a:endParaRPr lang="el-GR" dirty="0"/>
        </a:p>
      </dgm:t>
    </dgm:pt>
    <dgm:pt modelId="{D8100066-FF17-4F38-ACB5-70FD347C44DA}">
      <dgm:prSet phldrT="[Κείμενο]"/>
      <dgm:spPr/>
      <dgm:t>
        <a:bodyPr/>
        <a:lstStyle/>
        <a:p>
          <a:r>
            <a:rPr lang="el-GR" dirty="0" smtClean="0"/>
            <a:t>Ανάπτυξη μικροβίων (</a:t>
          </a:r>
          <a:r>
            <a:rPr lang="el-GR" dirty="0" err="1" smtClean="0"/>
            <a:t>προπιονικό</a:t>
          </a:r>
          <a:r>
            <a:rPr lang="el-GR" dirty="0" smtClean="0"/>
            <a:t> βακτηρίδιο)</a:t>
          </a:r>
          <a:endParaRPr lang="el-GR" dirty="0"/>
        </a:p>
      </dgm:t>
    </dgm:pt>
    <dgm:pt modelId="{D6991DB8-6766-4393-B695-09FFA12B9AE9}" type="parTrans" cxnId="{423F7F35-A811-4520-A7EC-5762EF3460D2}">
      <dgm:prSet/>
      <dgm:spPr/>
      <dgm:t>
        <a:bodyPr/>
        <a:lstStyle/>
        <a:p>
          <a:endParaRPr lang="el-GR"/>
        </a:p>
      </dgm:t>
    </dgm:pt>
    <dgm:pt modelId="{8FB5A5A9-5A0E-4B90-A2BE-2DA102AADA72}" type="sibTrans" cxnId="{423F7F35-A811-4520-A7EC-5762EF3460D2}">
      <dgm:prSet/>
      <dgm:spPr/>
      <dgm:t>
        <a:bodyPr/>
        <a:lstStyle/>
        <a:p>
          <a:endParaRPr lang="el-GR"/>
        </a:p>
      </dgm:t>
    </dgm:pt>
    <dgm:pt modelId="{364C4E7B-D4EB-45B7-8B9C-84070D009871}">
      <dgm:prSet phldrT="[Κείμενο]"/>
      <dgm:spPr/>
      <dgm:t>
        <a:bodyPr/>
        <a:lstStyle/>
        <a:p>
          <a:r>
            <a:rPr lang="el-GR" dirty="0" smtClean="0"/>
            <a:t>Φλεγμονή</a:t>
          </a:r>
          <a:endParaRPr lang="el-GR" dirty="0"/>
        </a:p>
      </dgm:t>
    </dgm:pt>
    <dgm:pt modelId="{6975487A-A4C4-486E-8A32-C08CC7B008CF}" type="parTrans" cxnId="{F9CC59DF-05D5-4A14-9240-EDCBE31E6761}">
      <dgm:prSet/>
      <dgm:spPr/>
      <dgm:t>
        <a:bodyPr/>
        <a:lstStyle/>
        <a:p>
          <a:endParaRPr lang="el-GR"/>
        </a:p>
      </dgm:t>
    </dgm:pt>
    <dgm:pt modelId="{5DAC47D5-267F-46BC-98D2-2F3D67405E45}" type="sibTrans" cxnId="{F9CC59DF-05D5-4A14-9240-EDCBE31E6761}">
      <dgm:prSet/>
      <dgm:spPr/>
      <dgm:t>
        <a:bodyPr/>
        <a:lstStyle/>
        <a:p>
          <a:endParaRPr lang="el-GR"/>
        </a:p>
      </dgm:t>
    </dgm:pt>
    <dgm:pt modelId="{D4F8AD96-F5AE-4187-9F52-E27E817E6334}" type="pres">
      <dgm:prSet presAssocID="{3DF936DD-EEEA-4E01-A0D8-C92C87553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96F4D6A-7D83-47CD-A30F-836358AD22C3}" type="pres">
      <dgm:prSet presAssocID="{4F8DAA1A-2AD4-4138-AED7-466183CD2F99}" presName="node" presStyleLbl="node1" presStyleIdx="0" presStyleCnt="4" custLinFactNeighborX="48647" custLinFactNeighborY="-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337952-F2AD-4016-A342-AA11BD3BD934}" type="pres">
      <dgm:prSet presAssocID="{2042F3CB-5326-4897-8A25-6B5872797100}" presName="sibTrans" presStyleLbl="sibTrans2D1" presStyleIdx="0" presStyleCnt="3"/>
      <dgm:spPr/>
      <dgm:t>
        <a:bodyPr/>
        <a:lstStyle/>
        <a:p>
          <a:endParaRPr lang="el-GR"/>
        </a:p>
      </dgm:t>
    </dgm:pt>
    <dgm:pt modelId="{1A7D2377-7CB5-4B3D-A059-B1D008020EFC}" type="pres">
      <dgm:prSet presAssocID="{2042F3CB-5326-4897-8A25-6B5872797100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33B3D1AB-10EF-4E93-A32C-46C770B82B60}" type="pres">
      <dgm:prSet presAssocID="{84662564-0B90-49C5-ABB1-E5A714BE20D3}" presName="node" presStyleLbl="node1" presStyleIdx="1" presStyleCnt="4" custLinFactNeighborX="4253" custLinFactNeighborY="-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AF85AE-8752-4348-9C34-06535D2712B1}" type="pres">
      <dgm:prSet presAssocID="{0C219BAC-2ABC-4776-9458-A4E37C7DB501}" presName="sibTrans" presStyleLbl="sibTrans2D1" presStyleIdx="1" presStyleCnt="3"/>
      <dgm:spPr/>
      <dgm:t>
        <a:bodyPr/>
        <a:lstStyle/>
        <a:p>
          <a:endParaRPr lang="el-GR"/>
        </a:p>
      </dgm:t>
    </dgm:pt>
    <dgm:pt modelId="{4E0D9052-2E06-4593-A237-3874AF54C65D}" type="pres">
      <dgm:prSet presAssocID="{0C219BAC-2ABC-4776-9458-A4E37C7DB501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0A6F95D6-2E4D-4C9E-9D17-E10FD1772CAB}" type="pres">
      <dgm:prSet presAssocID="{D8100066-FF17-4F38-ACB5-70FD347C44DA}" presName="node" presStyleLbl="node1" presStyleIdx="2" presStyleCnt="4" custLinFactNeighborX="-40142" custLinFactNeighborY="-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3ECF2B-FC9B-4F91-8EF8-E0301E27E021}" type="pres">
      <dgm:prSet presAssocID="{8FB5A5A9-5A0E-4B90-A2BE-2DA102AADA72}" presName="sibTrans" presStyleLbl="sibTrans2D1" presStyleIdx="2" presStyleCnt="3"/>
      <dgm:spPr/>
      <dgm:t>
        <a:bodyPr/>
        <a:lstStyle/>
        <a:p>
          <a:endParaRPr lang="el-GR"/>
        </a:p>
      </dgm:t>
    </dgm:pt>
    <dgm:pt modelId="{35C301BB-07C0-4577-8694-E6D39784EDED}" type="pres">
      <dgm:prSet presAssocID="{8FB5A5A9-5A0E-4B90-A2BE-2DA102AADA72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9F1BDC39-7F22-4497-9239-36693ECC699E}" type="pres">
      <dgm:prSet presAssocID="{364C4E7B-D4EB-45B7-8B9C-84070D009871}" presName="node" presStyleLbl="node1" presStyleIdx="3" presStyleCnt="4" custLinFactNeighborX="-84536" custLinFactNeighborY="-7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72A6BB0-CC86-44EC-9CBB-6A3EA4660042}" type="presOf" srcId="{D8100066-FF17-4F38-ACB5-70FD347C44DA}" destId="{0A6F95D6-2E4D-4C9E-9D17-E10FD1772CAB}" srcOrd="0" destOrd="0" presId="urn:microsoft.com/office/officeart/2005/8/layout/process1"/>
    <dgm:cxn modelId="{DCF4F8C8-581B-4940-8BC7-48A82E6B5ECF}" srcId="{3DF936DD-EEEA-4E01-A0D8-C92C87553598}" destId="{4F8DAA1A-2AD4-4138-AED7-466183CD2F99}" srcOrd="0" destOrd="0" parTransId="{8E6488CF-3FBB-4697-90C1-0EA0E6089477}" sibTransId="{2042F3CB-5326-4897-8A25-6B5872797100}"/>
    <dgm:cxn modelId="{EC2E7755-6EB2-4870-83D4-DAEC7E9B9D96}" type="presOf" srcId="{0C219BAC-2ABC-4776-9458-A4E37C7DB501}" destId="{4E0D9052-2E06-4593-A237-3874AF54C65D}" srcOrd="1" destOrd="0" presId="urn:microsoft.com/office/officeart/2005/8/layout/process1"/>
    <dgm:cxn modelId="{8BE1DE8B-D7EF-423B-A7BE-C19A30BC8C25}" srcId="{3DF936DD-EEEA-4E01-A0D8-C92C87553598}" destId="{84662564-0B90-49C5-ABB1-E5A714BE20D3}" srcOrd="1" destOrd="0" parTransId="{B6216695-73EB-4117-88B1-F47F0C779CC6}" sibTransId="{0C219BAC-2ABC-4776-9458-A4E37C7DB501}"/>
    <dgm:cxn modelId="{47E126EE-C513-486B-8BF6-622AF02A9418}" type="presOf" srcId="{364C4E7B-D4EB-45B7-8B9C-84070D009871}" destId="{9F1BDC39-7F22-4497-9239-36693ECC699E}" srcOrd="0" destOrd="0" presId="urn:microsoft.com/office/officeart/2005/8/layout/process1"/>
    <dgm:cxn modelId="{F6A4DEDF-0629-4525-AA53-7FE2A09732F1}" type="presOf" srcId="{4F8DAA1A-2AD4-4138-AED7-466183CD2F99}" destId="{396F4D6A-7D83-47CD-A30F-836358AD22C3}" srcOrd="0" destOrd="0" presId="urn:microsoft.com/office/officeart/2005/8/layout/process1"/>
    <dgm:cxn modelId="{7E27DB77-222E-4251-A592-C27A5DFE44A7}" type="presOf" srcId="{8FB5A5A9-5A0E-4B90-A2BE-2DA102AADA72}" destId="{B03ECF2B-FC9B-4F91-8EF8-E0301E27E021}" srcOrd="0" destOrd="0" presId="urn:microsoft.com/office/officeart/2005/8/layout/process1"/>
    <dgm:cxn modelId="{423F7F35-A811-4520-A7EC-5762EF3460D2}" srcId="{3DF936DD-EEEA-4E01-A0D8-C92C87553598}" destId="{D8100066-FF17-4F38-ACB5-70FD347C44DA}" srcOrd="2" destOrd="0" parTransId="{D6991DB8-6766-4393-B695-09FFA12B9AE9}" sibTransId="{8FB5A5A9-5A0E-4B90-A2BE-2DA102AADA72}"/>
    <dgm:cxn modelId="{B4CCEDD4-223E-4BF0-84AB-99E25DB2C372}" type="presOf" srcId="{2042F3CB-5326-4897-8A25-6B5872797100}" destId="{1A7D2377-7CB5-4B3D-A059-B1D008020EFC}" srcOrd="1" destOrd="0" presId="urn:microsoft.com/office/officeart/2005/8/layout/process1"/>
    <dgm:cxn modelId="{7D622EC3-33CB-4DEB-8446-ECBE37E56BF7}" type="presOf" srcId="{3DF936DD-EEEA-4E01-A0D8-C92C87553598}" destId="{D4F8AD96-F5AE-4187-9F52-E27E817E6334}" srcOrd="0" destOrd="0" presId="urn:microsoft.com/office/officeart/2005/8/layout/process1"/>
    <dgm:cxn modelId="{8384FC5C-6058-42D4-AFC1-A52B4BF7049E}" type="presOf" srcId="{8FB5A5A9-5A0E-4B90-A2BE-2DA102AADA72}" destId="{35C301BB-07C0-4577-8694-E6D39784EDED}" srcOrd="1" destOrd="0" presId="urn:microsoft.com/office/officeart/2005/8/layout/process1"/>
    <dgm:cxn modelId="{E0F40DD1-49ED-43A7-A7FA-67A0EAF50615}" type="presOf" srcId="{84662564-0B90-49C5-ABB1-E5A714BE20D3}" destId="{33B3D1AB-10EF-4E93-A32C-46C770B82B60}" srcOrd="0" destOrd="0" presId="urn:microsoft.com/office/officeart/2005/8/layout/process1"/>
    <dgm:cxn modelId="{020D1C68-B619-40D5-BA29-29B7314D1378}" type="presOf" srcId="{2042F3CB-5326-4897-8A25-6B5872797100}" destId="{AC337952-F2AD-4016-A342-AA11BD3BD934}" srcOrd="0" destOrd="0" presId="urn:microsoft.com/office/officeart/2005/8/layout/process1"/>
    <dgm:cxn modelId="{F9CC59DF-05D5-4A14-9240-EDCBE31E6761}" srcId="{3DF936DD-EEEA-4E01-A0D8-C92C87553598}" destId="{364C4E7B-D4EB-45B7-8B9C-84070D009871}" srcOrd="3" destOrd="0" parTransId="{6975487A-A4C4-486E-8A32-C08CC7B008CF}" sibTransId="{5DAC47D5-267F-46BC-98D2-2F3D67405E45}"/>
    <dgm:cxn modelId="{D4D9C2E5-41EF-4907-AB10-A49D0779CB4A}" type="presOf" srcId="{0C219BAC-2ABC-4776-9458-A4E37C7DB501}" destId="{24AF85AE-8752-4348-9C34-06535D2712B1}" srcOrd="0" destOrd="0" presId="urn:microsoft.com/office/officeart/2005/8/layout/process1"/>
    <dgm:cxn modelId="{139B4DB4-8A02-4F91-863C-A6638CCF7FB4}" type="presParOf" srcId="{D4F8AD96-F5AE-4187-9F52-E27E817E6334}" destId="{396F4D6A-7D83-47CD-A30F-836358AD22C3}" srcOrd="0" destOrd="0" presId="urn:microsoft.com/office/officeart/2005/8/layout/process1"/>
    <dgm:cxn modelId="{F9F3E211-6F6C-463D-8DE3-819DD1D4A9B4}" type="presParOf" srcId="{D4F8AD96-F5AE-4187-9F52-E27E817E6334}" destId="{AC337952-F2AD-4016-A342-AA11BD3BD934}" srcOrd="1" destOrd="0" presId="urn:microsoft.com/office/officeart/2005/8/layout/process1"/>
    <dgm:cxn modelId="{C75A8FE1-FCE8-4996-A279-F30D38F50362}" type="presParOf" srcId="{AC337952-F2AD-4016-A342-AA11BD3BD934}" destId="{1A7D2377-7CB5-4B3D-A059-B1D008020EFC}" srcOrd="0" destOrd="0" presId="urn:microsoft.com/office/officeart/2005/8/layout/process1"/>
    <dgm:cxn modelId="{361C1736-0B5E-4142-A250-07F0F46033C1}" type="presParOf" srcId="{D4F8AD96-F5AE-4187-9F52-E27E817E6334}" destId="{33B3D1AB-10EF-4E93-A32C-46C770B82B60}" srcOrd="2" destOrd="0" presId="urn:microsoft.com/office/officeart/2005/8/layout/process1"/>
    <dgm:cxn modelId="{ED067D7B-5BC3-49AF-8359-76C837A57349}" type="presParOf" srcId="{D4F8AD96-F5AE-4187-9F52-E27E817E6334}" destId="{24AF85AE-8752-4348-9C34-06535D2712B1}" srcOrd="3" destOrd="0" presId="urn:microsoft.com/office/officeart/2005/8/layout/process1"/>
    <dgm:cxn modelId="{5070D965-2D2A-4A07-A34A-9F03154B200E}" type="presParOf" srcId="{24AF85AE-8752-4348-9C34-06535D2712B1}" destId="{4E0D9052-2E06-4593-A237-3874AF54C65D}" srcOrd="0" destOrd="0" presId="urn:microsoft.com/office/officeart/2005/8/layout/process1"/>
    <dgm:cxn modelId="{D5A20581-F263-4816-B4B5-AA0755C6CB3B}" type="presParOf" srcId="{D4F8AD96-F5AE-4187-9F52-E27E817E6334}" destId="{0A6F95D6-2E4D-4C9E-9D17-E10FD1772CAB}" srcOrd="4" destOrd="0" presId="urn:microsoft.com/office/officeart/2005/8/layout/process1"/>
    <dgm:cxn modelId="{0FBC528F-C23A-439F-BCDD-117F0ED36704}" type="presParOf" srcId="{D4F8AD96-F5AE-4187-9F52-E27E817E6334}" destId="{B03ECF2B-FC9B-4F91-8EF8-E0301E27E021}" srcOrd="5" destOrd="0" presId="urn:microsoft.com/office/officeart/2005/8/layout/process1"/>
    <dgm:cxn modelId="{4BA0998B-2298-457D-B5FC-437330555011}" type="presParOf" srcId="{B03ECF2B-FC9B-4F91-8EF8-E0301E27E021}" destId="{35C301BB-07C0-4577-8694-E6D39784EDED}" srcOrd="0" destOrd="0" presId="urn:microsoft.com/office/officeart/2005/8/layout/process1"/>
    <dgm:cxn modelId="{03B8718B-CDEB-4707-8C4C-2373FC3BC748}" type="presParOf" srcId="{D4F8AD96-F5AE-4187-9F52-E27E817E6334}" destId="{9F1BDC39-7F22-4497-9239-36693ECC699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6F4D6A-7D83-47CD-A30F-836358AD22C3}">
      <dsp:nvSpPr>
        <dsp:cNvPr id="0" name=""/>
        <dsp:cNvSpPr/>
      </dsp:nvSpPr>
      <dsp:spPr>
        <a:xfrm>
          <a:off x="359510" y="752254"/>
          <a:ext cx="1826085" cy="124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/>
            <a:t>Λιπαρότητα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kern="1200" dirty="0" smtClean="0"/>
            <a:t>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Διαταραχές </a:t>
          </a:r>
          <a:r>
            <a:rPr lang="el-GR" sz="1800" kern="1200" dirty="0" err="1" smtClean="0"/>
            <a:t>κερατινοποίησης</a:t>
          </a:r>
          <a:endParaRPr lang="el-GR" sz="1800" kern="1200" dirty="0"/>
        </a:p>
      </dsp:txBody>
      <dsp:txXfrm>
        <a:off x="359510" y="752254"/>
        <a:ext cx="1826085" cy="1249727"/>
      </dsp:txXfrm>
    </dsp:sp>
    <dsp:sp modelId="{AC337952-F2AD-4016-A342-AA11BD3BD934}">
      <dsp:nvSpPr>
        <dsp:cNvPr id="0" name=""/>
        <dsp:cNvSpPr/>
      </dsp:nvSpPr>
      <dsp:spPr>
        <a:xfrm>
          <a:off x="2287138" y="1150683"/>
          <a:ext cx="215267" cy="452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287138" y="1150683"/>
        <a:ext cx="215267" cy="452869"/>
      </dsp:txXfrm>
    </dsp:sp>
    <dsp:sp modelId="{33B3D1AB-10EF-4E93-A32C-46C770B82B60}">
      <dsp:nvSpPr>
        <dsp:cNvPr id="0" name=""/>
        <dsp:cNvSpPr/>
      </dsp:nvSpPr>
      <dsp:spPr>
        <a:xfrm>
          <a:off x="2591762" y="752254"/>
          <a:ext cx="1826085" cy="124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Απόφραξη πόρων</a:t>
          </a:r>
          <a:endParaRPr lang="el-GR" sz="1800" kern="1200" dirty="0"/>
        </a:p>
      </dsp:txBody>
      <dsp:txXfrm>
        <a:off x="2591762" y="752254"/>
        <a:ext cx="1826085" cy="1249727"/>
      </dsp:txXfrm>
    </dsp:sp>
    <dsp:sp modelId="{24AF85AE-8752-4348-9C34-06535D2712B1}">
      <dsp:nvSpPr>
        <dsp:cNvPr id="0" name=""/>
        <dsp:cNvSpPr/>
      </dsp:nvSpPr>
      <dsp:spPr>
        <a:xfrm>
          <a:off x="4519387" y="1150683"/>
          <a:ext cx="215263" cy="452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 dirty="0"/>
        </a:p>
      </dsp:txBody>
      <dsp:txXfrm>
        <a:off x="4519387" y="1150683"/>
        <a:ext cx="215263" cy="452869"/>
      </dsp:txXfrm>
    </dsp:sp>
    <dsp:sp modelId="{0A6F95D6-2E4D-4C9E-9D17-E10FD1772CAB}">
      <dsp:nvSpPr>
        <dsp:cNvPr id="0" name=""/>
        <dsp:cNvSpPr/>
      </dsp:nvSpPr>
      <dsp:spPr>
        <a:xfrm>
          <a:off x="4824006" y="752254"/>
          <a:ext cx="1826085" cy="124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Ανάπτυξη μικροβίων (</a:t>
          </a:r>
          <a:r>
            <a:rPr lang="el-GR" sz="1800" kern="1200" dirty="0" err="1" smtClean="0"/>
            <a:t>προπιονικό</a:t>
          </a:r>
          <a:r>
            <a:rPr lang="el-GR" sz="1800" kern="1200" dirty="0" smtClean="0"/>
            <a:t> βακτηρίδιο)</a:t>
          </a:r>
          <a:endParaRPr lang="el-GR" sz="1800" kern="1200" dirty="0"/>
        </a:p>
      </dsp:txBody>
      <dsp:txXfrm>
        <a:off x="4824006" y="752254"/>
        <a:ext cx="1826085" cy="1249727"/>
      </dsp:txXfrm>
    </dsp:sp>
    <dsp:sp modelId="{B03ECF2B-FC9B-4F91-8EF8-E0301E27E021}">
      <dsp:nvSpPr>
        <dsp:cNvPr id="0" name=""/>
        <dsp:cNvSpPr/>
      </dsp:nvSpPr>
      <dsp:spPr>
        <a:xfrm>
          <a:off x="6751633" y="1150683"/>
          <a:ext cx="215267" cy="452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6751633" y="1150683"/>
        <a:ext cx="215267" cy="452869"/>
      </dsp:txXfrm>
    </dsp:sp>
    <dsp:sp modelId="{9F1BDC39-7F22-4497-9239-36693ECC699E}">
      <dsp:nvSpPr>
        <dsp:cNvPr id="0" name=""/>
        <dsp:cNvSpPr/>
      </dsp:nvSpPr>
      <dsp:spPr>
        <a:xfrm>
          <a:off x="7056257" y="752254"/>
          <a:ext cx="1826085" cy="1249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Φλεγμονή</a:t>
          </a:r>
          <a:endParaRPr lang="el-GR" sz="1800" kern="1200" dirty="0"/>
        </a:p>
      </dsp:txBody>
      <dsp:txXfrm>
        <a:off x="7056257" y="752254"/>
        <a:ext cx="1826085" cy="124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2539F-77C1-43DC-96F9-F75B2F8177D5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CD7C-DD8F-42DD-9D45-4CDC85BA19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CD7C-DD8F-42DD-9D45-4CDC85BA193F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6912768" cy="1152128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ΑΚΜΗ</a:t>
            </a:r>
            <a:endParaRPr lang="el-GR" sz="4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552728" cy="1371600"/>
          </a:xfrm>
        </p:spPr>
        <p:txBody>
          <a:bodyPr>
            <a:normAutofit/>
          </a:bodyPr>
          <a:lstStyle/>
          <a:p>
            <a:pPr algn="ctr"/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692696"/>
            <a:ext cx="256456" cy="5544616"/>
          </a:xfrm>
        </p:spPr>
        <p:txBody>
          <a:bodyPr>
            <a:normAutofit/>
          </a:bodyPr>
          <a:lstStyle/>
          <a:p>
            <a:endParaRPr lang="el-GR" sz="105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776864" cy="5904656"/>
          </a:xfrm>
        </p:spPr>
        <p:txBody>
          <a:bodyPr>
            <a:normAutofit/>
          </a:bodyPr>
          <a:lstStyle/>
          <a:p>
            <a:pPr algn="just"/>
            <a:r>
              <a:rPr lang="el-GR" sz="2200" b="1" dirty="0" smtClean="0"/>
              <a:t>Οζίδια (</a:t>
            </a:r>
            <a:r>
              <a:rPr lang="en-US" sz="2200" b="1" dirty="0" smtClean="0"/>
              <a:t>nodules): </a:t>
            </a:r>
            <a:r>
              <a:rPr lang="el-GR" sz="2200" dirty="0" smtClean="0"/>
              <a:t>είναι σκληρά κόκκινα φλεγμονώδη επάρματα του δέρματος. Συγκρινόμενα με τις βλατίδες είναι μεγαλύτερα, επώδυνα στο άγγιγμα και βρίσκονται βαθύτερα μέσα στο δέρμα.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3 - Εικόνα" descr="acne_cys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3564396" cy="2376264"/>
          </a:xfrm>
          <a:prstGeom prst="rect">
            <a:avLst/>
          </a:prstGeom>
        </p:spPr>
      </p:pic>
      <p:pic>
        <p:nvPicPr>
          <p:cNvPr id="5" name="4 - Εικόνα" descr="princ_rm_photo_of_a_nodule_close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3615469" cy="237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692696"/>
            <a:ext cx="184448" cy="5400600"/>
          </a:xfrm>
        </p:spPr>
        <p:txBody>
          <a:bodyPr>
            <a:normAutofit/>
          </a:bodyPr>
          <a:lstStyle/>
          <a:p>
            <a:endParaRPr lang="el-GR" sz="1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223224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200" b="1" dirty="0" smtClean="0"/>
              <a:t>Κύστεις </a:t>
            </a:r>
            <a:r>
              <a:rPr lang="en-US" sz="2200" b="1" dirty="0" smtClean="0"/>
              <a:t>(cysts):</a:t>
            </a:r>
            <a:r>
              <a:rPr lang="en-US" sz="2200" dirty="0" smtClean="0"/>
              <a:t> </a:t>
            </a:r>
            <a:r>
              <a:rPr lang="el-GR" sz="2200" dirty="0" smtClean="0"/>
              <a:t>μοιάζουν με τα οζίδια αλλά είναι πιο μαλακές λόγω της υψηλότερης περιεκτικότητας σε πύον</a:t>
            </a:r>
            <a:r>
              <a:rPr lang="en-US" sz="2200" dirty="0" smtClean="0"/>
              <a:t>.</a:t>
            </a:r>
            <a:r>
              <a:rPr lang="el-GR" sz="2200" dirty="0" smtClean="0"/>
              <a:t> Τόσο τα οζίδια όσο και οι κύστεις αν αφεθούν χωρίς θεραπεία αφήνουν ουλές </a:t>
            </a:r>
            <a:r>
              <a:rPr lang="en-US" sz="2200" dirty="0" smtClean="0"/>
              <a:t>(scars).</a:t>
            </a:r>
            <a:endParaRPr lang="el-GR" sz="2200" dirty="0" smtClean="0"/>
          </a:p>
          <a:p>
            <a:pPr algn="just">
              <a:buNone/>
            </a:pPr>
            <a:r>
              <a:rPr lang="en-US" sz="2200" dirty="0" smtClean="0"/>
              <a:t> </a:t>
            </a:r>
            <a:r>
              <a:rPr lang="el-GR" sz="2200" dirty="0" smtClean="0"/>
              <a:t> </a:t>
            </a:r>
            <a:endParaRPr lang="en-US" sz="22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5" name="4 - Εικόνα" descr="ds00169_im01007_r7_cysticacnethu_jpg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3816424" cy="360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692696"/>
            <a:ext cx="256456" cy="5400600"/>
          </a:xfrm>
        </p:spPr>
        <p:txBody>
          <a:bodyPr>
            <a:normAutofit/>
          </a:bodyPr>
          <a:lstStyle/>
          <a:p>
            <a:endParaRPr lang="el-GR" sz="1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848872" cy="5184576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Ουλές</a:t>
            </a:r>
            <a:r>
              <a:rPr lang="en-US" sz="2200" b="1" dirty="0" smtClean="0"/>
              <a:t>:</a:t>
            </a:r>
            <a:r>
              <a:rPr lang="el-GR" sz="2200" dirty="0" smtClean="0"/>
              <a:t> στην αρχή είναι κόκκινες και στη συνέχεια αφήνουν ένα λευκό αποτύπωμα πάνω στο δέρμα</a:t>
            </a:r>
          </a:p>
          <a:p>
            <a:pPr>
              <a:buNone/>
            </a:pPr>
            <a:endParaRPr lang="el-GR" sz="2000" b="1" dirty="0"/>
          </a:p>
        </p:txBody>
      </p:sp>
      <p:pic>
        <p:nvPicPr>
          <p:cNvPr id="4" name="3 - Εικόνα" descr="acne scar specialists 8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3524159" cy="2736304"/>
          </a:xfrm>
          <a:prstGeom prst="rect">
            <a:avLst/>
          </a:prstGeom>
        </p:spPr>
      </p:pic>
      <p:pic>
        <p:nvPicPr>
          <p:cNvPr id="5" name="4 - Εικόνα" descr="Deep-scar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24036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57256" cy="508918"/>
          </a:xfrm>
        </p:spPr>
        <p:txBody>
          <a:bodyPr>
            <a:noAutofit/>
          </a:bodyPr>
          <a:lstStyle/>
          <a:p>
            <a:pPr algn="ctr"/>
            <a:r>
              <a:rPr lang="el-GR" dirty="0" err="1" smtClean="0"/>
              <a:t>Ειδη</a:t>
            </a:r>
            <a:r>
              <a:rPr lang="el-GR" dirty="0" smtClean="0"/>
              <a:t> </a:t>
            </a:r>
            <a:r>
              <a:rPr lang="el-GR" dirty="0" err="1" smtClean="0"/>
              <a:t>ακμησ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3394720" cy="16847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200" dirty="0" err="1" smtClean="0"/>
              <a:t>Φαγεσωρική</a:t>
            </a:r>
            <a:endParaRPr lang="el-GR" sz="2200" dirty="0" smtClean="0"/>
          </a:p>
          <a:p>
            <a:pPr>
              <a:spcAft>
                <a:spcPts val="1200"/>
              </a:spcAft>
            </a:pPr>
            <a:r>
              <a:rPr lang="el-GR" sz="2200" dirty="0" err="1" smtClean="0"/>
              <a:t>Βλατιδοφλυκταινώδης</a:t>
            </a:r>
            <a:endParaRPr lang="el-GR" sz="2200" dirty="0" smtClean="0"/>
          </a:p>
          <a:p>
            <a:r>
              <a:rPr lang="el-GR" sz="2200" dirty="0" smtClean="0"/>
              <a:t>Οζώδης-κυστική</a:t>
            </a:r>
            <a:endParaRPr lang="el-GR" sz="2200" dirty="0"/>
          </a:p>
        </p:txBody>
      </p:sp>
      <p:pic>
        <p:nvPicPr>
          <p:cNvPr id="4" name="3 - Εικόνα" descr="comedonal-acne-pictur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3024336" cy="2104240"/>
          </a:xfrm>
          <a:prstGeom prst="rect">
            <a:avLst/>
          </a:prstGeom>
        </p:spPr>
      </p:pic>
      <p:pic>
        <p:nvPicPr>
          <p:cNvPr id="5" name="4 - Εικόνα" descr="AcneFaceGra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212976"/>
            <a:ext cx="2304256" cy="3126718"/>
          </a:xfrm>
          <a:prstGeom prst="rect">
            <a:avLst/>
          </a:prstGeom>
        </p:spPr>
      </p:pic>
      <p:pic>
        <p:nvPicPr>
          <p:cNvPr id="6" name="5 - Εικόνα" descr="acne-vulgaris--nodulocystic-1-3 -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12976"/>
            <a:ext cx="2304256" cy="312943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827584" y="5373216"/>
            <a:ext cx="1541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err="1" smtClean="0"/>
              <a:t>Φαγεσωρική</a:t>
            </a:r>
            <a:r>
              <a:rPr lang="el-GR" sz="1400" dirty="0" smtClean="0"/>
              <a:t> ακμή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6660232" y="6381328"/>
            <a:ext cx="1779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Οζώδης κυστική ακμή</a:t>
            </a:r>
            <a:endParaRPr lang="el-GR" sz="1400" dirty="0"/>
          </a:p>
        </p:txBody>
      </p:sp>
      <p:sp>
        <p:nvSpPr>
          <p:cNvPr id="9" name="8 - TextBox"/>
          <p:cNvSpPr txBox="1"/>
          <p:nvPr/>
        </p:nvSpPr>
        <p:spPr>
          <a:xfrm>
            <a:off x="3995936" y="63347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 smtClean="0"/>
              <a:t>Βλατιδοφλυκταινώδης</a:t>
            </a:r>
            <a:r>
              <a:rPr lang="el-GR" sz="1400" dirty="0" smtClean="0"/>
              <a:t> ακμή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7395592" cy="980728"/>
          </a:xfrm>
        </p:spPr>
        <p:txBody>
          <a:bodyPr tIns="360000">
            <a:noAutofit/>
          </a:bodyPr>
          <a:lstStyle/>
          <a:p>
            <a:pPr algn="ctr">
              <a:lnSpc>
                <a:spcPts val="3100"/>
              </a:lnSpc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err="1" smtClean="0"/>
              <a:t>παραγοντεσ</a:t>
            </a:r>
            <a:r>
              <a:rPr lang="el-GR" sz="4000" dirty="0" smtClean="0"/>
              <a:t> που </a:t>
            </a:r>
            <a:r>
              <a:rPr lang="el-GR" sz="4000" dirty="0" err="1" smtClean="0"/>
              <a:t>προκαλουν</a:t>
            </a:r>
            <a:r>
              <a:rPr lang="el-GR" sz="4000" dirty="0" smtClean="0"/>
              <a:t> ή </a:t>
            </a:r>
            <a:r>
              <a:rPr lang="el-GR" sz="4000" dirty="0" err="1" smtClean="0"/>
              <a:t>επειδεινωνουν</a:t>
            </a:r>
            <a:r>
              <a:rPr lang="el-GR" sz="4000" dirty="0" smtClean="0"/>
              <a:t> την </a:t>
            </a:r>
            <a:r>
              <a:rPr lang="el-GR" sz="4000" dirty="0" err="1" smtClean="0"/>
              <a:t>ακμη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827640" cy="4176464"/>
          </a:xfrm>
        </p:spPr>
        <p:txBody>
          <a:bodyPr>
            <a:normAutofit lnSpcReduction="10000"/>
          </a:bodyPr>
          <a:lstStyle/>
          <a:p>
            <a:pPr lvl="1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l-GR" sz="2200" dirty="0" smtClean="0"/>
              <a:t>Ορμονική έξαρση της εφηβείας.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Κληρονομικότητα.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Αυξημένη παραγωγή ανδρογόνων.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err="1" smtClean="0"/>
              <a:t>Σύνδομο</a:t>
            </a:r>
            <a:r>
              <a:rPr lang="el-GR" sz="2200" dirty="0" smtClean="0"/>
              <a:t> </a:t>
            </a:r>
            <a:r>
              <a:rPr lang="el-GR" sz="2200" dirty="0" err="1" smtClean="0"/>
              <a:t>πολυκυστικών</a:t>
            </a:r>
            <a:r>
              <a:rPr lang="el-GR" sz="2200" dirty="0" smtClean="0"/>
              <a:t> ωοθηκών.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Φάρμακα (αναβολικά, </a:t>
            </a:r>
            <a:r>
              <a:rPr lang="el-GR" sz="2200" dirty="0" err="1" smtClean="0"/>
              <a:t>κορτιζονούχα</a:t>
            </a:r>
            <a:r>
              <a:rPr lang="el-GR" sz="2200" dirty="0" smtClean="0"/>
              <a:t> σκευάσματα)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Άγχος.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Συχνή επαφή με ερεθιστικές ουσίες (πχ πετρελαιοειδή)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Λανθασμένη επιλογή καλλυντικών.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Το συχνό μακιγιάζ.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Κλιματολογικοί παράγοντες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200" dirty="0" smtClean="0"/>
              <a:t>Υπερβολική εφίδρωση.</a:t>
            </a:r>
          </a:p>
          <a:p>
            <a:pPr lvl="1">
              <a:buFont typeface="Wingdings" pitchFamily="2" charset="2"/>
              <a:buChar char="Ø"/>
            </a:pPr>
            <a:endParaRPr lang="el-GR" sz="2200" dirty="0" smtClean="0"/>
          </a:p>
          <a:p>
            <a:pPr>
              <a:buNone/>
            </a:pPr>
            <a:endParaRPr lang="el-GR" sz="2200" dirty="0"/>
          </a:p>
        </p:txBody>
      </p:sp>
      <p:sp>
        <p:nvSpPr>
          <p:cNvPr id="4" name="3 - TextBox"/>
          <p:cNvSpPr txBox="1"/>
          <p:nvPr/>
        </p:nvSpPr>
        <p:spPr>
          <a:xfrm>
            <a:off x="755576" y="5229200"/>
            <a:ext cx="7488832" cy="1107996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2200" dirty="0" smtClean="0"/>
              <a:t>Παλιότερα πίστευαν ότι η διατροφή, σοκολάτα καρυκεύματα ξηροί καρποί, επιδεινώνουν την ακμή. Νεότερες έρευνες ωστόσο  αποδεικνύουν ότι η διατροφή παίζει ελάχιστο ρόλο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el-GR" dirty="0" err="1" smtClean="0"/>
              <a:t>Θεραπεια</a:t>
            </a:r>
            <a:r>
              <a:rPr lang="el-GR" dirty="0" smtClean="0"/>
              <a:t> </a:t>
            </a:r>
            <a:r>
              <a:rPr lang="el-GR" dirty="0" err="1" smtClean="0"/>
              <a:t>ακμησ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776864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000" dirty="0" smtClean="0"/>
              <a:t>Μια ολοκληρωμένη θεραπεία ακμής έχει στόχο</a:t>
            </a:r>
            <a:r>
              <a:rPr lang="en-US" sz="2000" dirty="0" smtClean="0"/>
              <a:t>: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l-GR" sz="2000" dirty="0" smtClean="0"/>
              <a:t>Να απομακρύνει το σμήγμα που πλεονάζει από τους πόρους.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l-GR" sz="2000" dirty="0" smtClean="0"/>
              <a:t>Να μειώσει την πιθανότητα απόφραξης των πόρων από νεκρά κύτταρα.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buSzPct val="85000"/>
              <a:buFont typeface="+mj-lt"/>
              <a:buAutoNum type="arabicPeriod"/>
            </a:pPr>
            <a:r>
              <a:rPr lang="el-GR" sz="2000" dirty="0" smtClean="0"/>
              <a:t>Να μειώσει το μικροβιακό φορτίο του δέρματος.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85000"/>
              <a:buFont typeface="+mj-lt"/>
              <a:buAutoNum type="arabicPeriod"/>
            </a:pPr>
            <a:r>
              <a:rPr lang="el-GR" sz="2000" dirty="0" smtClean="0"/>
              <a:t>Να μειώσει τη δραστηριότητα των σμηγματογόνων αδένων.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000" dirty="0" smtClean="0"/>
              <a:t>Οι θεραπείες που μπορούμε να εφαρμόσουμε στην ακμή είναι οι εξής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Βαθύς καθαρισμός προσώπου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/>
              <a:t>Peeling </a:t>
            </a:r>
            <a:r>
              <a:rPr lang="el-GR" sz="2000" dirty="0" smtClean="0"/>
              <a:t>με οξέα φρούτων και </a:t>
            </a:r>
            <a:r>
              <a:rPr lang="el-GR" sz="2000" dirty="0" err="1" smtClean="0"/>
              <a:t>ενζυμικά</a:t>
            </a:r>
            <a:r>
              <a:rPr lang="el-GR" sz="2000" dirty="0" smtClean="0"/>
              <a:t> (αποφεύγουμε τα </a:t>
            </a:r>
            <a:r>
              <a:rPr lang="en-US" sz="2000" dirty="0" smtClean="0"/>
              <a:t>peeling </a:t>
            </a:r>
            <a:r>
              <a:rPr lang="el-GR" sz="2000" dirty="0" smtClean="0"/>
              <a:t>τριβής)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Μάσκες καθαριστικές &amp; </a:t>
            </a:r>
            <a:r>
              <a:rPr lang="el-GR" sz="2000" dirty="0" err="1" smtClean="0"/>
              <a:t>απολεπιστικές</a:t>
            </a:r>
            <a:endParaRPr lang="el-GR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Θεραπείες με στυπτικά-αντισηπτικά προϊόντα </a:t>
            </a:r>
            <a:r>
              <a:rPr lang="en-US" sz="2000" dirty="0" smtClean="0"/>
              <a:t>(</a:t>
            </a:r>
            <a:r>
              <a:rPr lang="el-GR" sz="2000" dirty="0" smtClean="0"/>
              <a:t>σαπούνια, λοσιόν, κρέμες)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Θεραπείες με αιθέρια έλαια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Φαρμακευτική αγωγή (πάντα σε συνεργασία με δερματολόγο)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l-GR" sz="2000" dirty="0" smtClean="0"/>
              <a:t>Ψυχολογική ενίσχυση του ασθενούς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548680"/>
            <a:ext cx="194792" cy="5832648"/>
          </a:xfrm>
        </p:spPr>
        <p:txBody>
          <a:bodyPr>
            <a:normAutofit/>
          </a:bodyPr>
          <a:lstStyle/>
          <a:p>
            <a:endParaRPr lang="el-GR" sz="1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5400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l-GR" sz="2200" u="sng" dirty="0" smtClean="0"/>
              <a:t>Ορισμός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200" dirty="0" smtClean="0"/>
              <a:t>Είναι μια χρόνια φλεγμονή της </a:t>
            </a:r>
            <a:r>
              <a:rPr lang="el-GR" sz="2200" dirty="0" err="1" smtClean="0"/>
              <a:t>τριχοσμηγματογόνου</a:t>
            </a:r>
            <a:r>
              <a:rPr lang="el-GR" sz="2200" dirty="0" smtClean="0"/>
              <a:t> μονάδας που χαρακτηρίζεται από εξανθήματα και λιπαρότητα.</a:t>
            </a:r>
          </a:p>
          <a:p>
            <a:pPr algn="just"/>
            <a:r>
              <a:rPr lang="el-GR" sz="2200" u="sng" dirty="0" smtClean="0"/>
              <a:t>Επιδημιολογία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 lvl="1" algn="just"/>
            <a:r>
              <a:rPr lang="el-GR" sz="2200" dirty="0" smtClean="0"/>
              <a:t>Προβάλλει κυρίως τους εφήβους</a:t>
            </a:r>
            <a:r>
              <a:rPr lang="en-US" sz="2200" dirty="0" smtClean="0"/>
              <a:t> </a:t>
            </a:r>
            <a:r>
              <a:rPr lang="el-GR" sz="2200" dirty="0" smtClean="0"/>
              <a:t>(κορίτσια 14-17 ετών και αγόρια 16-19 ετών).</a:t>
            </a:r>
          </a:p>
          <a:p>
            <a:pPr lvl="1" algn="just"/>
            <a:r>
              <a:rPr lang="el-GR" sz="2200" dirty="0" smtClean="0"/>
              <a:t>Ένα ποσοστό του πληθυσμού μπορεί να εμφανίσει ακμή σε μεγαλύτερη ηλικία (20-35 ετών).</a:t>
            </a:r>
          </a:p>
          <a:p>
            <a:pPr lvl="1" algn="just"/>
            <a:r>
              <a:rPr lang="el-GR" sz="2200" dirty="0" smtClean="0"/>
              <a:t>Προσβάλλει περιοχές πλούσιες σε σμηγματογόνους αδένες (πρόσωπο, πλάτη, θώρακας, ώμοι).</a:t>
            </a:r>
          </a:p>
          <a:p>
            <a:pPr lvl="1" algn="just"/>
            <a:r>
              <a:rPr lang="el-GR" sz="2200" dirty="0" smtClean="0"/>
              <a:t>Η νόσος είναι χρόνια και παρουσιάζει εξάρσεις και υφέσεις.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 smtClean="0"/>
              <a:t>Τριχοσμηγματογονοσ</a:t>
            </a:r>
            <a:r>
              <a:rPr lang="el-GR" sz="4000" dirty="0" smtClean="0"/>
              <a:t> </a:t>
            </a:r>
            <a:r>
              <a:rPr lang="el-GR" sz="4000" dirty="0" err="1" smtClean="0"/>
              <a:t>μοναδα</a:t>
            </a:r>
            <a:endParaRPr lang="el-GR" sz="4000" dirty="0"/>
          </a:p>
        </p:txBody>
      </p:sp>
      <p:pic>
        <p:nvPicPr>
          <p:cNvPr id="12" name="11 - Θέση περιεχομένου" descr="normal folicl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5772760" cy="52974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56784" cy="648072"/>
          </a:xfrm>
        </p:spPr>
        <p:txBody>
          <a:bodyPr>
            <a:noAutofit/>
          </a:bodyPr>
          <a:lstStyle/>
          <a:p>
            <a:pPr algn="ctr"/>
            <a:r>
              <a:rPr lang="el-GR" sz="4000" dirty="0" err="1" smtClean="0"/>
              <a:t>Μηχανισμοσ</a:t>
            </a:r>
            <a:r>
              <a:rPr lang="el-GR" sz="4000" dirty="0" smtClean="0"/>
              <a:t> </a:t>
            </a:r>
            <a:r>
              <a:rPr lang="el-GR" sz="4000" dirty="0" err="1" smtClean="0"/>
              <a:t>προκλησησ</a:t>
            </a:r>
            <a:r>
              <a:rPr lang="el-GR" sz="4000" dirty="0" smtClean="0"/>
              <a:t> </a:t>
            </a:r>
            <a:r>
              <a:rPr lang="el-GR" sz="4000" dirty="0" err="1" smtClean="0"/>
              <a:t>ακμησ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992888" cy="115212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l-GR" sz="2200" dirty="0" smtClean="0"/>
              <a:t>Εμφανίζεται κυρίως σε εφήβους</a:t>
            </a:r>
          </a:p>
          <a:p>
            <a:pPr algn="just"/>
            <a:r>
              <a:rPr lang="el-GR" sz="2200" dirty="0" smtClean="0"/>
              <a:t>Παρουσιάζεται κατά κύριο λόγο σε λιπαρά δέρματα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1">
              <a:buFont typeface="Wingdings" pitchFamily="2" charset="2"/>
              <a:buChar char="v"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-180528" y="2348880"/>
          <a:ext cx="9504000" cy="27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680520" cy="64807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ΒΛΑΒΕΣ ΑΚΜΗΣ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7704856" cy="396044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200" dirty="0" smtClean="0"/>
              <a:t>Διακρίνονται σε</a:t>
            </a:r>
            <a:r>
              <a:rPr lang="en-US" sz="2200" dirty="0" smtClean="0"/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000" u="sng" dirty="0" smtClean="0"/>
              <a:t>Μη φλεγμονώδεις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l-GR" sz="2000" b="1" dirty="0" err="1" smtClean="0"/>
              <a:t>Φαγέσωρες</a:t>
            </a:r>
            <a:r>
              <a:rPr lang="en-US" sz="2000" b="1" dirty="0" smtClean="0"/>
              <a:t>  </a:t>
            </a:r>
            <a:r>
              <a:rPr lang="el-GR" sz="2000" b="1" dirty="0" smtClean="0"/>
              <a:t>ανοικτοί</a:t>
            </a:r>
            <a:r>
              <a:rPr lang="el-GR" sz="2000" dirty="0" smtClean="0"/>
              <a:t>.</a:t>
            </a:r>
          </a:p>
          <a:p>
            <a:pPr marL="822960" lvl="1" indent="-457200" algn="just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lphaLcParenR"/>
            </a:pPr>
            <a:r>
              <a:rPr lang="el-GR" sz="2000" b="1" dirty="0" err="1" smtClean="0"/>
              <a:t>Φαγέσωρες</a:t>
            </a:r>
            <a:r>
              <a:rPr lang="el-GR" sz="2000" b="1" dirty="0" smtClean="0"/>
              <a:t> κλειστοί</a:t>
            </a:r>
            <a:r>
              <a:rPr lang="el-GR" sz="2000" dirty="0" smtClean="0"/>
              <a:t>.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rgbClr val="FE8637"/>
              </a:buClr>
              <a:buFont typeface="Wingdings" pitchFamily="2" charset="2"/>
              <a:buChar char="Ø"/>
            </a:pPr>
            <a:r>
              <a:rPr lang="el-GR" sz="2000" u="sng" dirty="0" smtClean="0">
                <a:solidFill>
                  <a:prstClr val="black"/>
                </a:solidFill>
              </a:rPr>
              <a:t>Φλεγμονώδεις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l-GR" sz="2000" b="1" dirty="0" smtClean="0"/>
              <a:t>Φλύκταινες</a:t>
            </a:r>
            <a:r>
              <a:rPr lang="el-GR" sz="2000" dirty="0" smtClean="0"/>
              <a:t>.</a:t>
            </a:r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l-GR" sz="2000" b="1" dirty="0" smtClean="0"/>
              <a:t>Βλατίδες</a:t>
            </a:r>
            <a:r>
              <a:rPr lang="el-GR" sz="2000" dirty="0" smtClean="0"/>
              <a:t>.</a:t>
            </a:r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l-GR" sz="2000" b="1" dirty="0" smtClean="0"/>
              <a:t>Όζοι</a:t>
            </a:r>
            <a:r>
              <a:rPr lang="el-GR" sz="2000" dirty="0" smtClean="0"/>
              <a:t>.</a:t>
            </a:r>
          </a:p>
          <a:p>
            <a:pPr marL="822960" lvl="1" indent="-457200" algn="just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arenR"/>
            </a:pPr>
            <a:r>
              <a:rPr lang="el-GR" sz="2000" b="1" dirty="0" smtClean="0"/>
              <a:t>Κύστες</a:t>
            </a:r>
            <a:r>
              <a:rPr lang="el-GR" sz="2000" dirty="0" smtClean="0"/>
              <a:t>.</a:t>
            </a:r>
          </a:p>
          <a:p>
            <a:pPr marL="822960" lvl="1" indent="-457200" algn="just">
              <a:spcAft>
                <a:spcPts val="1200"/>
              </a:spcAft>
              <a:buFont typeface="+mj-lt"/>
              <a:buAutoNum type="alphaLcParenR"/>
            </a:pPr>
            <a:endParaRPr lang="el-GR" sz="1900" dirty="0" smtClean="0"/>
          </a:p>
          <a:p>
            <a:pPr>
              <a:buNone/>
            </a:pPr>
            <a:endParaRPr lang="el-GR" sz="22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899592" y="5085184"/>
            <a:ext cx="712879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Πολλές φορές μετά την αποδρομή των όζων και των κύστεων παραμένουν </a:t>
            </a:r>
            <a:r>
              <a:rPr lang="el-GR" sz="2000" b="1" dirty="0" smtClean="0"/>
              <a:t>ουλές </a:t>
            </a:r>
            <a:r>
              <a:rPr lang="el-GR" sz="2000" dirty="0" smtClean="0"/>
              <a:t>στο δέρμα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620688"/>
            <a:ext cx="194792" cy="5949280"/>
          </a:xfrm>
        </p:spPr>
        <p:txBody>
          <a:bodyPr>
            <a:normAutofit/>
          </a:bodyPr>
          <a:lstStyle/>
          <a:p>
            <a:pPr algn="ctr"/>
            <a:endParaRPr lang="el-GR" sz="1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920880" cy="5688632"/>
          </a:xfrm>
        </p:spPr>
        <p:txBody>
          <a:bodyPr/>
          <a:lstStyle/>
          <a:p>
            <a:pPr lvl="1" algn="just">
              <a:buFont typeface="Wingdings" pitchFamily="2" charset="2"/>
              <a:buChar char="Ø"/>
            </a:pPr>
            <a:r>
              <a:rPr lang="el-GR" sz="2200" b="1" dirty="0" smtClean="0"/>
              <a:t>Ανοικτοί </a:t>
            </a:r>
            <a:r>
              <a:rPr lang="el-GR" sz="2200" b="1" dirty="0" err="1" smtClean="0"/>
              <a:t>φαγέσωρες</a:t>
            </a:r>
            <a:r>
              <a:rPr lang="en-US" sz="2200" b="1" dirty="0" smtClean="0"/>
              <a:t> (open </a:t>
            </a:r>
            <a:r>
              <a:rPr lang="en-US" sz="2200" b="1" dirty="0" err="1" smtClean="0"/>
              <a:t>comedones</a:t>
            </a:r>
            <a:r>
              <a:rPr lang="en-US" sz="2200" b="1" dirty="0" smtClean="0"/>
              <a:t>):</a:t>
            </a:r>
            <a:r>
              <a:rPr lang="el-GR" sz="2200" b="1" dirty="0" smtClean="0"/>
              <a:t> </a:t>
            </a:r>
            <a:r>
              <a:rPr lang="el-GR" sz="2200" dirty="0" smtClean="0"/>
              <a:t>έχουν μαύρο ή καφέ χρώμα</a:t>
            </a:r>
          </a:p>
          <a:p>
            <a:pPr lvl="1">
              <a:buNone/>
            </a:pPr>
            <a:endParaRPr lang="el-GR" sz="800" dirty="0" smtClean="0"/>
          </a:p>
          <a:p>
            <a:pPr lvl="1">
              <a:buNone/>
            </a:pPr>
            <a:r>
              <a:rPr lang="el-GR" sz="900" dirty="0" smtClean="0"/>
              <a:t>            </a:t>
            </a:r>
          </a:p>
          <a:p>
            <a:pPr>
              <a:buNone/>
            </a:pPr>
            <a:endParaRPr lang="el-GR" sz="1100" dirty="0" smtClean="0"/>
          </a:p>
          <a:p>
            <a:pPr lvl="1">
              <a:buNone/>
            </a:pPr>
            <a:endParaRPr lang="el-GR" sz="2000" dirty="0" smtClean="0"/>
          </a:p>
          <a:p>
            <a:pPr lvl="1">
              <a:buNone/>
            </a:pPr>
            <a:endParaRPr lang="el-GR" sz="2000" dirty="0" smtClean="0"/>
          </a:p>
          <a:p>
            <a:pPr>
              <a:buNone/>
            </a:pPr>
            <a:endParaRPr lang="el-GR" sz="2300" dirty="0" smtClean="0"/>
          </a:p>
          <a:p>
            <a:pPr lvl="1">
              <a:buNone/>
            </a:pPr>
            <a:endParaRPr lang="el-GR" sz="2000" dirty="0"/>
          </a:p>
        </p:txBody>
      </p:sp>
      <p:pic>
        <p:nvPicPr>
          <p:cNvPr id="5" name="4 - Εικόνα" descr="Acne_open_comed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3024336" cy="2016224"/>
          </a:xfrm>
          <a:prstGeom prst="rect">
            <a:avLst/>
          </a:prstGeom>
        </p:spPr>
      </p:pic>
      <p:pic>
        <p:nvPicPr>
          <p:cNvPr id="6" name="5 - Εικόνα" descr="GC5_800_623_70_http www.pcds.org.ukeeassetsimgwatermark.gif_0_0_80_r_b_-5_-5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861048"/>
            <a:ext cx="3024336" cy="2304256"/>
          </a:xfrm>
          <a:prstGeom prst="rect">
            <a:avLst/>
          </a:prstGeom>
        </p:spPr>
      </p:pic>
      <p:pic>
        <p:nvPicPr>
          <p:cNvPr id="13" name="12 - Εικόνα" descr="acne2OpenCome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84784"/>
            <a:ext cx="309634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764704"/>
            <a:ext cx="184448" cy="5760640"/>
          </a:xfrm>
        </p:spPr>
        <p:txBody>
          <a:bodyPr>
            <a:normAutofit/>
          </a:bodyPr>
          <a:lstStyle/>
          <a:p>
            <a:endParaRPr lang="el-GR" sz="1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200" b="1" dirty="0" smtClean="0"/>
              <a:t>Κλειστοί </a:t>
            </a:r>
            <a:r>
              <a:rPr lang="el-GR" sz="2200" b="1" dirty="0" err="1" smtClean="0"/>
              <a:t>φαγέσωρες</a:t>
            </a:r>
            <a:r>
              <a:rPr lang="en-US" sz="2200" b="1" dirty="0" smtClean="0"/>
              <a:t> (closed </a:t>
            </a:r>
            <a:r>
              <a:rPr lang="en-US" sz="2200" b="1" dirty="0" err="1" smtClean="0"/>
              <a:t>comedones</a:t>
            </a:r>
            <a:r>
              <a:rPr lang="en-US" sz="2200" b="1" dirty="0" smtClean="0"/>
              <a:t>): </a:t>
            </a:r>
            <a:r>
              <a:rPr lang="el-GR" sz="2200" dirty="0" smtClean="0"/>
              <a:t>είναι στο χρώμα του δέρματος</a:t>
            </a:r>
          </a:p>
          <a:p>
            <a:pPr>
              <a:buFont typeface="Wingdings" pitchFamily="2" charset="2"/>
              <a:buChar char="Ø"/>
            </a:pPr>
            <a:endParaRPr lang="el-GR" sz="2000" dirty="0"/>
          </a:p>
        </p:txBody>
      </p:sp>
      <p:pic>
        <p:nvPicPr>
          <p:cNvPr id="4" name="3 - Εικόνα" descr="Closed Comed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312368" cy="2286918"/>
          </a:xfrm>
          <a:prstGeom prst="rect">
            <a:avLst/>
          </a:prstGeom>
        </p:spPr>
      </p:pic>
      <p:pic>
        <p:nvPicPr>
          <p:cNvPr id="5" name="4 - Εικόνα" descr="closed_c1364433957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312368" cy="2523519"/>
          </a:xfrm>
          <a:prstGeom prst="rect">
            <a:avLst/>
          </a:prstGeom>
        </p:spPr>
      </p:pic>
      <p:pic>
        <p:nvPicPr>
          <p:cNvPr id="6" name="5 - Εικόνα" descr="acne3ClosedCome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340768"/>
            <a:ext cx="338437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324528" y="1628800"/>
            <a:ext cx="112440" cy="4392488"/>
          </a:xfrm>
        </p:spPr>
        <p:txBody>
          <a:bodyPr>
            <a:normAutofit/>
          </a:bodyPr>
          <a:lstStyle/>
          <a:p>
            <a:endParaRPr lang="el-GR" sz="105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5760640"/>
          </a:xfrm>
        </p:spPr>
        <p:txBody>
          <a:bodyPr>
            <a:normAutofit/>
          </a:bodyPr>
          <a:lstStyle/>
          <a:p>
            <a:pPr algn="just"/>
            <a:r>
              <a:rPr lang="el-GR" sz="2200" b="1" dirty="0" smtClean="0"/>
              <a:t>Φλύκταινες</a:t>
            </a:r>
            <a:r>
              <a:rPr lang="en-US" sz="2200" b="1" dirty="0" smtClean="0"/>
              <a:t> (pustules):</a:t>
            </a:r>
            <a:r>
              <a:rPr lang="en-US" sz="2200" dirty="0" smtClean="0"/>
              <a:t> </a:t>
            </a:r>
            <a:r>
              <a:rPr lang="el-GR" sz="2200" dirty="0" smtClean="0"/>
              <a:t>είναι κόκκινα φλεγμονώδη επάρματα του δέρματος με ένα λευκό βύσμα στο κέντρο.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</p:txBody>
      </p:sp>
      <p:pic>
        <p:nvPicPr>
          <p:cNvPr id="4" name="3 - Εικόνα" descr="acne treatment grass valley, 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3451860" cy="3627120"/>
          </a:xfrm>
          <a:prstGeom prst="rect">
            <a:avLst/>
          </a:prstGeom>
        </p:spPr>
      </p:pic>
      <p:pic>
        <p:nvPicPr>
          <p:cNvPr id="5" name="4 - Εικόνα" descr="Pustule-on-shoul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628800"/>
            <a:ext cx="324854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0" y="404664"/>
            <a:ext cx="179512" cy="5930946"/>
          </a:xfrm>
        </p:spPr>
        <p:txBody>
          <a:bodyPr>
            <a:normAutofit/>
          </a:bodyPr>
          <a:lstStyle/>
          <a:p>
            <a:endParaRPr lang="el-GR" sz="105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920880" cy="5688632"/>
          </a:xfrm>
        </p:spPr>
        <p:txBody>
          <a:bodyPr>
            <a:normAutofit/>
          </a:bodyPr>
          <a:lstStyle/>
          <a:p>
            <a:pPr algn="just"/>
            <a:r>
              <a:rPr lang="el-GR" sz="2200" b="1" dirty="0" smtClean="0"/>
              <a:t>Βλατίδες</a:t>
            </a:r>
            <a:r>
              <a:rPr lang="en-US" sz="2200" b="1" dirty="0" smtClean="0"/>
              <a:t> (papules):</a:t>
            </a:r>
            <a:r>
              <a:rPr lang="el-GR" sz="2200" dirty="0" smtClean="0"/>
              <a:t> είναι συμπαγή φλεγμονώδη κόκκινα επάρματα του δέρματος με διάμετρο έως 0,5</a:t>
            </a:r>
            <a:r>
              <a:rPr lang="en-US" sz="2200" dirty="0" smtClean="0"/>
              <a:t>cm.</a:t>
            </a:r>
            <a:r>
              <a:rPr lang="el-GR" sz="2200" b="1" dirty="0" smtClean="0"/>
              <a:t> </a:t>
            </a:r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/>
          </a:p>
        </p:txBody>
      </p:sp>
      <p:pic>
        <p:nvPicPr>
          <p:cNvPr id="4" name="3 - Εικόνα" descr="DSC_0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3384376" cy="3312368"/>
          </a:xfrm>
          <a:prstGeom prst="rect">
            <a:avLst/>
          </a:prstGeom>
        </p:spPr>
      </p:pic>
      <p:pic>
        <p:nvPicPr>
          <p:cNvPr id="5" name="4 - Εικόνα" descr="acne5Pust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316835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956</TotalTime>
  <Words>474</Words>
  <Application>Microsoft Office PowerPoint</Application>
  <PresentationFormat>Προβολή στην οθόνη (4:3)</PresentationFormat>
  <Paragraphs>103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Προεξοχή</vt:lpstr>
      <vt:lpstr>ΑΚΜΗ</vt:lpstr>
      <vt:lpstr>Διαφάνεια 2</vt:lpstr>
      <vt:lpstr>Τριχοσμηγματογονοσ μοναδα</vt:lpstr>
      <vt:lpstr>Μηχανισμοσ προκλησησ ακμησ</vt:lpstr>
      <vt:lpstr>ΒΛΑΒΕΣ ΑΚΜΗΣ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Ειδη ακμησ</vt:lpstr>
      <vt:lpstr>       παραγοντεσ που προκαλουν ή επειδεινωνουν την ακμη</vt:lpstr>
      <vt:lpstr>Θεραπεια ακμησ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ΑΚΝΕΪΚΟ ΔΕΡΜΑ</dc:title>
  <dc:creator>Vaggelis</dc:creator>
  <cp:lastModifiedBy>Vaggelis</cp:lastModifiedBy>
  <cp:revision>112</cp:revision>
  <dcterms:created xsi:type="dcterms:W3CDTF">2016-02-13T10:36:41Z</dcterms:created>
  <dcterms:modified xsi:type="dcterms:W3CDTF">2020-05-19T18:17:22Z</dcterms:modified>
</cp:coreProperties>
</file>