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FF8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2675F9-BC98-4369-8153-607787E6F61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79CDE06-D0E2-400D-B132-BB6E62501038}">
      <dgm:prSet phldrT="[Κείμενο]"/>
      <dgm:spPr/>
      <dgm:t>
        <a:bodyPr/>
        <a:lstStyle/>
        <a:p>
          <a:r>
            <a:rPr lang="el-GR" dirty="0" smtClean="0"/>
            <a:t>Με τριβή</a:t>
          </a:r>
          <a:endParaRPr lang="el-GR" dirty="0"/>
        </a:p>
      </dgm:t>
    </dgm:pt>
    <dgm:pt modelId="{342A0B37-5B11-4A21-982D-09B1F6B72683}" type="parTrans" cxnId="{481E9A71-BD31-4D5A-BF11-4B225B5FCC9F}">
      <dgm:prSet/>
      <dgm:spPr/>
      <dgm:t>
        <a:bodyPr/>
        <a:lstStyle/>
        <a:p>
          <a:endParaRPr lang="el-GR"/>
        </a:p>
      </dgm:t>
    </dgm:pt>
    <dgm:pt modelId="{1D50E3E9-CE30-4A81-A40F-339683411679}" type="sibTrans" cxnId="{481E9A71-BD31-4D5A-BF11-4B225B5FCC9F}">
      <dgm:prSet/>
      <dgm:spPr/>
      <dgm:t>
        <a:bodyPr/>
        <a:lstStyle/>
        <a:p>
          <a:endParaRPr lang="el-GR"/>
        </a:p>
      </dgm:t>
    </dgm:pt>
    <dgm:pt modelId="{555F2CD5-A320-4CF0-BEC1-D69484BB39EE}">
      <dgm:prSet phldrT="[Κείμενο]"/>
      <dgm:spPr/>
      <dgm:t>
        <a:bodyPr/>
        <a:lstStyle/>
        <a:p>
          <a:r>
            <a:rPr lang="el-GR" dirty="0" smtClean="0"/>
            <a:t>Με εγκλωβισμό</a:t>
          </a:r>
          <a:endParaRPr lang="el-GR" dirty="0"/>
        </a:p>
      </dgm:t>
    </dgm:pt>
    <dgm:pt modelId="{7940D7C2-0B18-4C06-AE12-EF9A0E3207E6}" type="parTrans" cxnId="{07CA6F48-3E4B-437D-B369-077B11C42A9B}">
      <dgm:prSet/>
      <dgm:spPr/>
      <dgm:t>
        <a:bodyPr/>
        <a:lstStyle/>
        <a:p>
          <a:endParaRPr lang="el-GR"/>
        </a:p>
      </dgm:t>
    </dgm:pt>
    <dgm:pt modelId="{F4DC05B6-DDFA-447A-BFAF-A3557EA99F4F}" type="sibTrans" cxnId="{07CA6F48-3E4B-437D-B369-077B11C42A9B}">
      <dgm:prSet/>
      <dgm:spPr/>
      <dgm:t>
        <a:bodyPr/>
        <a:lstStyle/>
        <a:p>
          <a:endParaRPr lang="el-GR"/>
        </a:p>
      </dgm:t>
    </dgm:pt>
    <dgm:pt modelId="{DFF8A0D4-ECED-460F-9E98-01B7F10D7F12}">
      <dgm:prSet phldrT="[Κείμενο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l-GR" dirty="0" smtClean="0"/>
            <a:t>Μηχανική απομάκρυνση των </a:t>
          </a:r>
          <a:r>
            <a:rPr lang="el-GR" dirty="0" err="1" smtClean="0"/>
            <a:t>κερατινοκυττάρων</a:t>
          </a:r>
          <a:endParaRPr lang="el-GR" dirty="0"/>
        </a:p>
      </dgm:t>
    </dgm:pt>
    <dgm:pt modelId="{D5855A16-4F67-48B4-9B25-C95B2A3C0C98}" type="sibTrans" cxnId="{99FFDD99-5833-4EF0-BF11-F344661CE8AC}">
      <dgm:prSet/>
      <dgm:spPr/>
      <dgm:t>
        <a:bodyPr/>
        <a:lstStyle/>
        <a:p>
          <a:endParaRPr lang="el-GR"/>
        </a:p>
      </dgm:t>
    </dgm:pt>
    <dgm:pt modelId="{B92BE006-B1CC-4478-B5B0-55519B7C05DC}" type="parTrans" cxnId="{99FFDD99-5833-4EF0-BF11-F344661CE8AC}">
      <dgm:prSet/>
      <dgm:spPr/>
      <dgm:t>
        <a:bodyPr/>
        <a:lstStyle/>
        <a:p>
          <a:endParaRPr lang="el-GR"/>
        </a:p>
      </dgm:t>
    </dgm:pt>
    <dgm:pt modelId="{AEDD1290-B661-456E-A7A1-F7E39364C3AE}" type="pres">
      <dgm:prSet presAssocID="{912675F9-BC98-4369-8153-607787E6F61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FCCC381-A9D1-4A44-9763-AEA5A2183AF5}" type="pres">
      <dgm:prSet presAssocID="{DFF8A0D4-ECED-460F-9E98-01B7F10D7F12}" presName="root1" presStyleCnt="0"/>
      <dgm:spPr/>
    </dgm:pt>
    <dgm:pt modelId="{EAF676EE-9C07-432A-9FF8-E048F5B9D6F4}" type="pres">
      <dgm:prSet presAssocID="{DFF8A0D4-ECED-460F-9E98-01B7F10D7F12}" presName="LevelOneTextNode" presStyleLbl="node0" presStyleIdx="0" presStyleCnt="1" custScaleX="19255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2294566-711A-4764-8179-C94C947F5474}" type="pres">
      <dgm:prSet presAssocID="{DFF8A0D4-ECED-460F-9E98-01B7F10D7F12}" presName="level2hierChild" presStyleCnt="0"/>
      <dgm:spPr/>
    </dgm:pt>
    <dgm:pt modelId="{0074C68F-0353-4021-8D2A-2CEC4E1CC98D}" type="pres">
      <dgm:prSet presAssocID="{342A0B37-5B11-4A21-982D-09B1F6B72683}" presName="conn2-1" presStyleLbl="parChTrans1D2" presStyleIdx="0" presStyleCnt="2"/>
      <dgm:spPr/>
      <dgm:t>
        <a:bodyPr/>
        <a:lstStyle/>
        <a:p>
          <a:endParaRPr lang="el-GR"/>
        </a:p>
      </dgm:t>
    </dgm:pt>
    <dgm:pt modelId="{CE6B2E5C-B2BC-400A-BE0D-71BA4DF093CD}" type="pres">
      <dgm:prSet presAssocID="{342A0B37-5B11-4A21-982D-09B1F6B72683}" presName="connTx" presStyleLbl="parChTrans1D2" presStyleIdx="0" presStyleCnt="2"/>
      <dgm:spPr/>
      <dgm:t>
        <a:bodyPr/>
        <a:lstStyle/>
        <a:p>
          <a:endParaRPr lang="el-GR"/>
        </a:p>
      </dgm:t>
    </dgm:pt>
    <dgm:pt modelId="{C1B0E6F4-4245-4E6C-B86F-EFCA4342C16F}" type="pres">
      <dgm:prSet presAssocID="{679CDE06-D0E2-400D-B132-BB6E62501038}" presName="root2" presStyleCnt="0"/>
      <dgm:spPr/>
    </dgm:pt>
    <dgm:pt modelId="{1D792798-DB23-4FBB-8CA2-3DF67845671A}" type="pres">
      <dgm:prSet presAssocID="{679CDE06-D0E2-400D-B132-BB6E62501038}" presName="LevelTwoTextNode" presStyleLbl="node2" presStyleIdx="0" presStyleCnt="2" custScaleX="12587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3D37176-676D-439C-89C1-BA356138010C}" type="pres">
      <dgm:prSet presAssocID="{679CDE06-D0E2-400D-B132-BB6E62501038}" presName="level3hierChild" presStyleCnt="0"/>
      <dgm:spPr/>
    </dgm:pt>
    <dgm:pt modelId="{66D3266B-4A8C-4265-8321-11473492923D}" type="pres">
      <dgm:prSet presAssocID="{7940D7C2-0B18-4C06-AE12-EF9A0E3207E6}" presName="conn2-1" presStyleLbl="parChTrans1D2" presStyleIdx="1" presStyleCnt="2"/>
      <dgm:spPr/>
      <dgm:t>
        <a:bodyPr/>
        <a:lstStyle/>
        <a:p>
          <a:endParaRPr lang="el-GR"/>
        </a:p>
      </dgm:t>
    </dgm:pt>
    <dgm:pt modelId="{86E4557F-0288-4BE5-81BF-F5B833E7FFDC}" type="pres">
      <dgm:prSet presAssocID="{7940D7C2-0B18-4C06-AE12-EF9A0E3207E6}" presName="connTx" presStyleLbl="parChTrans1D2" presStyleIdx="1" presStyleCnt="2"/>
      <dgm:spPr/>
      <dgm:t>
        <a:bodyPr/>
        <a:lstStyle/>
        <a:p>
          <a:endParaRPr lang="el-GR"/>
        </a:p>
      </dgm:t>
    </dgm:pt>
    <dgm:pt modelId="{EED7A69E-94F2-4A0A-BEF4-93EB0A5F1112}" type="pres">
      <dgm:prSet presAssocID="{555F2CD5-A320-4CF0-BEC1-D69484BB39EE}" presName="root2" presStyleCnt="0"/>
      <dgm:spPr/>
    </dgm:pt>
    <dgm:pt modelId="{E45FC187-F7AF-423D-811B-FB0DE2D3DB9C}" type="pres">
      <dgm:prSet presAssocID="{555F2CD5-A320-4CF0-BEC1-D69484BB39EE}" presName="LevelTwoTextNode" presStyleLbl="node2" presStyleIdx="1" presStyleCnt="2" custScaleX="12587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DE5A68A-F5FC-471C-9E89-479AD80A6041}" type="pres">
      <dgm:prSet presAssocID="{555F2CD5-A320-4CF0-BEC1-D69484BB39EE}" presName="level3hierChild" presStyleCnt="0"/>
      <dgm:spPr/>
    </dgm:pt>
  </dgm:ptLst>
  <dgm:cxnLst>
    <dgm:cxn modelId="{3E079B39-BD4E-46DA-B5C6-9BA1BE130FF1}" type="presOf" srcId="{DFF8A0D4-ECED-460F-9E98-01B7F10D7F12}" destId="{EAF676EE-9C07-432A-9FF8-E048F5B9D6F4}" srcOrd="0" destOrd="0" presId="urn:microsoft.com/office/officeart/2005/8/layout/hierarchy2"/>
    <dgm:cxn modelId="{481E9A71-BD31-4D5A-BF11-4B225B5FCC9F}" srcId="{DFF8A0D4-ECED-460F-9E98-01B7F10D7F12}" destId="{679CDE06-D0E2-400D-B132-BB6E62501038}" srcOrd="0" destOrd="0" parTransId="{342A0B37-5B11-4A21-982D-09B1F6B72683}" sibTransId="{1D50E3E9-CE30-4A81-A40F-339683411679}"/>
    <dgm:cxn modelId="{B1301E9C-F1D1-4AA3-8982-62B67BEFE378}" type="presOf" srcId="{912675F9-BC98-4369-8153-607787E6F613}" destId="{AEDD1290-B661-456E-A7A1-F7E39364C3AE}" srcOrd="0" destOrd="0" presId="urn:microsoft.com/office/officeart/2005/8/layout/hierarchy2"/>
    <dgm:cxn modelId="{B65247C0-EE2F-45E1-8453-5D4558077186}" type="presOf" srcId="{7940D7C2-0B18-4C06-AE12-EF9A0E3207E6}" destId="{86E4557F-0288-4BE5-81BF-F5B833E7FFDC}" srcOrd="1" destOrd="0" presId="urn:microsoft.com/office/officeart/2005/8/layout/hierarchy2"/>
    <dgm:cxn modelId="{B15156E4-F0D3-400A-B0BE-8DD0E0931D3D}" type="presOf" srcId="{342A0B37-5B11-4A21-982D-09B1F6B72683}" destId="{0074C68F-0353-4021-8D2A-2CEC4E1CC98D}" srcOrd="0" destOrd="0" presId="urn:microsoft.com/office/officeart/2005/8/layout/hierarchy2"/>
    <dgm:cxn modelId="{898ED08D-1620-45AF-85BA-9C72D869FF97}" type="presOf" srcId="{555F2CD5-A320-4CF0-BEC1-D69484BB39EE}" destId="{E45FC187-F7AF-423D-811B-FB0DE2D3DB9C}" srcOrd="0" destOrd="0" presId="urn:microsoft.com/office/officeart/2005/8/layout/hierarchy2"/>
    <dgm:cxn modelId="{377CB880-0850-4B20-9711-153EBB9C4E0B}" type="presOf" srcId="{7940D7C2-0B18-4C06-AE12-EF9A0E3207E6}" destId="{66D3266B-4A8C-4265-8321-11473492923D}" srcOrd="0" destOrd="0" presId="urn:microsoft.com/office/officeart/2005/8/layout/hierarchy2"/>
    <dgm:cxn modelId="{F826808A-D163-4B6D-9B9F-1483DF59E01C}" type="presOf" srcId="{679CDE06-D0E2-400D-B132-BB6E62501038}" destId="{1D792798-DB23-4FBB-8CA2-3DF67845671A}" srcOrd="0" destOrd="0" presId="urn:microsoft.com/office/officeart/2005/8/layout/hierarchy2"/>
    <dgm:cxn modelId="{98CB9D93-04FB-4AC7-9400-2DB79FC5421C}" type="presOf" srcId="{342A0B37-5B11-4A21-982D-09B1F6B72683}" destId="{CE6B2E5C-B2BC-400A-BE0D-71BA4DF093CD}" srcOrd="1" destOrd="0" presId="urn:microsoft.com/office/officeart/2005/8/layout/hierarchy2"/>
    <dgm:cxn modelId="{99FFDD99-5833-4EF0-BF11-F344661CE8AC}" srcId="{912675F9-BC98-4369-8153-607787E6F613}" destId="{DFF8A0D4-ECED-460F-9E98-01B7F10D7F12}" srcOrd="0" destOrd="0" parTransId="{B92BE006-B1CC-4478-B5B0-55519B7C05DC}" sibTransId="{D5855A16-4F67-48B4-9B25-C95B2A3C0C98}"/>
    <dgm:cxn modelId="{07CA6F48-3E4B-437D-B369-077B11C42A9B}" srcId="{DFF8A0D4-ECED-460F-9E98-01B7F10D7F12}" destId="{555F2CD5-A320-4CF0-BEC1-D69484BB39EE}" srcOrd="1" destOrd="0" parTransId="{7940D7C2-0B18-4C06-AE12-EF9A0E3207E6}" sibTransId="{F4DC05B6-DDFA-447A-BFAF-A3557EA99F4F}"/>
    <dgm:cxn modelId="{B24D4D73-B48D-4E48-9A62-F174435DBBB7}" type="presParOf" srcId="{AEDD1290-B661-456E-A7A1-F7E39364C3AE}" destId="{6FCCC381-A9D1-4A44-9763-AEA5A2183AF5}" srcOrd="0" destOrd="0" presId="urn:microsoft.com/office/officeart/2005/8/layout/hierarchy2"/>
    <dgm:cxn modelId="{1F999FD9-112F-40AC-A425-EF9AC63A95E6}" type="presParOf" srcId="{6FCCC381-A9D1-4A44-9763-AEA5A2183AF5}" destId="{EAF676EE-9C07-432A-9FF8-E048F5B9D6F4}" srcOrd="0" destOrd="0" presId="urn:microsoft.com/office/officeart/2005/8/layout/hierarchy2"/>
    <dgm:cxn modelId="{F77037FD-5E57-4651-8A44-92920CBCCE90}" type="presParOf" srcId="{6FCCC381-A9D1-4A44-9763-AEA5A2183AF5}" destId="{72294566-711A-4764-8179-C94C947F5474}" srcOrd="1" destOrd="0" presId="urn:microsoft.com/office/officeart/2005/8/layout/hierarchy2"/>
    <dgm:cxn modelId="{3A69AA4F-AC0D-4588-9336-9C37BAE8F24E}" type="presParOf" srcId="{72294566-711A-4764-8179-C94C947F5474}" destId="{0074C68F-0353-4021-8D2A-2CEC4E1CC98D}" srcOrd="0" destOrd="0" presId="urn:microsoft.com/office/officeart/2005/8/layout/hierarchy2"/>
    <dgm:cxn modelId="{896A97E0-B25C-4656-A758-8BB6202DE389}" type="presParOf" srcId="{0074C68F-0353-4021-8D2A-2CEC4E1CC98D}" destId="{CE6B2E5C-B2BC-400A-BE0D-71BA4DF093CD}" srcOrd="0" destOrd="0" presId="urn:microsoft.com/office/officeart/2005/8/layout/hierarchy2"/>
    <dgm:cxn modelId="{A45453F8-E004-4E04-886B-23E66F677A70}" type="presParOf" srcId="{72294566-711A-4764-8179-C94C947F5474}" destId="{C1B0E6F4-4245-4E6C-B86F-EFCA4342C16F}" srcOrd="1" destOrd="0" presId="urn:microsoft.com/office/officeart/2005/8/layout/hierarchy2"/>
    <dgm:cxn modelId="{88274CF7-F995-4A58-BA56-2A5717947C51}" type="presParOf" srcId="{C1B0E6F4-4245-4E6C-B86F-EFCA4342C16F}" destId="{1D792798-DB23-4FBB-8CA2-3DF67845671A}" srcOrd="0" destOrd="0" presId="urn:microsoft.com/office/officeart/2005/8/layout/hierarchy2"/>
    <dgm:cxn modelId="{4B6FCA14-3BFE-46A7-B9A5-7CEA55104679}" type="presParOf" srcId="{C1B0E6F4-4245-4E6C-B86F-EFCA4342C16F}" destId="{63D37176-676D-439C-89C1-BA356138010C}" srcOrd="1" destOrd="0" presId="urn:microsoft.com/office/officeart/2005/8/layout/hierarchy2"/>
    <dgm:cxn modelId="{E5B24262-66CD-4379-9926-5D81BFB2213C}" type="presParOf" srcId="{72294566-711A-4764-8179-C94C947F5474}" destId="{66D3266B-4A8C-4265-8321-11473492923D}" srcOrd="2" destOrd="0" presId="urn:microsoft.com/office/officeart/2005/8/layout/hierarchy2"/>
    <dgm:cxn modelId="{A4B4DC5F-EC4B-47A3-AED7-488FF0CC4D9A}" type="presParOf" srcId="{66D3266B-4A8C-4265-8321-11473492923D}" destId="{86E4557F-0288-4BE5-81BF-F5B833E7FFDC}" srcOrd="0" destOrd="0" presId="urn:microsoft.com/office/officeart/2005/8/layout/hierarchy2"/>
    <dgm:cxn modelId="{24A2F6F4-D75F-4BDC-8526-B137835739E8}" type="presParOf" srcId="{72294566-711A-4764-8179-C94C947F5474}" destId="{EED7A69E-94F2-4A0A-BEF4-93EB0A5F1112}" srcOrd="3" destOrd="0" presId="urn:microsoft.com/office/officeart/2005/8/layout/hierarchy2"/>
    <dgm:cxn modelId="{210BAF25-A2B1-4722-BF4C-C7EECFD7E0E0}" type="presParOf" srcId="{EED7A69E-94F2-4A0A-BEF4-93EB0A5F1112}" destId="{E45FC187-F7AF-423D-811B-FB0DE2D3DB9C}" srcOrd="0" destOrd="0" presId="urn:microsoft.com/office/officeart/2005/8/layout/hierarchy2"/>
    <dgm:cxn modelId="{F30D41AE-D1E1-4638-99EB-83E87306D43B}" type="presParOf" srcId="{EED7A69E-94F2-4A0A-BEF4-93EB0A5F1112}" destId="{EDE5A68A-F5FC-471C-9E89-479AD80A604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2675F9-BC98-4369-8153-607787E6F61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79CDE06-D0E2-400D-B132-BB6E62501038}">
      <dgm:prSet phldrT="[Κείμενο]" custT="1"/>
      <dgm:spPr/>
      <dgm:t>
        <a:bodyPr/>
        <a:lstStyle/>
        <a:p>
          <a:r>
            <a:rPr lang="el-GR" sz="2500" dirty="0" smtClean="0"/>
            <a:t>Με χημικά μέσα</a:t>
          </a:r>
          <a:endParaRPr lang="el-GR" sz="2500" dirty="0"/>
        </a:p>
      </dgm:t>
    </dgm:pt>
    <dgm:pt modelId="{342A0B37-5B11-4A21-982D-09B1F6B72683}" type="parTrans" cxnId="{481E9A71-BD31-4D5A-BF11-4B225B5FCC9F}">
      <dgm:prSet/>
      <dgm:spPr/>
      <dgm:t>
        <a:bodyPr/>
        <a:lstStyle/>
        <a:p>
          <a:endParaRPr lang="el-GR"/>
        </a:p>
      </dgm:t>
    </dgm:pt>
    <dgm:pt modelId="{1D50E3E9-CE30-4A81-A40F-339683411679}" type="sibTrans" cxnId="{481E9A71-BD31-4D5A-BF11-4B225B5FCC9F}">
      <dgm:prSet/>
      <dgm:spPr/>
      <dgm:t>
        <a:bodyPr/>
        <a:lstStyle/>
        <a:p>
          <a:endParaRPr lang="el-GR"/>
        </a:p>
      </dgm:t>
    </dgm:pt>
    <dgm:pt modelId="{555F2CD5-A320-4CF0-BEC1-D69484BB39EE}">
      <dgm:prSet phldrT="[Κείμενο]" custT="1"/>
      <dgm:spPr/>
      <dgm:t>
        <a:bodyPr/>
        <a:lstStyle/>
        <a:p>
          <a:r>
            <a:rPr lang="el-GR" sz="2500" dirty="0" smtClean="0"/>
            <a:t>Με βιολογικά μέσα</a:t>
          </a:r>
          <a:endParaRPr lang="el-GR" sz="2500" dirty="0"/>
        </a:p>
      </dgm:t>
    </dgm:pt>
    <dgm:pt modelId="{7940D7C2-0B18-4C06-AE12-EF9A0E3207E6}" type="parTrans" cxnId="{07CA6F48-3E4B-437D-B369-077B11C42A9B}">
      <dgm:prSet/>
      <dgm:spPr/>
      <dgm:t>
        <a:bodyPr/>
        <a:lstStyle/>
        <a:p>
          <a:endParaRPr lang="el-GR"/>
        </a:p>
      </dgm:t>
    </dgm:pt>
    <dgm:pt modelId="{F4DC05B6-DDFA-447A-BFAF-A3557EA99F4F}" type="sibTrans" cxnId="{07CA6F48-3E4B-437D-B369-077B11C42A9B}">
      <dgm:prSet/>
      <dgm:spPr/>
      <dgm:t>
        <a:bodyPr/>
        <a:lstStyle/>
        <a:p>
          <a:endParaRPr lang="el-GR"/>
        </a:p>
      </dgm:t>
    </dgm:pt>
    <dgm:pt modelId="{DFF8A0D4-ECED-460F-9E98-01B7F10D7F12}">
      <dgm:prSet phldrT="[Κείμενο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l-GR" sz="2500" dirty="0" smtClean="0"/>
            <a:t>Αποδιοργάνωση της κερατίνης</a:t>
          </a:r>
          <a:endParaRPr lang="el-GR" sz="2500" dirty="0"/>
        </a:p>
      </dgm:t>
    </dgm:pt>
    <dgm:pt modelId="{D5855A16-4F67-48B4-9B25-C95B2A3C0C98}" type="sibTrans" cxnId="{99FFDD99-5833-4EF0-BF11-F344661CE8AC}">
      <dgm:prSet/>
      <dgm:spPr/>
      <dgm:t>
        <a:bodyPr/>
        <a:lstStyle/>
        <a:p>
          <a:endParaRPr lang="el-GR"/>
        </a:p>
      </dgm:t>
    </dgm:pt>
    <dgm:pt modelId="{B92BE006-B1CC-4478-B5B0-55519B7C05DC}" type="parTrans" cxnId="{99FFDD99-5833-4EF0-BF11-F344661CE8AC}">
      <dgm:prSet/>
      <dgm:spPr/>
      <dgm:t>
        <a:bodyPr/>
        <a:lstStyle/>
        <a:p>
          <a:endParaRPr lang="el-GR"/>
        </a:p>
      </dgm:t>
    </dgm:pt>
    <dgm:pt modelId="{AEDD1290-B661-456E-A7A1-F7E39364C3AE}" type="pres">
      <dgm:prSet presAssocID="{912675F9-BC98-4369-8153-607787E6F61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FCCC381-A9D1-4A44-9763-AEA5A2183AF5}" type="pres">
      <dgm:prSet presAssocID="{DFF8A0D4-ECED-460F-9E98-01B7F10D7F12}" presName="root1" presStyleCnt="0"/>
      <dgm:spPr/>
    </dgm:pt>
    <dgm:pt modelId="{EAF676EE-9C07-432A-9FF8-E048F5B9D6F4}" type="pres">
      <dgm:prSet presAssocID="{DFF8A0D4-ECED-460F-9E98-01B7F10D7F12}" presName="LevelOneTextNode" presStyleLbl="node0" presStyleIdx="0" presStyleCnt="1" custScaleX="18863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2294566-711A-4764-8179-C94C947F5474}" type="pres">
      <dgm:prSet presAssocID="{DFF8A0D4-ECED-460F-9E98-01B7F10D7F12}" presName="level2hierChild" presStyleCnt="0"/>
      <dgm:spPr/>
    </dgm:pt>
    <dgm:pt modelId="{0074C68F-0353-4021-8D2A-2CEC4E1CC98D}" type="pres">
      <dgm:prSet presAssocID="{342A0B37-5B11-4A21-982D-09B1F6B72683}" presName="conn2-1" presStyleLbl="parChTrans1D2" presStyleIdx="0" presStyleCnt="2"/>
      <dgm:spPr/>
      <dgm:t>
        <a:bodyPr/>
        <a:lstStyle/>
        <a:p>
          <a:endParaRPr lang="el-GR"/>
        </a:p>
      </dgm:t>
    </dgm:pt>
    <dgm:pt modelId="{CE6B2E5C-B2BC-400A-BE0D-71BA4DF093CD}" type="pres">
      <dgm:prSet presAssocID="{342A0B37-5B11-4A21-982D-09B1F6B72683}" presName="connTx" presStyleLbl="parChTrans1D2" presStyleIdx="0" presStyleCnt="2"/>
      <dgm:spPr/>
      <dgm:t>
        <a:bodyPr/>
        <a:lstStyle/>
        <a:p>
          <a:endParaRPr lang="el-GR"/>
        </a:p>
      </dgm:t>
    </dgm:pt>
    <dgm:pt modelId="{C1B0E6F4-4245-4E6C-B86F-EFCA4342C16F}" type="pres">
      <dgm:prSet presAssocID="{679CDE06-D0E2-400D-B132-BB6E62501038}" presName="root2" presStyleCnt="0"/>
      <dgm:spPr/>
    </dgm:pt>
    <dgm:pt modelId="{1D792798-DB23-4FBB-8CA2-3DF67845671A}" type="pres">
      <dgm:prSet presAssocID="{679CDE06-D0E2-400D-B132-BB6E62501038}" presName="LevelTwoTextNode" presStyleLbl="node2" presStyleIdx="0" presStyleCnt="2" custScaleX="12621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3D37176-676D-439C-89C1-BA356138010C}" type="pres">
      <dgm:prSet presAssocID="{679CDE06-D0E2-400D-B132-BB6E62501038}" presName="level3hierChild" presStyleCnt="0"/>
      <dgm:spPr/>
    </dgm:pt>
    <dgm:pt modelId="{66D3266B-4A8C-4265-8321-11473492923D}" type="pres">
      <dgm:prSet presAssocID="{7940D7C2-0B18-4C06-AE12-EF9A0E3207E6}" presName="conn2-1" presStyleLbl="parChTrans1D2" presStyleIdx="1" presStyleCnt="2"/>
      <dgm:spPr/>
      <dgm:t>
        <a:bodyPr/>
        <a:lstStyle/>
        <a:p>
          <a:endParaRPr lang="el-GR"/>
        </a:p>
      </dgm:t>
    </dgm:pt>
    <dgm:pt modelId="{86E4557F-0288-4BE5-81BF-F5B833E7FFDC}" type="pres">
      <dgm:prSet presAssocID="{7940D7C2-0B18-4C06-AE12-EF9A0E3207E6}" presName="connTx" presStyleLbl="parChTrans1D2" presStyleIdx="1" presStyleCnt="2"/>
      <dgm:spPr/>
      <dgm:t>
        <a:bodyPr/>
        <a:lstStyle/>
        <a:p>
          <a:endParaRPr lang="el-GR"/>
        </a:p>
      </dgm:t>
    </dgm:pt>
    <dgm:pt modelId="{EED7A69E-94F2-4A0A-BEF4-93EB0A5F1112}" type="pres">
      <dgm:prSet presAssocID="{555F2CD5-A320-4CF0-BEC1-D69484BB39EE}" presName="root2" presStyleCnt="0"/>
      <dgm:spPr/>
    </dgm:pt>
    <dgm:pt modelId="{E45FC187-F7AF-423D-811B-FB0DE2D3DB9C}" type="pres">
      <dgm:prSet presAssocID="{555F2CD5-A320-4CF0-BEC1-D69484BB39EE}" presName="LevelTwoTextNode" presStyleLbl="node2" presStyleIdx="1" presStyleCnt="2" custScaleX="126218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EDE5A68A-F5FC-471C-9E89-479AD80A6041}" type="pres">
      <dgm:prSet presAssocID="{555F2CD5-A320-4CF0-BEC1-D69484BB39EE}" presName="level3hierChild" presStyleCnt="0"/>
      <dgm:spPr/>
    </dgm:pt>
  </dgm:ptLst>
  <dgm:cxnLst>
    <dgm:cxn modelId="{3651EED0-58D0-43B3-9760-CA9C0BBDB842}" type="presOf" srcId="{7940D7C2-0B18-4C06-AE12-EF9A0E3207E6}" destId="{86E4557F-0288-4BE5-81BF-F5B833E7FFDC}" srcOrd="1" destOrd="0" presId="urn:microsoft.com/office/officeart/2005/8/layout/hierarchy2"/>
    <dgm:cxn modelId="{481E9A71-BD31-4D5A-BF11-4B225B5FCC9F}" srcId="{DFF8A0D4-ECED-460F-9E98-01B7F10D7F12}" destId="{679CDE06-D0E2-400D-B132-BB6E62501038}" srcOrd="0" destOrd="0" parTransId="{342A0B37-5B11-4A21-982D-09B1F6B72683}" sibTransId="{1D50E3E9-CE30-4A81-A40F-339683411679}"/>
    <dgm:cxn modelId="{E0C2D977-B717-43EE-AD7C-ABF0C89B90E2}" type="presOf" srcId="{912675F9-BC98-4369-8153-607787E6F613}" destId="{AEDD1290-B661-456E-A7A1-F7E39364C3AE}" srcOrd="0" destOrd="0" presId="urn:microsoft.com/office/officeart/2005/8/layout/hierarchy2"/>
    <dgm:cxn modelId="{E64FEF4B-9FFE-4820-923C-14A349A09BA6}" type="presOf" srcId="{555F2CD5-A320-4CF0-BEC1-D69484BB39EE}" destId="{E45FC187-F7AF-423D-811B-FB0DE2D3DB9C}" srcOrd="0" destOrd="0" presId="urn:microsoft.com/office/officeart/2005/8/layout/hierarchy2"/>
    <dgm:cxn modelId="{0EA94A1B-ED7B-47F0-BACC-88B5B5C3891D}" type="presOf" srcId="{DFF8A0D4-ECED-460F-9E98-01B7F10D7F12}" destId="{EAF676EE-9C07-432A-9FF8-E048F5B9D6F4}" srcOrd="0" destOrd="0" presId="urn:microsoft.com/office/officeart/2005/8/layout/hierarchy2"/>
    <dgm:cxn modelId="{38A75B24-2A74-435A-AD20-1F3D9E42B96B}" type="presOf" srcId="{342A0B37-5B11-4A21-982D-09B1F6B72683}" destId="{0074C68F-0353-4021-8D2A-2CEC4E1CC98D}" srcOrd="0" destOrd="0" presId="urn:microsoft.com/office/officeart/2005/8/layout/hierarchy2"/>
    <dgm:cxn modelId="{9419EE4C-CDB5-4B61-9FBB-9858D1F94BE2}" type="presOf" srcId="{679CDE06-D0E2-400D-B132-BB6E62501038}" destId="{1D792798-DB23-4FBB-8CA2-3DF67845671A}" srcOrd="0" destOrd="0" presId="urn:microsoft.com/office/officeart/2005/8/layout/hierarchy2"/>
    <dgm:cxn modelId="{99FFDD99-5833-4EF0-BF11-F344661CE8AC}" srcId="{912675F9-BC98-4369-8153-607787E6F613}" destId="{DFF8A0D4-ECED-460F-9E98-01B7F10D7F12}" srcOrd="0" destOrd="0" parTransId="{B92BE006-B1CC-4478-B5B0-55519B7C05DC}" sibTransId="{D5855A16-4F67-48B4-9B25-C95B2A3C0C98}"/>
    <dgm:cxn modelId="{07CA6F48-3E4B-437D-B369-077B11C42A9B}" srcId="{DFF8A0D4-ECED-460F-9E98-01B7F10D7F12}" destId="{555F2CD5-A320-4CF0-BEC1-D69484BB39EE}" srcOrd="1" destOrd="0" parTransId="{7940D7C2-0B18-4C06-AE12-EF9A0E3207E6}" sibTransId="{F4DC05B6-DDFA-447A-BFAF-A3557EA99F4F}"/>
    <dgm:cxn modelId="{18E040E1-5A73-4D19-8994-2BB8AC0EEE9F}" type="presOf" srcId="{342A0B37-5B11-4A21-982D-09B1F6B72683}" destId="{CE6B2E5C-B2BC-400A-BE0D-71BA4DF093CD}" srcOrd="1" destOrd="0" presId="urn:microsoft.com/office/officeart/2005/8/layout/hierarchy2"/>
    <dgm:cxn modelId="{7FFBB546-B221-4077-8CE2-DAD8ABB023BD}" type="presOf" srcId="{7940D7C2-0B18-4C06-AE12-EF9A0E3207E6}" destId="{66D3266B-4A8C-4265-8321-11473492923D}" srcOrd="0" destOrd="0" presId="urn:microsoft.com/office/officeart/2005/8/layout/hierarchy2"/>
    <dgm:cxn modelId="{1FE3F52F-725A-479B-AA79-848DB36CBFC0}" type="presParOf" srcId="{AEDD1290-B661-456E-A7A1-F7E39364C3AE}" destId="{6FCCC381-A9D1-4A44-9763-AEA5A2183AF5}" srcOrd="0" destOrd="0" presId="urn:microsoft.com/office/officeart/2005/8/layout/hierarchy2"/>
    <dgm:cxn modelId="{C1CA1089-E778-48F8-84C2-04697255316C}" type="presParOf" srcId="{6FCCC381-A9D1-4A44-9763-AEA5A2183AF5}" destId="{EAF676EE-9C07-432A-9FF8-E048F5B9D6F4}" srcOrd="0" destOrd="0" presId="urn:microsoft.com/office/officeart/2005/8/layout/hierarchy2"/>
    <dgm:cxn modelId="{CD8DE38F-A5CD-439B-ADF4-8F5AEABE096E}" type="presParOf" srcId="{6FCCC381-A9D1-4A44-9763-AEA5A2183AF5}" destId="{72294566-711A-4764-8179-C94C947F5474}" srcOrd="1" destOrd="0" presId="urn:microsoft.com/office/officeart/2005/8/layout/hierarchy2"/>
    <dgm:cxn modelId="{77374C9A-9E85-4F83-B972-5751D17079A4}" type="presParOf" srcId="{72294566-711A-4764-8179-C94C947F5474}" destId="{0074C68F-0353-4021-8D2A-2CEC4E1CC98D}" srcOrd="0" destOrd="0" presId="urn:microsoft.com/office/officeart/2005/8/layout/hierarchy2"/>
    <dgm:cxn modelId="{D2477DC2-0722-4FCF-B667-A3EEDF0F7EED}" type="presParOf" srcId="{0074C68F-0353-4021-8D2A-2CEC4E1CC98D}" destId="{CE6B2E5C-B2BC-400A-BE0D-71BA4DF093CD}" srcOrd="0" destOrd="0" presId="urn:microsoft.com/office/officeart/2005/8/layout/hierarchy2"/>
    <dgm:cxn modelId="{55B7A66D-F16F-406A-BBA0-7ABFC5CAD665}" type="presParOf" srcId="{72294566-711A-4764-8179-C94C947F5474}" destId="{C1B0E6F4-4245-4E6C-B86F-EFCA4342C16F}" srcOrd="1" destOrd="0" presId="urn:microsoft.com/office/officeart/2005/8/layout/hierarchy2"/>
    <dgm:cxn modelId="{70A5855D-863B-41A0-B8CE-45CDE6D28D37}" type="presParOf" srcId="{C1B0E6F4-4245-4E6C-B86F-EFCA4342C16F}" destId="{1D792798-DB23-4FBB-8CA2-3DF67845671A}" srcOrd="0" destOrd="0" presId="urn:microsoft.com/office/officeart/2005/8/layout/hierarchy2"/>
    <dgm:cxn modelId="{093C1EBD-EBB0-4CD6-BACD-35E037FAD3E5}" type="presParOf" srcId="{C1B0E6F4-4245-4E6C-B86F-EFCA4342C16F}" destId="{63D37176-676D-439C-89C1-BA356138010C}" srcOrd="1" destOrd="0" presId="urn:microsoft.com/office/officeart/2005/8/layout/hierarchy2"/>
    <dgm:cxn modelId="{48227854-47F8-472C-A74A-F2573AD713E2}" type="presParOf" srcId="{72294566-711A-4764-8179-C94C947F5474}" destId="{66D3266B-4A8C-4265-8321-11473492923D}" srcOrd="2" destOrd="0" presId="urn:microsoft.com/office/officeart/2005/8/layout/hierarchy2"/>
    <dgm:cxn modelId="{0E41D6FE-5391-43C2-BA2C-FC775A8ECD64}" type="presParOf" srcId="{66D3266B-4A8C-4265-8321-11473492923D}" destId="{86E4557F-0288-4BE5-81BF-F5B833E7FFDC}" srcOrd="0" destOrd="0" presId="urn:microsoft.com/office/officeart/2005/8/layout/hierarchy2"/>
    <dgm:cxn modelId="{96FE2158-EAF5-4662-BC6B-FCFF9EA1D0A9}" type="presParOf" srcId="{72294566-711A-4764-8179-C94C947F5474}" destId="{EED7A69E-94F2-4A0A-BEF4-93EB0A5F1112}" srcOrd="3" destOrd="0" presId="urn:microsoft.com/office/officeart/2005/8/layout/hierarchy2"/>
    <dgm:cxn modelId="{964CD1A7-F6D8-4ED7-B3DA-BFFA07AD88AA}" type="presParOf" srcId="{EED7A69E-94F2-4A0A-BEF4-93EB0A5F1112}" destId="{E45FC187-F7AF-423D-811B-FB0DE2D3DB9C}" srcOrd="0" destOrd="0" presId="urn:microsoft.com/office/officeart/2005/8/layout/hierarchy2"/>
    <dgm:cxn modelId="{6D014D10-9556-4BEE-85D8-E4BC52A8D866}" type="presParOf" srcId="{EED7A69E-94F2-4A0A-BEF4-93EB0A5F1112}" destId="{EDE5A68A-F5FC-471C-9E89-479AD80A604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F676EE-9C07-432A-9FF8-E048F5B9D6F4}">
      <dsp:nvSpPr>
        <dsp:cNvPr id="0" name=""/>
        <dsp:cNvSpPr/>
      </dsp:nvSpPr>
      <dsp:spPr>
        <a:xfrm>
          <a:off x="770851" y="527882"/>
          <a:ext cx="3531709" cy="91705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Μηχανική απομάκρυνση των </a:t>
          </a:r>
          <a:r>
            <a:rPr lang="el-GR" sz="2500" kern="1200" dirty="0" err="1" smtClean="0"/>
            <a:t>κερατινοκυττάρων</a:t>
          </a:r>
          <a:endParaRPr lang="el-GR" sz="2500" kern="1200" dirty="0"/>
        </a:p>
      </dsp:txBody>
      <dsp:txXfrm>
        <a:off x="770851" y="527882"/>
        <a:ext cx="3531709" cy="917050"/>
      </dsp:txXfrm>
    </dsp:sp>
    <dsp:sp modelId="{0074C68F-0353-4021-8D2A-2CEC4E1CC98D}">
      <dsp:nvSpPr>
        <dsp:cNvPr id="0" name=""/>
        <dsp:cNvSpPr/>
      </dsp:nvSpPr>
      <dsp:spPr>
        <a:xfrm rot="19457599">
          <a:off x="4217639" y="680919"/>
          <a:ext cx="903481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903481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19457599">
        <a:off x="4646793" y="700168"/>
        <a:ext cx="45174" cy="45174"/>
      </dsp:txXfrm>
    </dsp:sp>
    <dsp:sp modelId="{1D792798-DB23-4FBB-8CA2-3DF67845671A}">
      <dsp:nvSpPr>
        <dsp:cNvPr id="0" name=""/>
        <dsp:cNvSpPr/>
      </dsp:nvSpPr>
      <dsp:spPr>
        <a:xfrm>
          <a:off x="5036200" y="577"/>
          <a:ext cx="2308620" cy="917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Με τριβή</a:t>
          </a:r>
          <a:endParaRPr lang="el-GR" sz="2500" kern="1200" dirty="0"/>
        </a:p>
      </dsp:txBody>
      <dsp:txXfrm>
        <a:off x="5036200" y="577"/>
        <a:ext cx="2308620" cy="917050"/>
      </dsp:txXfrm>
    </dsp:sp>
    <dsp:sp modelId="{66D3266B-4A8C-4265-8321-11473492923D}">
      <dsp:nvSpPr>
        <dsp:cNvPr id="0" name=""/>
        <dsp:cNvSpPr/>
      </dsp:nvSpPr>
      <dsp:spPr>
        <a:xfrm rot="2142401">
          <a:off x="4217639" y="1208223"/>
          <a:ext cx="903481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903481" y="418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2142401">
        <a:off x="4646793" y="1227472"/>
        <a:ext cx="45174" cy="45174"/>
      </dsp:txXfrm>
    </dsp:sp>
    <dsp:sp modelId="{E45FC187-F7AF-423D-811B-FB0DE2D3DB9C}">
      <dsp:nvSpPr>
        <dsp:cNvPr id="0" name=""/>
        <dsp:cNvSpPr/>
      </dsp:nvSpPr>
      <dsp:spPr>
        <a:xfrm>
          <a:off x="5036200" y="1055186"/>
          <a:ext cx="2308620" cy="917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Με εγκλωβισμό</a:t>
          </a:r>
          <a:endParaRPr lang="el-GR" sz="2500" kern="1200" dirty="0"/>
        </a:p>
      </dsp:txBody>
      <dsp:txXfrm>
        <a:off x="5036200" y="1055186"/>
        <a:ext cx="2308620" cy="917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F676EE-9C07-432A-9FF8-E048F5B9D6F4}">
      <dsp:nvSpPr>
        <dsp:cNvPr id="0" name=""/>
        <dsp:cNvSpPr/>
      </dsp:nvSpPr>
      <dsp:spPr>
        <a:xfrm>
          <a:off x="770855" y="528329"/>
          <a:ext cx="3456323" cy="916155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Αποδιοργάνωση της κερατίνης</a:t>
          </a:r>
          <a:endParaRPr lang="el-GR" sz="2500" kern="1200" dirty="0"/>
        </a:p>
      </dsp:txBody>
      <dsp:txXfrm>
        <a:off x="770855" y="528329"/>
        <a:ext cx="3456323" cy="916155"/>
      </dsp:txXfrm>
    </dsp:sp>
    <dsp:sp modelId="{0074C68F-0353-4021-8D2A-2CEC4E1CC98D}">
      <dsp:nvSpPr>
        <dsp:cNvPr id="0" name=""/>
        <dsp:cNvSpPr/>
      </dsp:nvSpPr>
      <dsp:spPr>
        <a:xfrm rot="19457599">
          <a:off x="4142341" y="681217"/>
          <a:ext cx="902598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902598" y="417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19457599">
        <a:off x="4571076" y="700447"/>
        <a:ext cx="45129" cy="45129"/>
      </dsp:txXfrm>
    </dsp:sp>
    <dsp:sp modelId="{1D792798-DB23-4FBB-8CA2-3DF67845671A}">
      <dsp:nvSpPr>
        <dsp:cNvPr id="0" name=""/>
        <dsp:cNvSpPr/>
      </dsp:nvSpPr>
      <dsp:spPr>
        <a:xfrm>
          <a:off x="4960103" y="1540"/>
          <a:ext cx="2312705" cy="916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Με χημικά μέσα</a:t>
          </a:r>
          <a:endParaRPr lang="el-GR" sz="2500" kern="1200" dirty="0"/>
        </a:p>
      </dsp:txBody>
      <dsp:txXfrm>
        <a:off x="4960103" y="1540"/>
        <a:ext cx="2312705" cy="916155"/>
      </dsp:txXfrm>
    </dsp:sp>
    <dsp:sp modelId="{66D3266B-4A8C-4265-8321-11473492923D}">
      <dsp:nvSpPr>
        <dsp:cNvPr id="0" name=""/>
        <dsp:cNvSpPr/>
      </dsp:nvSpPr>
      <dsp:spPr>
        <a:xfrm rot="2142401">
          <a:off x="4142341" y="1208007"/>
          <a:ext cx="902598" cy="83590"/>
        </a:xfrm>
        <a:custGeom>
          <a:avLst/>
          <a:gdLst/>
          <a:ahLst/>
          <a:cxnLst/>
          <a:rect l="0" t="0" r="0" b="0"/>
          <a:pathLst>
            <a:path>
              <a:moveTo>
                <a:pt x="0" y="41795"/>
              </a:moveTo>
              <a:lnTo>
                <a:pt x="902598" y="417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500" kern="1200"/>
        </a:p>
      </dsp:txBody>
      <dsp:txXfrm rot="2142401">
        <a:off x="4571076" y="1227237"/>
        <a:ext cx="45129" cy="45129"/>
      </dsp:txXfrm>
    </dsp:sp>
    <dsp:sp modelId="{E45FC187-F7AF-423D-811B-FB0DE2D3DB9C}">
      <dsp:nvSpPr>
        <dsp:cNvPr id="0" name=""/>
        <dsp:cNvSpPr/>
      </dsp:nvSpPr>
      <dsp:spPr>
        <a:xfrm>
          <a:off x="4960103" y="1055119"/>
          <a:ext cx="2312705" cy="916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Με βιολογικά μέσα</a:t>
          </a:r>
          <a:endParaRPr lang="el-GR" sz="2500" kern="1200" dirty="0"/>
        </a:p>
      </dsp:txBody>
      <dsp:txXfrm>
        <a:off x="4960103" y="1055119"/>
        <a:ext cx="2312705" cy="916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6D2B7-2CDD-4CE7-A496-DD70762D3510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75AD6-5F38-4301-ABE7-A1C4FD024BF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5AD6-5F38-4301-ABE7-A1C4FD024BF7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baseline="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5AD6-5F38-4301-ABE7-A1C4FD024BF7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5AD6-5F38-4301-ABE7-A1C4FD024BF7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5AD6-5F38-4301-ABE7-A1C4FD024BF7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5AD6-5F38-4301-ABE7-A1C4FD024BF7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5AD6-5F38-4301-ABE7-A1C4FD024BF7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5AD6-5F38-4301-ABE7-A1C4FD024BF7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5AD6-5F38-4301-ABE7-A1C4FD024BF7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75AD6-5F38-4301-ABE7-A1C4FD024BF7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1700808"/>
            <a:ext cx="6172200" cy="1174282"/>
          </a:xfrm>
        </p:spPr>
        <p:txBody>
          <a:bodyPr>
            <a:normAutofit/>
          </a:bodyPr>
          <a:lstStyle/>
          <a:p>
            <a:pPr algn="ctr"/>
            <a:r>
              <a:rPr lang="el-GR" sz="4800" dirty="0" err="1" smtClean="0"/>
              <a:t>Απολεπιση</a:t>
            </a:r>
            <a:r>
              <a:rPr lang="el-GR" sz="4800" dirty="0" smtClean="0"/>
              <a:t> (</a:t>
            </a:r>
            <a:r>
              <a:rPr lang="en-US" sz="4800" dirty="0" smtClean="0"/>
              <a:t>peeling)</a:t>
            </a:r>
            <a:endParaRPr lang="el-GR" sz="48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φυτικα</a:t>
            </a:r>
            <a:r>
              <a:rPr lang="el-GR" dirty="0" smtClean="0"/>
              <a:t> – </a:t>
            </a:r>
            <a:r>
              <a:rPr lang="el-GR" dirty="0" err="1" smtClean="0"/>
              <a:t>βιολογικα</a:t>
            </a:r>
            <a:r>
              <a:rPr lang="el-GR" dirty="0" smtClean="0"/>
              <a:t> </a:t>
            </a:r>
            <a:r>
              <a:rPr lang="el-GR" dirty="0" err="1" smtClean="0"/>
              <a:t>απολεπιστικα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764704"/>
            <a:ext cx="7467600" cy="561662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Είναι τα πιο δραστικά </a:t>
            </a:r>
            <a:r>
              <a:rPr lang="en-US" dirty="0" smtClean="0"/>
              <a:t>peelings.</a:t>
            </a:r>
            <a:r>
              <a:rPr lang="el-GR" dirty="0" smtClean="0"/>
              <a:t> Μπορούν να φτάσουν μέχρι την κοκκώδη στοιβάδα. Βελτιώνουν σημαντικά λεπτές ρυτίδες, ουλές από ακμή και πανάδες.</a:t>
            </a:r>
            <a:endParaRPr lang="en-US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Περιέχουν ενεργές ουσίες φυτικής προέλευσης όπως βότανα, φυτικά εκχυλίσματα, φύκια κτλ.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Είναι σε </a:t>
            </a:r>
            <a:r>
              <a:rPr lang="el-GR" dirty="0" err="1" smtClean="0"/>
              <a:t>ημίρευστη</a:t>
            </a:r>
            <a:r>
              <a:rPr lang="el-GR" dirty="0" smtClean="0"/>
              <a:t> μορφή, απλώνονται στο πρόσωπο και όταν το προϊόν στεγνώσει το τρίβουμε. Στη συνέχεια ξεπλένουμε με νερό και εφαρμόζουμε καταπραϋντική μάσκα.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Το δέρμα ερεθίζεται αρκετά και μετά από μερικές μέρες (1-3 μέρες) υπάρχει έντονο ξεφλούδισμα. 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Απαγορεύεται η χρήση τους μήνες με μεγάλη ηλιοφάνεια.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Συστήνουμε στην πελάτισσα να μην χρησιμοποιεί ενυδατική όσο διαρκεί η διαδικασία απόπτωσης των νεκρών κυττάρων.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Μόλις το ξεφλούδισμα του δέρματος ολοκληρωθεί (συνήθως μετά από 7-10 μέρες) εφαρμόζουμε αναπλαστικές θεραπείες.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Συχνότητα εφαρμογής ανά 2-6 μήνες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324528" y="404664"/>
            <a:ext cx="472480" cy="610669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899592" y="4653136"/>
            <a:ext cx="7467600" cy="64807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u="sng" dirty="0" smtClean="0"/>
              <a:t>ΠΡΟΣΟΧΗ</a:t>
            </a:r>
            <a:r>
              <a:rPr lang="en-US" dirty="0" smtClean="0"/>
              <a:t>: </a:t>
            </a:r>
            <a:r>
              <a:rPr lang="el-GR" dirty="0" smtClean="0"/>
              <a:t>αυτού του είδους τα </a:t>
            </a:r>
            <a:r>
              <a:rPr lang="en-US" dirty="0" smtClean="0"/>
              <a:t>peeling </a:t>
            </a:r>
            <a:r>
              <a:rPr lang="el-GR" dirty="0" smtClean="0"/>
              <a:t>απαιτούν εξειδικευμένες γνώσεις και εμπειρία από τον/την αισθητικό.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/>
          </p:cNvGraphicFramePr>
          <p:nvPr/>
        </p:nvGraphicFramePr>
        <p:xfrm>
          <a:off x="1115616" y="620688"/>
          <a:ext cx="6768752" cy="3529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231"/>
                <a:gridCol w="4288521"/>
              </a:tblGrid>
              <a:tr h="1584176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Ενδείξεις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dirty="0" smtClean="0"/>
                        <a:t>Λιπαρά</a:t>
                      </a:r>
                      <a:r>
                        <a:rPr lang="el-GR" sz="2200" baseline="0" dirty="0" smtClean="0"/>
                        <a:t> &amp; ανθεκτικά δέρματα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baseline="0" dirty="0" smtClean="0"/>
                        <a:t>Ώριμα δέρματα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baseline="0" dirty="0" smtClean="0"/>
                        <a:t>Δυσχρωμίες (πανάδες)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baseline="0" dirty="0" smtClean="0"/>
                        <a:t>Ουλές από ακμή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1945815">
                <a:tc>
                  <a:txBody>
                    <a:bodyPr/>
                    <a:lstStyle/>
                    <a:p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Αντενδείξεις</a:t>
                      </a:r>
                      <a:endParaRPr lang="el-GR" sz="2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Ευαίσθητα δέρματα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err="1" smtClean="0">
                          <a:solidFill>
                            <a:schemeClr val="bg1"/>
                          </a:solidFill>
                        </a:rPr>
                        <a:t>Ευρυαγγείες</a:t>
                      </a:r>
                      <a:endParaRPr lang="el-GR" sz="2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Τραύματα και εγκαύματα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Δερματοπάθειες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Αλλεργίες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Συχνοτητα</a:t>
            </a:r>
            <a:r>
              <a:rPr lang="el-GR" dirty="0" smtClean="0"/>
              <a:t> </a:t>
            </a:r>
            <a:r>
              <a:rPr lang="el-GR" dirty="0" err="1" smtClean="0"/>
              <a:t>απολεπισησ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632848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dirty="0" smtClean="0"/>
              <a:t>Τα απλά </a:t>
            </a:r>
            <a:r>
              <a:rPr lang="en-US" sz="2200" dirty="0" smtClean="0"/>
              <a:t>peeling </a:t>
            </a:r>
            <a:r>
              <a:rPr lang="el-GR" sz="2200" dirty="0" smtClean="0"/>
              <a:t>μπορούν να εφαρμόζονται 1 φορά την εβδομάδα ή μία φορά κάθε 2 εβδομάδες. Η συχνότητα εφαρμογής εξαρτάτε από</a:t>
            </a:r>
            <a:r>
              <a:rPr lang="en-US" sz="22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Τη δραστικότητα του προϊόντος.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Τον τύπο του δέρματος </a:t>
            </a:r>
            <a:r>
              <a:rPr lang="el-GR" sz="2200" dirty="0" err="1" smtClean="0"/>
              <a:t>π.χ</a:t>
            </a:r>
            <a:r>
              <a:rPr lang="el-GR" sz="2200" dirty="0" smtClean="0"/>
              <a:t> ένα λιπαρό με φραγμένους πόρους δέρμα θέλει πιο συχνή απολέπιση από ένα κανονικό.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Την ηλικία (σε νεαρά άτομα </a:t>
            </a:r>
            <a:r>
              <a:rPr lang="el-GR" sz="2200" dirty="0" err="1" smtClean="0"/>
              <a:t>εφραμόζεται</a:t>
            </a:r>
            <a:r>
              <a:rPr lang="el-GR" sz="2200" dirty="0" smtClean="0"/>
              <a:t> λιγότερο συχνά)</a:t>
            </a:r>
            <a:endParaRPr lang="el-GR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Αλλα</a:t>
            </a:r>
            <a:r>
              <a:rPr lang="el-GR" dirty="0" smtClean="0"/>
              <a:t> </a:t>
            </a:r>
            <a:r>
              <a:rPr lang="el-GR" dirty="0" err="1" smtClean="0"/>
              <a:t>μεσα</a:t>
            </a:r>
            <a:r>
              <a:rPr lang="el-GR" dirty="0" smtClean="0"/>
              <a:t> </a:t>
            </a:r>
            <a:r>
              <a:rPr lang="el-GR" dirty="0" err="1" smtClean="0"/>
              <a:t>απολεπισησ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252028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Συσκευή εκτόξευσης κρυστάλλων (</a:t>
            </a:r>
            <a:r>
              <a:rPr lang="en-US" sz="2200" dirty="0" err="1" smtClean="0"/>
              <a:t>microdermabrasion</a:t>
            </a:r>
            <a:r>
              <a:rPr lang="en-US" sz="2200" dirty="0" smtClean="0"/>
              <a:t>)</a:t>
            </a:r>
            <a:endParaRPr lang="el-GR" sz="2200" dirty="0" smtClean="0"/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Υπέρηχοι</a:t>
            </a:r>
            <a:r>
              <a:rPr lang="en-US" sz="2200" dirty="0" smtClean="0"/>
              <a:t> (ultrasonic peeling)</a:t>
            </a:r>
            <a:endParaRPr lang="el-GR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Laser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err="1" smtClean="0"/>
              <a:t>Δερμοαπόξεση</a:t>
            </a:r>
            <a:r>
              <a:rPr lang="en-US" sz="2200" dirty="0" smtClean="0"/>
              <a:t> (</a:t>
            </a:r>
            <a:r>
              <a:rPr lang="en-US" sz="2200" dirty="0" err="1" smtClean="0"/>
              <a:t>dermabrasion</a:t>
            </a:r>
            <a:r>
              <a:rPr lang="en-US" sz="2200" dirty="0" smtClean="0"/>
              <a:t>)</a:t>
            </a:r>
            <a:endParaRPr lang="el-GR" sz="2200" dirty="0" smtClean="0"/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Ιατρικά </a:t>
            </a:r>
            <a:r>
              <a:rPr lang="en-US" sz="2200" dirty="0" smtClean="0"/>
              <a:t>peeling.</a:t>
            </a:r>
            <a:endParaRPr lang="el-GR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35280" cy="724942"/>
          </a:xfrm>
        </p:spPr>
        <p:txBody>
          <a:bodyPr>
            <a:noAutofit/>
          </a:bodyPr>
          <a:lstStyle/>
          <a:p>
            <a:pPr algn="ctr"/>
            <a:r>
              <a:rPr lang="el-GR" dirty="0" err="1" smtClean="0"/>
              <a:t>Συσκευη</a:t>
            </a:r>
            <a:r>
              <a:rPr lang="el-GR" dirty="0" smtClean="0"/>
              <a:t> </a:t>
            </a:r>
            <a:r>
              <a:rPr lang="el-GR" dirty="0" err="1" smtClean="0"/>
              <a:t>εκτοξευσησ</a:t>
            </a:r>
            <a:r>
              <a:rPr lang="el-GR" dirty="0" smtClean="0"/>
              <a:t> </a:t>
            </a:r>
            <a:r>
              <a:rPr lang="el-GR" dirty="0" err="1" smtClean="0"/>
              <a:t>κρυσταλλων</a:t>
            </a:r>
            <a:r>
              <a:rPr lang="en-US" dirty="0" smtClean="0"/>
              <a:t> (</a:t>
            </a:r>
            <a:r>
              <a:rPr lang="en-US" dirty="0" err="1" smtClean="0"/>
              <a:t>microdermabrasion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2924944"/>
            <a:ext cx="3744416" cy="374441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Οι χρησιμοποιημένοι κρύσταλλοι και τα νεκρά κύτταρα αναρροφώνται από άλλο σημείο της συσκευής.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Η μέθοδος είναι ανώδυνη και έχει ελάχιστο ερεθισμό</a:t>
            </a:r>
            <a:r>
              <a:rPr lang="en-US" dirty="0" smtClean="0"/>
              <a:t> </a:t>
            </a:r>
            <a:r>
              <a:rPr lang="el-GR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Μπορεί να εφαρμοστεί σε λεπτές ρυτίδες, σημάδια ακμής και πανάδες</a:t>
            </a:r>
            <a:r>
              <a:rPr lang="el-GR" sz="2200" dirty="0" smtClean="0"/>
              <a:t>.</a:t>
            </a:r>
            <a:endParaRPr lang="el-GR" sz="2200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83568" y="1124744"/>
            <a:ext cx="7028256" cy="168478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Χρησιμοποιούμε μια συσκευή η οποία εκτοξεύει κρυστάλλους (συνήθως από οξείδιο του αλουμινίου) με μεγάλη ταχύτητα στο δέρμα.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Οι κρύσταλλοι καθώς χτυπούν την επιδερμίδα προκαλούν μηχανική απόσπαση των </a:t>
            </a:r>
            <a:r>
              <a:rPr lang="el-GR" dirty="0" err="1" smtClean="0"/>
              <a:t>κερατινοκυττάρων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pic>
        <p:nvPicPr>
          <p:cNvPr id="4" name="3 - Εικόνα" descr="professional-hydro-microdermabrasion-hyd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717032"/>
            <a:ext cx="3635896" cy="195309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Υπερηχοι</a:t>
            </a:r>
            <a:r>
              <a:rPr lang="el-GR" dirty="0" smtClean="0"/>
              <a:t> (</a:t>
            </a:r>
            <a:r>
              <a:rPr lang="en-US" dirty="0" smtClean="0"/>
              <a:t>ultrasonic peeling)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848872" cy="280831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Χρησιμοποιούμε μια συσκευή η οποία μοιάζει με σπάτουλα και παράγει ηχητικά κύματα υψηλής συχνότητας σε συνδυασμό με ειδικό </a:t>
            </a:r>
            <a:r>
              <a:rPr lang="en-US" dirty="0" smtClean="0"/>
              <a:t>gel.</a:t>
            </a: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Καθώς τα ηχητικά κύματα προσκρούουν στα νεκρά κύτταρα προκαλούν δονήσεις με αποτέλεσμα τη μηχανική απόσπασή τους.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Τα ηχητικά κύματα διεισδύουν βαθειά και προκαλούν ενεργοποίηση των </a:t>
            </a:r>
            <a:r>
              <a:rPr lang="el-GR" dirty="0" err="1" smtClean="0"/>
              <a:t>ινοβλαστών</a:t>
            </a:r>
            <a:r>
              <a:rPr lang="el-GR" dirty="0" smtClean="0"/>
              <a:t> και παραγωγή κολλαγόνου και </a:t>
            </a:r>
            <a:r>
              <a:rPr lang="el-GR" dirty="0" err="1" smtClean="0"/>
              <a:t>ελαστίνης</a:t>
            </a:r>
            <a:r>
              <a:rPr lang="el-GR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539552" y="3573016"/>
            <a:ext cx="3657600" cy="3024336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Επίσης βοηθούν τα ενεργά συστατικά του </a:t>
            </a:r>
            <a:r>
              <a:rPr lang="en-US" dirty="0" smtClean="0"/>
              <a:t>gel </a:t>
            </a:r>
            <a:r>
              <a:rPr lang="el-GR" dirty="0" smtClean="0"/>
              <a:t>που χρησιμοποιούμε να διεισδύσουν σε βαθύτερα στρώματα της επιδερμίδας.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Λόγω του ότι μαλακώνουν το σμήγμα μπορούν να χρησιμοποιηθούν για επιφανειακό καθαρισμό του δέρματος.</a:t>
            </a:r>
            <a:endParaRPr lang="el-GR" dirty="0"/>
          </a:p>
        </p:txBody>
      </p:sp>
      <p:pic>
        <p:nvPicPr>
          <p:cNvPr id="9" name="8 - Εικόνα" descr="Deluxe-Hydrating-Facial-597x4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65608" y="3501008"/>
            <a:ext cx="4245748" cy="284472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n-US" dirty="0" smtClean="0"/>
              <a:t>laser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4680520" cy="576064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Η ακτινοβολία του </a:t>
            </a:r>
            <a:r>
              <a:rPr lang="en-US" sz="2200" dirty="0" smtClean="0"/>
              <a:t>laser </a:t>
            </a:r>
            <a:r>
              <a:rPr lang="el-GR" sz="2200" dirty="0" smtClean="0"/>
              <a:t>έχει θερμικά αποτελέσματα και ουσιαστικά τα νεκρά κύτταρα καίγονται και απομακρύνονται.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Παράλληλα με τη δέσμη </a:t>
            </a:r>
            <a:r>
              <a:rPr lang="en-US" sz="2200" dirty="0" smtClean="0"/>
              <a:t>laser </a:t>
            </a:r>
            <a:r>
              <a:rPr lang="el-GR" sz="2200" dirty="0" smtClean="0"/>
              <a:t>η συσκευή εκτοξεύει ψυχρό αέρα για να είναι πιο ανεκτή η θερμότητα.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Μπορεί να αφαιρέσει βαθύτερα στρώματα επιδερμίδας.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Είναι κατάλληλο για λεπτές ρυτίδες, σημάδια από ακμή, πανάδες.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Η θερμότητα ενεργοποιεί την παραγωγή κολλαγόνου και </a:t>
            </a:r>
            <a:r>
              <a:rPr lang="el-GR" sz="2200" dirty="0" err="1" smtClean="0"/>
              <a:t>ελαστίνης</a:t>
            </a:r>
            <a:r>
              <a:rPr lang="el-GR" sz="22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Μετά την εφαρμογή το δέρμα ξεφλουδίζει και συνίσταται η αποφυγή της ηλιακής ακτινοβολίας.</a:t>
            </a:r>
            <a:endParaRPr lang="el-GR" sz="2200" dirty="0"/>
          </a:p>
        </p:txBody>
      </p:sp>
      <p:pic>
        <p:nvPicPr>
          <p:cNvPr id="5" name="4 - Θέση περιεχομένου" descr="pl2763003-rf_co2_fractional_laser_machine_for_wrinkle_removal_stretch_mark_removal_and_acne_scars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652120" y="476672"/>
            <a:ext cx="2667000" cy="3578969"/>
          </a:xfrm>
        </p:spPr>
      </p:pic>
      <p:pic>
        <p:nvPicPr>
          <p:cNvPr id="6" name="5 - Εικόνα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4437112"/>
            <a:ext cx="3458183" cy="194827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Δερμοαποξεση</a:t>
            </a:r>
            <a:r>
              <a:rPr lang="el-GR" dirty="0" smtClean="0"/>
              <a:t> (</a:t>
            </a:r>
            <a:r>
              <a:rPr lang="en-US" dirty="0" err="1" smtClean="0"/>
              <a:t>dermabrasion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692696"/>
            <a:ext cx="4176464" cy="594928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Εφαρμόζεται μόνο από δερματολόγους και πλαστικούς χειρουργούς.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Τα νεκρά κύτταρα αφαιρούνται με τη χρήση μιας συσκευής που περιλαμβάνει περιστρεφόμενες σκληρές βούρτσες ή κεφαλές από διαμάντι.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Τα κύτταρα της επιδερμίδας αφαιρούνται σε μεγάλο βάθος προκαλώντας μικρής έκτασης αιμορραγία.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Συνήθως εφαρμόζεται τοπική αναισθησία ενώ σε πιο εκτεταμένες επεμβάσεις η αναισθησία είναι ολική.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Εφαρμόζεται κυρίως για ουλές από ακμή, ουλές από τραυματισμούς, και ρυτίδες.</a:t>
            </a:r>
            <a:endParaRPr lang="el-GR" dirty="0"/>
          </a:p>
        </p:txBody>
      </p:sp>
      <p:pic>
        <p:nvPicPr>
          <p:cNvPr id="5" name="4 - Θέση περιεχομένου" descr="my02017_im04664_mcdc7_dermabrasionthu_jpg.ashx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148064" y="1124744"/>
            <a:ext cx="3369568" cy="45720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Ιατρικα</a:t>
            </a:r>
            <a:r>
              <a:rPr lang="el-GR" dirty="0" smtClean="0"/>
              <a:t> </a:t>
            </a:r>
            <a:r>
              <a:rPr lang="en-US" dirty="0" smtClean="0"/>
              <a:t>peeling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560840" cy="18002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Εφαρμόζονται μόνο από δερματολόγους και πλαστικούς χειρουργούς.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Χρησιμοποιούνται οξέα φρούτων σε υψηλές </a:t>
            </a:r>
            <a:r>
              <a:rPr lang="el-GR" dirty="0" err="1" smtClean="0"/>
              <a:t>συγεντρώσεις</a:t>
            </a:r>
            <a:r>
              <a:rPr lang="el-GR" dirty="0" smtClean="0"/>
              <a:t>, </a:t>
            </a:r>
            <a:r>
              <a:rPr lang="el-GR" dirty="0" err="1" smtClean="0"/>
              <a:t>ρετινοϊκό</a:t>
            </a:r>
            <a:r>
              <a:rPr lang="el-GR" dirty="0" smtClean="0"/>
              <a:t> οξύ, φαινόλη,  γαλακτικό </a:t>
            </a:r>
            <a:r>
              <a:rPr lang="el-GR" dirty="0" err="1" smtClean="0"/>
              <a:t>οξυ</a:t>
            </a:r>
            <a:r>
              <a:rPr lang="el-GR" dirty="0" smtClean="0"/>
              <a:t>, </a:t>
            </a:r>
            <a:r>
              <a:rPr lang="el-GR" dirty="0" err="1" smtClean="0"/>
              <a:t>τριχλωροξικό</a:t>
            </a:r>
            <a:r>
              <a:rPr lang="el-GR" dirty="0" smtClean="0"/>
              <a:t> οξύ, σαλικυλικό οξύ κτλ.</a:t>
            </a:r>
          </a:p>
          <a:p>
            <a:pPr algn="just">
              <a:buNone/>
            </a:pP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7544" y="2708920"/>
            <a:ext cx="3657600" cy="36004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Τα κύτταρα της επιδερμίδας καίγονται και καταστρέφονται σε βάθος.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Χρησιμοποιούνται για ρυτίδες, ουλές από ακμή, ουλές από ατύχημα ή επεμβάσεις, πανάδες.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Το δέρμα ξεφλουδίζει μετά από μερικές μέρες, ενώ παραμένει κοκκινίλα για 1-2 μήνες μετά.</a:t>
            </a:r>
            <a:endParaRPr lang="el-GR" dirty="0"/>
          </a:p>
        </p:txBody>
      </p:sp>
      <p:pic>
        <p:nvPicPr>
          <p:cNvPr id="6" name="5 - Εικόνα" descr="cosmetology-new-skin-chemical-peeling-2766259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996952"/>
            <a:ext cx="3266683" cy="25172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Σκοποσ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απολεπισησ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7467600" cy="52565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Μια σημαντική λειτουργία της επιδερμίδας είναι η </a:t>
            </a:r>
            <a:r>
              <a:rPr lang="el-GR" dirty="0" err="1" smtClean="0"/>
              <a:t>κερατινοποίηση</a:t>
            </a:r>
            <a:r>
              <a:rPr lang="el-GR" dirty="0" smtClean="0"/>
              <a:t>. Μέσα από αυτή τη λειτουργία τα κύτταρα της επιδερμίδας ανανεώνονται συνεχώς. Η διαδικασία διαρκεί 21-28 ημέρες. Με την πάροδο της ηλικίας όμως η διαδικασία αυτή επιβραδύνεται με αποτέλεσμα να χάνεται η λεία και λαμπερή όψη της επιδερμίδας.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l-GR" dirty="0" smtClean="0"/>
              <a:t>Με την απολέπιση απομακρύνεται το εξωτερικό στρώμα των </a:t>
            </a:r>
            <a:r>
              <a:rPr lang="el-GR" dirty="0" err="1" smtClean="0"/>
              <a:t>κερατινοκυττάρων</a:t>
            </a:r>
            <a:r>
              <a:rPr lang="el-GR" dirty="0" smtClean="0"/>
              <a:t> με αποτέλεσμα</a:t>
            </a:r>
            <a:r>
              <a:rPr lang="en-US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Την επιτάχυνση της ανανέωσης της επιδερμίδας.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Την δημιουργία νέων κυττάρων τα οποία έχουν βελτιωμένες ιδιότητες (ελαστικότητα, αντοχή).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Τη μείωση του πάχους των ρυτίδων και των σημαδιών από ακμή.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Τη βελτίωση της όψης της επιδερμίδας η οποία γίνεται πιο λεία και φωτεινή.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Την μείωση του κινδύνου απόφραξης των πόρων σε λιπαρά δέρματα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Τροποσ</a:t>
            </a:r>
            <a:r>
              <a:rPr lang="el-GR" dirty="0" smtClean="0"/>
              <a:t> </a:t>
            </a:r>
            <a:r>
              <a:rPr lang="el-GR" dirty="0" err="1" smtClean="0"/>
              <a:t>δρασησ</a:t>
            </a:r>
            <a:r>
              <a:rPr lang="el-GR" dirty="0" smtClean="0"/>
              <a:t> των </a:t>
            </a:r>
            <a:r>
              <a:rPr lang="el-GR" dirty="0" err="1" smtClean="0"/>
              <a:t>απολεπιστικων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179512" y="1772816"/>
          <a:ext cx="8115672" cy="1972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3 - Θέση περιεχομένου"/>
          <p:cNvGraphicFramePr>
            <a:graphicFrameLocks/>
          </p:cNvGraphicFramePr>
          <p:nvPr/>
        </p:nvGraphicFramePr>
        <p:xfrm>
          <a:off x="179512" y="4221088"/>
          <a:ext cx="8043664" cy="1972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5 - TextBox"/>
          <p:cNvSpPr txBox="1"/>
          <p:nvPr/>
        </p:nvSpPr>
        <p:spPr>
          <a:xfrm>
            <a:off x="827584" y="1052736"/>
            <a:ext cx="55174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200" dirty="0" smtClean="0"/>
              <a:t>Τα </a:t>
            </a:r>
            <a:r>
              <a:rPr lang="el-GR" sz="2200" dirty="0" err="1" smtClean="0"/>
              <a:t>απολεπιστικά</a:t>
            </a:r>
            <a:r>
              <a:rPr lang="el-GR" sz="2200" dirty="0" smtClean="0"/>
              <a:t> </a:t>
            </a:r>
            <a:r>
              <a:rPr lang="el-GR" sz="2200" dirty="0" err="1" smtClean="0"/>
              <a:t>δρούν</a:t>
            </a:r>
            <a:r>
              <a:rPr lang="el-GR" sz="2200" dirty="0" smtClean="0"/>
              <a:t> με τους εξής τρόπους</a:t>
            </a:r>
            <a:r>
              <a:rPr lang="en-US" sz="2200" dirty="0" smtClean="0"/>
              <a:t>:</a:t>
            </a:r>
            <a:endParaRPr lang="el-GR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Ειδη</a:t>
            </a:r>
            <a:r>
              <a:rPr lang="el-GR" dirty="0" smtClean="0"/>
              <a:t> </a:t>
            </a:r>
            <a:r>
              <a:rPr lang="el-GR" dirty="0" err="1" smtClean="0"/>
              <a:t>απολεπιστικων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467600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dirty="0" smtClean="0"/>
              <a:t>Τα </a:t>
            </a:r>
            <a:r>
              <a:rPr lang="el-GR" sz="2200" dirty="0" err="1" smtClean="0"/>
              <a:t>κυριώτερα</a:t>
            </a:r>
            <a:r>
              <a:rPr lang="el-GR" sz="2200" dirty="0" smtClean="0"/>
              <a:t> προϊόντα που χρησιμοποιούνται για απολέπιση είναι τέσσερα</a:t>
            </a:r>
            <a:r>
              <a:rPr lang="en-US" sz="22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err="1" smtClean="0"/>
              <a:t>Απολεπιστικά</a:t>
            </a:r>
            <a:r>
              <a:rPr lang="el-GR" sz="2200" dirty="0" smtClean="0"/>
              <a:t> τριβής (</a:t>
            </a:r>
            <a:r>
              <a:rPr lang="en-US" sz="2200" dirty="0" smtClean="0"/>
              <a:t>scrub peelings)</a:t>
            </a:r>
            <a:r>
              <a:rPr lang="el-GR" sz="2200" dirty="0" smtClean="0"/>
              <a:t>.</a:t>
            </a:r>
            <a:endParaRPr lang="en-US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err="1" smtClean="0"/>
              <a:t>Γομμώδη</a:t>
            </a:r>
            <a:r>
              <a:rPr lang="el-GR" sz="2200" dirty="0" smtClean="0"/>
              <a:t> </a:t>
            </a:r>
            <a:r>
              <a:rPr lang="el-GR" sz="2200" dirty="0" err="1" smtClean="0"/>
              <a:t>απολεπιστικά</a:t>
            </a:r>
            <a:r>
              <a:rPr lang="el-GR" sz="2200" dirty="0" smtClean="0"/>
              <a:t> (</a:t>
            </a:r>
            <a:r>
              <a:rPr lang="en-US" sz="2200" dirty="0" err="1" smtClean="0"/>
              <a:t>gommage</a:t>
            </a:r>
            <a:r>
              <a:rPr lang="en-US" sz="2200" dirty="0" smtClean="0"/>
              <a:t> peelings)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Χημικά </a:t>
            </a:r>
            <a:r>
              <a:rPr lang="el-GR" sz="2200" dirty="0" err="1" smtClean="0"/>
              <a:t>απολεπιστικά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err="1" smtClean="0"/>
              <a:t>Ενζυμικά</a:t>
            </a:r>
            <a:r>
              <a:rPr lang="el-GR" sz="2200" dirty="0" smtClean="0"/>
              <a:t> </a:t>
            </a:r>
            <a:r>
              <a:rPr lang="el-GR" sz="2200" dirty="0" err="1" smtClean="0"/>
              <a:t>απολεπιστικά</a:t>
            </a:r>
            <a:r>
              <a:rPr lang="el-GR" sz="2200" dirty="0" smtClean="0"/>
              <a:t>.</a:t>
            </a:r>
            <a:endParaRPr lang="el-GR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Απολεπιστικα</a:t>
            </a:r>
            <a:r>
              <a:rPr lang="el-GR" dirty="0" smtClean="0"/>
              <a:t> </a:t>
            </a:r>
            <a:r>
              <a:rPr lang="el-GR" dirty="0" err="1" smtClean="0"/>
              <a:t>τριβησ</a:t>
            </a:r>
            <a:r>
              <a:rPr lang="el-GR" dirty="0" smtClean="0"/>
              <a:t> (</a:t>
            </a:r>
            <a:r>
              <a:rPr lang="en-US" dirty="0" smtClean="0"/>
              <a:t>scrub peelings)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620688"/>
            <a:ext cx="7467600" cy="295232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Είναι σε μορφή κρέμας η </a:t>
            </a:r>
            <a:r>
              <a:rPr lang="en-US" sz="2200" dirty="0" smtClean="0"/>
              <a:t>gel.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Περιέχουν κόκκους οι οποίοι δεν αντιδρούν με τα στοιχεία της επιδερμίδας.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Το πάχος των κόκκων ποικίλλει ανάλογα με τον τύπο δέρματος που απευθύνεται το προϊόν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Η απομάκρυνση των </a:t>
            </a:r>
            <a:r>
              <a:rPr lang="el-GR" sz="2200" dirty="0" err="1" smtClean="0"/>
              <a:t>κερατινοκυττάρων</a:t>
            </a:r>
            <a:r>
              <a:rPr lang="el-GR" sz="2200" dirty="0" smtClean="0"/>
              <a:t> γίνεται με μηχανική απόξεση καθώς τρίβουμε το προϊόν πάνω στην επιδερμίδα.</a:t>
            </a:r>
          </a:p>
          <a:p>
            <a:pPr algn="just">
              <a:buNone/>
            </a:pPr>
            <a:endParaRPr lang="el-GR" sz="2200" dirty="0" smtClean="0"/>
          </a:p>
          <a:p>
            <a:pPr algn="just">
              <a:buNone/>
            </a:pPr>
            <a:endParaRPr lang="el-GR" sz="2200" dirty="0" smtClean="0"/>
          </a:p>
          <a:p>
            <a:pPr>
              <a:buNone/>
            </a:pPr>
            <a:endParaRPr lang="el-GR" sz="2200" dirty="0" smtClean="0"/>
          </a:p>
        </p:txBody>
      </p:sp>
      <p:graphicFrame>
        <p:nvGraphicFramePr>
          <p:cNvPr id="5" name="3 - Θέση περιεχομένου"/>
          <p:cNvGraphicFramePr>
            <a:graphicFrameLocks/>
          </p:cNvGraphicFramePr>
          <p:nvPr/>
        </p:nvGraphicFramePr>
        <p:xfrm>
          <a:off x="1187624" y="3573016"/>
          <a:ext cx="6336704" cy="2893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918"/>
                <a:gridCol w="4014786"/>
              </a:tblGrid>
              <a:tr h="790489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Ενδείξεις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dirty="0" smtClean="0"/>
                        <a:t>Κυρίως σε λιπαρά, τραχιά και ανθεκτικά δέρματα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1945815">
                <a:tc>
                  <a:txBody>
                    <a:bodyPr/>
                    <a:lstStyle/>
                    <a:p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Αντενδείξεις</a:t>
                      </a:r>
                      <a:endParaRPr lang="el-GR" sz="2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Ευαίσθητα δέρματα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err="1" smtClean="0">
                          <a:solidFill>
                            <a:schemeClr val="bg1"/>
                          </a:solidFill>
                        </a:rPr>
                        <a:t>Ευρυαγγείες</a:t>
                      </a:r>
                      <a:endParaRPr lang="el-GR" sz="2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Ακμή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Τραύματα και εγκαύματα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Δερματοπάθειες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Αλλεργίες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Γομμωδη</a:t>
            </a:r>
            <a:r>
              <a:rPr lang="el-GR" dirty="0" smtClean="0"/>
              <a:t> </a:t>
            </a:r>
            <a:r>
              <a:rPr lang="el-GR" dirty="0" err="1" smtClean="0"/>
              <a:t>απολεπιστικα</a:t>
            </a:r>
            <a:r>
              <a:rPr lang="el-GR" dirty="0" smtClean="0"/>
              <a:t> (</a:t>
            </a:r>
            <a:r>
              <a:rPr lang="en-US" dirty="0" err="1" smtClean="0"/>
              <a:t>gommage</a:t>
            </a:r>
            <a:r>
              <a:rPr lang="en-US" dirty="0" smtClean="0"/>
              <a:t> peelings)</a:t>
            </a:r>
            <a:endParaRPr lang="el-GR" dirty="0"/>
          </a:p>
        </p:txBody>
      </p:sp>
      <p:sp>
        <p:nvSpPr>
          <p:cNvPr id="7" name="6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18002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Είναι σε μορφή κρέμας ή σκόνης που πρέπει να αναμιχθεί με νερό ή λοσιόν προκειμένου να χρησιμοποιηθεί.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Το προϊόν εγκλωβίζει τα νεκρά κύτταρα στη μάζα του και στη συνέχεια αφαιρείται με τρίψιμο.</a:t>
            </a:r>
            <a:endParaRPr lang="el-GR" sz="2200" dirty="0"/>
          </a:p>
        </p:txBody>
      </p:sp>
      <p:graphicFrame>
        <p:nvGraphicFramePr>
          <p:cNvPr id="8" name="3 - Θέση περιεχομένου"/>
          <p:cNvGraphicFramePr>
            <a:graphicFrameLocks/>
          </p:cNvGraphicFramePr>
          <p:nvPr/>
        </p:nvGraphicFramePr>
        <p:xfrm>
          <a:off x="1331640" y="2780928"/>
          <a:ext cx="6336704" cy="3255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918"/>
                <a:gridCol w="4014786"/>
              </a:tblGrid>
              <a:tr h="1152128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Ενδείξεις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dirty="0" smtClean="0"/>
                        <a:t>Κυρίως σε</a:t>
                      </a:r>
                      <a:r>
                        <a:rPr lang="el-GR" sz="2200" baseline="0" dirty="0" smtClean="0"/>
                        <a:t> ξηρά δέρματα χωρίς όμως να αποκλείεται η χρήση και σε άλλους τύπους.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1945815">
                <a:tc>
                  <a:txBody>
                    <a:bodyPr/>
                    <a:lstStyle/>
                    <a:p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Αντενδείξεις</a:t>
                      </a:r>
                      <a:endParaRPr lang="el-GR" sz="2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Ευαίσθητα δέρματα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err="1" smtClean="0">
                          <a:solidFill>
                            <a:schemeClr val="bg1"/>
                          </a:solidFill>
                        </a:rPr>
                        <a:t>Ευρυαγγείες</a:t>
                      </a:r>
                      <a:endParaRPr lang="el-GR" sz="2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Ακμή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Τραύματα και εγκαύματα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Δερματοπάθειες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Αλλεργίες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Χημικα</a:t>
            </a:r>
            <a:r>
              <a:rPr lang="el-GR" dirty="0" smtClean="0"/>
              <a:t> </a:t>
            </a:r>
            <a:r>
              <a:rPr lang="el-GR" dirty="0" err="1" smtClean="0"/>
              <a:t>απολεπιστικα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836712"/>
            <a:ext cx="7467600" cy="266429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Είναι τα πλέον δραστικά για την αφαίρεση των νεκρών κυττάρων.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Δεν γίνεται μηχανική απομάκρυνση αλλά οι κυτταρικές μεμβράνες των κυττάρων καίγονται από κάποιο οξύ.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Τα πιο ευρέως χρησιμοποιούμενα είναι τα α-</a:t>
            </a:r>
            <a:r>
              <a:rPr lang="el-GR" sz="2200" dirty="0" err="1" smtClean="0"/>
              <a:t>υδροξυοξέα</a:t>
            </a:r>
            <a:r>
              <a:rPr lang="el-GR" sz="2200" dirty="0" smtClean="0"/>
              <a:t> (</a:t>
            </a:r>
            <a:r>
              <a:rPr lang="en-US" sz="2200" dirty="0" smtClean="0"/>
              <a:t>AHA)</a:t>
            </a:r>
            <a:r>
              <a:rPr lang="el-GR" sz="2200" dirty="0" smtClean="0"/>
              <a:t>. Το πιο αποτελεσματικό είναι το </a:t>
            </a:r>
            <a:r>
              <a:rPr lang="el-GR" sz="2200" dirty="0" err="1" smtClean="0"/>
              <a:t>γλυκολικό</a:t>
            </a:r>
            <a:r>
              <a:rPr lang="el-GR" sz="2200" dirty="0" smtClean="0"/>
              <a:t> οξύ.</a:t>
            </a:r>
            <a:endParaRPr lang="el-GR" sz="2200" dirty="0"/>
          </a:p>
        </p:txBody>
      </p:sp>
      <p:graphicFrame>
        <p:nvGraphicFramePr>
          <p:cNvPr id="4" name="3 - Θέση περιεχομένου"/>
          <p:cNvGraphicFramePr>
            <a:graphicFrameLocks/>
          </p:cNvGraphicFramePr>
          <p:nvPr/>
        </p:nvGraphicFramePr>
        <p:xfrm>
          <a:off x="1187624" y="3429000"/>
          <a:ext cx="6624736" cy="3043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0231"/>
                <a:gridCol w="4144505"/>
              </a:tblGrid>
              <a:tr h="790489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Ενδείξεις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dirty="0" smtClean="0"/>
                        <a:t>Λιπαρά,</a:t>
                      </a:r>
                      <a:r>
                        <a:rPr lang="el-GR" sz="2200" baseline="0" dirty="0" smtClean="0"/>
                        <a:t> </a:t>
                      </a:r>
                      <a:r>
                        <a:rPr lang="el-GR" sz="2200" baseline="0" dirty="0" err="1" smtClean="0"/>
                        <a:t>ακνεϊκά</a:t>
                      </a:r>
                      <a:r>
                        <a:rPr lang="el-GR" sz="2200" baseline="0" dirty="0" smtClean="0"/>
                        <a:t>, ώριμα δέρματα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baseline="0" dirty="0" smtClean="0"/>
                        <a:t>Δυσχρωμίες (πανάδες)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baseline="0" dirty="0" smtClean="0"/>
                        <a:t>Ουλές από ακμή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1945815">
                <a:tc>
                  <a:txBody>
                    <a:bodyPr/>
                    <a:lstStyle/>
                    <a:p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Αντενδείξεις</a:t>
                      </a:r>
                      <a:endParaRPr lang="el-GR" sz="2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Ευαίσθητα δέρματα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err="1" smtClean="0">
                          <a:solidFill>
                            <a:schemeClr val="bg1"/>
                          </a:solidFill>
                        </a:rPr>
                        <a:t>Ευρυαγγείες</a:t>
                      </a:r>
                      <a:endParaRPr lang="el-GR" sz="22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Τραύματα και εγκαύματα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Δερματοπάθειες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Αλλεργίες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Περιορισμοι</a:t>
            </a:r>
            <a:r>
              <a:rPr lang="el-GR" dirty="0" smtClean="0"/>
              <a:t> στη </a:t>
            </a:r>
            <a:r>
              <a:rPr lang="el-GR" dirty="0" err="1" smtClean="0"/>
              <a:t>χρηση</a:t>
            </a:r>
            <a:r>
              <a:rPr lang="el-GR" dirty="0" smtClean="0"/>
              <a:t> των </a:t>
            </a:r>
            <a:r>
              <a:rPr lang="en-US" dirty="0" smtClean="0"/>
              <a:t>aha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467600" cy="4873752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Πριν την εφαρμογή λαμβάνεται λεπτομερές ιστορικό και γίνεται </a:t>
            </a:r>
            <a:r>
              <a:rPr lang="en-US" dirty="0" smtClean="0"/>
              <a:t>patch test </a:t>
            </a:r>
            <a:r>
              <a:rPr lang="el-GR" dirty="0" smtClean="0"/>
              <a:t>για να αποκλειστεί το ενδεχόμενο αλλεργικής αντίδρασης.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Οι πρώτες εφαρμογές γίνονται με προϊόν χαμηλής περιεκτικότητας σε δραστική ουσία και σταδιακά ανεβαίνουμε.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Το προϊόν παραμένει στο δέρμα για συγκεκριμένο χρόνο και στη συνέχεια </a:t>
            </a:r>
            <a:r>
              <a:rPr lang="el-GR" dirty="0" err="1" smtClean="0"/>
              <a:t>εξουδετρώνεται</a:t>
            </a:r>
            <a:r>
              <a:rPr lang="el-GR" dirty="0" smtClean="0"/>
              <a:t> με ειδική λοσιόν ή αφαιρείται με νερό.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Επειδή τα οξέα φρούτων αυξάνουν την ευαισθησία του δέρματος στον ήλιο συστήνουμε στην πελάτισσα να αποφεύγει την έκθεση όσο διαρκεί η θεραπεία. Επίσης αποφεύγουμε τις θεραπείες με </a:t>
            </a:r>
            <a:r>
              <a:rPr lang="en-US" dirty="0" smtClean="0"/>
              <a:t>AHA </a:t>
            </a:r>
            <a:r>
              <a:rPr lang="el-GR" dirty="0" smtClean="0"/>
              <a:t>τους θερινούς μήνες.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Ενζυμικα</a:t>
            </a:r>
            <a:r>
              <a:rPr lang="el-GR" dirty="0" smtClean="0"/>
              <a:t> </a:t>
            </a:r>
            <a:r>
              <a:rPr lang="el-GR" dirty="0" err="1" smtClean="0"/>
              <a:t>απολεπιστικα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755576" y="692696"/>
            <a:ext cx="7467600" cy="252028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Περιέχουν πρωτεολυτικά ένζυμα τα οποία διασπούν τις κυτταρικές μεμβράνες των </a:t>
            </a:r>
            <a:r>
              <a:rPr lang="el-GR" sz="2200" dirty="0" err="1" smtClean="0"/>
              <a:t>κερατινοκυττάρων</a:t>
            </a:r>
            <a:r>
              <a:rPr lang="el-GR" sz="22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Τα ένζυμα δρουν επιλεκτικά στα </a:t>
            </a:r>
            <a:r>
              <a:rPr lang="el-GR" sz="2200" dirty="0" err="1" smtClean="0"/>
              <a:t>κερατινοκύτταρα</a:t>
            </a:r>
            <a:r>
              <a:rPr lang="el-GR" sz="2200" dirty="0" smtClean="0"/>
              <a:t> οπότε αποκλείεται η ερεθιστική δράση σε άλλους ιστούς.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Είναι τα πλέον κατάλληλα για ευαίσθητα δέρματα.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Κατά τη διάρκεια της εφαρμογής πρέπει να φροντίζουμε να μη στεγνώσει το προϊόν γιατί η δράση του σταματάει.</a:t>
            </a:r>
            <a:endParaRPr lang="el-GR" sz="2200" dirty="0"/>
          </a:p>
        </p:txBody>
      </p:sp>
      <p:graphicFrame>
        <p:nvGraphicFramePr>
          <p:cNvPr id="5" name="3 - Θέση περιεχομένου"/>
          <p:cNvGraphicFramePr>
            <a:graphicFrameLocks/>
          </p:cNvGraphicFramePr>
          <p:nvPr/>
        </p:nvGraphicFramePr>
        <p:xfrm>
          <a:off x="1403648" y="3501008"/>
          <a:ext cx="6336704" cy="288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689"/>
                <a:gridCol w="3962015"/>
              </a:tblGrid>
              <a:tr h="1512168">
                <a:tc>
                  <a:txBody>
                    <a:bodyPr/>
                    <a:lstStyle/>
                    <a:p>
                      <a:r>
                        <a:rPr lang="el-GR" sz="2200" dirty="0" smtClean="0"/>
                        <a:t>Ενδείξεις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200" dirty="0" smtClean="0"/>
                        <a:t>Μπορούν</a:t>
                      </a:r>
                      <a:r>
                        <a:rPr lang="el-GR" sz="2200" baseline="0" dirty="0" smtClean="0"/>
                        <a:t> να χρησιμοποιηθούν σε όλους τους τύπους δέρματος και κυρίως σε ευαίσθητα δέρματα.</a:t>
                      </a:r>
                      <a:endParaRPr lang="el-GR" sz="2200" dirty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</a:tr>
              <a:tr h="1375752">
                <a:tc>
                  <a:txBody>
                    <a:bodyPr/>
                    <a:lstStyle/>
                    <a:p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Αντενδείξεις</a:t>
                      </a:r>
                      <a:endParaRPr lang="el-GR" sz="2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Τραύματα και εγκαύματα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Δερματοπάθειες</a:t>
                      </a:r>
                    </a:p>
                    <a:p>
                      <a:pPr lvl="0">
                        <a:buClr>
                          <a:srgbClr val="FE8637"/>
                        </a:buClr>
                        <a:buFontTx/>
                        <a:buNone/>
                      </a:pPr>
                      <a:r>
                        <a:rPr lang="el-GR" sz="2200" b="1" dirty="0" smtClean="0">
                          <a:solidFill>
                            <a:schemeClr val="bg1"/>
                          </a:solidFill>
                        </a:rPr>
                        <a:t>Αλλεργίες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690</TotalTime>
  <Words>1210</Words>
  <Application>Microsoft Office PowerPoint</Application>
  <PresentationFormat>Προβολή στην οθόνη (4:3)</PresentationFormat>
  <Paragraphs>152</Paragraphs>
  <Slides>18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Προεξοχή</vt:lpstr>
      <vt:lpstr>Απολεπιση (peeling)</vt:lpstr>
      <vt:lpstr>Σκοποσ τησ απολεπισησ</vt:lpstr>
      <vt:lpstr>Τροποσ δρασησ των απολεπιστικων</vt:lpstr>
      <vt:lpstr>Ειδη απολεπιστικων</vt:lpstr>
      <vt:lpstr>Απολεπιστικα τριβησ (scrub peelings)</vt:lpstr>
      <vt:lpstr>Γομμωδη απολεπιστικα (gommage peelings)</vt:lpstr>
      <vt:lpstr>Χημικα απολεπιστικα</vt:lpstr>
      <vt:lpstr>Περιορισμοι στη χρηση των aha</vt:lpstr>
      <vt:lpstr>Ενζυμικα απολεπιστικα</vt:lpstr>
      <vt:lpstr>φυτικα – βιολογικα απολεπιστικα</vt:lpstr>
      <vt:lpstr>Διαφάνεια 11</vt:lpstr>
      <vt:lpstr>Συχνοτητα απολεπισησ</vt:lpstr>
      <vt:lpstr>Αλλα μεσα απολεπισησ</vt:lpstr>
      <vt:lpstr>Συσκευη εκτοξευσησ κρυσταλλων (microdermabrasion)</vt:lpstr>
      <vt:lpstr>Υπερηχοι (ultrasonic peeling)</vt:lpstr>
      <vt:lpstr>laser</vt:lpstr>
      <vt:lpstr>Δερμοαποξεση (dermabrasion)</vt:lpstr>
      <vt:lpstr>Ιατρικα peeling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Απολεπιση (peeling)</dc:title>
  <dc:creator>Vaggelis</dc:creator>
  <cp:lastModifiedBy>Vaggelis</cp:lastModifiedBy>
  <cp:revision>70</cp:revision>
  <dcterms:created xsi:type="dcterms:W3CDTF">2018-01-06T12:30:16Z</dcterms:created>
  <dcterms:modified xsi:type="dcterms:W3CDTF">2019-01-09T16:54:38Z</dcterms:modified>
</cp:coreProperties>
</file>