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70" r:id="rId14"/>
    <p:sldId id="268" r:id="rId15"/>
    <p:sldId id="272" r:id="rId16"/>
    <p:sldId id="269" r:id="rId17"/>
    <p:sldId id="271"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7" autoAdjust="0"/>
    <p:restoredTop sz="88774" autoAdjust="0"/>
  </p:normalViewPr>
  <p:slideViewPr>
    <p:cSldViewPr>
      <p:cViewPr varScale="1">
        <p:scale>
          <a:sx n="82" d="100"/>
          <a:sy n="82" d="100"/>
        </p:scale>
        <p:origin x="-78"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5788C7-F59C-4158-920D-F4C272788F8B}" type="datetimeFigureOut">
              <a:rPr lang="el-GR" smtClean="0"/>
              <a:pPr/>
              <a:t>10/3/2019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450B22-2FFF-488A-A771-7F6AB4E025B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59450B22-2FFF-488A-A771-7F6AB4E025B0}" type="slidenum">
              <a:rPr lang="el-GR" smtClean="0"/>
              <a:pPr/>
              <a:t>4</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59450B22-2FFF-488A-A771-7F6AB4E025B0}" type="slidenum">
              <a:rPr lang="el-GR" smtClean="0"/>
              <a:pPr/>
              <a:t>7</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59450B22-2FFF-488A-A771-7F6AB4E025B0}" type="slidenum">
              <a:rPr lang="el-GR" smtClean="0"/>
              <a:pPr/>
              <a:t>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59450B22-2FFF-488A-A771-7F6AB4E025B0}" type="slidenum">
              <a:rPr lang="el-GR" smtClean="0"/>
              <a:pPr/>
              <a:t>11</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59450B22-2FFF-488A-A771-7F6AB4E025B0}" type="slidenum">
              <a:rPr lang="el-GR" smtClean="0"/>
              <a:pPr/>
              <a:t>16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59450B22-2FFF-488A-A771-7F6AB4E025B0}" type="slidenum">
              <a:rPr lang="el-GR" smtClean="0"/>
              <a:pPr/>
              <a:t>17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2342CEA3-3058-4D43-AE35-B3DA76CB4003}" type="datetimeFigureOut">
              <a:rPr lang="el-GR" smtClean="0"/>
              <a:pPr/>
              <a:t>10/3/2019</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2342CEA3-3058-4D43-AE35-B3DA76CB4003}" type="datetimeFigureOut">
              <a:rPr lang="el-GR" smtClean="0"/>
              <a:pPr/>
              <a:t>10/3/2019</a:t>
            </a:fld>
            <a:endParaRPr lang="el-GR"/>
          </a:p>
        </p:txBody>
      </p:sp>
      <p:sp>
        <p:nvSpPr>
          <p:cNvPr id="9" name="8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2342CEA3-3058-4D43-AE35-B3DA76CB4003}" type="datetimeFigureOut">
              <a:rPr lang="el-GR" smtClean="0"/>
              <a:pPr/>
              <a:t>10/3/2019</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10/3/2019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10/3/2019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2342CEA3-3058-4D43-AE35-B3DA76CB4003}" type="datetimeFigureOut">
              <a:rPr lang="el-GR" smtClean="0"/>
              <a:pPr/>
              <a:t>10/3/2019</a:t>
            </a:fld>
            <a:endParaRPr lang="el-GR"/>
          </a:p>
        </p:txBody>
      </p:sp>
      <p:sp>
        <p:nvSpPr>
          <p:cNvPr id="7" name="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10/3/2019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2342CEA3-3058-4D43-AE35-B3DA76CB4003}" type="datetimeFigureOut">
              <a:rPr lang="el-GR" smtClean="0"/>
              <a:pPr/>
              <a:t>10/3/2019</a:t>
            </a:fld>
            <a:endParaRPr lang="el-GR"/>
          </a:p>
        </p:txBody>
      </p:sp>
      <p:sp>
        <p:nvSpPr>
          <p:cNvPr id="22" name="21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2342CEA3-3058-4D43-AE35-B3DA76CB4003}" type="datetimeFigureOut">
              <a:rPr lang="el-GR" smtClean="0"/>
              <a:pPr/>
              <a:t>10/3/2019</a:t>
            </a:fld>
            <a:endParaRPr lang="el-GR"/>
          </a:p>
        </p:txBody>
      </p:sp>
      <p:sp>
        <p:nvSpPr>
          <p:cNvPr id="18" name="17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342CEA3-3058-4D43-AE35-B3DA76CB4003}" type="datetimeFigureOut">
              <a:rPr lang="el-GR" smtClean="0"/>
              <a:pPr/>
              <a:t>10/3/2019</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267744" y="2060848"/>
            <a:ext cx="6172200" cy="1030266"/>
          </a:xfrm>
        </p:spPr>
        <p:txBody>
          <a:bodyPr>
            <a:normAutofit/>
          </a:bodyPr>
          <a:lstStyle/>
          <a:p>
            <a:pPr algn="ctr"/>
            <a:r>
              <a:rPr lang="el-GR" sz="4800" dirty="0" err="1" smtClean="0"/>
              <a:t>Ενυδατωση</a:t>
            </a:r>
            <a:r>
              <a:rPr lang="el-GR" sz="4800" dirty="0" smtClean="0"/>
              <a:t> </a:t>
            </a:r>
            <a:r>
              <a:rPr lang="el-GR" sz="4800" dirty="0" err="1" smtClean="0"/>
              <a:t>προσωπου</a:t>
            </a:r>
            <a:endParaRPr lang="el-GR" sz="4800" dirty="0"/>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0" y="260648"/>
            <a:ext cx="216024" cy="6178698"/>
          </a:xfrm>
        </p:spPr>
        <p:txBody>
          <a:bodyPr>
            <a:normAutofit/>
          </a:bodyPr>
          <a:lstStyle/>
          <a:p>
            <a:endParaRPr lang="el-GR" sz="800" dirty="0"/>
          </a:p>
        </p:txBody>
      </p:sp>
      <p:sp>
        <p:nvSpPr>
          <p:cNvPr id="3" name="2 - Θέση περιεχομένου"/>
          <p:cNvSpPr>
            <a:spLocks noGrp="1"/>
          </p:cNvSpPr>
          <p:nvPr>
            <p:ph sz="quarter" idx="1"/>
          </p:nvPr>
        </p:nvSpPr>
        <p:spPr>
          <a:xfrm>
            <a:off x="683568" y="404664"/>
            <a:ext cx="7467600" cy="3096344"/>
          </a:xfrm>
        </p:spPr>
        <p:txBody>
          <a:bodyPr>
            <a:normAutofit/>
          </a:bodyPr>
          <a:lstStyle/>
          <a:p>
            <a:pPr marL="0" indent="0" algn="just">
              <a:buNone/>
            </a:pPr>
            <a:r>
              <a:rPr lang="el-GR" sz="2000" dirty="0" smtClean="0"/>
              <a:t>Η </a:t>
            </a:r>
            <a:r>
              <a:rPr lang="el-GR" sz="2000" dirty="0" err="1" smtClean="0"/>
              <a:t>λιπιδική</a:t>
            </a:r>
            <a:r>
              <a:rPr lang="el-GR" sz="2000" dirty="0" smtClean="0"/>
              <a:t> </a:t>
            </a:r>
            <a:r>
              <a:rPr lang="el-GR" sz="2000" dirty="0" err="1" smtClean="0"/>
              <a:t>διπλοστοιβάδα</a:t>
            </a:r>
            <a:r>
              <a:rPr lang="el-GR" sz="2000" dirty="0" smtClean="0"/>
              <a:t> σχηματίζεται ως εξής</a:t>
            </a:r>
            <a:r>
              <a:rPr lang="en-US" sz="2000" dirty="0" smtClean="0"/>
              <a:t>: </a:t>
            </a:r>
            <a:r>
              <a:rPr lang="el-GR" sz="2000" dirty="0" smtClean="0"/>
              <a:t>τα λιπίδια της ελαιώδους φάσης αποτελούνται από ένα υδρόφιλο και ένα </a:t>
            </a:r>
            <a:r>
              <a:rPr lang="el-GR" sz="2000" dirty="0" err="1" smtClean="0"/>
              <a:t>λιπόφιλο</a:t>
            </a:r>
            <a:r>
              <a:rPr lang="el-GR" sz="2000" dirty="0" smtClean="0"/>
              <a:t> τμήμα. Η χημική συγγένεια του </a:t>
            </a:r>
            <a:r>
              <a:rPr lang="el-GR" sz="2000" dirty="0" err="1" smtClean="0"/>
              <a:t>λιπόφιλου</a:t>
            </a:r>
            <a:r>
              <a:rPr lang="el-GR" sz="2000" dirty="0" smtClean="0"/>
              <a:t> τμήματος έχει ως αποτέλεσμα να στρέφεται το μόριο με τέτοιο τρόπο ώστε να ενώνεται με το </a:t>
            </a:r>
            <a:r>
              <a:rPr lang="el-GR" sz="2000" dirty="0" err="1" smtClean="0"/>
              <a:t>λιπόφιλο</a:t>
            </a:r>
            <a:r>
              <a:rPr lang="el-GR" sz="2000" dirty="0" smtClean="0"/>
              <a:t> τμήμα ενός άλλου μορίου. Ομοίως το υδρόφιλο τμήμα ενώνεται με μια ουσία υδατικής φύσης που δεν είναι άλλη από τον </a:t>
            </a:r>
            <a:r>
              <a:rPr lang="en-US" sz="2000" dirty="0" smtClean="0"/>
              <a:t>NMF. </a:t>
            </a:r>
            <a:r>
              <a:rPr lang="el-GR" sz="2000" dirty="0" smtClean="0"/>
              <a:t>Με αυτό τον τρόπο σχηματίζονται </a:t>
            </a:r>
            <a:r>
              <a:rPr lang="el-GR" sz="2000" dirty="0" err="1" smtClean="0"/>
              <a:t>διπλοστοιβάδες</a:t>
            </a:r>
            <a:r>
              <a:rPr lang="el-GR" sz="2000" dirty="0" smtClean="0"/>
              <a:t> από λιπίδια και στα κανάλια ανάμεσα τους συγκρατείται ο φυσικός συντελεστής ενυδάτωσης.</a:t>
            </a:r>
            <a:endParaRPr lang="el-GR"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0" y="1196752"/>
            <a:ext cx="144016" cy="2520280"/>
          </a:xfrm>
        </p:spPr>
        <p:txBody>
          <a:bodyPr>
            <a:normAutofit/>
          </a:bodyPr>
          <a:lstStyle/>
          <a:p>
            <a:endParaRPr lang="el-GR" sz="800" dirty="0"/>
          </a:p>
        </p:txBody>
      </p:sp>
      <p:sp>
        <p:nvSpPr>
          <p:cNvPr id="3" name="2 - Θέση περιεχομένου"/>
          <p:cNvSpPr>
            <a:spLocks noGrp="1"/>
          </p:cNvSpPr>
          <p:nvPr>
            <p:ph sz="quarter" idx="1"/>
          </p:nvPr>
        </p:nvSpPr>
        <p:spPr>
          <a:xfrm>
            <a:off x="611560" y="188640"/>
            <a:ext cx="7776864" cy="2088232"/>
          </a:xfrm>
        </p:spPr>
        <p:txBody>
          <a:bodyPr>
            <a:normAutofit/>
          </a:bodyPr>
          <a:lstStyle/>
          <a:p>
            <a:pPr marL="0" indent="0" algn="just">
              <a:buNone/>
            </a:pPr>
            <a:r>
              <a:rPr lang="el-GR" sz="2000" dirty="0" smtClean="0"/>
              <a:t>Στον παρακάτω πίνακα βλέπουμε την εκατοστιαία σύσταση του </a:t>
            </a:r>
            <a:r>
              <a:rPr lang="en-US" sz="2000" dirty="0" smtClean="0"/>
              <a:t>NMF. </a:t>
            </a:r>
            <a:r>
              <a:rPr lang="el-GR" sz="2000" dirty="0" smtClean="0"/>
              <a:t>Αξίζει να σημειωθεί πως ενώ ολόκληρο το σύμπλεγμα έχει πολύ αποτελεσματική ενυδατική δράση οι μεμονωμένες ουσίες που τον αποτελούν έχουν περιορισμένες ενυδατικές ιδιότητες. Γι’ αυτό τον λόγο χρησιμοποιείται στα καλλυντικά ολόκληρο το σύμπλεγμα του φυσικού συντελεστή ενυδάτωσης. </a:t>
            </a:r>
            <a:endParaRPr lang="el-GR" sz="2000" dirty="0"/>
          </a:p>
        </p:txBody>
      </p:sp>
      <p:pic>
        <p:nvPicPr>
          <p:cNvPr id="5" name="4 - Εικόνα" descr="Capture.JPG"/>
          <p:cNvPicPr>
            <a:picLocks noChangeAspect="1"/>
          </p:cNvPicPr>
          <p:nvPr/>
        </p:nvPicPr>
        <p:blipFill>
          <a:blip r:embed="rId3" cstate="print"/>
          <a:stretch>
            <a:fillRect/>
          </a:stretch>
        </p:blipFill>
        <p:spPr>
          <a:xfrm>
            <a:off x="2411760" y="2060848"/>
            <a:ext cx="4445407" cy="465313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err="1" smtClean="0"/>
              <a:t>επιδραση</a:t>
            </a:r>
            <a:r>
              <a:rPr lang="el-GR" dirty="0" smtClean="0"/>
              <a:t> </a:t>
            </a:r>
            <a:r>
              <a:rPr lang="el-GR" dirty="0" err="1" smtClean="0"/>
              <a:t>απο</a:t>
            </a:r>
            <a:r>
              <a:rPr lang="el-GR" dirty="0" smtClean="0"/>
              <a:t> </a:t>
            </a:r>
            <a:r>
              <a:rPr lang="el-GR" dirty="0" err="1" smtClean="0"/>
              <a:t>καλλυντικα</a:t>
            </a:r>
            <a:endParaRPr lang="el-GR" dirty="0"/>
          </a:p>
        </p:txBody>
      </p:sp>
      <p:sp>
        <p:nvSpPr>
          <p:cNvPr id="3" name="2 - Θέση περιεχομένου"/>
          <p:cNvSpPr>
            <a:spLocks noGrp="1"/>
          </p:cNvSpPr>
          <p:nvPr>
            <p:ph sz="quarter" idx="1"/>
          </p:nvPr>
        </p:nvSpPr>
        <p:spPr>
          <a:xfrm>
            <a:off x="539552" y="836712"/>
            <a:ext cx="7467600" cy="4873752"/>
          </a:xfrm>
        </p:spPr>
        <p:txBody>
          <a:bodyPr>
            <a:normAutofit/>
          </a:bodyPr>
          <a:lstStyle/>
          <a:p>
            <a:pPr marL="0" indent="0" algn="just">
              <a:buNone/>
            </a:pPr>
            <a:r>
              <a:rPr lang="el-GR" sz="2000" dirty="0" smtClean="0"/>
              <a:t>Τα ισχυρά καθαριστικά που χρησιμοποιούνται στα λιπαρά και </a:t>
            </a:r>
            <a:r>
              <a:rPr lang="el-GR" sz="2000" dirty="0" err="1" smtClean="0"/>
              <a:t>ακνεϊκά</a:t>
            </a:r>
            <a:r>
              <a:rPr lang="el-GR" sz="2000" dirty="0" smtClean="0"/>
              <a:t> δέρματα απομακρύνουν τα λιπαρά στοιχεία της ενδιάμεσης ουσίας και προκαλούν αφυδάτωση. Επίσης πολύ όξινα προϊόντα καταστρέφουν τα </a:t>
            </a:r>
            <a:r>
              <a:rPr lang="el-GR" sz="2000" dirty="0" err="1" smtClean="0"/>
              <a:t>κερατινοκύτταρα</a:t>
            </a:r>
            <a:r>
              <a:rPr lang="el-GR" sz="2000" dirty="0" smtClean="0"/>
              <a:t> αφήνοντας </a:t>
            </a:r>
            <a:r>
              <a:rPr lang="el-GR" sz="2000" dirty="0" err="1" smtClean="0"/>
              <a:t>εκτεθιμένη</a:t>
            </a:r>
            <a:r>
              <a:rPr lang="el-GR" sz="2000" dirty="0" smtClean="0"/>
              <a:t> την ενδιάμεση ουσία η οποία αποδιοργανώνεται.</a:t>
            </a:r>
          </a:p>
          <a:p>
            <a:pPr marL="0" indent="0" algn="just">
              <a:buNone/>
            </a:pPr>
            <a:r>
              <a:rPr lang="el-GR" sz="2000" dirty="0" smtClean="0"/>
              <a:t>Μετά από μια θεραπεία με ισχυρά κατά της λιπαρότητας προϊόντα θα πρέπει να χρησιμοποιήσουμε προϊόντα που περιέχουν λιπαρές και υγραντικές ουσίες ώστε να αντικαταστήσουμε τόσο την λιπαρή όσο και την υδατική φάση της ενδιάμεσης ουσίας που απομακρύναμε. Παραδείγματα τέτοιων ουσιών είναι τα </a:t>
            </a:r>
            <a:r>
              <a:rPr lang="el-GR" sz="2000" dirty="0" err="1" smtClean="0"/>
              <a:t>λιποσώματα</a:t>
            </a:r>
            <a:r>
              <a:rPr lang="el-GR" sz="2000" dirty="0" smtClean="0"/>
              <a:t> και τα </a:t>
            </a:r>
            <a:r>
              <a:rPr lang="el-GR" sz="2000" dirty="0" err="1" smtClean="0"/>
              <a:t>κηραμίδια</a:t>
            </a:r>
            <a:r>
              <a:rPr lang="el-GR" sz="2000" dirty="0" smtClean="0"/>
              <a:t> (λιπαρή φάση) και η </a:t>
            </a:r>
            <a:r>
              <a:rPr lang="el-GR" sz="2000" dirty="0" err="1" smtClean="0"/>
              <a:t>σορβιτόλη</a:t>
            </a:r>
            <a:r>
              <a:rPr lang="el-GR" sz="2000" dirty="0" smtClean="0"/>
              <a:t>, </a:t>
            </a:r>
            <a:r>
              <a:rPr lang="el-GR" sz="2000" dirty="0" err="1" smtClean="0"/>
              <a:t>προπυλενογλυκόλη</a:t>
            </a:r>
            <a:r>
              <a:rPr lang="el-GR" sz="2000" dirty="0" smtClean="0"/>
              <a:t>, </a:t>
            </a:r>
            <a:r>
              <a:rPr lang="el-GR" sz="2000" dirty="0" err="1" smtClean="0"/>
              <a:t>γλυκερόλη</a:t>
            </a:r>
            <a:r>
              <a:rPr lang="el-GR" sz="2000" dirty="0" smtClean="0"/>
              <a:t> (υδατική φάση).</a:t>
            </a:r>
            <a:endParaRPr lang="el-G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16632"/>
            <a:ext cx="7467600" cy="652934"/>
          </a:xfrm>
        </p:spPr>
        <p:txBody>
          <a:bodyPr/>
          <a:lstStyle/>
          <a:p>
            <a:pPr algn="ctr"/>
            <a:r>
              <a:rPr lang="el-GR" dirty="0" err="1" smtClean="0"/>
              <a:t>μεμβρανη</a:t>
            </a:r>
            <a:r>
              <a:rPr lang="el-GR" dirty="0" smtClean="0"/>
              <a:t> </a:t>
            </a:r>
            <a:r>
              <a:rPr lang="en-US" dirty="0" smtClean="0"/>
              <a:t>rein</a:t>
            </a:r>
            <a:endParaRPr lang="el-GR" dirty="0"/>
          </a:p>
        </p:txBody>
      </p:sp>
      <p:sp>
        <p:nvSpPr>
          <p:cNvPr id="3" name="2 - Θέση περιεχομένου"/>
          <p:cNvSpPr>
            <a:spLocks noGrp="1"/>
          </p:cNvSpPr>
          <p:nvPr>
            <p:ph sz="quarter" idx="1"/>
          </p:nvPr>
        </p:nvSpPr>
        <p:spPr>
          <a:xfrm>
            <a:off x="539552" y="764704"/>
            <a:ext cx="7467600" cy="1440160"/>
          </a:xfrm>
        </p:spPr>
        <p:txBody>
          <a:bodyPr>
            <a:normAutofit/>
          </a:bodyPr>
          <a:lstStyle/>
          <a:p>
            <a:pPr marL="0" indent="0" algn="just">
              <a:buNone/>
            </a:pPr>
            <a:r>
              <a:rPr lang="el-GR" sz="2000" dirty="0" smtClean="0"/>
              <a:t>Το τρίτο και πιο λεπτό φράγμα είναι η μεμβράνη </a:t>
            </a:r>
            <a:r>
              <a:rPr lang="en-US" sz="2000" dirty="0" smtClean="0"/>
              <a:t>Rein </a:t>
            </a:r>
            <a:r>
              <a:rPr lang="el-GR" sz="2000" dirty="0" smtClean="0"/>
              <a:t>που βρίσκεται στη βάση της κεράτινης στοιβάδας και εμποδίζει την διακίνηση ιόντων και νερού.</a:t>
            </a:r>
          </a:p>
          <a:p>
            <a:pPr marL="0" indent="0" algn="just">
              <a:buNone/>
            </a:pPr>
            <a:endParaRPr lang="el-G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88640"/>
            <a:ext cx="7467600" cy="580926"/>
          </a:xfrm>
        </p:spPr>
        <p:txBody>
          <a:bodyPr/>
          <a:lstStyle/>
          <a:p>
            <a:pPr algn="ctr"/>
            <a:r>
              <a:rPr lang="el-GR" dirty="0" err="1" smtClean="0"/>
              <a:t>αφυδατωση</a:t>
            </a:r>
            <a:r>
              <a:rPr lang="el-GR" dirty="0" smtClean="0"/>
              <a:t> </a:t>
            </a:r>
            <a:r>
              <a:rPr lang="el-GR" dirty="0" err="1" smtClean="0"/>
              <a:t>τησ</a:t>
            </a:r>
            <a:r>
              <a:rPr lang="el-GR" dirty="0" smtClean="0"/>
              <a:t> </a:t>
            </a:r>
            <a:r>
              <a:rPr lang="el-GR" dirty="0" err="1" smtClean="0"/>
              <a:t>επιδερμιδασ</a:t>
            </a:r>
            <a:endParaRPr lang="el-GR" dirty="0"/>
          </a:p>
        </p:txBody>
      </p:sp>
      <p:sp>
        <p:nvSpPr>
          <p:cNvPr id="3" name="2 - Θέση περιεχομένου"/>
          <p:cNvSpPr>
            <a:spLocks noGrp="1"/>
          </p:cNvSpPr>
          <p:nvPr>
            <p:ph sz="quarter" idx="1"/>
          </p:nvPr>
        </p:nvSpPr>
        <p:spPr>
          <a:xfrm>
            <a:off x="539552" y="764704"/>
            <a:ext cx="7467600" cy="4873752"/>
          </a:xfrm>
        </p:spPr>
        <p:txBody>
          <a:bodyPr>
            <a:normAutofit lnSpcReduction="10000"/>
          </a:bodyPr>
          <a:lstStyle/>
          <a:p>
            <a:pPr marL="0" indent="0" algn="just">
              <a:buNone/>
            </a:pPr>
            <a:r>
              <a:rPr lang="el-GR" sz="2000" dirty="0" smtClean="0"/>
              <a:t>Η αφυδάτωση είναι μια κατάσταση που προκύπτει όταν η υγρασία της κερατίνης στοιβάδας μειωθεί κάτω από 10%. Το δέρμα τότε παρουσιάζει</a:t>
            </a:r>
            <a:r>
              <a:rPr lang="en-US" sz="2000" dirty="0" smtClean="0"/>
              <a:t>:</a:t>
            </a:r>
          </a:p>
          <a:p>
            <a:pPr algn="just">
              <a:buFont typeface="Wingdings" pitchFamily="2" charset="2"/>
              <a:buChar char="Ø"/>
            </a:pPr>
            <a:r>
              <a:rPr lang="el-GR" sz="2000" dirty="0" smtClean="0"/>
              <a:t>Μειωμένη ελαστικότητα και δυσάρεστη αίσθηση (τραβάει).</a:t>
            </a:r>
          </a:p>
          <a:p>
            <a:pPr algn="just">
              <a:buFont typeface="Wingdings" pitchFamily="2" charset="2"/>
              <a:buChar char="Ø"/>
            </a:pPr>
            <a:r>
              <a:rPr lang="el-GR" sz="2000" dirty="0" smtClean="0"/>
              <a:t>Σκασίματα και ξεφλούδισμα.</a:t>
            </a:r>
          </a:p>
          <a:p>
            <a:pPr algn="just">
              <a:buFont typeface="Wingdings" pitchFamily="2" charset="2"/>
              <a:buChar char="Ø"/>
            </a:pPr>
            <a:r>
              <a:rPr lang="el-GR" sz="2000" dirty="0" smtClean="0"/>
              <a:t>Κνησμό (φαγούρα).</a:t>
            </a:r>
          </a:p>
          <a:p>
            <a:pPr algn="just">
              <a:buFont typeface="Wingdings" pitchFamily="2" charset="2"/>
              <a:buChar char="Ø"/>
            </a:pPr>
            <a:r>
              <a:rPr lang="el-GR" sz="2000" dirty="0" smtClean="0"/>
              <a:t>Θαμπή και κουρασμένη όψη.</a:t>
            </a:r>
          </a:p>
          <a:p>
            <a:pPr algn="just">
              <a:buFont typeface="Wingdings" pitchFamily="2" charset="2"/>
              <a:buChar char="Ø"/>
            </a:pPr>
            <a:r>
              <a:rPr lang="el-GR" sz="2000" dirty="0" smtClean="0"/>
              <a:t>Ερεθισμό.</a:t>
            </a:r>
          </a:p>
          <a:p>
            <a:pPr algn="just">
              <a:buFont typeface="Wingdings" pitchFamily="2" charset="2"/>
              <a:buChar char="Ø"/>
            </a:pPr>
            <a:r>
              <a:rPr lang="el-GR" sz="2000" dirty="0" smtClean="0"/>
              <a:t>Ευαισθησία.</a:t>
            </a:r>
          </a:p>
          <a:p>
            <a:pPr algn="just">
              <a:buFont typeface="Wingdings" pitchFamily="2" charset="2"/>
              <a:buChar char="Ø"/>
            </a:pPr>
            <a:r>
              <a:rPr lang="el-GR" sz="2000" dirty="0" smtClean="0"/>
              <a:t>Λεπτές ρυτίδες κυρίως στις περιοχές αυξημένης κινητικότητας λόγω έκφρασης.</a:t>
            </a:r>
          </a:p>
          <a:p>
            <a:pPr marL="0" indent="0" algn="just">
              <a:buNone/>
            </a:pPr>
            <a:r>
              <a:rPr lang="el-GR" sz="2000" dirty="0" smtClean="0"/>
              <a:t>Αφυδάτωση εμφανίζουν κυρίως τα ξηρά και </a:t>
            </a:r>
            <a:r>
              <a:rPr lang="el-GR" sz="2000" dirty="0" err="1" smtClean="0"/>
              <a:t>γηρασμένα</a:t>
            </a:r>
            <a:r>
              <a:rPr lang="el-GR" sz="2000" dirty="0" smtClean="0"/>
              <a:t> δέρματα, όμως είναι μια κατάσταση που μπορεί να εμφανιστεί σε κάθε τύπο δέρματος.</a:t>
            </a:r>
          </a:p>
          <a:p>
            <a:pPr>
              <a:buNone/>
            </a:pPr>
            <a:endParaRPr lang="el-G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0" y="836712"/>
            <a:ext cx="216024" cy="5688632"/>
          </a:xfrm>
        </p:spPr>
        <p:txBody>
          <a:bodyPr>
            <a:normAutofit/>
          </a:bodyPr>
          <a:lstStyle/>
          <a:p>
            <a:endParaRPr lang="el-GR" sz="800" dirty="0"/>
          </a:p>
        </p:txBody>
      </p:sp>
      <p:pic>
        <p:nvPicPr>
          <p:cNvPr id="4" name="3 - Θέση περιεχομένου" descr="79e08f32fa8a036f84441baab7b7a7ff_XL.jpg"/>
          <p:cNvPicPr>
            <a:picLocks noGrp="1" noChangeAspect="1"/>
          </p:cNvPicPr>
          <p:nvPr>
            <p:ph sz="quarter" idx="1"/>
          </p:nvPr>
        </p:nvPicPr>
        <p:blipFill>
          <a:blip r:embed="rId2" cstate="print"/>
          <a:stretch>
            <a:fillRect/>
          </a:stretch>
        </p:blipFill>
        <p:spPr>
          <a:xfrm>
            <a:off x="251520" y="1268760"/>
            <a:ext cx="4294894" cy="3600400"/>
          </a:xfrm>
        </p:spPr>
      </p:pic>
      <p:pic>
        <p:nvPicPr>
          <p:cNvPr id="5" name="4 - Εικόνα" descr="dry, dehydrated skin.JPG"/>
          <p:cNvPicPr>
            <a:picLocks noChangeAspect="1"/>
          </p:cNvPicPr>
          <p:nvPr/>
        </p:nvPicPr>
        <p:blipFill>
          <a:blip r:embed="rId3" cstate="print"/>
          <a:stretch>
            <a:fillRect/>
          </a:stretch>
        </p:blipFill>
        <p:spPr>
          <a:xfrm>
            <a:off x="5076056" y="836711"/>
            <a:ext cx="3312368" cy="4003867"/>
          </a:xfrm>
          <a:prstGeom prst="rect">
            <a:avLst/>
          </a:prstGeom>
        </p:spPr>
      </p:pic>
      <p:sp>
        <p:nvSpPr>
          <p:cNvPr id="6" name="5 - TextBox"/>
          <p:cNvSpPr txBox="1"/>
          <p:nvPr/>
        </p:nvSpPr>
        <p:spPr>
          <a:xfrm>
            <a:off x="3203848" y="5085184"/>
            <a:ext cx="2674643" cy="307777"/>
          </a:xfrm>
          <a:prstGeom prst="rect">
            <a:avLst/>
          </a:prstGeom>
          <a:noFill/>
        </p:spPr>
        <p:txBody>
          <a:bodyPr wrap="none" rtlCol="0">
            <a:spAutoFit/>
          </a:bodyPr>
          <a:lstStyle/>
          <a:p>
            <a:r>
              <a:rPr lang="el-GR" sz="1400" dirty="0" smtClean="0"/>
              <a:t>Εικόνες αφυδατωμένου δέρματος</a:t>
            </a:r>
            <a:endParaRPr lang="el-GR"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88640"/>
            <a:ext cx="7467600" cy="580926"/>
          </a:xfrm>
        </p:spPr>
        <p:txBody>
          <a:bodyPr/>
          <a:lstStyle/>
          <a:p>
            <a:pPr algn="ctr"/>
            <a:r>
              <a:rPr lang="el-GR" dirty="0" err="1" smtClean="0"/>
              <a:t>αιτιεσ</a:t>
            </a:r>
            <a:r>
              <a:rPr lang="el-GR" dirty="0" smtClean="0"/>
              <a:t> </a:t>
            </a:r>
            <a:r>
              <a:rPr lang="el-GR" dirty="0" err="1" smtClean="0"/>
              <a:t>αφυδατωσησ</a:t>
            </a:r>
            <a:endParaRPr lang="el-GR" dirty="0"/>
          </a:p>
        </p:txBody>
      </p:sp>
      <p:sp>
        <p:nvSpPr>
          <p:cNvPr id="3" name="2 - Θέση περιεχομένου"/>
          <p:cNvSpPr>
            <a:spLocks noGrp="1"/>
          </p:cNvSpPr>
          <p:nvPr>
            <p:ph sz="quarter" idx="1"/>
          </p:nvPr>
        </p:nvSpPr>
        <p:spPr>
          <a:xfrm>
            <a:off x="467544" y="764704"/>
            <a:ext cx="7467600" cy="5400600"/>
          </a:xfrm>
        </p:spPr>
        <p:txBody>
          <a:bodyPr>
            <a:normAutofit/>
          </a:bodyPr>
          <a:lstStyle/>
          <a:p>
            <a:pPr>
              <a:buFont typeface="Wingdings" pitchFamily="2" charset="2"/>
              <a:buChar char="Ø"/>
            </a:pPr>
            <a:r>
              <a:rPr lang="el-GR" sz="2000" dirty="0" smtClean="0"/>
              <a:t>Χρήση απορρυπαντικών</a:t>
            </a:r>
          </a:p>
          <a:p>
            <a:pPr>
              <a:buFont typeface="Wingdings" pitchFamily="2" charset="2"/>
              <a:buChar char="Ø"/>
            </a:pPr>
            <a:r>
              <a:rPr lang="el-GR" sz="2000" dirty="0" smtClean="0"/>
              <a:t>Κλιματολογικές συνθήκες (κρύο, δυνατός άνεμος, ζέστη)</a:t>
            </a:r>
          </a:p>
          <a:p>
            <a:pPr>
              <a:buFont typeface="Wingdings" pitchFamily="2" charset="2"/>
              <a:buChar char="Ø"/>
            </a:pPr>
            <a:r>
              <a:rPr lang="el-GR" sz="2000" dirty="0" smtClean="0"/>
              <a:t>Έκθεση στον ήλιο</a:t>
            </a:r>
          </a:p>
          <a:p>
            <a:pPr>
              <a:buFont typeface="Wingdings" pitchFamily="2" charset="2"/>
              <a:buChar char="Ø"/>
            </a:pPr>
            <a:r>
              <a:rPr lang="el-GR" sz="2000" dirty="0" smtClean="0"/>
              <a:t>Ηλικία</a:t>
            </a:r>
          </a:p>
          <a:p>
            <a:pPr>
              <a:buFont typeface="Wingdings" pitchFamily="2" charset="2"/>
              <a:buChar char="Ø"/>
            </a:pPr>
            <a:r>
              <a:rPr lang="el-GR" sz="2000" dirty="0" smtClean="0"/>
              <a:t>Άγχος</a:t>
            </a:r>
          </a:p>
          <a:p>
            <a:pPr>
              <a:buFont typeface="Wingdings" pitchFamily="2" charset="2"/>
              <a:buChar char="Ø"/>
            </a:pPr>
            <a:r>
              <a:rPr lang="el-GR" sz="2000" dirty="0" smtClean="0"/>
              <a:t>Μειωμένη λήψη νερού</a:t>
            </a:r>
          </a:p>
          <a:p>
            <a:pPr>
              <a:buFont typeface="Wingdings" pitchFamily="2" charset="2"/>
              <a:buChar char="Ø"/>
            </a:pPr>
            <a:r>
              <a:rPr lang="el-GR" sz="2000" dirty="0" smtClean="0"/>
              <a:t>Ασθένειες (ψωρίαση, διαβήτης, θυρεοειδής, πυρετός, διάρροια, έμετοι, νεφρική ανεπάρκεια)</a:t>
            </a:r>
          </a:p>
          <a:p>
            <a:pPr>
              <a:buFont typeface="Wingdings" pitchFamily="2" charset="2"/>
              <a:buChar char="Ø"/>
            </a:pPr>
            <a:r>
              <a:rPr lang="el-GR" sz="2000" dirty="0" smtClean="0"/>
              <a:t>Κακή διατροφή</a:t>
            </a:r>
          </a:p>
          <a:p>
            <a:pPr>
              <a:buFont typeface="Wingdings" pitchFamily="2" charset="2"/>
              <a:buChar char="Ø"/>
            </a:pPr>
            <a:r>
              <a:rPr lang="el-GR" sz="2000" dirty="0" smtClean="0"/>
              <a:t>Κάπνισμα</a:t>
            </a:r>
          </a:p>
          <a:p>
            <a:pPr>
              <a:buFont typeface="Wingdings" pitchFamily="2" charset="2"/>
              <a:buChar char="Ø"/>
            </a:pPr>
            <a:r>
              <a:rPr lang="el-GR" sz="2000" dirty="0" smtClean="0"/>
              <a:t>Αλκοόλ</a:t>
            </a:r>
          </a:p>
          <a:p>
            <a:pPr>
              <a:buFont typeface="Wingdings" pitchFamily="2" charset="2"/>
              <a:buChar char="Ø"/>
            </a:pPr>
            <a:r>
              <a:rPr lang="el-GR" sz="2000" dirty="0" smtClean="0"/>
              <a:t>Ανεπαρκής ύπνος</a:t>
            </a:r>
          </a:p>
          <a:p>
            <a:pPr>
              <a:buFont typeface="Wingdings" pitchFamily="2" charset="2"/>
              <a:buChar char="Ø"/>
            </a:pPr>
            <a:r>
              <a:rPr lang="el-GR" sz="2000" dirty="0" smtClean="0"/>
              <a:t>Λήψη φαρμάκων (πχ φάρμακα κατά της ακμής)</a:t>
            </a:r>
            <a:endParaRPr lang="el-G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88640"/>
            <a:ext cx="7467600" cy="580926"/>
          </a:xfrm>
        </p:spPr>
        <p:txBody>
          <a:bodyPr/>
          <a:lstStyle/>
          <a:p>
            <a:pPr algn="ctr"/>
            <a:r>
              <a:rPr lang="el-GR" dirty="0" err="1" smtClean="0"/>
              <a:t>μεθοδοι</a:t>
            </a:r>
            <a:r>
              <a:rPr lang="el-GR" dirty="0" smtClean="0"/>
              <a:t> </a:t>
            </a:r>
            <a:r>
              <a:rPr lang="el-GR" dirty="0" err="1" smtClean="0"/>
              <a:t>περιποιησησ</a:t>
            </a:r>
            <a:r>
              <a:rPr lang="el-GR" dirty="0" smtClean="0"/>
              <a:t> </a:t>
            </a:r>
            <a:r>
              <a:rPr lang="el-GR" dirty="0" err="1" smtClean="0"/>
              <a:t>αφυδατωμενου</a:t>
            </a:r>
            <a:r>
              <a:rPr lang="el-GR" dirty="0" smtClean="0"/>
              <a:t> </a:t>
            </a:r>
            <a:r>
              <a:rPr lang="el-GR" dirty="0" err="1" smtClean="0"/>
              <a:t>δερματοσ</a:t>
            </a:r>
            <a:endParaRPr lang="el-GR" dirty="0"/>
          </a:p>
        </p:txBody>
      </p:sp>
      <p:sp>
        <p:nvSpPr>
          <p:cNvPr id="3" name="2 - Θέση περιεχομένου"/>
          <p:cNvSpPr>
            <a:spLocks noGrp="1"/>
          </p:cNvSpPr>
          <p:nvPr>
            <p:ph sz="quarter" idx="1"/>
          </p:nvPr>
        </p:nvSpPr>
        <p:spPr>
          <a:xfrm>
            <a:off x="611560" y="836712"/>
            <a:ext cx="7467600" cy="4320480"/>
          </a:xfrm>
        </p:spPr>
        <p:txBody>
          <a:bodyPr/>
          <a:lstStyle/>
          <a:p>
            <a:pPr marL="0" indent="0" algn="just">
              <a:buNone/>
            </a:pPr>
            <a:r>
              <a:rPr lang="el-GR" sz="2000" dirty="0" smtClean="0"/>
              <a:t>Το αφυδατωμένο δέρμα μπορούμε να το περιποιηθούμε με τους εξής τρόπους</a:t>
            </a:r>
            <a:r>
              <a:rPr lang="en-US" sz="2000" dirty="0" smtClean="0"/>
              <a:t>:</a:t>
            </a:r>
          </a:p>
          <a:p>
            <a:pPr marL="252000" indent="-252000" algn="just">
              <a:buSzPct val="85000"/>
              <a:buFont typeface="+mj-lt"/>
              <a:buAutoNum type="arabicPeriod"/>
            </a:pPr>
            <a:r>
              <a:rPr lang="el-GR" sz="2000" dirty="0" smtClean="0"/>
              <a:t>Με προϊόντα</a:t>
            </a:r>
            <a:r>
              <a:rPr lang="en-US" sz="2000" dirty="0" smtClean="0"/>
              <a:t>:</a:t>
            </a:r>
          </a:p>
          <a:p>
            <a:pPr marL="432000" indent="-252000" algn="just">
              <a:buFont typeface="Wingdings" pitchFamily="2" charset="2"/>
              <a:buChar char="Ø"/>
            </a:pPr>
            <a:r>
              <a:rPr lang="el-GR" sz="2000" dirty="0" smtClean="0"/>
              <a:t>Κρέμες</a:t>
            </a:r>
          </a:p>
          <a:p>
            <a:pPr marL="432000" indent="-252000" algn="just">
              <a:buFont typeface="Wingdings" pitchFamily="2" charset="2"/>
              <a:buChar char="Ø"/>
            </a:pPr>
            <a:r>
              <a:rPr lang="el-GR" sz="2000" dirty="0" smtClean="0"/>
              <a:t>Μάσκες</a:t>
            </a:r>
          </a:p>
          <a:p>
            <a:pPr marL="432000" indent="-252000" algn="just">
              <a:buFont typeface="Wingdings" pitchFamily="2" charset="2"/>
              <a:buChar char="Ø"/>
            </a:pPr>
            <a:r>
              <a:rPr lang="el-GR" sz="2000" dirty="0" smtClean="0"/>
              <a:t>Αμπούλες και </a:t>
            </a:r>
            <a:r>
              <a:rPr lang="en-US" sz="2000" dirty="0" smtClean="0"/>
              <a:t>serum</a:t>
            </a:r>
            <a:endParaRPr lang="el-GR" sz="2000" dirty="0" smtClean="0"/>
          </a:p>
          <a:p>
            <a:pPr marL="252000" indent="-252000" algn="just">
              <a:buSzPct val="85000"/>
              <a:buFont typeface="+mj-lt"/>
              <a:buAutoNum type="arabicPeriod" startAt="2"/>
            </a:pPr>
            <a:r>
              <a:rPr lang="el-GR" sz="2000" dirty="0" smtClean="0"/>
              <a:t>Μάλαξη</a:t>
            </a:r>
          </a:p>
          <a:p>
            <a:pPr marL="252000" indent="-252000" algn="just">
              <a:buSzPct val="85000"/>
              <a:buFont typeface="+mj-lt"/>
              <a:buAutoNum type="arabicPeriod" startAt="2"/>
            </a:pPr>
            <a:r>
              <a:rPr lang="el-GR" sz="2000" dirty="0" smtClean="0"/>
              <a:t>Μηχανήματα</a:t>
            </a:r>
            <a:r>
              <a:rPr lang="en-US" sz="2000" dirty="0" smtClean="0"/>
              <a:t>:</a:t>
            </a:r>
          </a:p>
          <a:p>
            <a:pPr marL="432000" indent="-252000" algn="just">
              <a:buFont typeface="Wingdings" pitchFamily="2" charset="2"/>
              <a:buChar char="Ø"/>
            </a:pPr>
            <a:r>
              <a:rPr lang="el-GR" sz="2000" dirty="0" smtClean="0"/>
              <a:t>Ιονισμός</a:t>
            </a:r>
          </a:p>
          <a:p>
            <a:pPr marL="432000" indent="-252000" algn="just">
              <a:buFont typeface="Wingdings" pitchFamily="2" charset="2"/>
              <a:buChar char="Ø"/>
            </a:pPr>
            <a:r>
              <a:rPr lang="el-GR" sz="2000" dirty="0" smtClean="0"/>
              <a:t>Ατμός (</a:t>
            </a:r>
            <a:r>
              <a:rPr lang="en-US" sz="2000" dirty="0" err="1" smtClean="0"/>
              <a:t>vapeur</a:t>
            </a:r>
            <a:r>
              <a:rPr lang="en-US" sz="2000" dirty="0" smtClean="0"/>
              <a:t>)</a:t>
            </a:r>
            <a:endParaRPr lang="el-GR" sz="2000" dirty="0" smtClean="0"/>
          </a:p>
          <a:p>
            <a:pPr marL="432000" indent="-252000" algn="just">
              <a:buFont typeface="Wingdings" pitchFamily="2" charset="2"/>
              <a:buChar char="Ø"/>
            </a:pPr>
            <a:r>
              <a:rPr lang="el-GR" sz="2000" dirty="0" smtClean="0"/>
              <a:t>Υπέρηχοι</a:t>
            </a:r>
          </a:p>
          <a:p>
            <a:pPr marL="457200" indent="-457200">
              <a:buFont typeface="Wingdings" pitchFamily="2" charset="2"/>
              <a:buChar char="Ø"/>
            </a:pPr>
            <a:endParaRPr lang="en-US" dirty="0" smtClean="0"/>
          </a:p>
          <a:p>
            <a:pPr marL="457200" indent="-457200">
              <a:buFont typeface="+mj-lt"/>
              <a:buAutoNum type="arabicPeriod" startAt="2"/>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652934"/>
          </a:xfrm>
        </p:spPr>
        <p:txBody>
          <a:bodyPr/>
          <a:lstStyle/>
          <a:p>
            <a:pPr algn="ctr"/>
            <a:r>
              <a:rPr lang="el-GR" dirty="0" err="1" smtClean="0"/>
              <a:t>Γενικα</a:t>
            </a:r>
            <a:r>
              <a:rPr lang="el-GR" dirty="0" smtClean="0"/>
              <a:t> – </a:t>
            </a:r>
            <a:r>
              <a:rPr lang="el-GR" dirty="0" err="1" smtClean="0"/>
              <a:t>ανατομια</a:t>
            </a:r>
            <a:r>
              <a:rPr lang="el-GR" dirty="0" smtClean="0"/>
              <a:t> </a:t>
            </a:r>
            <a:r>
              <a:rPr lang="el-GR" dirty="0" err="1" smtClean="0"/>
              <a:t>τησ</a:t>
            </a:r>
            <a:r>
              <a:rPr lang="el-GR" dirty="0" smtClean="0"/>
              <a:t> </a:t>
            </a:r>
            <a:r>
              <a:rPr lang="el-GR" dirty="0" err="1" smtClean="0"/>
              <a:t>επιδερμιδασ</a:t>
            </a:r>
            <a:endParaRPr lang="el-GR" dirty="0"/>
          </a:p>
        </p:txBody>
      </p:sp>
      <p:sp>
        <p:nvSpPr>
          <p:cNvPr id="3" name="2 - Θέση περιεχομένου"/>
          <p:cNvSpPr>
            <a:spLocks noGrp="1"/>
          </p:cNvSpPr>
          <p:nvPr>
            <p:ph sz="quarter" idx="1"/>
          </p:nvPr>
        </p:nvSpPr>
        <p:spPr>
          <a:xfrm>
            <a:off x="539552" y="836712"/>
            <a:ext cx="7467600" cy="2664296"/>
          </a:xfrm>
        </p:spPr>
        <p:txBody>
          <a:bodyPr>
            <a:normAutofit/>
          </a:bodyPr>
          <a:lstStyle/>
          <a:p>
            <a:pPr marL="0" indent="0" algn="just">
              <a:buNone/>
            </a:pPr>
            <a:r>
              <a:rPr lang="el-GR" sz="2000" dirty="0" smtClean="0"/>
              <a:t>Η ενυδάτωση της επιδερμίδας είναι από τα πιο σημαντικά στοιχεία της αισθητικής επιστήμης. Η γνώση του μηχανισμού ενυδάτωσης του δέρματος είναι πολύ σημαντική για τον επαγγελματία αισθητικό.</a:t>
            </a:r>
          </a:p>
          <a:p>
            <a:pPr marL="0" indent="0" algn="just">
              <a:buNone/>
            </a:pPr>
            <a:r>
              <a:rPr lang="el-GR" sz="2000" dirty="0" smtClean="0"/>
              <a:t>Το δέρμα αποτελείται από μέσα προς τα έξω από τρία στρώματα</a:t>
            </a:r>
            <a:r>
              <a:rPr lang="en-US" sz="2000" dirty="0" smtClean="0"/>
              <a:t>:</a:t>
            </a:r>
          </a:p>
          <a:p>
            <a:pPr marL="252000" indent="-252000" algn="just">
              <a:buSzPct val="85000"/>
              <a:buFont typeface="+mj-lt"/>
              <a:buAutoNum type="arabicParenR"/>
            </a:pPr>
            <a:r>
              <a:rPr lang="el-GR" sz="2000" dirty="0" smtClean="0"/>
              <a:t>Την επιδερμίδα.</a:t>
            </a:r>
          </a:p>
          <a:p>
            <a:pPr marL="252000" indent="-252000" algn="just">
              <a:buSzPct val="85000"/>
              <a:buFont typeface="+mj-lt"/>
              <a:buAutoNum type="arabicParenR"/>
            </a:pPr>
            <a:r>
              <a:rPr lang="el-GR" sz="2000" dirty="0" smtClean="0"/>
              <a:t>Το χόριο ή κυρίως δέρμα.</a:t>
            </a:r>
          </a:p>
          <a:p>
            <a:pPr marL="252000" indent="-252000" algn="just">
              <a:buSzPct val="85000"/>
              <a:buFont typeface="+mj-lt"/>
              <a:buAutoNum type="arabicParenR"/>
            </a:pPr>
            <a:r>
              <a:rPr lang="el-GR" sz="2000" dirty="0" smtClean="0"/>
              <a:t>Το υπόδερμα.</a:t>
            </a:r>
            <a:endParaRPr lang="el-GR" sz="2000" dirty="0"/>
          </a:p>
        </p:txBody>
      </p:sp>
      <p:pic>
        <p:nvPicPr>
          <p:cNvPr id="4" name="3 - Εικόνα" descr="60_skin1.jpg"/>
          <p:cNvPicPr>
            <a:picLocks noChangeAspect="1"/>
          </p:cNvPicPr>
          <p:nvPr/>
        </p:nvPicPr>
        <p:blipFill>
          <a:blip r:embed="rId2" cstate="print"/>
          <a:stretch>
            <a:fillRect/>
          </a:stretch>
        </p:blipFill>
        <p:spPr>
          <a:xfrm>
            <a:off x="2627784" y="3501008"/>
            <a:ext cx="4752528" cy="27972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0" y="332656"/>
            <a:ext cx="184448" cy="5098578"/>
          </a:xfrm>
        </p:spPr>
        <p:txBody>
          <a:bodyPr>
            <a:normAutofit/>
          </a:bodyPr>
          <a:lstStyle/>
          <a:p>
            <a:endParaRPr lang="el-GR" sz="1000" dirty="0"/>
          </a:p>
        </p:txBody>
      </p:sp>
      <p:sp>
        <p:nvSpPr>
          <p:cNvPr id="3" name="2 - Θέση περιεχομένου"/>
          <p:cNvSpPr>
            <a:spLocks noGrp="1"/>
          </p:cNvSpPr>
          <p:nvPr>
            <p:ph sz="quarter" idx="1"/>
          </p:nvPr>
        </p:nvSpPr>
        <p:spPr>
          <a:xfrm>
            <a:off x="539552" y="332656"/>
            <a:ext cx="7467600" cy="4873752"/>
          </a:xfrm>
        </p:spPr>
        <p:txBody>
          <a:bodyPr>
            <a:normAutofit/>
          </a:bodyPr>
          <a:lstStyle/>
          <a:p>
            <a:pPr marL="0" indent="0" algn="just">
              <a:buNone/>
            </a:pPr>
            <a:r>
              <a:rPr lang="el-GR" sz="2000" dirty="0" smtClean="0"/>
              <a:t>Η επιδερμίδα αποτελείται από μέσα προς τα έξω από πέντε στοιβάδες</a:t>
            </a:r>
            <a:r>
              <a:rPr lang="en-US" sz="2000" dirty="0" smtClean="0"/>
              <a:t>:</a:t>
            </a:r>
          </a:p>
          <a:p>
            <a:pPr marL="252000" indent="-252000" algn="just">
              <a:buSzPct val="85000"/>
              <a:buFont typeface="+mj-lt"/>
              <a:buAutoNum type="arabicParenR"/>
            </a:pPr>
            <a:r>
              <a:rPr lang="el-GR" sz="2000" dirty="0" smtClean="0"/>
              <a:t>Τη βασική.</a:t>
            </a:r>
          </a:p>
          <a:p>
            <a:pPr marL="252000" indent="-252000" algn="just">
              <a:buSzPct val="85000"/>
              <a:buFont typeface="+mj-lt"/>
              <a:buAutoNum type="arabicParenR"/>
            </a:pPr>
            <a:r>
              <a:rPr lang="el-GR" sz="2000" dirty="0" smtClean="0"/>
              <a:t>Την ακανθωτή ή </a:t>
            </a:r>
            <a:r>
              <a:rPr lang="el-GR" sz="2000" dirty="0" err="1" smtClean="0"/>
              <a:t>μαλπιγιανή</a:t>
            </a:r>
            <a:r>
              <a:rPr lang="el-GR" sz="2000" dirty="0" smtClean="0"/>
              <a:t>.</a:t>
            </a:r>
          </a:p>
          <a:p>
            <a:pPr marL="252000" indent="-252000" algn="just">
              <a:buSzPct val="85000"/>
              <a:buFont typeface="+mj-lt"/>
              <a:buAutoNum type="arabicParenR"/>
            </a:pPr>
            <a:r>
              <a:rPr lang="el-GR" sz="2000" dirty="0" smtClean="0"/>
              <a:t>Την κοκκώδη. </a:t>
            </a:r>
          </a:p>
          <a:p>
            <a:pPr marL="252000" indent="-252000" algn="just">
              <a:buSzPct val="85000"/>
              <a:buFont typeface="+mj-lt"/>
              <a:buAutoNum type="arabicParenR"/>
            </a:pPr>
            <a:r>
              <a:rPr lang="el-GR" sz="2000" dirty="0" smtClean="0"/>
              <a:t>Τη διαυγή (βρίσκεται μόνο στις παλάμες και τα πέλματα).</a:t>
            </a:r>
          </a:p>
          <a:p>
            <a:pPr marL="252000" indent="-252000" algn="just">
              <a:buSzPct val="85000"/>
              <a:buFont typeface="+mj-lt"/>
              <a:buAutoNum type="arabicParenR"/>
            </a:pPr>
            <a:r>
              <a:rPr lang="el-GR" sz="2000" dirty="0" smtClean="0"/>
              <a:t>Την κεράτινη.</a:t>
            </a:r>
            <a:endParaRPr lang="el-GR" sz="2000" dirty="0"/>
          </a:p>
        </p:txBody>
      </p:sp>
      <p:pic>
        <p:nvPicPr>
          <p:cNvPr id="4" name="3 - Εικόνα" descr="general-anatomy-31-638.jpg"/>
          <p:cNvPicPr>
            <a:picLocks noChangeAspect="1"/>
          </p:cNvPicPr>
          <p:nvPr/>
        </p:nvPicPr>
        <p:blipFill>
          <a:blip r:embed="rId2" cstate="print"/>
          <a:stretch>
            <a:fillRect/>
          </a:stretch>
        </p:blipFill>
        <p:spPr>
          <a:xfrm>
            <a:off x="2339752" y="2996952"/>
            <a:ext cx="4319309" cy="35917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580926"/>
          </a:xfrm>
        </p:spPr>
        <p:txBody>
          <a:bodyPr/>
          <a:lstStyle/>
          <a:p>
            <a:pPr algn="ctr"/>
            <a:r>
              <a:rPr lang="el-GR" dirty="0" err="1" smtClean="0"/>
              <a:t>Ενυδατωση</a:t>
            </a:r>
            <a:r>
              <a:rPr lang="el-GR" dirty="0" smtClean="0"/>
              <a:t> </a:t>
            </a:r>
            <a:r>
              <a:rPr lang="el-GR" dirty="0" err="1" smtClean="0"/>
              <a:t>τησ</a:t>
            </a:r>
            <a:r>
              <a:rPr lang="el-GR" dirty="0" smtClean="0"/>
              <a:t> </a:t>
            </a:r>
            <a:r>
              <a:rPr lang="el-GR" dirty="0" err="1" smtClean="0"/>
              <a:t>επιδερμιδασ</a:t>
            </a:r>
            <a:endParaRPr lang="el-GR" dirty="0"/>
          </a:p>
        </p:txBody>
      </p:sp>
      <p:sp>
        <p:nvSpPr>
          <p:cNvPr id="3" name="2 - Θέση περιεχομένου"/>
          <p:cNvSpPr>
            <a:spLocks noGrp="1"/>
          </p:cNvSpPr>
          <p:nvPr>
            <p:ph sz="quarter" idx="1"/>
          </p:nvPr>
        </p:nvSpPr>
        <p:spPr>
          <a:xfrm>
            <a:off x="611560" y="692696"/>
            <a:ext cx="7467600" cy="4873752"/>
          </a:xfrm>
        </p:spPr>
        <p:txBody>
          <a:bodyPr>
            <a:normAutofit/>
          </a:bodyPr>
          <a:lstStyle/>
          <a:p>
            <a:pPr marL="0" indent="0" algn="just">
              <a:buNone/>
            </a:pPr>
            <a:r>
              <a:rPr lang="el-GR" sz="2000" dirty="0" smtClean="0"/>
              <a:t>Η επιδερμίδα περιέχει 10-20% υγρασία. Επειδή όμως το δέρμα μας είναι συνεχώς </a:t>
            </a:r>
            <a:r>
              <a:rPr lang="el-GR" sz="2000" dirty="0" err="1" smtClean="0"/>
              <a:t>εκτεθιμένο</a:t>
            </a:r>
            <a:r>
              <a:rPr lang="el-GR" sz="2000" dirty="0" smtClean="0"/>
              <a:t> στο περιβάλλον και επηρεάζεται άμεσα από τις μεταβολές του, ένα ποσοστό αυτής της υγρασίας χάνεται. </a:t>
            </a:r>
          </a:p>
          <a:p>
            <a:pPr marL="0" indent="0" algn="just">
              <a:buNone/>
            </a:pPr>
            <a:r>
              <a:rPr lang="el-GR" sz="2000" dirty="0" smtClean="0"/>
              <a:t>Η υγρασία είναι πολύ σημαντική προκειμένου να διατηρείται η συνοχή και η ελαστικότητα του δέρματος  και για να γίνεται σωστά η διαδικασία της </a:t>
            </a:r>
            <a:r>
              <a:rPr lang="el-GR" sz="2000" dirty="0" err="1" smtClean="0"/>
              <a:t>κερατινοποίησης</a:t>
            </a:r>
            <a:r>
              <a:rPr lang="el-GR" sz="2000" dirty="0" smtClean="0"/>
              <a:t>.</a:t>
            </a:r>
            <a:endParaRPr lang="en-US" sz="2000" dirty="0" smtClean="0"/>
          </a:p>
          <a:p>
            <a:pPr marL="0" indent="0" algn="just">
              <a:buNone/>
            </a:pPr>
            <a:r>
              <a:rPr lang="el-GR" sz="2000" dirty="0" smtClean="0"/>
              <a:t>Για να διατηρούνται τα φυσιολογικά επίπεδα υγρασίας η επιδερμίδα διαθέτει τρείς μηχανισμούς άμυνας – φράγματα</a:t>
            </a:r>
            <a:r>
              <a:rPr lang="en-US" sz="2000" dirty="0" smtClean="0"/>
              <a:t>:</a:t>
            </a:r>
            <a:endParaRPr lang="el-GR" sz="2000" dirty="0" smtClean="0"/>
          </a:p>
          <a:p>
            <a:pPr marL="252000" indent="-252000" algn="just">
              <a:buSzPct val="85000"/>
              <a:buFont typeface="+mj-lt"/>
              <a:buAutoNum type="alphaLcParenR"/>
            </a:pPr>
            <a:r>
              <a:rPr lang="el-GR" sz="2000" dirty="0" smtClean="0"/>
              <a:t>Τον όξινο μανδύα.</a:t>
            </a:r>
          </a:p>
          <a:p>
            <a:pPr marL="252000" indent="-252000" algn="just">
              <a:buSzPct val="85000"/>
              <a:buFont typeface="+mj-lt"/>
              <a:buAutoNum type="alphaLcParenR"/>
            </a:pPr>
            <a:r>
              <a:rPr lang="el-GR" sz="2000" dirty="0" smtClean="0"/>
              <a:t>Το φυσικό συντελεστή ενυδάτωσης (</a:t>
            </a:r>
            <a:r>
              <a:rPr lang="en-US" sz="2000" dirty="0" smtClean="0"/>
              <a:t>NMF)</a:t>
            </a:r>
          </a:p>
          <a:p>
            <a:pPr marL="252000" indent="-252000" algn="just">
              <a:buSzPct val="85000"/>
              <a:buFont typeface="+mj-lt"/>
              <a:buAutoNum type="alphaLcParenR"/>
            </a:pPr>
            <a:r>
              <a:rPr lang="el-GR" sz="2000" dirty="0" smtClean="0"/>
              <a:t>Τη μεμβράνη </a:t>
            </a:r>
            <a:r>
              <a:rPr lang="en-US" sz="2000" dirty="0" smtClean="0"/>
              <a:t>Rein.</a:t>
            </a:r>
            <a:endParaRPr lang="el-GR" sz="20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16632"/>
            <a:ext cx="7467600" cy="580926"/>
          </a:xfrm>
        </p:spPr>
        <p:txBody>
          <a:bodyPr>
            <a:normAutofit/>
          </a:bodyPr>
          <a:lstStyle/>
          <a:p>
            <a:pPr algn="ctr"/>
            <a:r>
              <a:rPr lang="el-GR" dirty="0" err="1" smtClean="0"/>
              <a:t>Οξινοσ</a:t>
            </a:r>
            <a:r>
              <a:rPr lang="el-GR" dirty="0" smtClean="0"/>
              <a:t> </a:t>
            </a:r>
            <a:r>
              <a:rPr lang="el-GR" dirty="0" err="1" smtClean="0"/>
              <a:t>μανδυασ</a:t>
            </a:r>
            <a:endParaRPr lang="el-GR" dirty="0"/>
          </a:p>
        </p:txBody>
      </p:sp>
      <p:sp>
        <p:nvSpPr>
          <p:cNvPr id="3" name="2 - Θέση περιεχομένου"/>
          <p:cNvSpPr>
            <a:spLocks noGrp="1"/>
          </p:cNvSpPr>
          <p:nvPr>
            <p:ph sz="quarter" idx="1"/>
          </p:nvPr>
        </p:nvSpPr>
        <p:spPr>
          <a:xfrm>
            <a:off x="539552" y="692696"/>
            <a:ext cx="7467600" cy="2160240"/>
          </a:xfrm>
        </p:spPr>
        <p:txBody>
          <a:bodyPr>
            <a:normAutofit/>
          </a:bodyPr>
          <a:lstStyle/>
          <a:p>
            <a:pPr marL="0" indent="0" algn="just">
              <a:buNone/>
            </a:pPr>
            <a:r>
              <a:rPr lang="el-GR" sz="2000" dirty="0" smtClean="0"/>
              <a:t>Ονομάζεται και </a:t>
            </a:r>
            <a:r>
              <a:rPr lang="el-GR" sz="2000" dirty="0" err="1" smtClean="0"/>
              <a:t>υδρολιπιδικός</a:t>
            </a:r>
            <a:r>
              <a:rPr lang="el-GR" sz="2000" dirty="0" smtClean="0"/>
              <a:t> μανδύας. Καλύπτει την επιδερμίδα σαν λεπτό φιλμ και είναι το τελευταίο όριο του σώματός μας με το εξωτερικό περιβάλλον. </a:t>
            </a:r>
          </a:p>
          <a:p>
            <a:pPr marL="0" indent="0" algn="just">
              <a:spcBef>
                <a:spcPts val="0"/>
              </a:spcBef>
              <a:buNone/>
            </a:pPr>
            <a:r>
              <a:rPr lang="el-GR" sz="2000" dirty="0" smtClean="0"/>
              <a:t>Αποτελείται από ιδρώτα και σμήγμα τα οποία σχηματίζουν γαλάκτωμα. Το υδατικό μέρος του γαλακτώματος είναι ο ιδρώτας ενώ το λιπαρό είναι το σμήγμα.</a:t>
            </a:r>
            <a:endParaRPr lang="el-GR" sz="2000" dirty="0"/>
          </a:p>
        </p:txBody>
      </p:sp>
      <p:graphicFrame>
        <p:nvGraphicFramePr>
          <p:cNvPr id="4" name="3 - Πίνακας"/>
          <p:cNvGraphicFramePr>
            <a:graphicFrameLocks noGrp="1"/>
          </p:cNvGraphicFramePr>
          <p:nvPr/>
        </p:nvGraphicFramePr>
        <p:xfrm>
          <a:off x="1475656" y="3284984"/>
          <a:ext cx="6096000" cy="2966720"/>
        </p:xfrm>
        <a:graphic>
          <a:graphicData uri="http://schemas.openxmlformats.org/drawingml/2006/table">
            <a:tbl>
              <a:tblPr firstRow="1" bandRow="1">
                <a:tableStyleId>{5C22544A-7EE6-4342-B048-85BDC9FD1C3A}</a:tableStyleId>
              </a:tblPr>
              <a:tblGrid>
                <a:gridCol w="4392488"/>
                <a:gridCol w="1703512"/>
              </a:tblGrid>
              <a:tr h="370840">
                <a:tc gridSpan="2">
                  <a:txBody>
                    <a:bodyPr/>
                    <a:lstStyle/>
                    <a:p>
                      <a:pPr algn="ctr"/>
                      <a:r>
                        <a:rPr lang="el-GR" dirty="0" smtClean="0"/>
                        <a:t>ΕΚΑΤΟΣΤΙΑΙΑ</a:t>
                      </a:r>
                      <a:r>
                        <a:rPr lang="el-GR" baseline="0" dirty="0" smtClean="0"/>
                        <a:t> ΣΥΝΘΕΣΗ ΣΜΗΓΜΑΤΟΣ</a:t>
                      </a:r>
                      <a:endParaRPr lang="el-G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75000"/>
                      </a:schemeClr>
                    </a:solidFill>
                  </a:tcPr>
                </a:tc>
                <a:tc hMerge="1">
                  <a:txBody>
                    <a:bodyPr/>
                    <a:lstStyle/>
                    <a:p>
                      <a:endParaRPr lang="el-GR" dirty="0"/>
                    </a:p>
                  </a:txBody>
                  <a:tcPr/>
                </a:tc>
              </a:tr>
              <a:tr h="370840">
                <a:tc>
                  <a:txBody>
                    <a:bodyPr/>
                    <a:lstStyle/>
                    <a:p>
                      <a:r>
                        <a:rPr lang="el-GR" dirty="0" err="1" smtClean="0"/>
                        <a:t>Τριγλυκερίδια</a:t>
                      </a:r>
                      <a:r>
                        <a:rPr lang="el-GR" baseline="0" dirty="0" smtClean="0"/>
                        <a:t> (λίπος)</a:t>
                      </a:r>
                      <a:endParaRPr lang="el-GR"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l-GR" dirty="0" smtClean="0"/>
                        <a:t>32%</a:t>
                      </a:r>
                      <a:endParaRPr lang="el-GR"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70840">
                <a:tc>
                  <a:txBody>
                    <a:bodyPr/>
                    <a:lstStyle/>
                    <a:p>
                      <a:r>
                        <a:rPr lang="el-GR" dirty="0" smtClean="0"/>
                        <a:t>Ελεύθερα λιπαρά οξέα</a:t>
                      </a:r>
                      <a:endParaRPr lang="el-GR"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l-GR" dirty="0" smtClean="0"/>
                        <a:t>28%</a:t>
                      </a:r>
                      <a:endParaRPr lang="el-GR"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70840">
                <a:tc>
                  <a:txBody>
                    <a:bodyPr/>
                    <a:lstStyle/>
                    <a:p>
                      <a:r>
                        <a:rPr lang="el-GR" dirty="0" smtClean="0"/>
                        <a:t>Κεριά</a:t>
                      </a:r>
                      <a:endParaRPr lang="el-GR"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l-GR" dirty="0" smtClean="0"/>
                        <a:t>14%</a:t>
                      </a:r>
                      <a:endParaRPr lang="el-GR"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70840">
                <a:tc>
                  <a:txBody>
                    <a:bodyPr/>
                    <a:lstStyle/>
                    <a:p>
                      <a:r>
                        <a:rPr lang="el-GR" dirty="0" smtClean="0"/>
                        <a:t>Προβιταμίνη </a:t>
                      </a:r>
                      <a:r>
                        <a:rPr lang="en-US" dirty="0" smtClean="0"/>
                        <a:t>D3</a:t>
                      </a:r>
                      <a:endParaRPr lang="el-GR"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dirty="0" smtClean="0"/>
                        <a:t>9%</a:t>
                      </a:r>
                      <a:endParaRPr lang="el-GR"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70840">
                <a:tc>
                  <a:txBody>
                    <a:bodyPr/>
                    <a:lstStyle/>
                    <a:p>
                      <a:r>
                        <a:rPr lang="el-GR" dirty="0" err="1" smtClean="0"/>
                        <a:t>Υδρογονάναθρακες</a:t>
                      </a:r>
                      <a:endParaRPr lang="el-GR"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l-GR" dirty="0" smtClean="0"/>
                        <a:t>8%</a:t>
                      </a:r>
                      <a:endParaRPr lang="el-GR"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70840">
                <a:tc>
                  <a:txBody>
                    <a:bodyPr/>
                    <a:lstStyle/>
                    <a:p>
                      <a:r>
                        <a:rPr lang="el-GR" dirty="0" err="1" smtClean="0"/>
                        <a:t>Σκουαλένιο</a:t>
                      </a:r>
                      <a:endParaRPr lang="el-GR"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l-GR" dirty="0" smtClean="0"/>
                        <a:t>5%</a:t>
                      </a:r>
                      <a:endParaRPr lang="el-GR"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70840">
                <a:tc>
                  <a:txBody>
                    <a:bodyPr/>
                    <a:lstStyle/>
                    <a:p>
                      <a:r>
                        <a:rPr lang="el-GR" dirty="0" smtClean="0"/>
                        <a:t>Χοληστερόλη &amp; εστέρες της</a:t>
                      </a:r>
                      <a:endParaRPr lang="el-GR"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l-GR" dirty="0" smtClean="0"/>
                        <a:t>4%</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smtClean="0"/>
              <a:t>Ο </a:t>
            </a:r>
            <a:r>
              <a:rPr lang="el-GR" dirty="0" err="1" smtClean="0"/>
              <a:t>ρολοσ</a:t>
            </a:r>
            <a:r>
              <a:rPr lang="el-GR" dirty="0" smtClean="0"/>
              <a:t> του </a:t>
            </a:r>
            <a:r>
              <a:rPr lang="el-GR" dirty="0" err="1" smtClean="0"/>
              <a:t>οξινου</a:t>
            </a:r>
            <a:r>
              <a:rPr lang="el-GR" dirty="0" smtClean="0"/>
              <a:t> </a:t>
            </a:r>
            <a:r>
              <a:rPr lang="el-GR" dirty="0" err="1" smtClean="0"/>
              <a:t>μανδυα</a:t>
            </a:r>
            <a:endParaRPr lang="el-GR" dirty="0"/>
          </a:p>
        </p:txBody>
      </p:sp>
      <p:sp>
        <p:nvSpPr>
          <p:cNvPr id="3" name="2 - Θέση περιεχομένου"/>
          <p:cNvSpPr>
            <a:spLocks noGrp="1"/>
          </p:cNvSpPr>
          <p:nvPr>
            <p:ph sz="quarter" idx="1"/>
          </p:nvPr>
        </p:nvSpPr>
        <p:spPr>
          <a:xfrm>
            <a:off x="467544" y="764704"/>
            <a:ext cx="7467600" cy="2304256"/>
          </a:xfrm>
        </p:spPr>
        <p:txBody>
          <a:bodyPr>
            <a:normAutofit/>
          </a:bodyPr>
          <a:lstStyle/>
          <a:p>
            <a:pPr algn="just">
              <a:buNone/>
            </a:pPr>
            <a:r>
              <a:rPr lang="el-GR" sz="2000" dirty="0" smtClean="0"/>
              <a:t>Ο ρόλος του όξινου μανδύα είναι διπλός</a:t>
            </a:r>
            <a:r>
              <a:rPr lang="en-US" sz="2000" dirty="0" smtClean="0"/>
              <a:t>:</a:t>
            </a:r>
          </a:p>
          <a:p>
            <a:pPr algn="just">
              <a:buFont typeface="Wingdings" pitchFamily="2" charset="2"/>
              <a:buChar char="Ø"/>
            </a:pPr>
            <a:r>
              <a:rPr lang="en-US" sz="2000" dirty="0" smtClean="0"/>
              <a:t>To Ph </a:t>
            </a:r>
            <a:r>
              <a:rPr lang="el-GR" sz="2000" dirty="0" smtClean="0"/>
              <a:t>του όξινου μανδύα είναι όξινο 4,5-6 πράγμα που του δίνει ήπιες </a:t>
            </a:r>
            <a:r>
              <a:rPr lang="el-GR" sz="2000" b="1" dirty="0" err="1" smtClean="0"/>
              <a:t>αντιμικροβιακές</a:t>
            </a:r>
            <a:r>
              <a:rPr lang="el-GR" sz="2000" b="1" dirty="0" smtClean="0"/>
              <a:t> </a:t>
            </a:r>
            <a:r>
              <a:rPr lang="el-GR" sz="2000" dirty="0" smtClean="0"/>
              <a:t>ιδιότητες.</a:t>
            </a:r>
          </a:p>
          <a:p>
            <a:pPr algn="just">
              <a:buFont typeface="Wingdings" pitchFamily="2" charset="2"/>
              <a:buChar char="Ø"/>
            </a:pPr>
            <a:r>
              <a:rPr lang="el-GR" sz="2000" dirty="0" smtClean="0"/>
              <a:t>Ο όξινος μανδύας έχει υδρόφοβο χαρακτήρα και αυτό του επιτρέπει να λειτουργεί ως φράγμα που </a:t>
            </a:r>
            <a:r>
              <a:rPr lang="el-GR" sz="2000" b="1" dirty="0" smtClean="0"/>
              <a:t>εμποδίζει την εξάτμιση του νερού</a:t>
            </a:r>
            <a:r>
              <a:rPr lang="el-GR" sz="2000" dirty="0" smtClean="0"/>
              <a:t> από την επιδερμίδα.</a:t>
            </a:r>
          </a:p>
        </p:txBody>
      </p:sp>
      <p:sp>
        <p:nvSpPr>
          <p:cNvPr id="4" name="3 - TextBox"/>
          <p:cNvSpPr txBox="1"/>
          <p:nvPr/>
        </p:nvSpPr>
        <p:spPr>
          <a:xfrm>
            <a:off x="683568" y="3429000"/>
            <a:ext cx="7632848" cy="1477328"/>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l-GR" dirty="0" smtClean="0"/>
              <a:t>Θα πρέπει όμως να έχουμε </a:t>
            </a:r>
            <a:r>
              <a:rPr lang="el-GR" dirty="0" err="1" smtClean="0"/>
              <a:t>υπόψιν</a:t>
            </a:r>
            <a:r>
              <a:rPr lang="el-GR" dirty="0" smtClean="0"/>
              <a:t> ότι το </a:t>
            </a:r>
            <a:r>
              <a:rPr lang="el-GR" dirty="0" err="1" smtClean="0"/>
              <a:t>υδρολιπιδικό</a:t>
            </a:r>
            <a:r>
              <a:rPr lang="el-GR" dirty="0" smtClean="0"/>
              <a:t> φιλμ του όξινου μανδύα είναι πολύ ευαίσθητο, επηρεάζεται από πολλούς παράγοντες  και μπορεί πολύ εύκολα να σπάσει ή να αλλάξει σύσταση. Ένα δυνατό τρίψιμο με </a:t>
            </a:r>
            <a:r>
              <a:rPr lang="el-GR" dirty="0" err="1" smtClean="0"/>
              <a:t>χαρτομάντηλο</a:t>
            </a:r>
            <a:r>
              <a:rPr lang="el-GR" dirty="0" smtClean="0"/>
              <a:t>, το πλύσιμο με σαπούνι, οι κλιματολογικές συνθήκες, το στρες μπορούν να τον επηρεάσουν δραστικά.</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err="1" smtClean="0"/>
              <a:t>καλλυντικα</a:t>
            </a:r>
            <a:r>
              <a:rPr lang="el-GR" dirty="0" smtClean="0"/>
              <a:t> &amp; </a:t>
            </a:r>
            <a:r>
              <a:rPr lang="el-GR" dirty="0" err="1" smtClean="0"/>
              <a:t>οξινοσ</a:t>
            </a:r>
            <a:r>
              <a:rPr lang="el-GR" dirty="0" smtClean="0"/>
              <a:t> </a:t>
            </a:r>
            <a:r>
              <a:rPr lang="el-GR" dirty="0" err="1" smtClean="0"/>
              <a:t>μανδυασ</a:t>
            </a:r>
            <a:endParaRPr lang="el-GR" dirty="0"/>
          </a:p>
        </p:txBody>
      </p:sp>
      <p:sp>
        <p:nvSpPr>
          <p:cNvPr id="3" name="2 - Θέση περιεχομένου"/>
          <p:cNvSpPr>
            <a:spLocks noGrp="1"/>
          </p:cNvSpPr>
          <p:nvPr>
            <p:ph sz="quarter" idx="1"/>
          </p:nvPr>
        </p:nvSpPr>
        <p:spPr>
          <a:xfrm>
            <a:off x="611560" y="836712"/>
            <a:ext cx="7467600" cy="3528392"/>
          </a:xfrm>
        </p:spPr>
        <p:txBody>
          <a:bodyPr>
            <a:normAutofit/>
          </a:bodyPr>
          <a:lstStyle/>
          <a:p>
            <a:pPr marL="0" indent="0" algn="just">
              <a:buNone/>
            </a:pPr>
            <a:r>
              <a:rPr lang="el-GR" sz="2000" dirty="0" smtClean="0"/>
              <a:t>Η επιστήμη της </a:t>
            </a:r>
            <a:r>
              <a:rPr lang="el-GR" sz="2000" dirty="0" err="1" smtClean="0"/>
              <a:t>κοσμητολογίας</a:t>
            </a:r>
            <a:r>
              <a:rPr lang="el-GR" sz="2000" dirty="0" smtClean="0"/>
              <a:t> έχει βρει πολλές ουσίες που υποκαθιστούν τον όξινο μανδύα όπου αυτός δεν υπάρχει ή τον αφαιρούν όταν κριθεί απαραίτητο.</a:t>
            </a:r>
          </a:p>
          <a:p>
            <a:pPr marL="252000" indent="-252000" algn="just">
              <a:buFont typeface="Wingdings" pitchFamily="2" charset="2"/>
              <a:buChar char="Ø"/>
            </a:pPr>
            <a:r>
              <a:rPr lang="el-GR" sz="2000" dirty="0" smtClean="0"/>
              <a:t>Οι ουσίες που υποκαθιστούν τον όξινο μανδύα είναι οι μαλακτικές ουσίες που περιέχονται στα προϊόντα ενυδάτωσης. </a:t>
            </a:r>
          </a:p>
          <a:p>
            <a:pPr marL="252000" indent="-252000" algn="just">
              <a:buFont typeface="Wingdings" pitchFamily="2" charset="2"/>
              <a:buChar char="Ø"/>
            </a:pPr>
            <a:r>
              <a:rPr lang="el-GR" sz="2000" dirty="0" smtClean="0"/>
              <a:t>Υπάρχουν όμως και περιπτώσεις όπου ο όξινος μανδύας πρέπει να αφαιρεθεί. Για παράδειγμα στην ακμή υπάρχει υπερπαραγωγή σμήγματος πράγμα που δημιουργεί προβλήματα. Σε αυτές τις περιπτώσεις χρησιμοποιούμε σαπούνια που απομακρύνουν τον όξινο μανδύα.</a:t>
            </a:r>
            <a:endParaRPr lang="el-GR" sz="2000" dirty="0"/>
          </a:p>
        </p:txBody>
      </p:sp>
      <p:sp>
        <p:nvSpPr>
          <p:cNvPr id="4" name="3 - TextBox"/>
          <p:cNvSpPr txBox="1"/>
          <p:nvPr/>
        </p:nvSpPr>
        <p:spPr>
          <a:xfrm>
            <a:off x="1115616" y="4365104"/>
            <a:ext cx="6840760" cy="1200329"/>
          </a:xfrm>
          <a:prstGeom prst="rect">
            <a:avLst/>
          </a:prstGeom>
          <a:ln>
            <a:no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l-GR" dirty="0" smtClean="0"/>
              <a:t>Προσοχή! Το δέρμα έχει την ιδιότητα να ανανεώνει τον όξινο μανδύα αν αυτός απομακρυνθεί. Όμως η συνεχής απομάκρυνσή του προκαλεί αφυδάτωση γι’ αυτό η χρήση μιας καλής ενυδατικής κρέμας μετά το πλύσιμο με σαπούνι είναι απαραίτητη.</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116632"/>
            <a:ext cx="7848872" cy="1012974"/>
          </a:xfrm>
        </p:spPr>
        <p:txBody>
          <a:bodyPr>
            <a:noAutofit/>
          </a:bodyPr>
          <a:lstStyle/>
          <a:p>
            <a:pPr algn="ctr"/>
            <a:r>
              <a:rPr lang="el-GR" dirty="0" err="1" smtClean="0"/>
              <a:t>Φυσικοσ</a:t>
            </a:r>
            <a:r>
              <a:rPr lang="el-GR" dirty="0" smtClean="0"/>
              <a:t> </a:t>
            </a:r>
            <a:r>
              <a:rPr lang="el-GR" dirty="0" err="1" smtClean="0"/>
              <a:t>συντελεστησ</a:t>
            </a:r>
            <a:r>
              <a:rPr lang="el-GR" dirty="0" smtClean="0"/>
              <a:t> </a:t>
            </a:r>
            <a:r>
              <a:rPr lang="el-GR" dirty="0" err="1" smtClean="0"/>
              <a:t>ενυδατωσησ</a:t>
            </a:r>
            <a:r>
              <a:rPr lang="en-US" dirty="0" smtClean="0"/>
              <a:t/>
            </a:r>
            <a:br>
              <a:rPr lang="en-US" dirty="0" smtClean="0"/>
            </a:br>
            <a:r>
              <a:rPr lang="el-GR" dirty="0" smtClean="0"/>
              <a:t>(</a:t>
            </a:r>
            <a:r>
              <a:rPr lang="en-US" b="1" dirty="0" smtClean="0"/>
              <a:t>n</a:t>
            </a:r>
            <a:r>
              <a:rPr lang="en-US" dirty="0" smtClean="0"/>
              <a:t>atural </a:t>
            </a:r>
            <a:r>
              <a:rPr lang="en-US" b="1" dirty="0" smtClean="0"/>
              <a:t>m</a:t>
            </a:r>
            <a:r>
              <a:rPr lang="en-US" dirty="0" smtClean="0"/>
              <a:t>oisturizing </a:t>
            </a:r>
            <a:r>
              <a:rPr lang="en-US" b="1" dirty="0" smtClean="0"/>
              <a:t>f</a:t>
            </a:r>
            <a:r>
              <a:rPr lang="en-US" dirty="0" smtClean="0"/>
              <a:t>actor)</a:t>
            </a:r>
            <a:endParaRPr lang="el-GR" dirty="0"/>
          </a:p>
        </p:txBody>
      </p:sp>
      <p:sp>
        <p:nvSpPr>
          <p:cNvPr id="3" name="2 - Θέση περιεχομένου"/>
          <p:cNvSpPr>
            <a:spLocks noGrp="1"/>
          </p:cNvSpPr>
          <p:nvPr>
            <p:ph sz="quarter" idx="1"/>
          </p:nvPr>
        </p:nvSpPr>
        <p:spPr>
          <a:xfrm>
            <a:off x="683568" y="1196752"/>
            <a:ext cx="7560840" cy="4873752"/>
          </a:xfrm>
        </p:spPr>
        <p:txBody>
          <a:bodyPr>
            <a:normAutofit/>
          </a:bodyPr>
          <a:lstStyle/>
          <a:p>
            <a:pPr marL="0" indent="0" algn="just">
              <a:buNone/>
            </a:pPr>
            <a:r>
              <a:rPr lang="el-GR" sz="2000" dirty="0" smtClean="0"/>
              <a:t>Το δεύτερο και πιο ισχυρό φράγμα ενάντια στην αφυδάτωση είναι η </a:t>
            </a:r>
            <a:r>
              <a:rPr lang="el-GR" sz="2000" b="1" dirty="0" smtClean="0"/>
              <a:t>ενδιάμεση ουσία</a:t>
            </a:r>
            <a:r>
              <a:rPr lang="el-GR" sz="2000" dirty="0" smtClean="0"/>
              <a:t>. Βρίσκεται στα κανάλια που δημιουργούνται μεταξύ των κυττάρων της κεράτινης στοιβάδας. </a:t>
            </a:r>
          </a:p>
          <a:p>
            <a:pPr marL="0" indent="0" algn="just">
              <a:buNone/>
            </a:pPr>
            <a:r>
              <a:rPr lang="el-GR" sz="2000" dirty="0" smtClean="0"/>
              <a:t>Τα </a:t>
            </a:r>
            <a:r>
              <a:rPr lang="el-GR" sz="2000" dirty="0" err="1" smtClean="0"/>
              <a:t>κερατινοκύτταρα</a:t>
            </a:r>
            <a:r>
              <a:rPr lang="el-GR" sz="2000" dirty="0" smtClean="0"/>
              <a:t> διατάσσονται όπως τα τούβλα σε ένα τοίχο. Η ενδιάμεση ουσία είναι το </a:t>
            </a:r>
            <a:r>
              <a:rPr lang="en-US" sz="2000" dirty="0" smtClean="0"/>
              <a:t>“</a:t>
            </a:r>
            <a:r>
              <a:rPr lang="el-GR" sz="2000" dirty="0" smtClean="0"/>
              <a:t>τσιμέντο</a:t>
            </a:r>
            <a:r>
              <a:rPr lang="en-US" sz="2000" dirty="0" smtClean="0"/>
              <a:t>”</a:t>
            </a:r>
            <a:r>
              <a:rPr lang="el-GR" sz="2000" dirty="0" smtClean="0"/>
              <a:t> που ενώνει τα </a:t>
            </a:r>
            <a:r>
              <a:rPr lang="el-GR" sz="2000" dirty="0" err="1" smtClean="0"/>
              <a:t>κερατινοκύτταρα</a:t>
            </a:r>
            <a:r>
              <a:rPr lang="el-GR" sz="2000" dirty="0" smtClean="0"/>
              <a:t>.</a:t>
            </a:r>
          </a:p>
          <a:p>
            <a:pPr>
              <a:buNone/>
            </a:pPr>
            <a:endParaRPr lang="el-GR" sz="2000" dirty="0" smtClean="0"/>
          </a:p>
        </p:txBody>
      </p:sp>
      <p:pic>
        <p:nvPicPr>
          <p:cNvPr id="6" name="5 - Εικόνα" descr="stratum-corneum-structure - Copy.jpg"/>
          <p:cNvPicPr>
            <a:picLocks noChangeAspect="1"/>
          </p:cNvPicPr>
          <p:nvPr/>
        </p:nvPicPr>
        <p:blipFill>
          <a:blip r:embed="rId2" cstate="print"/>
          <a:stretch>
            <a:fillRect/>
          </a:stretch>
        </p:blipFill>
        <p:spPr>
          <a:xfrm>
            <a:off x="1763688" y="3140968"/>
            <a:ext cx="5472608" cy="354432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Έλλειψη"/>
          <p:cNvSpPr/>
          <p:nvPr/>
        </p:nvSpPr>
        <p:spPr>
          <a:xfrm>
            <a:off x="8028384" y="5373216"/>
            <a:ext cx="720080" cy="1224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1 - Τίτλος"/>
          <p:cNvSpPr>
            <a:spLocks noGrp="1"/>
          </p:cNvSpPr>
          <p:nvPr>
            <p:ph type="title"/>
          </p:nvPr>
        </p:nvSpPr>
        <p:spPr>
          <a:xfrm>
            <a:off x="9144000" y="1052736"/>
            <a:ext cx="184448" cy="4752528"/>
          </a:xfrm>
        </p:spPr>
        <p:txBody>
          <a:bodyPr>
            <a:normAutofit/>
          </a:bodyPr>
          <a:lstStyle/>
          <a:p>
            <a:endParaRPr lang="el-GR" sz="800" dirty="0"/>
          </a:p>
        </p:txBody>
      </p:sp>
      <p:sp>
        <p:nvSpPr>
          <p:cNvPr id="3" name="2 - Θέση περιεχομένου"/>
          <p:cNvSpPr>
            <a:spLocks noGrp="1"/>
          </p:cNvSpPr>
          <p:nvPr>
            <p:ph sz="quarter" idx="1"/>
          </p:nvPr>
        </p:nvSpPr>
        <p:spPr>
          <a:xfrm>
            <a:off x="683568" y="188640"/>
            <a:ext cx="7467600" cy="4873752"/>
          </a:xfrm>
        </p:spPr>
        <p:txBody>
          <a:bodyPr>
            <a:normAutofit/>
          </a:bodyPr>
          <a:lstStyle/>
          <a:p>
            <a:pPr marL="0" indent="0" algn="just">
              <a:spcBef>
                <a:spcPts val="0"/>
              </a:spcBef>
              <a:spcAft>
                <a:spcPts val="600"/>
              </a:spcAft>
              <a:buNone/>
            </a:pPr>
            <a:r>
              <a:rPr lang="el-GR" sz="2000" dirty="0" smtClean="0"/>
              <a:t>Η ενδιάμεση ουσία αποτελείται όπως και ο όξινος μανδύας από μια ελαιώδη και μια υδατική φάση με τη διαφορά ότι δεν υπάρχει γαλάκτωμα. Τα λιπίδια της ελαιώδους φάσης διατάσσονται σε </a:t>
            </a:r>
            <a:r>
              <a:rPr lang="el-GR" sz="2000" dirty="0" err="1" smtClean="0"/>
              <a:t>διπλοστοιβάδα</a:t>
            </a:r>
            <a:r>
              <a:rPr lang="el-GR" sz="2000" dirty="0" smtClean="0"/>
              <a:t> και ανάμεσά τους βρίσκεται η υδατική φάση δηλαδή ο φυσικός συντελεστής ενυδάτωσης.</a:t>
            </a:r>
          </a:p>
          <a:p>
            <a:pPr marL="0" indent="0" algn="just">
              <a:spcBef>
                <a:spcPts val="0"/>
              </a:spcBef>
              <a:buNone/>
            </a:pPr>
            <a:r>
              <a:rPr lang="el-GR" sz="2000" dirty="0" smtClean="0"/>
              <a:t>Ο φυσικός συντελεστής ενυδάτωσης έχει υγροσκοπικές ιδιότητες δηλαδή απορροφάει υγρασία από την ατμόσφαιρα και με αυτό τον τρόπο ενυδατώνει την κερατίνη.</a:t>
            </a:r>
          </a:p>
          <a:p>
            <a:pPr>
              <a:buNone/>
            </a:pPr>
            <a:endParaRPr lang="el-GR" sz="2000" dirty="0"/>
          </a:p>
        </p:txBody>
      </p:sp>
      <p:pic>
        <p:nvPicPr>
          <p:cNvPr id="6" name="5 - Εικόνα" descr="Screenshot_2019-Copy.png"/>
          <p:cNvPicPr>
            <a:picLocks noChangeAspect="1"/>
          </p:cNvPicPr>
          <p:nvPr/>
        </p:nvPicPr>
        <p:blipFill>
          <a:blip r:embed="rId3" cstate="print"/>
          <a:stretch>
            <a:fillRect/>
          </a:stretch>
        </p:blipFill>
        <p:spPr>
          <a:xfrm>
            <a:off x="827584" y="2996952"/>
            <a:ext cx="7524328" cy="3678327"/>
          </a:xfrm>
          <a:prstGeom prst="rect">
            <a:avLst/>
          </a:prstGeom>
          <a:solidFill>
            <a:schemeClr val="bg1"/>
          </a:solid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1082</TotalTime>
  <Words>1063</Words>
  <Application>Microsoft Office PowerPoint</Application>
  <PresentationFormat>Προβολή στην οθόνη (4:3)</PresentationFormat>
  <Paragraphs>101</Paragraphs>
  <Slides>17</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Προεξοχή</vt:lpstr>
      <vt:lpstr>Ενυδατωση προσωπου</vt:lpstr>
      <vt:lpstr>Γενικα – ανατομια τησ επιδερμιδασ</vt:lpstr>
      <vt:lpstr>Διαφάνεια 3</vt:lpstr>
      <vt:lpstr>Ενυδατωση τησ επιδερμιδασ</vt:lpstr>
      <vt:lpstr>Οξινοσ μανδυασ</vt:lpstr>
      <vt:lpstr>Ο ρολοσ του οξινου μανδυα</vt:lpstr>
      <vt:lpstr>καλλυντικα &amp; οξινοσ μανδυασ</vt:lpstr>
      <vt:lpstr>Φυσικοσ συντελεστησ ενυδατωσησ (natural moisturizing factor)</vt:lpstr>
      <vt:lpstr>Διαφάνεια 9</vt:lpstr>
      <vt:lpstr>Διαφάνεια 10</vt:lpstr>
      <vt:lpstr>Διαφάνεια 11</vt:lpstr>
      <vt:lpstr>επιδραση απο καλλυντικα</vt:lpstr>
      <vt:lpstr>μεμβρανη rein</vt:lpstr>
      <vt:lpstr>αφυδατωση τησ επιδερμιδασ</vt:lpstr>
      <vt:lpstr>Διαφάνεια 15</vt:lpstr>
      <vt:lpstr>αιτιεσ αφυδατωσησ</vt:lpstr>
      <vt:lpstr>μεθοδοι περιποιησησ αφυδατωμενου δερματοσ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Ενυδατωση προσωπου</dc:title>
  <dc:creator>Vaggelis</dc:creator>
  <cp:lastModifiedBy>Vaggelis</cp:lastModifiedBy>
  <cp:revision>97</cp:revision>
  <dcterms:created xsi:type="dcterms:W3CDTF">2019-02-17T15:57:50Z</dcterms:created>
  <dcterms:modified xsi:type="dcterms:W3CDTF">2019-03-10T15:44:30Z</dcterms:modified>
</cp:coreProperties>
</file>