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62" r:id="rId3"/>
    <p:sldId id="263" r:id="rId4"/>
    <p:sldId id="264" r:id="rId5"/>
    <p:sldId id="257" r:id="rId6"/>
    <p:sldId id="270" r:id="rId7"/>
    <p:sldId id="258" r:id="rId8"/>
    <p:sldId id="271" r:id="rId9"/>
    <p:sldId id="272" r:id="rId10"/>
    <p:sldId id="273" r:id="rId11"/>
    <p:sldId id="274" r:id="rId12"/>
    <p:sldId id="275" r:id="rId13"/>
    <p:sldId id="277" r:id="rId14"/>
    <p:sldId id="259" r:id="rId15"/>
    <p:sldId id="260" r:id="rId16"/>
    <p:sldId id="269" r:id="rId17"/>
    <p:sldId id="278" r:id="rId18"/>
    <p:sldId id="279" r:id="rId19"/>
    <p:sldId id="281" r:id="rId20"/>
    <p:sldId id="280" r:id="rId21"/>
    <p:sldId id="282" r:id="rId22"/>
    <p:sldId id="261" r:id="rId23"/>
    <p:sldId id="267" r:id="rId24"/>
    <p:sldId id="268" r:id="rId25"/>
    <p:sldId id="266" r:id="rId26"/>
    <p:sldId id="276" r:id="rId27"/>
    <p:sldId id="284" r:id="rId28"/>
    <p:sldId id="283" r:id="rId29"/>
    <p:sldId id="285" r:id="rId3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8" d="100"/>
          <a:sy n="98" d="100"/>
        </p:scale>
        <p:origin x="-75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F1EEAF-C3A7-47BF-A09D-00153D877877}" type="datetimeFigureOut">
              <a:rPr lang="el-GR" smtClean="0"/>
              <a:pPr/>
              <a:t>30/3/2021</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BD458D-267C-467E-B3B5-A534BDA9DAFB}"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buFont typeface="Wingdings" pitchFamily="2" charset="2"/>
              <a:buNone/>
            </a:pPr>
            <a:endParaRPr lang="el-GR" baseline="0" dirty="0" smtClean="0"/>
          </a:p>
        </p:txBody>
      </p:sp>
      <p:sp>
        <p:nvSpPr>
          <p:cNvPr id="4" name="3 - Θέση αριθμού διαφάνειας"/>
          <p:cNvSpPr>
            <a:spLocks noGrp="1"/>
          </p:cNvSpPr>
          <p:nvPr>
            <p:ph type="sldNum" sz="quarter" idx="10"/>
          </p:nvPr>
        </p:nvSpPr>
        <p:spPr/>
        <p:txBody>
          <a:bodyPr/>
          <a:lstStyle/>
          <a:p>
            <a:fld id="{22BD458D-267C-467E-B3B5-A534BDA9DAFB}" type="slidenum">
              <a:rPr lang="el-GR" smtClean="0"/>
              <a:pPr/>
              <a:t>2</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buFont typeface="Wingdings" pitchFamily="2" charset="2"/>
              <a:buNone/>
            </a:pPr>
            <a:endParaRPr lang="el-GR" dirty="0"/>
          </a:p>
        </p:txBody>
      </p:sp>
      <p:sp>
        <p:nvSpPr>
          <p:cNvPr id="4" name="3 - Θέση αριθμού διαφάνειας"/>
          <p:cNvSpPr>
            <a:spLocks noGrp="1"/>
          </p:cNvSpPr>
          <p:nvPr>
            <p:ph type="sldNum" sz="quarter" idx="10"/>
          </p:nvPr>
        </p:nvSpPr>
        <p:spPr/>
        <p:txBody>
          <a:bodyPr/>
          <a:lstStyle/>
          <a:p>
            <a:fld id="{22BD458D-267C-467E-B3B5-A534BDA9DAFB}" type="slidenum">
              <a:rPr lang="el-GR" smtClean="0"/>
              <a:pPr/>
              <a:t>16</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lvl="0">
              <a:buFont typeface="Wingdings" pitchFamily="2" charset="2"/>
              <a:buNone/>
            </a:pPr>
            <a:endParaRPr lang="el-GR" baseline="0" dirty="0" smtClean="0"/>
          </a:p>
        </p:txBody>
      </p:sp>
      <p:sp>
        <p:nvSpPr>
          <p:cNvPr id="4" name="3 - Θέση αριθμού διαφάνειας"/>
          <p:cNvSpPr>
            <a:spLocks noGrp="1"/>
          </p:cNvSpPr>
          <p:nvPr>
            <p:ph type="sldNum" sz="quarter" idx="10"/>
          </p:nvPr>
        </p:nvSpPr>
        <p:spPr/>
        <p:txBody>
          <a:bodyPr/>
          <a:lstStyle/>
          <a:p>
            <a:fld id="{22BD458D-267C-467E-B3B5-A534BDA9DAFB}" type="slidenum">
              <a:rPr lang="el-GR" smtClean="0"/>
              <a:pPr/>
              <a:t>17</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buFont typeface="Wingdings" pitchFamily="2" charset="2"/>
              <a:buNone/>
            </a:pPr>
            <a:endParaRPr lang="el-GR" dirty="0"/>
          </a:p>
        </p:txBody>
      </p:sp>
      <p:sp>
        <p:nvSpPr>
          <p:cNvPr id="4" name="3 - Θέση αριθμού διαφάνειας"/>
          <p:cNvSpPr>
            <a:spLocks noGrp="1"/>
          </p:cNvSpPr>
          <p:nvPr>
            <p:ph type="sldNum" sz="quarter" idx="10"/>
          </p:nvPr>
        </p:nvSpPr>
        <p:spPr/>
        <p:txBody>
          <a:bodyPr/>
          <a:lstStyle/>
          <a:p>
            <a:fld id="{22BD458D-267C-467E-B3B5-A534BDA9DAFB}" type="slidenum">
              <a:rPr lang="el-GR" smtClean="0"/>
              <a:pPr/>
              <a:t>18</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buFont typeface="Wingdings" pitchFamily="2" charset="2"/>
              <a:buNone/>
            </a:pPr>
            <a:endParaRPr lang="el-GR" dirty="0"/>
          </a:p>
        </p:txBody>
      </p:sp>
      <p:sp>
        <p:nvSpPr>
          <p:cNvPr id="4" name="3 - Θέση αριθμού διαφάνειας"/>
          <p:cNvSpPr>
            <a:spLocks noGrp="1"/>
          </p:cNvSpPr>
          <p:nvPr>
            <p:ph type="sldNum" sz="quarter" idx="10"/>
          </p:nvPr>
        </p:nvSpPr>
        <p:spPr/>
        <p:txBody>
          <a:bodyPr/>
          <a:lstStyle/>
          <a:p>
            <a:fld id="{22BD458D-267C-467E-B3B5-A534BDA9DAFB}" type="slidenum">
              <a:rPr lang="el-GR" smtClean="0"/>
              <a:pPr/>
              <a:t>19</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buFont typeface="Wingdings" pitchFamily="2" charset="2"/>
              <a:buNone/>
            </a:pPr>
            <a:endParaRPr lang="el-GR" dirty="0"/>
          </a:p>
        </p:txBody>
      </p:sp>
      <p:sp>
        <p:nvSpPr>
          <p:cNvPr id="4" name="3 - Θέση αριθμού διαφάνειας"/>
          <p:cNvSpPr>
            <a:spLocks noGrp="1"/>
          </p:cNvSpPr>
          <p:nvPr>
            <p:ph type="sldNum" sz="quarter" idx="10"/>
          </p:nvPr>
        </p:nvSpPr>
        <p:spPr/>
        <p:txBody>
          <a:bodyPr/>
          <a:lstStyle/>
          <a:p>
            <a:fld id="{22BD458D-267C-467E-B3B5-A534BDA9DAFB}" type="slidenum">
              <a:rPr lang="el-GR" smtClean="0"/>
              <a:pPr/>
              <a:t>21</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buFont typeface="Wingdings" pitchFamily="2" charset="2"/>
              <a:buNone/>
            </a:pPr>
            <a:endParaRPr lang="el-GR" dirty="0"/>
          </a:p>
        </p:txBody>
      </p:sp>
      <p:sp>
        <p:nvSpPr>
          <p:cNvPr id="4" name="3 - Θέση αριθμού διαφάνειας"/>
          <p:cNvSpPr>
            <a:spLocks noGrp="1"/>
          </p:cNvSpPr>
          <p:nvPr>
            <p:ph type="sldNum" sz="quarter" idx="10"/>
          </p:nvPr>
        </p:nvSpPr>
        <p:spPr/>
        <p:txBody>
          <a:bodyPr/>
          <a:lstStyle/>
          <a:p>
            <a:fld id="{22BD458D-267C-467E-B3B5-A534BDA9DAFB}" type="slidenum">
              <a:rPr lang="el-GR" smtClean="0"/>
              <a:pPr/>
              <a:t>22</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buFont typeface="Wingdings" pitchFamily="2" charset="2"/>
              <a:buNone/>
            </a:pPr>
            <a:endParaRPr lang="el-GR" dirty="0"/>
          </a:p>
        </p:txBody>
      </p:sp>
      <p:sp>
        <p:nvSpPr>
          <p:cNvPr id="4" name="3 - Θέση αριθμού διαφάνειας"/>
          <p:cNvSpPr>
            <a:spLocks noGrp="1"/>
          </p:cNvSpPr>
          <p:nvPr>
            <p:ph type="sldNum" sz="quarter" idx="10"/>
          </p:nvPr>
        </p:nvSpPr>
        <p:spPr/>
        <p:txBody>
          <a:bodyPr/>
          <a:lstStyle/>
          <a:p>
            <a:fld id="{22BD458D-267C-467E-B3B5-A534BDA9DAFB}" type="slidenum">
              <a:rPr lang="el-GR" smtClean="0"/>
              <a:pPr/>
              <a:t>23</a:t>
            </a:fld>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buFont typeface="Wingdings" pitchFamily="2" charset="2"/>
              <a:buNone/>
            </a:pPr>
            <a:endParaRPr lang="el-GR" dirty="0"/>
          </a:p>
        </p:txBody>
      </p:sp>
      <p:sp>
        <p:nvSpPr>
          <p:cNvPr id="4" name="3 - Θέση αριθμού διαφάνειας"/>
          <p:cNvSpPr>
            <a:spLocks noGrp="1"/>
          </p:cNvSpPr>
          <p:nvPr>
            <p:ph type="sldNum" sz="quarter" idx="10"/>
          </p:nvPr>
        </p:nvSpPr>
        <p:spPr/>
        <p:txBody>
          <a:bodyPr/>
          <a:lstStyle/>
          <a:p>
            <a:fld id="{22BD458D-267C-467E-B3B5-A534BDA9DAFB}" type="slidenum">
              <a:rPr lang="el-GR" smtClean="0"/>
              <a:pPr/>
              <a:t>24</a:t>
            </a:fld>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buFont typeface="Wingdings" pitchFamily="2" charset="2"/>
              <a:buNone/>
            </a:pPr>
            <a:endParaRPr lang="el-GR" dirty="0"/>
          </a:p>
        </p:txBody>
      </p:sp>
      <p:sp>
        <p:nvSpPr>
          <p:cNvPr id="4" name="3 - Θέση αριθμού διαφάνειας"/>
          <p:cNvSpPr>
            <a:spLocks noGrp="1"/>
          </p:cNvSpPr>
          <p:nvPr>
            <p:ph type="sldNum" sz="quarter" idx="10"/>
          </p:nvPr>
        </p:nvSpPr>
        <p:spPr/>
        <p:txBody>
          <a:bodyPr/>
          <a:lstStyle/>
          <a:p>
            <a:fld id="{22BD458D-267C-467E-B3B5-A534BDA9DAFB}" type="slidenum">
              <a:rPr lang="el-GR" smtClean="0"/>
              <a:pPr/>
              <a:t>25</a:t>
            </a:fld>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buFont typeface="Wingdings" pitchFamily="2" charset="2"/>
              <a:buNone/>
            </a:pPr>
            <a:endParaRPr lang="el-GR" dirty="0"/>
          </a:p>
        </p:txBody>
      </p:sp>
      <p:sp>
        <p:nvSpPr>
          <p:cNvPr id="4" name="3 - Θέση αριθμού διαφάνειας"/>
          <p:cNvSpPr>
            <a:spLocks noGrp="1"/>
          </p:cNvSpPr>
          <p:nvPr>
            <p:ph type="sldNum" sz="quarter" idx="10"/>
          </p:nvPr>
        </p:nvSpPr>
        <p:spPr/>
        <p:txBody>
          <a:bodyPr/>
          <a:lstStyle/>
          <a:p>
            <a:fld id="{22BD458D-267C-467E-B3B5-A534BDA9DAFB}" type="slidenum">
              <a:rPr lang="el-GR" smtClean="0"/>
              <a:pPr/>
              <a:t>26</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buFont typeface="Wingdings" pitchFamily="2" charset="2"/>
              <a:buNone/>
            </a:pPr>
            <a:endParaRPr lang="el-GR" dirty="0"/>
          </a:p>
        </p:txBody>
      </p:sp>
      <p:sp>
        <p:nvSpPr>
          <p:cNvPr id="4" name="3 - Θέση αριθμού διαφάνειας"/>
          <p:cNvSpPr>
            <a:spLocks noGrp="1"/>
          </p:cNvSpPr>
          <p:nvPr>
            <p:ph type="sldNum" sz="quarter" idx="10"/>
          </p:nvPr>
        </p:nvSpPr>
        <p:spPr/>
        <p:txBody>
          <a:bodyPr/>
          <a:lstStyle/>
          <a:p>
            <a:fld id="{22BD458D-267C-467E-B3B5-A534BDA9DAFB}" type="slidenum">
              <a:rPr lang="el-GR" smtClean="0"/>
              <a:pPr/>
              <a:t>3</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buFont typeface="Wingdings" pitchFamily="2" charset="2"/>
              <a:buNone/>
            </a:pPr>
            <a:endParaRPr lang="el-GR" dirty="0"/>
          </a:p>
        </p:txBody>
      </p:sp>
      <p:sp>
        <p:nvSpPr>
          <p:cNvPr id="4" name="3 - Θέση αριθμού διαφάνειας"/>
          <p:cNvSpPr>
            <a:spLocks noGrp="1"/>
          </p:cNvSpPr>
          <p:nvPr>
            <p:ph type="sldNum" sz="quarter" idx="10"/>
          </p:nvPr>
        </p:nvSpPr>
        <p:spPr/>
        <p:txBody>
          <a:bodyPr/>
          <a:lstStyle/>
          <a:p>
            <a:fld id="{22BD458D-267C-467E-B3B5-A534BDA9DAFB}" type="slidenum">
              <a:rPr lang="el-GR" smtClean="0"/>
              <a:pPr/>
              <a:t>5</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buFont typeface="Wingdings" pitchFamily="2" charset="2"/>
              <a:buNone/>
            </a:pPr>
            <a:endParaRPr lang="el-GR" dirty="0"/>
          </a:p>
        </p:txBody>
      </p:sp>
      <p:sp>
        <p:nvSpPr>
          <p:cNvPr id="4" name="3 - Θέση αριθμού διαφάνειας"/>
          <p:cNvSpPr>
            <a:spLocks noGrp="1"/>
          </p:cNvSpPr>
          <p:nvPr>
            <p:ph type="sldNum" sz="quarter" idx="10"/>
          </p:nvPr>
        </p:nvSpPr>
        <p:spPr/>
        <p:txBody>
          <a:bodyPr/>
          <a:lstStyle/>
          <a:p>
            <a:fld id="{22BD458D-267C-467E-B3B5-A534BDA9DAFB}" type="slidenum">
              <a:rPr lang="el-GR" smtClean="0"/>
              <a:pPr/>
              <a:t>9</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buFont typeface="Wingdings" pitchFamily="2" charset="2"/>
              <a:buNone/>
            </a:pPr>
            <a:endParaRPr lang="el-GR" dirty="0"/>
          </a:p>
        </p:txBody>
      </p:sp>
      <p:sp>
        <p:nvSpPr>
          <p:cNvPr id="4" name="3 - Θέση αριθμού διαφάνειας"/>
          <p:cNvSpPr>
            <a:spLocks noGrp="1"/>
          </p:cNvSpPr>
          <p:nvPr>
            <p:ph type="sldNum" sz="quarter" idx="10"/>
          </p:nvPr>
        </p:nvSpPr>
        <p:spPr/>
        <p:txBody>
          <a:bodyPr/>
          <a:lstStyle/>
          <a:p>
            <a:fld id="{22BD458D-267C-467E-B3B5-A534BDA9DAFB}" type="slidenum">
              <a:rPr lang="el-GR" smtClean="0"/>
              <a:pPr/>
              <a:t>10</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l-GR" dirty="0"/>
          </a:p>
        </p:txBody>
      </p:sp>
      <p:sp>
        <p:nvSpPr>
          <p:cNvPr id="4" name="3 - Θέση αριθμού διαφάνειας"/>
          <p:cNvSpPr>
            <a:spLocks noGrp="1"/>
          </p:cNvSpPr>
          <p:nvPr>
            <p:ph type="sldNum" sz="quarter" idx="10"/>
          </p:nvPr>
        </p:nvSpPr>
        <p:spPr/>
        <p:txBody>
          <a:bodyPr/>
          <a:lstStyle/>
          <a:p>
            <a:fld id="{22BD458D-267C-467E-B3B5-A534BDA9DAFB}" type="slidenum">
              <a:rPr lang="el-GR" smtClean="0"/>
              <a:pPr/>
              <a:t>11</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buFont typeface="Wingdings" pitchFamily="2" charset="2"/>
              <a:buNone/>
            </a:pPr>
            <a:endParaRPr lang="el-GR" dirty="0"/>
          </a:p>
        </p:txBody>
      </p:sp>
      <p:sp>
        <p:nvSpPr>
          <p:cNvPr id="4" name="3 - Θέση αριθμού διαφάνειας"/>
          <p:cNvSpPr>
            <a:spLocks noGrp="1"/>
          </p:cNvSpPr>
          <p:nvPr>
            <p:ph type="sldNum" sz="quarter" idx="10"/>
          </p:nvPr>
        </p:nvSpPr>
        <p:spPr/>
        <p:txBody>
          <a:bodyPr/>
          <a:lstStyle/>
          <a:p>
            <a:fld id="{22BD458D-267C-467E-B3B5-A534BDA9DAFB}" type="slidenum">
              <a:rPr lang="el-GR" smtClean="0"/>
              <a:pPr/>
              <a:t>12</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buFont typeface="Wingdings" pitchFamily="2" charset="2"/>
              <a:buNone/>
            </a:pPr>
            <a:endParaRPr lang="el-GR" dirty="0"/>
          </a:p>
        </p:txBody>
      </p:sp>
      <p:sp>
        <p:nvSpPr>
          <p:cNvPr id="4" name="3 - Θέση αριθμού διαφάνειας"/>
          <p:cNvSpPr>
            <a:spLocks noGrp="1"/>
          </p:cNvSpPr>
          <p:nvPr>
            <p:ph type="sldNum" sz="quarter" idx="10"/>
          </p:nvPr>
        </p:nvSpPr>
        <p:spPr/>
        <p:txBody>
          <a:bodyPr/>
          <a:lstStyle/>
          <a:p>
            <a:fld id="{22BD458D-267C-467E-B3B5-A534BDA9DAFB}" type="slidenum">
              <a:rPr lang="el-GR" smtClean="0"/>
              <a:pPr/>
              <a:t>13</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buFont typeface="Wingdings" pitchFamily="2" charset="2"/>
              <a:buNone/>
            </a:pPr>
            <a:endParaRPr lang="el-GR" dirty="0"/>
          </a:p>
        </p:txBody>
      </p:sp>
      <p:sp>
        <p:nvSpPr>
          <p:cNvPr id="4" name="3 - Θέση αριθμού διαφάνειας"/>
          <p:cNvSpPr>
            <a:spLocks noGrp="1"/>
          </p:cNvSpPr>
          <p:nvPr>
            <p:ph type="sldNum" sz="quarter" idx="10"/>
          </p:nvPr>
        </p:nvSpPr>
        <p:spPr/>
        <p:txBody>
          <a:bodyPr/>
          <a:lstStyle/>
          <a:p>
            <a:fld id="{22BD458D-267C-467E-B3B5-A534BDA9DAFB}" type="slidenum">
              <a:rPr lang="el-GR" smtClean="0"/>
              <a:pPr/>
              <a:t>15</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1"/>
      </p:bgRef>
    </p:bg>
    <p:spTree>
      <p:nvGrpSpPr>
        <p:cNvPr id="1" name=""/>
        <p:cNvGrpSpPr/>
        <p:nvPr/>
      </p:nvGrpSpPr>
      <p:grpSpPr>
        <a:xfrm>
          <a:off x="0" y="0"/>
          <a:ext cx="0" cy="0"/>
          <a:chOff x="0" y="0"/>
          <a:chExt cx="0" cy="0"/>
        </a:xfrm>
      </p:grpSpPr>
      <p:sp>
        <p:nvSpPr>
          <p:cNvPr id="8" name="7 - Τίτλος"/>
          <p:cNvSpPr>
            <a:spLocks noGrp="1"/>
          </p:cNvSpPr>
          <p:nvPr>
            <p:ph type="ctrTitle"/>
          </p:nvPr>
        </p:nvSpPr>
        <p:spPr>
          <a:xfrm>
            <a:off x="2286000" y="3124200"/>
            <a:ext cx="6172200" cy="1894362"/>
          </a:xfrm>
        </p:spPr>
        <p:txBody>
          <a:bodyPr/>
          <a:lstStyle>
            <a:lvl1pPr>
              <a:defRPr b="1"/>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bwMode="auto">
          <a:xfrm rot="5400000">
            <a:off x="7764621" y="1174097"/>
            <a:ext cx="2286000" cy="381000"/>
          </a:xfrm>
        </p:spPr>
        <p:txBody>
          <a:bodyPr/>
          <a:lstStyle/>
          <a:p>
            <a:fld id="{2342CEA3-3058-4D43-AE35-B3DA76CB4003}" type="datetimeFigureOut">
              <a:rPr lang="el-GR" smtClean="0"/>
              <a:pPr/>
              <a:t>30/3/2021</a:t>
            </a:fld>
            <a:endParaRPr lang="el-GR"/>
          </a:p>
        </p:txBody>
      </p:sp>
      <p:sp>
        <p:nvSpPr>
          <p:cNvPr id="17" name="16 - Θέση υποσέλιδου"/>
          <p:cNvSpPr>
            <a:spLocks noGrp="1"/>
          </p:cNvSpPr>
          <p:nvPr>
            <p:ph type="ftr" sz="quarter" idx="11"/>
          </p:nvPr>
        </p:nvSpPr>
        <p:spPr bwMode="auto">
          <a:xfrm rot="5400000">
            <a:off x="7077269" y="4181669"/>
            <a:ext cx="3657600" cy="384048"/>
          </a:xfrm>
        </p:spPr>
        <p:txBody>
          <a:bodyPr/>
          <a:lstStyle/>
          <a:p>
            <a:endParaRPr lang="el-GR"/>
          </a:p>
        </p:txBody>
      </p:sp>
      <p:sp>
        <p:nvSpPr>
          <p:cNvPr id="10" name="9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 Ευθεία γραμμή σύνδεσης"/>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 Έλλειψη"/>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Έλλειψη"/>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 Έλλειψη"/>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 Έλλειψη"/>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 Θέση αριθμού διαφάνειας"/>
          <p:cNvSpPr>
            <a:spLocks noGrp="1"/>
          </p:cNvSpPr>
          <p:nvPr>
            <p:ph type="sldNum" sz="quarter" idx="12"/>
          </p:nvPr>
        </p:nvSpPr>
        <p:spPr bwMode="auto">
          <a:xfrm>
            <a:off x="1325544" y="4928702"/>
            <a:ext cx="609600" cy="517524"/>
          </a:xfrm>
        </p:spPr>
        <p:txBody>
          <a:bodyPr/>
          <a:lstStyle/>
          <a:p>
            <a:fld id="{D3F1D1C4-C2D9-4231-9FB2-B2D9D97AA41D}"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30/3/2021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1676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30/3/2021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8" name="7 - Θέση περιεχομένου"/>
          <p:cNvSpPr>
            <a:spLocks noGrp="1"/>
          </p:cNvSpPr>
          <p:nvPr>
            <p:ph sz="quarter" idx="1"/>
          </p:nvPr>
        </p:nvSpPr>
        <p:spPr>
          <a:xfrm>
            <a:off x="457200" y="1600200"/>
            <a:ext cx="7467600" cy="487375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4"/>
          </p:nvPr>
        </p:nvSpPr>
        <p:spPr/>
        <p:txBody>
          <a:bodyPr rtlCol="0"/>
          <a:lstStyle/>
          <a:p>
            <a:fld id="{2342CEA3-3058-4D43-AE35-B3DA76CB4003}" type="datetimeFigureOut">
              <a:rPr lang="el-GR" smtClean="0"/>
              <a:pPr/>
              <a:t>30/3/2021</a:t>
            </a:fld>
            <a:endParaRPr lang="el-GR"/>
          </a:p>
        </p:txBody>
      </p:sp>
      <p:sp>
        <p:nvSpPr>
          <p:cNvPr id="9" name="8 - Θέση αριθμού διαφάνειας"/>
          <p:cNvSpPr>
            <a:spLocks noGrp="1"/>
          </p:cNvSpPr>
          <p:nvPr>
            <p:ph type="sldNum" sz="quarter" idx="15"/>
          </p:nvPr>
        </p:nvSpPr>
        <p:spPr/>
        <p:txBody>
          <a:bodyPr rtlCol="0"/>
          <a:lstStyle/>
          <a:p>
            <a:fld id="{D3F1D1C4-C2D9-4231-9FB2-B2D9D97AA41D}" type="slidenum">
              <a:rPr lang="el-GR" smtClean="0"/>
              <a:pPr/>
              <a:t>‹#›</a:t>
            </a:fld>
            <a:endParaRPr lang="el-GR"/>
          </a:p>
        </p:txBody>
      </p:sp>
      <p:sp>
        <p:nvSpPr>
          <p:cNvPr id="10" name="9 - Θέση υποσέλιδου"/>
          <p:cNvSpPr>
            <a:spLocks noGrp="1"/>
          </p:cNvSpPr>
          <p:nvPr>
            <p:ph type="ftr" sz="quarter" idx="16"/>
          </p:nvPr>
        </p:nvSpPr>
        <p:spPr/>
        <p:txBody>
          <a:bodyPr rtlCol="0"/>
          <a:lstStyle/>
          <a:p>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0" y="2895600"/>
            <a:ext cx="6172200" cy="2053590"/>
          </a:xfrm>
        </p:spPr>
        <p:txBody>
          <a:bodyPr/>
          <a:lstStyle>
            <a:lvl1pPr algn="l">
              <a:buNone/>
              <a:defRPr sz="3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bwMode="auto">
          <a:xfrm rot="5400000">
            <a:off x="7763256" y="1170432"/>
            <a:ext cx="2286000" cy="381000"/>
          </a:xfrm>
        </p:spPr>
        <p:txBody>
          <a:bodyPr/>
          <a:lstStyle/>
          <a:p>
            <a:fld id="{2342CEA3-3058-4D43-AE35-B3DA76CB4003}" type="datetimeFigureOut">
              <a:rPr lang="el-GR" smtClean="0"/>
              <a:pPr/>
              <a:t>30/3/2021</a:t>
            </a:fld>
            <a:endParaRPr lang="el-GR"/>
          </a:p>
        </p:txBody>
      </p:sp>
      <p:sp>
        <p:nvSpPr>
          <p:cNvPr id="5" name="4 - Θέση υποσέλιδου"/>
          <p:cNvSpPr>
            <a:spLocks noGrp="1"/>
          </p:cNvSpPr>
          <p:nvPr>
            <p:ph type="ftr" sz="quarter" idx="11"/>
          </p:nvPr>
        </p:nvSpPr>
        <p:spPr bwMode="auto">
          <a:xfrm rot="5400000">
            <a:off x="7077456" y="4178808"/>
            <a:ext cx="3657600" cy="384048"/>
          </a:xfrm>
        </p:spPr>
        <p:txBody>
          <a:bodyPr/>
          <a:lstStyle/>
          <a:p>
            <a:endParaRPr lang="el-GR"/>
          </a:p>
        </p:txBody>
      </p:sp>
      <p:sp>
        <p:nvSpPr>
          <p:cNvPr id="9" name="8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 Έλλειψη"/>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 Έλλειψη"/>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Έλλειψη"/>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Έλλειψη"/>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 Ευθεία γραμμή σύνδεσης"/>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αριθμού διαφάνειας"/>
          <p:cNvSpPr>
            <a:spLocks noGrp="1"/>
          </p:cNvSpPr>
          <p:nvPr>
            <p:ph type="sldNum" sz="quarter" idx="12"/>
          </p:nvPr>
        </p:nvSpPr>
        <p:spPr bwMode="auto">
          <a:xfrm>
            <a:off x="1340616" y="4928702"/>
            <a:ext cx="609600" cy="517524"/>
          </a:xfrm>
        </p:spPr>
        <p:txBody>
          <a:bodyPr/>
          <a:lstStyle/>
          <a:p>
            <a:fld id="{D3F1D1C4-C2D9-4231-9FB2-B2D9D97AA41D}"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30/3/2021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9" name="8 - Θέση περιεχομένου"/>
          <p:cNvSpPr>
            <a:spLocks noGrp="1"/>
          </p:cNvSpPr>
          <p:nvPr>
            <p:ph sz="quarter" idx="1"/>
          </p:nvPr>
        </p:nvSpPr>
        <p:spPr>
          <a:xfrm>
            <a:off x="457200"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270248"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7543800" cy="1143000"/>
          </a:xfrm>
        </p:spPr>
        <p:txBody>
          <a:bodyPr anchor="b"/>
          <a:lstStyle>
            <a:lvl1pPr>
              <a:defRPr/>
            </a:lvl1pPr>
          </a:lstStyle>
          <a:p>
            <a:r>
              <a:rPr kumimoji="0" lang="el-GR" smtClean="0"/>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30/3/2021</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11" name="10 - Θέση περιεχομένου"/>
          <p:cNvSpPr>
            <a:spLocks noGrp="1"/>
          </p:cNvSpPr>
          <p:nvPr>
            <p:ph sz="quarter" idx="2"/>
          </p:nvPr>
        </p:nvSpPr>
        <p:spPr>
          <a:xfrm>
            <a:off x="457200"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371975"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κειμένου"/>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4" name="13 - Θέση κειμένου"/>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6" name="5 - Θέση ημερομηνίας"/>
          <p:cNvSpPr>
            <a:spLocks noGrp="1"/>
          </p:cNvSpPr>
          <p:nvPr>
            <p:ph type="dt" sz="half" idx="10"/>
          </p:nvPr>
        </p:nvSpPr>
        <p:spPr/>
        <p:txBody>
          <a:bodyPr rtlCol="0"/>
          <a:lstStyle/>
          <a:p>
            <a:fld id="{2342CEA3-3058-4D43-AE35-B3DA76CB4003}" type="datetimeFigureOut">
              <a:rPr lang="el-GR" smtClean="0"/>
              <a:pPr/>
              <a:t>30/3/2021</a:t>
            </a:fld>
            <a:endParaRPr lang="el-GR"/>
          </a:p>
        </p:txBody>
      </p:sp>
      <p:sp>
        <p:nvSpPr>
          <p:cNvPr id="7" name="6 - Θέση αριθμού διαφάνειας"/>
          <p:cNvSpPr>
            <a:spLocks noGrp="1"/>
          </p:cNvSpPr>
          <p:nvPr>
            <p:ph type="sldNum" sz="quarter" idx="11"/>
          </p:nvPr>
        </p:nvSpPr>
        <p:spPr/>
        <p:txBody>
          <a:bodyPr rtlCol="0"/>
          <a:lstStyle/>
          <a:p>
            <a:fld id="{D3F1D1C4-C2D9-4231-9FB2-B2D9D97AA41D}" type="slidenum">
              <a:rPr lang="el-GR" smtClean="0"/>
              <a:pPr/>
              <a:t>‹#›</a:t>
            </a:fld>
            <a:endParaRPr lang="el-GR"/>
          </a:p>
        </p:txBody>
      </p:sp>
      <p:sp>
        <p:nvSpPr>
          <p:cNvPr id="8" name="7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30/3/2021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1"/>
      </p:bgRef>
    </p:bg>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 Τίτλος"/>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 Θέση περιεχομένου"/>
          <p:cNvSpPr>
            <a:spLocks noGrp="1"/>
          </p:cNvSpPr>
          <p:nvPr>
            <p:ph sz="quarter" idx="1"/>
          </p:nvPr>
        </p:nvSpPr>
        <p:spPr>
          <a:xfrm>
            <a:off x="304800" y="274320"/>
            <a:ext cx="5638800" cy="6327648"/>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4"/>
          </p:nvPr>
        </p:nvSpPr>
        <p:spPr/>
        <p:txBody>
          <a:bodyPr rtlCol="0"/>
          <a:lstStyle/>
          <a:p>
            <a:fld id="{2342CEA3-3058-4D43-AE35-B3DA76CB4003}" type="datetimeFigureOut">
              <a:rPr lang="el-GR" smtClean="0"/>
              <a:pPr/>
              <a:t>30/3/2021</a:t>
            </a:fld>
            <a:endParaRPr lang="el-GR"/>
          </a:p>
        </p:txBody>
      </p:sp>
      <p:sp>
        <p:nvSpPr>
          <p:cNvPr id="22" name="21 - Θέση αριθμού διαφάνειας"/>
          <p:cNvSpPr>
            <a:spLocks noGrp="1"/>
          </p:cNvSpPr>
          <p:nvPr>
            <p:ph type="sldNum" sz="quarter" idx="15"/>
          </p:nvPr>
        </p:nvSpPr>
        <p:spPr/>
        <p:txBody>
          <a:bodyPr rtlCol="0"/>
          <a:lstStyle/>
          <a:p>
            <a:fld id="{D3F1D1C4-C2D9-4231-9FB2-B2D9D97AA41D}" type="slidenum">
              <a:rPr lang="el-GR" smtClean="0"/>
              <a:pPr/>
              <a:t>‹#›</a:t>
            </a:fld>
            <a:endParaRPr lang="el-GR"/>
          </a:p>
        </p:txBody>
      </p:sp>
      <p:sp>
        <p:nvSpPr>
          <p:cNvPr id="23" name="22 - Θέση υποσέλιδου"/>
          <p:cNvSpPr>
            <a:spLocks noGrp="1"/>
          </p:cNvSpPr>
          <p:nvPr>
            <p:ph type="ftr" sz="quarter" idx="16"/>
          </p:nvPr>
        </p:nvSpPr>
        <p:spPr/>
        <p:txBody>
          <a:bodyPr rtlCol="0"/>
          <a:lstStyle/>
          <a:p>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 Τίτλος"/>
          <p:cNvSpPr>
            <a:spLocks noGrp="1"/>
          </p:cNvSpPr>
          <p:nvPr>
            <p:ph type="title"/>
          </p:nvPr>
        </p:nvSpPr>
        <p:spPr>
          <a:xfrm rot="5400000">
            <a:off x="3350133" y="3200400"/>
            <a:ext cx="6309360" cy="457200"/>
          </a:xfrm>
        </p:spPr>
        <p:txBody>
          <a:bodyPr anchor="b"/>
          <a:lstStyle>
            <a:lvl1pPr algn="l">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10" name="9 - Ευθεία γραμμή σύνδεσης"/>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 Ορθογώνιο"/>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 Θέση ημερομηνίας"/>
          <p:cNvSpPr>
            <a:spLocks noGrp="1"/>
          </p:cNvSpPr>
          <p:nvPr>
            <p:ph type="dt" sz="half" idx="10"/>
          </p:nvPr>
        </p:nvSpPr>
        <p:spPr/>
        <p:txBody>
          <a:bodyPr rtlCol="0"/>
          <a:lstStyle/>
          <a:p>
            <a:fld id="{2342CEA3-3058-4D43-AE35-B3DA76CB4003}" type="datetimeFigureOut">
              <a:rPr lang="el-GR" smtClean="0"/>
              <a:pPr/>
              <a:t>30/3/2021</a:t>
            </a:fld>
            <a:endParaRPr lang="el-GR"/>
          </a:p>
        </p:txBody>
      </p:sp>
      <p:sp>
        <p:nvSpPr>
          <p:cNvPr id="18" name="17 - Θέση αριθμού διαφάνειας"/>
          <p:cNvSpPr>
            <a:spLocks noGrp="1"/>
          </p:cNvSpPr>
          <p:nvPr>
            <p:ph type="sldNum" sz="quarter" idx="11"/>
          </p:nvPr>
        </p:nvSpPr>
        <p:spPr/>
        <p:txBody>
          <a:bodyPr rtlCol="0"/>
          <a:lstStyle/>
          <a:p>
            <a:fld id="{D3F1D1C4-C2D9-4231-9FB2-B2D9D97AA41D}" type="slidenum">
              <a:rPr lang="el-GR" smtClean="0"/>
              <a:pPr/>
              <a:t>‹#›</a:t>
            </a:fld>
            <a:endParaRPr lang="el-GR"/>
          </a:p>
        </p:txBody>
      </p:sp>
      <p:sp>
        <p:nvSpPr>
          <p:cNvPr id="21" name="20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 Θέση τίτλου"/>
          <p:cNvSpPr>
            <a:spLocks noGrp="1"/>
          </p:cNvSpPr>
          <p:nvPr>
            <p:ph type="title"/>
          </p:nvPr>
        </p:nvSpPr>
        <p:spPr>
          <a:xfrm>
            <a:off x="457200" y="274638"/>
            <a:ext cx="7467600" cy="1143000"/>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342CEA3-3058-4D43-AE35-B3DA76CB4003}" type="datetimeFigureOut">
              <a:rPr lang="el-GR" smtClean="0"/>
              <a:pPr/>
              <a:t>30/3/2021</a:t>
            </a:fld>
            <a:endParaRPr lang="el-GR"/>
          </a:p>
        </p:txBody>
      </p:sp>
      <p:sp>
        <p:nvSpPr>
          <p:cNvPr id="3" name="2 - Θέση υποσέλιδου"/>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l-GR"/>
          </a:p>
        </p:txBody>
      </p:sp>
      <p:sp>
        <p:nvSpPr>
          <p:cNvPr id="7" name="6 - Ευθεία γραμμή σύνδεσης"/>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Θέση αριθμού διαφάνειας"/>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979712" y="836712"/>
            <a:ext cx="6460232" cy="1373538"/>
          </a:xfrm>
        </p:spPr>
        <p:txBody>
          <a:bodyPr>
            <a:noAutofit/>
          </a:bodyPr>
          <a:lstStyle/>
          <a:p>
            <a:pPr algn="ctr"/>
            <a:r>
              <a:rPr lang="el-GR" sz="4800" dirty="0" err="1" smtClean="0"/>
              <a:t>ηλεκτροθεραπεια</a:t>
            </a:r>
            <a:endParaRPr lang="el-GR" sz="4800" dirty="0"/>
          </a:p>
        </p:txBody>
      </p:sp>
      <p:sp>
        <p:nvSpPr>
          <p:cNvPr id="3" name="2 - Υπότιτλος"/>
          <p:cNvSpPr>
            <a:spLocks noGrp="1"/>
          </p:cNvSpPr>
          <p:nvPr>
            <p:ph type="subTitle" idx="1"/>
          </p:nvPr>
        </p:nvSpPr>
        <p:spPr/>
        <p:txBody>
          <a:bodyPr/>
          <a:lstStyle/>
          <a:p>
            <a:endParaRPr lang="el-GR"/>
          </a:p>
        </p:txBody>
      </p:sp>
      <p:pic>
        <p:nvPicPr>
          <p:cNvPr id="4" name="3 - Εικόνα" descr="image003.png"/>
          <p:cNvPicPr>
            <a:picLocks noChangeAspect="1"/>
          </p:cNvPicPr>
          <p:nvPr/>
        </p:nvPicPr>
        <p:blipFill>
          <a:blip r:embed="rId2" cstate="print"/>
          <a:stretch>
            <a:fillRect/>
          </a:stretch>
        </p:blipFill>
        <p:spPr>
          <a:xfrm>
            <a:off x="3131840" y="2708920"/>
            <a:ext cx="4032448" cy="225010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611560" y="692696"/>
            <a:ext cx="7467600" cy="5040560"/>
          </a:xfrm>
        </p:spPr>
        <p:txBody>
          <a:bodyPr>
            <a:normAutofit lnSpcReduction="10000"/>
          </a:bodyPr>
          <a:lstStyle/>
          <a:p>
            <a:pPr marL="273600" indent="-273600" algn="just">
              <a:buFont typeface="Wingdings" pitchFamily="2" charset="2"/>
              <a:buChar char="Ø"/>
            </a:pPr>
            <a:r>
              <a:rPr lang="el-GR" sz="2000" dirty="0" smtClean="0"/>
              <a:t>Στην </a:t>
            </a:r>
            <a:r>
              <a:rPr lang="el-GR" sz="2000" dirty="0" err="1" smtClean="0"/>
              <a:t>ιοντοφόρηση</a:t>
            </a:r>
            <a:r>
              <a:rPr lang="el-GR" sz="2000" dirty="0" smtClean="0"/>
              <a:t> χρησιμοποιούμε το γαλβανικό ρεύμα προκειμένου να εισάγουμε ουσίες και προϊόντα που ιονίζονται σε βαθύτερες στοιβάδες του δέρματος. Χωρίς τη βοήθεια του γαλβανικού οι ουσίες αυτές δεν θα μπορούσαν να περάσουν το φραγμό του δέρματος. </a:t>
            </a:r>
          </a:p>
          <a:p>
            <a:pPr marL="273600" indent="-273600" algn="just">
              <a:buFont typeface="Wingdings" pitchFamily="2" charset="2"/>
              <a:buChar char="Ø"/>
            </a:pPr>
            <a:r>
              <a:rPr lang="el-GR" sz="2000" dirty="0" smtClean="0"/>
              <a:t>Κατά τη διάρκεια της </a:t>
            </a:r>
            <a:r>
              <a:rPr lang="el-GR" sz="2000" dirty="0" err="1" smtClean="0"/>
              <a:t>ιοντοφόρησης</a:t>
            </a:r>
            <a:r>
              <a:rPr lang="el-GR" sz="2000" dirty="0" smtClean="0"/>
              <a:t> το δέρμα φορτίζεται με θετικό ή αρνητικό φορτίο και η προς μεταφορά ουσία ιονίζεται με αντίθετο φορτίο. Λόγω της ελκτικής δύναμης που αναπτύσσεται η προς μεταφορά ουσία ξεπερνά το φραγμό του δέρματος.</a:t>
            </a:r>
          </a:p>
          <a:p>
            <a:pPr marL="273600" indent="-273600" algn="just">
              <a:buFont typeface="Wingdings" pitchFamily="2" charset="2"/>
              <a:buChar char="Ø"/>
            </a:pPr>
            <a:r>
              <a:rPr lang="el-GR" sz="2000" dirty="0" smtClean="0"/>
              <a:t>Τα προϊόντα που χρησιμοποιούμε για το σκοπό αυτό είναι υδατικά διαλύματα. Κρέμες και λάδια δεν ιονίζονται γιατί δεν είναι πολικές ενώσεις. Το προϊόν αναγράφει στην ετικέτα του ποιο πόλο του μηχανήματος θα χρησιμοποιήσουμε.</a:t>
            </a:r>
          </a:p>
          <a:p>
            <a:pPr marL="273600" indent="-273600" algn="just">
              <a:buFont typeface="Wingdings" pitchFamily="2" charset="2"/>
              <a:buChar char="Ø"/>
            </a:pPr>
            <a:r>
              <a:rPr lang="el-GR" sz="2000" dirty="0" smtClean="0"/>
              <a:t>Τα προϊόντα </a:t>
            </a:r>
            <a:r>
              <a:rPr lang="el-GR" sz="2000" dirty="0" err="1" smtClean="0"/>
              <a:t>ιοντοφόρησης</a:t>
            </a:r>
            <a:r>
              <a:rPr lang="el-GR" sz="2000" dirty="0" smtClean="0"/>
              <a:t> μπορεί να προκαλούν παραγωγή κολλαγόνου και </a:t>
            </a:r>
            <a:r>
              <a:rPr lang="el-GR" sz="2000" dirty="0" err="1" smtClean="0"/>
              <a:t>ελαστίνης</a:t>
            </a:r>
            <a:r>
              <a:rPr lang="el-GR" sz="2000" dirty="0" smtClean="0"/>
              <a:t>, </a:t>
            </a:r>
            <a:r>
              <a:rPr lang="el-GR" sz="2000" dirty="0" err="1" smtClean="0"/>
              <a:t>λιποδιάλυση</a:t>
            </a:r>
            <a:r>
              <a:rPr lang="el-GR" sz="2000" dirty="0" smtClean="0"/>
              <a:t>, καταστροφή των αναγεννητικών κυττάρων της τρίχας κτλ.</a:t>
            </a:r>
          </a:p>
        </p:txBody>
      </p:sp>
      <p:sp>
        <p:nvSpPr>
          <p:cNvPr id="4" name="1 - Τίτλος"/>
          <p:cNvSpPr>
            <a:spLocks noGrp="1"/>
          </p:cNvSpPr>
          <p:nvPr>
            <p:ph type="title"/>
          </p:nvPr>
        </p:nvSpPr>
        <p:spPr>
          <a:xfrm>
            <a:off x="755576" y="116632"/>
            <a:ext cx="7467600" cy="508918"/>
          </a:xfrm>
        </p:spPr>
        <p:txBody>
          <a:bodyPr>
            <a:noAutofit/>
          </a:bodyPr>
          <a:lstStyle/>
          <a:p>
            <a:pPr algn="ctr">
              <a:lnSpc>
                <a:spcPts val="2400"/>
              </a:lnSpc>
            </a:pPr>
            <a:r>
              <a:rPr lang="el-GR" dirty="0" err="1" smtClean="0"/>
              <a:t>ιοντοφορηση</a:t>
            </a:r>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3568" y="188640"/>
            <a:ext cx="7467600" cy="580926"/>
          </a:xfrm>
        </p:spPr>
        <p:txBody>
          <a:bodyPr/>
          <a:lstStyle/>
          <a:p>
            <a:pPr algn="ctr"/>
            <a:r>
              <a:rPr lang="el-GR" dirty="0" err="1" smtClean="0"/>
              <a:t>Χειρισμοσ</a:t>
            </a:r>
            <a:r>
              <a:rPr lang="el-GR" dirty="0" smtClean="0"/>
              <a:t> </a:t>
            </a:r>
            <a:r>
              <a:rPr lang="el-GR" dirty="0" err="1" smtClean="0"/>
              <a:t>μηχανηματων</a:t>
            </a:r>
            <a:r>
              <a:rPr lang="el-GR" dirty="0" smtClean="0"/>
              <a:t> </a:t>
            </a:r>
            <a:r>
              <a:rPr lang="el-GR" dirty="0" err="1" smtClean="0"/>
              <a:t>γαλβανικου</a:t>
            </a:r>
            <a:endParaRPr lang="el-GR" dirty="0"/>
          </a:p>
        </p:txBody>
      </p:sp>
      <p:sp>
        <p:nvSpPr>
          <p:cNvPr id="3" name="2 - Θέση περιεχομένου"/>
          <p:cNvSpPr>
            <a:spLocks noGrp="1"/>
          </p:cNvSpPr>
          <p:nvPr>
            <p:ph sz="quarter" idx="1"/>
          </p:nvPr>
        </p:nvSpPr>
        <p:spPr>
          <a:xfrm>
            <a:off x="467544" y="764704"/>
            <a:ext cx="7467600" cy="4536504"/>
          </a:xfrm>
        </p:spPr>
        <p:txBody>
          <a:bodyPr>
            <a:normAutofit lnSpcReduction="10000"/>
          </a:bodyPr>
          <a:lstStyle/>
          <a:p>
            <a:pPr algn="just">
              <a:buFont typeface="Wingdings" pitchFamily="2" charset="2"/>
              <a:buChar char="Ø"/>
            </a:pPr>
            <a:r>
              <a:rPr lang="el-GR" sz="2000" dirty="0" smtClean="0"/>
              <a:t>Απλώνουμε το προϊόν στο δέρμα της πελάτισσας.</a:t>
            </a:r>
          </a:p>
          <a:p>
            <a:pPr algn="just">
              <a:buFont typeface="Wingdings" pitchFamily="2" charset="2"/>
              <a:buChar char="Ø"/>
            </a:pPr>
            <a:r>
              <a:rPr lang="el-GR" sz="2000" dirty="0" smtClean="0"/>
              <a:t>Τυλίγουμε με ένα βρεγμένο με νερό </a:t>
            </a:r>
            <a:r>
              <a:rPr lang="el-GR" sz="2000" dirty="0" err="1" smtClean="0"/>
              <a:t>χαρτομάντηλο</a:t>
            </a:r>
            <a:r>
              <a:rPr lang="el-GR" sz="2000" dirty="0" smtClean="0"/>
              <a:t> το παθητικό ηλεκτρόδιο και το δίνουμε στην πελάτισσα να το κρατήσει. Τοποθετούμε στο πρόσωπό της το ενεργό. </a:t>
            </a:r>
          </a:p>
          <a:p>
            <a:pPr algn="just">
              <a:buFont typeface="Wingdings" pitchFamily="2" charset="2"/>
              <a:buChar char="Ø"/>
            </a:pPr>
            <a:r>
              <a:rPr lang="el-GR" sz="2000" dirty="0" smtClean="0"/>
              <a:t>Τοποθετούμε το διακόπτη λειτουργίας στη θέση ΟΝ.</a:t>
            </a:r>
          </a:p>
          <a:p>
            <a:pPr algn="just">
              <a:buFont typeface="Wingdings" pitchFamily="2" charset="2"/>
              <a:buChar char="Ø"/>
            </a:pPr>
            <a:r>
              <a:rPr lang="el-GR" sz="2000" dirty="0" smtClean="0"/>
              <a:t>Τοποθετούμε το διακόπτη πολικότητας στη θέση + ή – ανάλογα με τις οδηγίες του προϊόντος.</a:t>
            </a:r>
          </a:p>
          <a:p>
            <a:pPr algn="just">
              <a:buFont typeface="Wingdings" pitchFamily="2" charset="2"/>
              <a:buChar char="Ø"/>
            </a:pPr>
            <a:r>
              <a:rPr lang="el-GR" sz="2000" dirty="0" smtClean="0"/>
              <a:t>Ανοίγουμε σιγά σιγά την ένταση και ξεκινάμε να κάνουμε κυκλικές κινήσεις με το ενεργό ηλεκτρόδιο στο δέρμα της πελάτισσας. </a:t>
            </a:r>
          </a:p>
          <a:p>
            <a:pPr algn="just">
              <a:buFont typeface="Wingdings" pitchFamily="2" charset="2"/>
              <a:buChar char="Ø"/>
            </a:pPr>
            <a:r>
              <a:rPr lang="el-GR" sz="2000" dirty="0" smtClean="0"/>
              <a:t>Ελέγχουμε την ένδειξη του </a:t>
            </a:r>
            <a:r>
              <a:rPr lang="el-GR" sz="2000" dirty="0" err="1" smtClean="0"/>
              <a:t>μιλιαμπερόμετρου</a:t>
            </a:r>
            <a:r>
              <a:rPr lang="el-GR" sz="2000" dirty="0" smtClean="0"/>
              <a:t> ώστε να μην ξεπεράσει τα 1-2</a:t>
            </a:r>
            <a:r>
              <a:rPr lang="en-US" sz="2000" dirty="0" err="1" smtClean="0"/>
              <a:t>mA</a:t>
            </a:r>
            <a:r>
              <a:rPr lang="el-GR" sz="2000" dirty="0" smtClean="0"/>
              <a:t>.</a:t>
            </a:r>
          </a:p>
          <a:p>
            <a:pPr algn="just">
              <a:buFont typeface="Wingdings" pitchFamily="2" charset="2"/>
              <a:buChar char="Ø"/>
            </a:pPr>
            <a:r>
              <a:rPr lang="el-GR" sz="2000" dirty="0" smtClean="0"/>
              <a:t>Μόλις περάσουν 3-5 λεπτά χαμηλώνουμε την ένταση κλείνουμε το διακόπτη λειτουργίας και απομακρύνουμε τα ηλεκτρόδια από την πελάτισσα. </a:t>
            </a:r>
            <a:endParaRPr lang="el-GR"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611560" y="188640"/>
            <a:ext cx="7467600" cy="6480720"/>
          </a:xfrm>
        </p:spPr>
        <p:txBody>
          <a:bodyPr>
            <a:normAutofit lnSpcReduction="10000"/>
          </a:bodyPr>
          <a:lstStyle/>
          <a:p>
            <a:pPr algn="ctr">
              <a:buNone/>
            </a:pPr>
            <a:r>
              <a:rPr lang="el-GR" sz="2000" u="sng" dirty="0" smtClean="0"/>
              <a:t>ΠΡΟΣΟΧΗ</a:t>
            </a:r>
            <a:endParaRPr lang="el-GR" sz="2000" dirty="0" smtClean="0"/>
          </a:p>
          <a:p>
            <a:pPr algn="just">
              <a:buFont typeface="Wingdings" pitchFamily="2" charset="2"/>
              <a:buChar char="Ø"/>
            </a:pPr>
            <a:r>
              <a:rPr lang="el-GR" sz="2000" dirty="0" smtClean="0"/>
              <a:t>Η πελάτισσα θα πρέπει να νιώθει ένα ελαφρύ τσίμπημα ή μούδιασμα. Αν υπάρχει δυσάρεστη αίσθηση χαμηλώνουμε την ένταση. </a:t>
            </a:r>
          </a:p>
          <a:p>
            <a:pPr algn="just">
              <a:buFont typeface="Wingdings" pitchFamily="2" charset="2"/>
              <a:buChar char="Ø"/>
            </a:pPr>
            <a:r>
              <a:rPr lang="el-GR" sz="2000" dirty="0" smtClean="0"/>
              <a:t>Σε καμία περίπτωση δεν πρέπει να υπάρχει μυϊκή σύσπαση. </a:t>
            </a:r>
          </a:p>
          <a:p>
            <a:pPr algn="just">
              <a:buFont typeface="Wingdings" pitchFamily="2" charset="2"/>
              <a:buChar char="Ø"/>
            </a:pPr>
            <a:r>
              <a:rPr lang="el-GR" sz="2000" dirty="0" smtClean="0"/>
              <a:t>Σε άτομα που έχουν σφραγίσματα μια ελαφριά μεταλλική γεύση στο στόμα είναι φυσιολογική.</a:t>
            </a:r>
          </a:p>
          <a:p>
            <a:pPr algn="just">
              <a:buFont typeface="Wingdings" pitchFamily="2" charset="2"/>
              <a:buChar char="Ø"/>
            </a:pPr>
            <a:r>
              <a:rPr lang="el-GR" sz="2000" dirty="0" smtClean="0"/>
              <a:t>Προσπαθούμε να περάσουμε από όλα τα σημεία του προσώπου ώστε το προϊόν να απορροφηθεί ομοιόμορφα.</a:t>
            </a:r>
          </a:p>
          <a:p>
            <a:pPr algn="just">
              <a:buFont typeface="Wingdings" pitchFamily="2" charset="2"/>
              <a:buChar char="Ø"/>
            </a:pPr>
            <a:r>
              <a:rPr lang="el-GR" sz="2000" dirty="0" smtClean="0"/>
              <a:t>Η κίνηση του ενεργού ηλεκτροδίου δεν πρέπει να σταματήσει γιατί υπάρχει κίνδυνος εγκαύματος.</a:t>
            </a:r>
          </a:p>
          <a:p>
            <a:pPr algn="just">
              <a:spcAft>
                <a:spcPts val="600"/>
              </a:spcAft>
              <a:buFont typeface="Wingdings" pitchFamily="2" charset="2"/>
              <a:buChar char="Ø"/>
            </a:pPr>
            <a:r>
              <a:rPr lang="el-GR" sz="2000" dirty="0" smtClean="0"/>
              <a:t>Η θεραπεία εφαρμόζεται σε απολύτως καθαρό δέρμα. Αν υπάρχουν υπολείμματα λιπαρότητας θα δυσκολέψουν την διέλευση του ρεύματος. Καλό είναι πριν τη θεραπεία να έχει προηγηθεί </a:t>
            </a:r>
            <a:r>
              <a:rPr lang="en-US" sz="2000" dirty="0" smtClean="0"/>
              <a:t>peeling.</a:t>
            </a:r>
            <a:endParaRPr lang="el-GR" sz="2000" dirty="0" smtClean="0"/>
          </a:p>
          <a:p>
            <a:pPr algn="ctr">
              <a:buNone/>
            </a:pPr>
            <a:r>
              <a:rPr lang="el-GR" sz="2000" u="sng" dirty="0" err="1" smtClean="0"/>
              <a:t>Διαλυτοποίηση</a:t>
            </a:r>
            <a:r>
              <a:rPr lang="el-GR" sz="2000" u="sng" dirty="0" smtClean="0"/>
              <a:t> σμήγματος</a:t>
            </a:r>
          </a:p>
          <a:p>
            <a:pPr marL="0" indent="0" algn="just">
              <a:buNone/>
            </a:pPr>
            <a:r>
              <a:rPr lang="el-GR" sz="2000" dirty="0" smtClean="0"/>
              <a:t>Για να κάνουμε </a:t>
            </a:r>
            <a:r>
              <a:rPr lang="el-GR" sz="2000" dirty="0" err="1" smtClean="0"/>
              <a:t>διαλυτοποίηση</a:t>
            </a:r>
            <a:r>
              <a:rPr lang="el-GR" sz="2000" dirty="0" smtClean="0"/>
              <a:t> σμήγματος απλώνουμε στο πρόσωπο διάλυμα αλατόνερου (1 κουταλάκι του γλυκού σε μισό ποτήρι νερό) και χρησιμοποιούμε τον αρνητικό πόλο του μηχανήματος.</a:t>
            </a:r>
          </a:p>
          <a:p>
            <a:pPr algn="just">
              <a:buFont typeface="Wingdings" pitchFamily="2" charset="2"/>
              <a:buChar char="Ø"/>
            </a:pPr>
            <a:endParaRPr lang="el-GR" sz="2000" dirty="0" smtClean="0"/>
          </a:p>
          <a:p>
            <a:pPr algn="just">
              <a:buNone/>
            </a:pPr>
            <a:endParaRPr lang="el-GR" sz="2000" dirty="0"/>
          </a:p>
        </p:txBody>
      </p:sp>
      <p:sp>
        <p:nvSpPr>
          <p:cNvPr id="4" name="1 - Τίτλος"/>
          <p:cNvSpPr>
            <a:spLocks noGrp="1"/>
          </p:cNvSpPr>
          <p:nvPr>
            <p:ph type="title"/>
          </p:nvPr>
        </p:nvSpPr>
        <p:spPr>
          <a:xfrm>
            <a:off x="9468544" y="332656"/>
            <a:ext cx="194792" cy="6120680"/>
          </a:xfrm>
        </p:spPr>
        <p:txBody>
          <a:bodyPr>
            <a:normAutofit/>
          </a:bodyPr>
          <a:lstStyle/>
          <a:p>
            <a:pPr algn="ctr"/>
            <a:endParaRPr lang="el-GR" sz="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7467600" cy="580926"/>
          </a:xfrm>
        </p:spPr>
        <p:txBody>
          <a:bodyPr/>
          <a:lstStyle/>
          <a:p>
            <a:pPr algn="ctr"/>
            <a:r>
              <a:rPr lang="el-GR" dirty="0" smtClean="0"/>
              <a:t>Που </a:t>
            </a:r>
            <a:r>
              <a:rPr lang="el-GR" dirty="0" err="1" smtClean="0"/>
              <a:t>χρησιμοποιουμε</a:t>
            </a:r>
            <a:r>
              <a:rPr lang="el-GR" dirty="0" smtClean="0"/>
              <a:t> το </a:t>
            </a:r>
            <a:r>
              <a:rPr lang="el-GR" dirty="0" err="1" smtClean="0"/>
              <a:t>γαλβανικο</a:t>
            </a:r>
            <a:endParaRPr lang="el-GR" dirty="0"/>
          </a:p>
        </p:txBody>
      </p:sp>
      <p:sp>
        <p:nvSpPr>
          <p:cNvPr id="3" name="2 - Θέση περιεχομένου"/>
          <p:cNvSpPr>
            <a:spLocks noGrp="1"/>
          </p:cNvSpPr>
          <p:nvPr>
            <p:ph sz="quarter" idx="1"/>
          </p:nvPr>
        </p:nvSpPr>
        <p:spPr>
          <a:xfrm>
            <a:off x="539552" y="764704"/>
            <a:ext cx="7467600" cy="2520280"/>
          </a:xfrm>
        </p:spPr>
        <p:txBody>
          <a:bodyPr>
            <a:normAutofit/>
          </a:bodyPr>
          <a:lstStyle/>
          <a:p>
            <a:pPr>
              <a:buFont typeface="Wingdings" pitchFamily="2" charset="2"/>
              <a:buChar char="Ø"/>
            </a:pPr>
            <a:r>
              <a:rPr lang="el-GR" sz="2000" dirty="0" smtClean="0"/>
              <a:t>Στην κυτταρίτιδα</a:t>
            </a:r>
          </a:p>
          <a:p>
            <a:pPr>
              <a:buFont typeface="Wingdings" pitchFamily="2" charset="2"/>
              <a:buChar char="Ø"/>
            </a:pPr>
            <a:r>
              <a:rPr lang="el-GR" sz="2000" dirty="0" smtClean="0"/>
              <a:t>Στην παχυσαρκία</a:t>
            </a:r>
          </a:p>
          <a:p>
            <a:pPr>
              <a:buFont typeface="Wingdings" pitchFamily="2" charset="2"/>
              <a:buChar char="Ø"/>
            </a:pPr>
            <a:r>
              <a:rPr lang="el-GR" sz="2000" dirty="0" smtClean="0"/>
              <a:t>Σε θεραπείες κατά της γήρανσης</a:t>
            </a:r>
          </a:p>
          <a:p>
            <a:pPr>
              <a:buFont typeface="Wingdings" pitchFamily="2" charset="2"/>
              <a:buChar char="Ø"/>
            </a:pPr>
            <a:r>
              <a:rPr lang="el-GR" sz="2000" dirty="0" smtClean="0"/>
              <a:t>Στην ακμή</a:t>
            </a:r>
          </a:p>
          <a:p>
            <a:pPr>
              <a:buFont typeface="Wingdings" pitchFamily="2" charset="2"/>
              <a:buChar char="Ø"/>
            </a:pPr>
            <a:r>
              <a:rPr lang="el-GR" sz="2000" dirty="0" smtClean="0"/>
              <a:t>Στην αποτρίχωση</a:t>
            </a:r>
          </a:p>
          <a:p>
            <a:pPr>
              <a:buFont typeface="Wingdings" pitchFamily="2" charset="2"/>
              <a:buChar char="Ø"/>
            </a:pPr>
            <a:r>
              <a:rPr lang="el-GR" sz="2000" dirty="0" smtClean="0"/>
              <a:t>Στην ενυδάτωση του δέρματος</a:t>
            </a:r>
            <a:endParaRPr lang="el-GR"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539552" y="692696"/>
            <a:ext cx="7467600" cy="1584176"/>
          </a:xfrm>
        </p:spPr>
        <p:txBody>
          <a:bodyPr>
            <a:normAutofit lnSpcReduction="10000"/>
          </a:bodyPr>
          <a:lstStyle/>
          <a:p>
            <a:pPr marL="0" indent="0" algn="just">
              <a:buNone/>
            </a:pPr>
            <a:r>
              <a:rPr lang="el-GR" sz="2000" dirty="0" smtClean="0"/>
              <a:t>Είναι παραλλαγή των συνεχών ρευμάτων. Η έντασή τους αλλάζει και διακόπτεται η συνέχειά τους αλλά δεν αλλάζει η πολικότητα. Χρησιμοποιούνται σε τραυματισμούς για μυϊκή ενδυνάμωση, όμως δεν είναι καλά ανεκτά από τους ασθενείς και υπάρχει ο κίνδυνος πρόκλησης δερματικών βλαβών (έγκαυμα).</a:t>
            </a:r>
            <a:endParaRPr lang="el-GR" sz="2000" dirty="0"/>
          </a:p>
        </p:txBody>
      </p:sp>
      <p:sp>
        <p:nvSpPr>
          <p:cNvPr id="4" name="1 - Τίτλος"/>
          <p:cNvSpPr>
            <a:spLocks noGrp="1"/>
          </p:cNvSpPr>
          <p:nvPr>
            <p:ph type="title"/>
          </p:nvPr>
        </p:nvSpPr>
        <p:spPr>
          <a:xfrm>
            <a:off x="539552" y="116632"/>
            <a:ext cx="7467600" cy="508918"/>
          </a:xfrm>
        </p:spPr>
        <p:txBody>
          <a:bodyPr>
            <a:noAutofit/>
          </a:bodyPr>
          <a:lstStyle/>
          <a:p>
            <a:pPr algn="ctr">
              <a:lnSpc>
                <a:spcPts val="2400"/>
              </a:lnSpc>
            </a:pPr>
            <a:r>
              <a:rPr lang="el-GR" dirty="0" err="1" smtClean="0"/>
              <a:t>Διακοπτομενα</a:t>
            </a:r>
            <a:r>
              <a:rPr lang="el-GR" dirty="0" smtClean="0"/>
              <a:t> ή </a:t>
            </a:r>
            <a:r>
              <a:rPr lang="el-GR" dirty="0" err="1" smtClean="0"/>
              <a:t>παλμικα</a:t>
            </a:r>
            <a:r>
              <a:rPr lang="el-GR" dirty="0" smtClean="0"/>
              <a:t> </a:t>
            </a:r>
            <a:r>
              <a:rPr lang="el-GR" dirty="0" err="1" smtClean="0"/>
              <a:t>συνεχη</a:t>
            </a:r>
            <a:r>
              <a:rPr lang="el-GR" dirty="0" smtClean="0"/>
              <a:t> </a:t>
            </a:r>
            <a:r>
              <a:rPr lang="el-GR" dirty="0" err="1" smtClean="0"/>
              <a:t>ρευματα</a:t>
            </a:r>
            <a:endParaRPr lang="el-GR" dirty="0"/>
          </a:p>
        </p:txBody>
      </p:sp>
      <p:pic>
        <p:nvPicPr>
          <p:cNvPr id="5" name="4 - Εικόνα" descr="i-d-c.jpg"/>
          <p:cNvPicPr>
            <a:picLocks noChangeAspect="1"/>
          </p:cNvPicPr>
          <p:nvPr/>
        </p:nvPicPr>
        <p:blipFill>
          <a:blip r:embed="rId2" cstate="print"/>
          <a:stretch>
            <a:fillRect/>
          </a:stretch>
        </p:blipFill>
        <p:spPr>
          <a:xfrm>
            <a:off x="2771800" y="2420888"/>
            <a:ext cx="3888432" cy="423529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539552" y="692696"/>
            <a:ext cx="7992888" cy="1728192"/>
          </a:xfrm>
        </p:spPr>
        <p:txBody>
          <a:bodyPr>
            <a:normAutofit/>
          </a:bodyPr>
          <a:lstStyle/>
          <a:p>
            <a:pPr marL="0" indent="0" algn="just">
              <a:buNone/>
            </a:pPr>
            <a:r>
              <a:rPr lang="el-GR" sz="2000" dirty="0" smtClean="0"/>
              <a:t>Στα εναλλασσόμενα ρεύματα η φορά ροής των ηλεκτρικών φορτίων αλλάζει συνεχώς και αντιστρέφεται περιοδικά. Άρα έχουμε συνεχή αλλαγή πολικότητας και δεν μπορούμε να μιλάμε για θετικό και αρνητικό πόλο. Η ένταση του ρεύματος μεταβάλλεται και αυτή και μπορεί να σταθεροποιείται για κάποια χρονικά διαστήματα.</a:t>
            </a:r>
            <a:endParaRPr lang="el-GR" sz="2000" dirty="0"/>
          </a:p>
        </p:txBody>
      </p:sp>
      <p:sp>
        <p:nvSpPr>
          <p:cNvPr id="4" name="1 - Τίτλος"/>
          <p:cNvSpPr>
            <a:spLocks noGrp="1"/>
          </p:cNvSpPr>
          <p:nvPr>
            <p:ph type="title"/>
          </p:nvPr>
        </p:nvSpPr>
        <p:spPr>
          <a:xfrm>
            <a:off x="467544" y="116632"/>
            <a:ext cx="7467600" cy="536302"/>
          </a:xfrm>
        </p:spPr>
        <p:txBody>
          <a:bodyPr>
            <a:noAutofit/>
          </a:bodyPr>
          <a:lstStyle/>
          <a:p>
            <a:pPr algn="ctr">
              <a:lnSpc>
                <a:spcPts val="2400"/>
              </a:lnSpc>
            </a:pPr>
            <a:r>
              <a:rPr lang="el-GR" dirty="0" err="1" smtClean="0"/>
              <a:t>Εναλλασσομενα</a:t>
            </a:r>
            <a:r>
              <a:rPr lang="el-GR" dirty="0" smtClean="0"/>
              <a:t> </a:t>
            </a:r>
            <a:r>
              <a:rPr lang="el-GR" dirty="0" err="1" smtClean="0"/>
              <a:t>ρευματα</a:t>
            </a:r>
            <a:endParaRPr lang="el-GR" dirty="0"/>
          </a:p>
        </p:txBody>
      </p:sp>
      <p:pic>
        <p:nvPicPr>
          <p:cNvPr id="6" name="5 - Εικόνα" descr="ORIGINAL-FARADIC-CURRENT.jpg"/>
          <p:cNvPicPr>
            <a:picLocks noChangeAspect="1"/>
          </p:cNvPicPr>
          <p:nvPr/>
        </p:nvPicPr>
        <p:blipFill>
          <a:blip r:embed="rId3" cstate="print"/>
          <a:stretch>
            <a:fillRect/>
          </a:stretch>
        </p:blipFill>
        <p:spPr>
          <a:xfrm>
            <a:off x="5148064" y="2564904"/>
            <a:ext cx="2808312" cy="1576904"/>
          </a:xfrm>
          <a:prstGeom prst="rect">
            <a:avLst/>
          </a:prstGeom>
        </p:spPr>
      </p:pic>
      <p:pic>
        <p:nvPicPr>
          <p:cNvPr id="7" name="6 - Εικόνα" descr="2.jpg"/>
          <p:cNvPicPr>
            <a:picLocks noChangeAspect="1"/>
          </p:cNvPicPr>
          <p:nvPr/>
        </p:nvPicPr>
        <p:blipFill>
          <a:blip r:embed="rId4" cstate="print"/>
          <a:stretch>
            <a:fillRect/>
          </a:stretch>
        </p:blipFill>
        <p:spPr>
          <a:xfrm>
            <a:off x="611560" y="4797152"/>
            <a:ext cx="3487688" cy="1699509"/>
          </a:xfrm>
          <a:prstGeom prst="rect">
            <a:avLst/>
          </a:prstGeom>
        </p:spPr>
      </p:pic>
      <p:pic>
        <p:nvPicPr>
          <p:cNvPr id="8" name="7 - Εικόνα" descr="κατάλογος.png"/>
          <p:cNvPicPr>
            <a:picLocks noChangeAspect="1"/>
          </p:cNvPicPr>
          <p:nvPr/>
        </p:nvPicPr>
        <p:blipFill>
          <a:blip r:embed="rId5" cstate="print"/>
          <a:stretch>
            <a:fillRect/>
          </a:stretch>
        </p:blipFill>
        <p:spPr>
          <a:xfrm>
            <a:off x="4860032" y="4941168"/>
            <a:ext cx="3312368" cy="1421148"/>
          </a:xfrm>
          <a:prstGeom prst="rect">
            <a:avLst/>
          </a:prstGeom>
        </p:spPr>
      </p:pic>
      <p:sp>
        <p:nvSpPr>
          <p:cNvPr id="9" name="8 - TextBox"/>
          <p:cNvSpPr txBox="1"/>
          <p:nvPr/>
        </p:nvSpPr>
        <p:spPr>
          <a:xfrm>
            <a:off x="1187624" y="4221088"/>
            <a:ext cx="2149948" cy="369332"/>
          </a:xfrm>
          <a:prstGeom prst="rect">
            <a:avLst/>
          </a:prstGeom>
          <a:noFill/>
        </p:spPr>
        <p:txBody>
          <a:bodyPr wrap="none" rtlCol="0">
            <a:spAutoFit/>
          </a:bodyPr>
          <a:lstStyle/>
          <a:p>
            <a:r>
              <a:rPr lang="el-GR" dirty="0" smtClean="0"/>
              <a:t>Ημιτονοειδής μορφή</a:t>
            </a:r>
            <a:endParaRPr lang="el-GR" dirty="0"/>
          </a:p>
        </p:txBody>
      </p:sp>
      <p:sp>
        <p:nvSpPr>
          <p:cNvPr id="10" name="9 - TextBox"/>
          <p:cNvSpPr txBox="1"/>
          <p:nvPr/>
        </p:nvSpPr>
        <p:spPr>
          <a:xfrm>
            <a:off x="5724128" y="4221088"/>
            <a:ext cx="1839158" cy="369332"/>
          </a:xfrm>
          <a:prstGeom prst="rect">
            <a:avLst/>
          </a:prstGeom>
          <a:noFill/>
        </p:spPr>
        <p:txBody>
          <a:bodyPr wrap="none" rtlCol="0">
            <a:spAutoFit/>
          </a:bodyPr>
          <a:lstStyle/>
          <a:p>
            <a:r>
              <a:rPr lang="el-GR" dirty="0" err="1" smtClean="0"/>
              <a:t>Φαραδική</a:t>
            </a:r>
            <a:r>
              <a:rPr lang="el-GR" dirty="0" smtClean="0"/>
              <a:t> μορφή</a:t>
            </a:r>
            <a:endParaRPr lang="el-GR" dirty="0"/>
          </a:p>
        </p:txBody>
      </p:sp>
      <p:sp>
        <p:nvSpPr>
          <p:cNvPr id="11" name="10 - TextBox"/>
          <p:cNvSpPr txBox="1"/>
          <p:nvPr/>
        </p:nvSpPr>
        <p:spPr>
          <a:xfrm>
            <a:off x="1331640" y="6381328"/>
            <a:ext cx="1919115" cy="369332"/>
          </a:xfrm>
          <a:prstGeom prst="rect">
            <a:avLst/>
          </a:prstGeom>
          <a:noFill/>
        </p:spPr>
        <p:txBody>
          <a:bodyPr wrap="none" rtlCol="0">
            <a:spAutoFit/>
          </a:bodyPr>
          <a:lstStyle/>
          <a:p>
            <a:r>
              <a:rPr lang="el-GR" dirty="0" smtClean="0"/>
              <a:t>Τετράγωνη μορφή</a:t>
            </a:r>
            <a:endParaRPr lang="el-GR" dirty="0"/>
          </a:p>
        </p:txBody>
      </p:sp>
      <p:sp>
        <p:nvSpPr>
          <p:cNvPr id="12" name="11 - TextBox"/>
          <p:cNvSpPr txBox="1"/>
          <p:nvPr/>
        </p:nvSpPr>
        <p:spPr>
          <a:xfrm>
            <a:off x="6012160" y="6309320"/>
            <a:ext cx="1822935" cy="369332"/>
          </a:xfrm>
          <a:prstGeom prst="rect">
            <a:avLst/>
          </a:prstGeom>
          <a:noFill/>
        </p:spPr>
        <p:txBody>
          <a:bodyPr wrap="none" rtlCol="0">
            <a:spAutoFit/>
          </a:bodyPr>
          <a:lstStyle/>
          <a:p>
            <a:r>
              <a:rPr lang="el-GR" dirty="0" smtClean="0"/>
              <a:t>Τριγωνική μορφή</a:t>
            </a:r>
            <a:endParaRPr lang="el-GR" dirty="0"/>
          </a:p>
        </p:txBody>
      </p:sp>
      <p:pic>
        <p:nvPicPr>
          <p:cNvPr id="13" name="12 - Εικόνα" descr="alternating-1024x597.png"/>
          <p:cNvPicPr>
            <a:picLocks noChangeAspect="1"/>
          </p:cNvPicPr>
          <p:nvPr/>
        </p:nvPicPr>
        <p:blipFill>
          <a:blip r:embed="rId6" cstate="print"/>
          <a:stretch>
            <a:fillRect/>
          </a:stretch>
        </p:blipFill>
        <p:spPr>
          <a:xfrm>
            <a:off x="467544" y="2564904"/>
            <a:ext cx="3600400" cy="168536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7467600" cy="580926"/>
          </a:xfrm>
        </p:spPr>
        <p:txBody>
          <a:bodyPr/>
          <a:lstStyle/>
          <a:p>
            <a:pPr algn="ctr"/>
            <a:r>
              <a:rPr lang="el-GR" dirty="0" err="1" smtClean="0"/>
              <a:t>Φαραδικο</a:t>
            </a:r>
            <a:r>
              <a:rPr lang="el-GR" dirty="0" smtClean="0"/>
              <a:t> </a:t>
            </a:r>
            <a:r>
              <a:rPr lang="el-GR" dirty="0" err="1" smtClean="0"/>
              <a:t>ρευμα</a:t>
            </a:r>
            <a:endParaRPr lang="el-GR" dirty="0"/>
          </a:p>
        </p:txBody>
      </p:sp>
      <p:sp>
        <p:nvSpPr>
          <p:cNvPr id="3" name="2 - Θέση περιεχομένου"/>
          <p:cNvSpPr>
            <a:spLocks noGrp="1"/>
          </p:cNvSpPr>
          <p:nvPr>
            <p:ph sz="quarter" idx="1"/>
          </p:nvPr>
        </p:nvSpPr>
        <p:spPr>
          <a:xfrm>
            <a:off x="539552" y="692696"/>
            <a:ext cx="7467600" cy="2448272"/>
          </a:xfrm>
        </p:spPr>
        <p:txBody>
          <a:bodyPr/>
          <a:lstStyle/>
          <a:p>
            <a:pPr marL="0" indent="0" algn="just">
              <a:buNone/>
            </a:pPr>
            <a:r>
              <a:rPr lang="el-GR" sz="2000" dirty="0" smtClean="0"/>
              <a:t>Όταν εφαρμόζουμε </a:t>
            </a:r>
            <a:r>
              <a:rPr lang="el-GR" sz="2000" dirty="0" err="1" smtClean="0"/>
              <a:t>φαραδικό</a:t>
            </a:r>
            <a:r>
              <a:rPr lang="el-GR" sz="2000" dirty="0" smtClean="0"/>
              <a:t> ρεύμα στο σώμα προκαλούνται μυϊκές συσπάσεις. Αυτό έχει ως αποτέλεσμα</a:t>
            </a:r>
            <a:r>
              <a:rPr lang="en-US" sz="2000" dirty="0" smtClean="0"/>
              <a:t>:</a:t>
            </a:r>
          </a:p>
          <a:p>
            <a:pPr>
              <a:buFont typeface="Wingdings" pitchFamily="2" charset="2"/>
              <a:buChar char="Ø"/>
            </a:pPr>
            <a:r>
              <a:rPr lang="el-GR" sz="2000" dirty="0" smtClean="0"/>
              <a:t>Την ενδυνάμωση των μυών</a:t>
            </a:r>
          </a:p>
          <a:p>
            <a:pPr>
              <a:buFont typeface="Wingdings" pitchFamily="2" charset="2"/>
              <a:buChar char="Ø"/>
            </a:pPr>
            <a:r>
              <a:rPr lang="el-GR" sz="2000" dirty="0" smtClean="0"/>
              <a:t>Τη σύσφιξη του δέρματος</a:t>
            </a:r>
          </a:p>
          <a:p>
            <a:pPr>
              <a:buFont typeface="Wingdings" pitchFamily="2" charset="2"/>
              <a:buChar char="Ø"/>
            </a:pPr>
            <a:r>
              <a:rPr lang="el-GR" sz="2000" dirty="0" smtClean="0"/>
              <a:t>Τη βελτίωση της κυκλοφορίας του αίματος και της λέμφου</a:t>
            </a:r>
          </a:p>
          <a:p>
            <a:pPr>
              <a:buFont typeface="Wingdings" pitchFamily="2" charset="2"/>
              <a:buChar char="Ø"/>
            </a:pPr>
            <a:r>
              <a:rPr lang="el-GR" sz="2000" dirty="0" smtClean="0"/>
              <a:t>Τη μείωση του οιδήματος</a:t>
            </a:r>
            <a:endParaRPr lang="el-GR" sz="2000" dirty="0"/>
          </a:p>
        </p:txBody>
      </p:sp>
      <p:pic>
        <p:nvPicPr>
          <p:cNvPr id="4" name="3 - Εικόνα" descr="9.-Body-Faradic10-1024x683.jpg"/>
          <p:cNvPicPr>
            <a:picLocks noChangeAspect="1"/>
          </p:cNvPicPr>
          <p:nvPr/>
        </p:nvPicPr>
        <p:blipFill>
          <a:blip r:embed="rId3" cstate="print"/>
          <a:stretch>
            <a:fillRect/>
          </a:stretch>
        </p:blipFill>
        <p:spPr>
          <a:xfrm>
            <a:off x="2483768" y="3284984"/>
            <a:ext cx="4427984" cy="295343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7467600" cy="580926"/>
          </a:xfrm>
        </p:spPr>
        <p:txBody>
          <a:bodyPr/>
          <a:lstStyle/>
          <a:p>
            <a:pPr algn="ctr"/>
            <a:r>
              <a:rPr lang="el-GR" dirty="0" err="1" smtClean="0"/>
              <a:t>Μηχανηματα</a:t>
            </a:r>
            <a:r>
              <a:rPr lang="el-GR" dirty="0" smtClean="0"/>
              <a:t> </a:t>
            </a:r>
            <a:r>
              <a:rPr lang="el-GR" dirty="0" err="1" smtClean="0"/>
              <a:t>φαραδικου</a:t>
            </a:r>
            <a:endParaRPr lang="el-GR" dirty="0"/>
          </a:p>
        </p:txBody>
      </p:sp>
      <p:sp>
        <p:nvSpPr>
          <p:cNvPr id="3" name="2 - Θέση περιεχομένου"/>
          <p:cNvSpPr>
            <a:spLocks noGrp="1"/>
          </p:cNvSpPr>
          <p:nvPr>
            <p:ph sz="quarter" idx="1"/>
          </p:nvPr>
        </p:nvSpPr>
        <p:spPr>
          <a:xfrm>
            <a:off x="467544" y="764704"/>
            <a:ext cx="7467600" cy="4873752"/>
          </a:xfrm>
        </p:spPr>
        <p:txBody>
          <a:bodyPr>
            <a:normAutofit lnSpcReduction="10000"/>
          </a:bodyPr>
          <a:lstStyle/>
          <a:p>
            <a:pPr algn="just">
              <a:buNone/>
            </a:pPr>
            <a:r>
              <a:rPr lang="el-GR" sz="2000" dirty="0" smtClean="0"/>
              <a:t>Το μηχάνημα του </a:t>
            </a:r>
            <a:r>
              <a:rPr lang="el-GR" sz="2000" dirty="0" err="1" smtClean="0"/>
              <a:t>φαραδικού</a:t>
            </a:r>
            <a:r>
              <a:rPr lang="el-GR" sz="2000" dirty="0" smtClean="0"/>
              <a:t> διαθέτει</a:t>
            </a:r>
            <a:r>
              <a:rPr lang="en-US" sz="2000" dirty="0" smtClean="0"/>
              <a:t>:</a:t>
            </a:r>
          </a:p>
          <a:p>
            <a:pPr algn="just">
              <a:buFont typeface="Wingdings" pitchFamily="2" charset="2"/>
              <a:buChar char="Ø"/>
            </a:pPr>
            <a:r>
              <a:rPr lang="el-GR" sz="2000" dirty="0" smtClean="0"/>
              <a:t>Πολλαπλές εξόδους ώστε να μπορούμε να ενεργοποιούμε περισσότερες από μία μυϊκές ομάδες ταυτόχρονα.</a:t>
            </a:r>
          </a:p>
          <a:p>
            <a:pPr algn="just">
              <a:buFont typeface="Wingdings" pitchFamily="2" charset="2"/>
              <a:buChar char="Ø"/>
            </a:pPr>
            <a:r>
              <a:rPr lang="el-GR" sz="2000" dirty="0" smtClean="0"/>
              <a:t>Ρυθμιστές έντασης ξεχωριστά για κάθε έξοδο.</a:t>
            </a:r>
          </a:p>
          <a:p>
            <a:pPr algn="just">
              <a:buFont typeface="Wingdings" pitchFamily="2" charset="2"/>
              <a:buChar char="Ø"/>
            </a:pPr>
            <a:r>
              <a:rPr lang="el-GR" sz="2000" dirty="0" smtClean="0"/>
              <a:t>Ρυθμιστή διάρκειας παλμού.</a:t>
            </a:r>
          </a:p>
          <a:p>
            <a:pPr algn="just">
              <a:buFont typeface="Wingdings" pitchFamily="2" charset="2"/>
              <a:buChar char="Ø"/>
            </a:pPr>
            <a:r>
              <a:rPr lang="el-GR" sz="2000" dirty="0" smtClean="0"/>
              <a:t>Ρυθμιστή συχνότητας </a:t>
            </a:r>
            <a:r>
              <a:rPr lang="el-GR" sz="2000" dirty="0" err="1" smtClean="0"/>
              <a:t>παλμοσειράς</a:t>
            </a:r>
            <a:r>
              <a:rPr lang="el-GR" sz="2000" dirty="0" smtClean="0"/>
              <a:t>.</a:t>
            </a:r>
          </a:p>
          <a:p>
            <a:pPr algn="just">
              <a:buFont typeface="Wingdings" pitchFamily="2" charset="2"/>
              <a:buChar char="Ø"/>
            </a:pPr>
            <a:r>
              <a:rPr lang="el-GR" sz="2000" dirty="0" smtClean="0"/>
              <a:t>Ρυθμιστή παύσης.</a:t>
            </a:r>
          </a:p>
          <a:p>
            <a:pPr algn="just">
              <a:buFont typeface="Wingdings" pitchFamily="2" charset="2"/>
              <a:buChar char="Ø"/>
            </a:pPr>
            <a:r>
              <a:rPr lang="el-GR" sz="2000" dirty="0" smtClean="0"/>
              <a:t>Χρονοδιακόπτη</a:t>
            </a:r>
          </a:p>
          <a:p>
            <a:pPr algn="just">
              <a:buFont typeface="Wingdings" pitchFamily="2" charset="2"/>
              <a:buChar char="Ø"/>
            </a:pPr>
            <a:r>
              <a:rPr lang="el-GR" sz="2000" dirty="0" smtClean="0"/>
              <a:t>Ορισμένα μηχανήματα έχουν τη </a:t>
            </a:r>
            <a:r>
              <a:rPr lang="el-GR" sz="2000" dirty="0" err="1" smtClean="0"/>
              <a:t>δυανατότητα</a:t>
            </a:r>
            <a:r>
              <a:rPr lang="el-GR" sz="2000" dirty="0" smtClean="0"/>
              <a:t> να παράγουν πολλαπλές </a:t>
            </a:r>
            <a:r>
              <a:rPr lang="el-GR" sz="2000" dirty="0" err="1" smtClean="0"/>
              <a:t>κυματομορφές</a:t>
            </a:r>
            <a:r>
              <a:rPr lang="el-GR" sz="2000" dirty="0" smtClean="0"/>
              <a:t> (</a:t>
            </a:r>
            <a:r>
              <a:rPr lang="el-GR" sz="2000" dirty="0" err="1" smtClean="0"/>
              <a:t>φαραδική</a:t>
            </a:r>
            <a:r>
              <a:rPr lang="el-GR" sz="2000" dirty="0" smtClean="0"/>
              <a:t>, ημιτονοειδής, τετράγωνη κτλ).</a:t>
            </a:r>
          </a:p>
          <a:p>
            <a:pPr algn="just">
              <a:buFont typeface="Wingdings" pitchFamily="2" charset="2"/>
              <a:buChar char="Ø"/>
            </a:pPr>
            <a:r>
              <a:rPr lang="el-GR" sz="2000" dirty="0" smtClean="0"/>
              <a:t>Τα ηλεκτρόδια μπορούν να είναι μεταλλικά από καουτσούκ ή αυτοκόλλητα.</a:t>
            </a:r>
          </a:p>
          <a:p>
            <a:pPr algn="just">
              <a:buFont typeface="Wingdings" pitchFamily="2" charset="2"/>
              <a:buChar char="Ø"/>
            </a:pPr>
            <a:r>
              <a:rPr lang="el-GR" sz="2000" dirty="0" smtClean="0"/>
              <a:t>Διακόπτη </a:t>
            </a:r>
            <a:r>
              <a:rPr lang="en-US" sz="2000" dirty="0" smtClean="0"/>
              <a:t>ON-OFF</a:t>
            </a:r>
            <a:endParaRPr lang="el-GR"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7467600" cy="580926"/>
          </a:xfrm>
        </p:spPr>
        <p:txBody>
          <a:bodyPr/>
          <a:lstStyle/>
          <a:p>
            <a:pPr algn="ctr"/>
            <a:r>
              <a:rPr lang="el-GR" dirty="0" err="1" smtClean="0"/>
              <a:t>Χειρισμοσ</a:t>
            </a:r>
            <a:r>
              <a:rPr lang="el-GR" dirty="0" smtClean="0"/>
              <a:t> </a:t>
            </a:r>
            <a:r>
              <a:rPr lang="el-GR" dirty="0" err="1" smtClean="0"/>
              <a:t>μηχανηματοσ</a:t>
            </a:r>
            <a:r>
              <a:rPr lang="el-GR" dirty="0" smtClean="0"/>
              <a:t> </a:t>
            </a:r>
            <a:r>
              <a:rPr lang="el-GR" dirty="0" err="1" smtClean="0"/>
              <a:t>φαραδικου</a:t>
            </a:r>
            <a:endParaRPr lang="el-GR" dirty="0"/>
          </a:p>
        </p:txBody>
      </p:sp>
      <p:sp>
        <p:nvSpPr>
          <p:cNvPr id="3" name="2 - Θέση περιεχομένου"/>
          <p:cNvSpPr>
            <a:spLocks noGrp="1"/>
          </p:cNvSpPr>
          <p:nvPr>
            <p:ph sz="quarter" idx="1"/>
          </p:nvPr>
        </p:nvSpPr>
        <p:spPr>
          <a:xfrm>
            <a:off x="467544" y="692696"/>
            <a:ext cx="7457256" cy="5256584"/>
          </a:xfrm>
        </p:spPr>
        <p:txBody>
          <a:bodyPr>
            <a:normAutofit lnSpcReduction="10000"/>
          </a:bodyPr>
          <a:lstStyle/>
          <a:p>
            <a:pPr algn="just">
              <a:buFont typeface="Wingdings" pitchFamily="2" charset="2"/>
              <a:buChar char="Ø"/>
            </a:pPr>
            <a:r>
              <a:rPr lang="el-GR" sz="2000" dirty="0" smtClean="0"/>
              <a:t>Τοποθετούμε τα ηλεκτρόδια στα κατάλληλα σημεία και τα σταθεροποιούμε. </a:t>
            </a:r>
          </a:p>
          <a:p>
            <a:pPr algn="just">
              <a:buFont typeface="Wingdings" pitchFamily="2" charset="2"/>
              <a:buChar char="Ø"/>
            </a:pPr>
            <a:r>
              <a:rPr lang="el-GR" sz="2000" dirty="0" smtClean="0"/>
              <a:t>Τοποθετούμε το διακόπτη λειτουργίας στη θέση ΟΝ αφού προηγουμένως ελέγξουμε ότι ο ρυθμιστής έντασης είναι στο μηδέν.</a:t>
            </a:r>
          </a:p>
          <a:p>
            <a:pPr algn="just">
              <a:buFont typeface="Wingdings" pitchFamily="2" charset="2"/>
              <a:buChar char="Ø"/>
            </a:pPr>
            <a:r>
              <a:rPr lang="el-GR" sz="2000" dirty="0" smtClean="0"/>
              <a:t>Επιλέγουμε την κατάλληλη </a:t>
            </a:r>
            <a:r>
              <a:rPr lang="el-GR" sz="2000" dirty="0" err="1" smtClean="0"/>
              <a:t>κυματομορφή</a:t>
            </a:r>
            <a:r>
              <a:rPr lang="el-GR" sz="2000" dirty="0" smtClean="0"/>
              <a:t> και ρυθμίζουμε τις επιμέρους παραμέτρους (χρόνο, παύση κτλ).</a:t>
            </a:r>
          </a:p>
          <a:p>
            <a:pPr algn="just">
              <a:buFont typeface="Wingdings" pitchFamily="2" charset="2"/>
              <a:buChar char="Ø"/>
            </a:pPr>
            <a:r>
              <a:rPr lang="el-GR" sz="2000" dirty="0" smtClean="0"/>
              <a:t>Αυξάνουμε σταδιακά την ένταση μέχρι εκεί που είναι ανεκτή. Θα πρέπει να υπάρχει ορατή σύσπαση των μυών αλλά όχι κίνηση.</a:t>
            </a:r>
          </a:p>
          <a:p>
            <a:pPr algn="just">
              <a:buFont typeface="Wingdings" pitchFamily="2" charset="2"/>
              <a:buChar char="Ø"/>
            </a:pPr>
            <a:r>
              <a:rPr lang="el-GR" sz="2000" dirty="0" smtClean="0"/>
              <a:t>Μόλις ολοκληρωθεί ο χρόνος θεραπείας μηδενίζουμε τις εντάσεις κλείνουμε το μηχάνημα και απομακρύνουμε τα ηλεκτρόδια από την πελάτισσα.</a:t>
            </a:r>
          </a:p>
          <a:p>
            <a:pPr algn="just">
              <a:buFont typeface="Wingdings" pitchFamily="2" charset="2"/>
              <a:buChar char="Ø"/>
            </a:pPr>
            <a:r>
              <a:rPr lang="el-GR" sz="2000" dirty="0" smtClean="0"/>
              <a:t>Κατά τη διάρκεια της θεραπείας η ανταπόκριση των μυών στο ηλεκτρικό ερέθισμα μειώνεται (φαινόμενο προσαρμογής). Θα πρέπει να αυξήσουμε λίγο την ένταση (ή να αλλάξουμε τη συχνότητα των παλμών)</a:t>
            </a:r>
            <a:endParaRPr lang="el-GR"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539552" y="764704"/>
            <a:ext cx="7467600" cy="4873752"/>
          </a:xfrm>
        </p:spPr>
        <p:txBody>
          <a:bodyPr>
            <a:normAutofit lnSpcReduction="10000"/>
          </a:bodyPr>
          <a:lstStyle/>
          <a:p>
            <a:pPr algn="just">
              <a:buNone/>
            </a:pPr>
            <a:r>
              <a:rPr lang="el-GR" sz="2000" dirty="0" smtClean="0"/>
              <a:t>Η τοποθέτηση των ηλεκτροδίων μπορεί να γίνει με δύο τρόπους</a:t>
            </a:r>
            <a:r>
              <a:rPr lang="en-US" sz="2000" dirty="0" smtClean="0"/>
              <a:t>:</a:t>
            </a:r>
          </a:p>
          <a:p>
            <a:pPr marL="273600" lvl="1" algn="just">
              <a:buFont typeface="Wingdings" pitchFamily="2" charset="2"/>
              <a:buChar char="Ø"/>
            </a:pPr>
            <a:r>
              <a:rPr lang="el-GR" sz="2000" b="1" dirty="0" smtClean="0"/>
              <a:t>Με μονοπολική εφαρμογή</a:t>
            </a:r>
            <a:r>
              <a:rPr lang="el-GR" sz="2000" dirty="0" smtClean="0"/>
              <a:t>. Ένα μεγάλο (ανενεργό ηλεκτρόδιο) τοποθετείται στην ίδια πλευρά του σώματος, μακριά από το μυ που πρόκειται να ερεθιστεί και σε σημείο που δεν υπάρχουν επιφανειακοί μύες (πχ στο στέρνο ή στη μέση της ωμοπλάτης) ή στην πορεία του κινητικού νεύρου. Με ένα άλλο μικρότερο ηλεκτρόδιο (ενεργό) διεγείρουμε το κινητικό σημείο του μυός. Η σύσπαση που προκαλείται είναι σαφώς εντονότερη και διαρκεί μικρότερο χρόνο. Απαιτείται γνώση των κινητικών σημείων των μυών.</a:t>
            </a:r>
          </a:p>
          <a:p>
            <a:pPr marL="273600" lvl="1" algn="just">
              <a:buFont typeface="Wingdings" pitchFamily="2" charset="2"/>
              <a:buChar char="Ø"/>
            </a:pPr>
            <a:r>
              <a:rPr lang="el-GR" sz="2000" b="1" dirty="0" smtClean="0"/>
              <a:t>Με διπολική εφαρμογή </a:t>
            </a:r>
            <a:r>
              <a:rPr lang="el-GR" sz="2000" dirty="0" smtClean="0"/>
              <a:t>που είναι η πιο συνηθισμένη μέθοδος. Δύο όμοια ηλεκτρόδια τοποθετούνται κοντά στα άκρα του μυός (</a:t>
            </a:r>
            <a:r>
              <a:rPr lang="el-GR" sz="2000" dirty="0" err="1" smtClean="0"/>
              <a:t>έκφυση</a:t>
            </a:r>
            <a:r>
              <a:rPr lang="el-GR" sz="2000" dirty="0" smtClean="0"/>
              <a:t> - κατάφυση). Το ρεύμα καθώς διέρχεται μέσα από το μυ προκαλεί σύσπαση. Για εντονότερο αποτέλεσμα καλό είναι το κινητικό σημείο να βρίσκεται ανάμεσα στην ευθεία που ορίζουν τα δύο ηλεκτρόδια</a:t>
            </a:r>
            <a:endParaRPr lang="el-GR" sz="2000" dirty="0"/>
          </a:p>
        </p:txBody>
      </p:sp>
      <p:sp>
        <p:nvSpPr>
          <p:cNvPr id="4" name="1 - Τίτλος"/>
          <p:cNvSpPr>
            <a:spLocks noGrp="1"/>
          </p:cNvSpPr>
          <p:nvPr>
            <p:ph type="title"/>
          </p:nvPr>
        </p:nvSpPr>
        <p:spPr>
          <a:xfrm>
            <a:off x="467544" y="116632"/>
            <a:ext cx="7467600" cy="580926"/>
          </a:xfrm>
        </p:spPr>
        <p:txBody>
          <a:bodyPr/>
          <a:lstStyle/>
          <a:p>
            <a:pPr algn="ctr"/>
            <a:r>
              <a:rPr lang="el-GR" dirty="0" err="1" smtClean="0"/>
              <a:t>Χειρισμοσ</a:t>
            </a:r>
            <a:r>
              <a:rPr lang="el-GR" dirty="0" smtClean="0"/>
              <a:t> </a:t>
            </a:r>
            <a:r>
              <a:rPr lang="el-GR" dirty="0" err="1" smtClean="0"/>
              <a:t>μηχανηματοσ</a:t>
            </a:r>
            <a:r>
              <a:rPr lang="el-GR" dirty="0" smtClean="0"/>
              <a:t> </a:t>
            </a:r>
            <a:r>
              <a:rPr lang="el-GR" dirty="0" err="1" smtClean="0"/>
              <a:t>φαραδικου</a:t>
            </a:r>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7467600" cy="580926"/>
          </a:xfrm>
        </p:spPr>
        <p:txBody>
          <a:bodyPr/>
          <a:lstStyle/>
          <a:p>
            <a:pPr algn="ctr"/>
            <a:r>
              <a:rPr lang="el-GR" dirty="0" smtClean="0"/>
              <a:t>Η </a:t>
            </a:r>
            <a:r>
              <a:rPr lang="el-GR" dirty="0" err="1" smtClean="0"/>
              <a:t>μυϊκη</a:t>
            </a:r>
            <a:r>
              <a:rPr lang="el-GR" dirty="0" smtClean="0"/>
              <a:t> </a:t>
            </a:r>
            <a:r>
              <a:rPr lang="el-GR" dirty="0" err="1" smtClean="0"/>
              <a:t>συστολη</a:t>
            </a:r>
            <a:endParaRPr lang="el-GR" dirty="0"/>
          </a:p>
        </p:txBody>
      </p:sp>
      <p:sp>
        <p:nvSpPr>
          <p:cNvPr id="3" name="2 - Θέση περιεχομένου"/>
          <p:cNvSpPr>
            <a:spLocks noGrp="1"/>
          </p:cNvSpPr>
          <p:nvPr>
            <p:ph sz="quarter" idx="1"/>
          </p:nvPr>
        </p:nvSpPr>
        <p:spPr>
          <a:xfrm>
            <a:off x="539552" y="692696"/>
            <a:ext cx="7467600" cy="5328592"/>
          </a:xfrm>
        </p:spPr>
        <p:txBody>
          <a:bodyPr>
            <a:normAutofit/>
          </a:bodyPr>
          <a:lstStyle/>
          <a:p>
            <a:pPr algn="just">
              <a:buFont typeface="Wingdings" pitchFamily="2" charset="2"/>
              <a:buChar char="Ø"/>
            </a:pPr>
            <a:r>
              <a:rPr lang="el-GR" sz="2000" dirty="0" smtClean="0"/>
              <a:t>Η κίνηση του σώματος γίνεται με τη βοήθεια σκελετικών μυών οι οποίοι </a:t>
            </a:r>
            <a:r>
              <a:rPr lang="el-GR" sz="2000" dirty="0" err="1" smtClean="0"/>
              <a:t>προσφύονται</a:t>
            </a:r>
            <a:r>
              <a:rPr lang="el-GR" sz="2000" dirty="0" smtClean="0"/>
              <a:t> στα οστά και με την εναλλαγή σύσπασης - διάτασης επιτυγχάνεται η κίνηση του σκελετού. </a:t>
            </a:r>
          </a:p>
          <a:p>
            <a:pPr algn="just">
              <a:buFont typeface="Wingdings" pitchFamily="2" charset="2"/>
              <a:buChar char="Ø"/>
            </a:pPr>
            <a:r>
              <a:rPr lang="el-GR" sz="2000" dirty="0" smtClean="0"/>
              <a:t>Οι σκελετικοί μύες αποτελούνται από τη </a:t>
            </a:r>
            <a:r>
              <a:rPr lang="el-GR" sz="2000" b="1" dirty="0" smtClean="0"/>
              <a:t>γαστέρα</a:t>
            </a:r>
            <a:r>
              <a:rPr lang="el-GR" sz="2000" dirty="0" smtClean="0"/>
              <a:t> που είναι το συσταλτό μέρος του μυός και τους </a:t>
            </a:r>
            <a:r>
              <a:rPr lang="el-GR" sz="2000" b="1" dirty="0" smtClean="0"/>
              <a:t>τένοντες</a:t>
            </a:r>
            <a:r>
              <a:rPr lang="el-GR" sz="2000" dirty="0" smtClean="0"/>
              <a:t> με τους οποίους οι μύες </a:t>
            </a:r>
            <a:r>
              <a:rPr lang="el-GR" sz="2000" dirty="0" err="1" smtClean="0"/>
              <a:t>προσφύονται</a:t>
            </a:r>
            <a:r>
              <a:rPr lang="el-GR" sz="2000" dirty="0" smtClean="0"/>
              <a:t> στα οστά.</a:t>
            </a:r>
          </a:p>
          <a:p>
            <a:pPr algn="just">
              <a:buFont typeface="Wingdings" pitchFamily="2" charset="2"/>
              <a:buChar char="Ø"/>
            </a:pPr>
            <a:r>
              <a:rPr lang="el-GR" sz="2000" dirty="0" smtClean="0"/>
              <a:t>Κάθε </a:t>
            </a:r>
            <a:r>
              <a:rPr lang="el-GR" sz="2000" dirty="0" err="1" smtClean="0"/>
              <a:t>μύς</a:t>
            </a:r>
            <a:r>
              <a:rPr lang="el-GR" sz="2000" dirty="0" smtClean="0"/>
              <a:t> αποτελείται από ανεξάρτητα, μεγάλα, επιμήκη, κυλινδρικού σχήματος κύτταρα, τα οποία ονομάζονται </a:t>
            </a:r>
            <a:r>
              <a:rPr lang="el-GR" sz="2000" b="1" dirty="0" smtClean="0"/>
              <a:t>μυϊκές ίνες</a:t>
            </a:r>
            <a:r>
              <a:rPr lang="el-GR" sz="2000" dirty="0" smtClean="0"/>
              <a:t>. Οι μυϊκές ίνες συγκρατούνται μεταξύ τους από ένα δίκτυο συνδετικού ιστού που γίνεται  η συνέχεια του συνδετικού ιστού που σχηματίζει τους τένοντες.</a:t>
            </a:r>
          </a:p>
          <a:p>
            <a:pPr algn="just">
              <a:buFont typeface="Wingdings" pitchFamily="2" charset="2"/>
              <a:buChar char="Ø"/>
            </a:pPr>
            <a:r>
              <a:rPr lang="el-GR" sz="2000" dirty="0" smtClean="0"/>
              <a:t>Για να μπορέσει να πραγματοποιηθεί σύσπαση ενός μυός θα πρέπει ο μυς να πάρει 'σήμα' από το νευρικό σύστημα.  Το σήμα αυτό μεταφέρεται μέσω των </a:t>
            </a:r>
            <a:r>
              <a:rPr lang="el-GR" sz="2000" b="1" dirty="0" smtClean="0"/>
              <a:t>κινητικών νεύρων</a:t>
            </a:r>
            <a:r>
              <a:rPr lang="el-GR" sz="2000" dirty="0" smtClean="0"/>
              <a:t>  στο μυ και με τη βοήθεια πολύπλοκων ηλεκτροχημικών αντιδράσεων πραγματοποιείται η μυϊκή συστολή.</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monopolar.jpg"/>
          <p:cNvPicPr>
            <a:picLocks noGrp="1" noChangeAspect="1"/>
          </p:cNvPicPr>
          <p:nvPr>
            <p:ph sz="quarter" idx="1"/>
          </p:nvPr>
        </p:nvPicPr>
        <p:blipFill>
          <a:blip r:embed="rId2" cstate="print"/>
          <a:stretch>
            <a:fillRect/>
          </a:stretch>
        </p:blipFill>
        <p:spPr>
          <a:xfrm>
            <a:off x="359675" y="980728"/>
            <a:ext cx="3883253" cy="2592288"/>
          </a:xfrm>
        </p:spPr>
      </p:pic>
      <p:sp>
        <p:nvSpPr>
          <p:cNvPr id="4" name="1 - Τίτλος"/>
          <p:cNvSpPr>
            <a:spLocks noGrp="1"/>
          </p:cNvSpPr>
          <p:nvPr>
            <p:ph type="title"/>
          </p:nvPr>
        </p:nvSpPr>
        <p:spPr>
          <a:xfrm>
            <a:off x="467544" y="116632"/>
            <a:ext cx="7467600" cy="580926"/>
          </a:xfrm>
        </p:spPr>
        <p:txBody>
          <a:bodyPr/>
          <a:lstStyle/>
          <a:p>
            <a:pPr algn="ctr"/>
            <a:r>
              <a:rPr lang="el-GR" dirty="0" err="1" smtClean="0"/>
              <a:t>Χειρισμοσ</a:t>
            </a:r>
            <a:r>
              <a:rPr lang="el-GR" dirty="0" smtClean="0"/>
              <a:t> </a:t>
            </a:r>
            <a:r>
              <a:rPr lang="el-GR" dirty="0" err="1" smtClean="0"/>
              <a:t>μηχανηματοσ</a:t>
            </a:r>
            <a:r>
              <a:rPr lang="el-GR" dirty="0" smtClean="0"/>
              <a:t> </a:t>
            </a:r>
            <a:r>
              <a:rPr lang="el-GR" dirty="0" err="1" smtClean="0"/>
              <a:t>φαραδικου</a:t>
            </a:r>
            <a:endParaRPr lang="el-GR" dirty="0"/>
          </a:p>
        </p:txBody>
      </p:sp>
      <p:pic>
        <p:nvPicPr>
          <p:cNvPr id="6" name="5 - Εικόνα" descr="bipolar.jpg"/>
          <p:cNvPicPr>
            <a:picLocks noChangeAspect="1"/>
          </p:cNvPicPr>
          <p:nvPr/>
        </p:nvPicPr>
        <p:blipFill>
          <a:blip r:embed="rId3" cstate="print"/>
          <a:stretch>
            <a:fillRect/>
          </a:stretch>
        </p:blipFill>
        <p:spPr>
          <a:xfrm>
            <a:off x="4644008" y="980728"/>
            <a:ext cx="3888432" cy="2592288"/>
          </a:xfrm>
          <a:prstGeom prst="rect">
            <a:avLst/>
          </a:prstGeom>
        </p:spPr>
      </p:pic>
      <p:sp>
        <p:nvSpPr>
          <p:cNvPr id="7" name="6 - TextBox"/>
          <p:cNvSpPr txBox="1"/>
          <p:nvPr/>
        </p:nvSpPr>
        <p:spPr>
          <a:xfrm>
            <a:off x="1187624" y="3573016"/>
            <a:ext cx="2239459" cy="369332"/>
          </a:xfrm>
          <a:prstGeom prst="rect">
            <a:avLst/>
          </a:prstGeom>
          <a:noFill/>
        </p:spPr>
        <p:txBody>
          <a:bodyPr wrap="none" rtlCol="0">
            <a:spAutoFit/>
          </a:bodyPr>
          <a:lstStyle/>
          <a:p>
            <a:r>
              <a:rPr lang="el-GR" dirty="0" smtClean="0"/>
              <a:t>Μονοπολική μέθοδος</a:t>
            </a:r>
            <a:endParaRPr lang="el-GR" dirty="0"/>
          </a:p>
        </p:txBody>
      </p:sp>
      <p:sp>
        <p:nvSpPr>
          <p:cNvPr id="8" name="7 - TextBox"/>
          <p:cNvSpPr txBox="1"/>
          <p:nvPr/>
        </p:nvSpPr>
        <p:spPr>
          <a:xfrm>
            <a:off x="5724128" y="3573016"/>
            <a:ext cx="1888402" cy="369332"/>
          </a:xfrm>
          <a:prstGeom prst="rect">
            <a:avLst/>
          </a:prstGeom>
          <a:noFill/>
        </p:spPr>
        <p:txBody>
          <a:bodyPr wrap="none" rtlCol="0">
            <a:spAutoFit/>
          </a:bodyPr>
          <a:lstStyle/>
          <a:p>
            <a:r>
              <a:rPr lang="el-GR" dirty="0" smtClean="0"/>
              <a:t>Διπολική μέθοδος</a:t>
            </a:r>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7467600" cy="580926"/>
          </a:xfrm>
        </p:spPr>
        <p:txBody>
          <a:bodyPr/>
          <a:lstStyle/>
          <a:p>
            <a:pPr algn="ctr"/>
            <a:r>
              <a:rPr lang="el-GR" dirty="0" smtClean="0"/>
              <a:t>Που </a:t>
            </a:r>
            <a:r>
              <a:rPr lang="el-GR" dirty="0" err="1" smtClean="0"/>
              <a:t>χρησιμοποιουμε</a:t>
            </a:r>
            <a:r>
              <a:rPr lang="el-GR" dirty="0" smtClean="0"/>
              <a:t> το </a:t>
            </a:r>
            <a:r>
              <a:rPr lang="el-GR" dirty="0" err="1" smtClean="0"/>
              <a:t>φαραδικο</a:t>
            </a:r>
            <a:endParaRPr lang="el-GR" dirty="0"/>
          </a:p>
        </p:txBody>
      </p:sp>
      <p:sp>
        <p:nvSpPr>
          <p:cNvPr id="3" name="2 - Θέση περιεχομένου"/>
          <p:cNvSpPr>
            <a:spLocks noGrp="1"/>
          </p:cNvSpPr>
          <p:nvPr>
            <p:ph sz="quarter" idx="1"/>
          </p:nvPr>
        </p:nvSpPr>
        <p:spPr>
          <a:xfrm>
            <a:off x="611560" y="764704"/>
            <a:ext cx="7467600" cy="1584176"/>
          </a:xfrm>
        </p:spPr>
        <p:txBody>
          <a:bodyPr>
            <a:normAutofit/>
          </a:bodyPr>
          <a:lstStyle/>
          <a:p>
            <a:pPr>
              <a:buFont typeface="Wingdings" pitchFamily="2" charset="2"/>
              <a:buChar char="Ø"/>
            </a:pPr>
            <a:r>
              <a:rPr lang="el-GR" sz="2000" dirty="0" smtClean="0"/>
              <a:t>Σε θεραπείες σύσφιξης του δέρματος</a:t>
            </a:r>
          </a:p>
          <a:p>
            <a:pPr>
              <a:buFont typeface="Wingdings" pitchFamily="2" charset="2"/>
              <a:buChar char="Ø"/>
            </a:pPr>
            <a:r>
              <a:rPr lang="el-GR" sz="2000" dirty="0" smtClean="0"/>
              <a:t>Στην κυτταρίτιδα</a:t>
            </a:r>
          </a:p>
          <a:p>
            <a:pPr>
              <a:buFont typeface="Wingdings" pitchFamily="2" charset="2"/>
              <a:buChar char="Ø"/>
            </a:pPr>
            <a:r>
              <a:rPr lang="el-GR" sz="2000" dirty="0" smtClean="0"/>
              <a:t>Στην παχυσαρκία</a:t>
            </a:r>
          </a:p>
          <a:p>
            <a:pPr>
              <a:buFont typeface="Wingdings" pitchFamily="2" charset="2"/>
              <a:buChar char="Ø"/>
            </a:pPr>
            <a:r>
              <a:rPr lang="el-GR" sz="2000" dirty="0" smtClean="0"/>
              <a:t>Σε μυϊκή ενδυνάμωση</a:t>
            </a:r>
            <a:endParaRPr lang="el-GR"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539552" y="692696"/>
            <a:ext cx="7467600" cy="1440160"/>
          </a:xfrm>
        </p:spPr>
        <p:txBody>
          <a:bodyPr>
            <a:normAutofit/>
          </a:bodyPr>
          <a:lstStyle/>
          <a:p>
            <a:pPr marL="0" indent="0" algn="just">
              <a:buNone/>
            </a:pPr>
            <a:r>
              <a:rPr lang="el-GR" sz="2000" dirty="0" smtClean="0"/>
              <a:t>Διοχετεύουμε στους ιστούς δύο μέσης συχνότητας ημιτονοειδή ρεύματα. Στο σημείο όπου τα ρεύματα διασταυρώνονται παράγεται ένα νέο ρεύμα χαμηλής συχνότητας που ονομάζεται παρεμβαλλόμενο ρεύμα.</a:t>
            </a:r>
          </a:p>
        </p:txBody>
      </p:sp>
      <p:sp>
        <p:nvSpPr>
          <p:cNvPr id="4" name="1 - Τίτλος"/>
          <p:cNvSpPr>
            <a:spLocks noGrp="1"/>
          </p:cNvSpPr>
          <p:nvPr>
            <p:ph type="title"/>
          </p:nvPr>
        </p:nvSpPr>
        <p:spPr>
          <a:xfrm>
            <a:off x="467544" y="116632"/>
            <a:ext cx="7467600" cy="580926"/>
          </a:xfrm>
        </p:spPr>
        <p:txBody>
          <a:bodyPr>
            <a:noAutofit/>
          </a:bodyPr>
          <a:lstStyle/>
          <a:p>
            <a:pPr algn="ctr">
              <a:lnSpc>
                <a:spcPts val="2400"/>
              </a:lnSpc>
            </a:pPr>
            <a:r>
              <a:rPr lang="el-GR" dirty="0" err="1" smtClean="0"/>
              <a:t>Παρεμβαλλομενα</a:t>
            </a:r>
            <a:r>
              <a:rPr lang="el-GR" dirty="0" smtClean="0"/>
              <a:t> </a:t>
            </a:r>
            <a:r>
              <a:rPr lang="el-GR" dirty="0" err="1" smtClean="0"/>
              <a:t>ρευματα</a:t>
            </a:r>
            <a:endParaRPr lang="el-GR" dirty="0"/>
          </a:p>
        </p:txBody>
      </p:sp>
      <p:pic>
        <p:nvPicPr>
          <p:cNvPr id="6" name="5 - Εικόνα" descr="3-Figure1-1.png"/>
          <p:cNvPicPr>
            <a:picLocks noChangeAspect="1"/>
          </p:cNvPicPr>
          <p:nvPr/>
        </p:nvPicPr>
        <p:blipFill>
          <a:blip r:embed="rId3" cstate="print"/>
          <a:stretch>
            <a:fillRect/>
          </a:stretch>
        </p:blipFill>
        <p:spPr>
          <a:xfrm>
            <a:off x="1619672" y="2348880"/>
            <a:ext cx="5616624" cy="368013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467544" y="764704"/>
            <a:ext cx="7467600" cy="3096344"/>
          </a:xfrm>
        </p:spPr>
        <p:txBody>
          <a:bodyPr/>
          <a:lstStyle/>
          <a:p>
            <a:pPr algn="just">
              <a:buFont typeface="Wingdings" pitchFamily="2" charset="2"/>
              <a:buChar char="Ø"/>
            </a:pPr>
            <a:r>
              <a:rPr lang="el-GR" sz="2000" dirty="0" smtClean="0"/>
              <a:t>Η συσκευή μπορεί να διαθέτει μία ή περισσότερες διπλές εξόδους.</a:t>
            </a:r>
          </a:p>
          <a:p>
            <a:pPr algn="just">
              <a:buFont typeface="Wingdings" pitchFamily="2" charset="2"/>
              <a:buChar char="Ø"/>
            </a:pPr>
            <a:r>
              <a:rPr lang="el-GR" sz="2000" dirty="0" smtClean="0"/>
              <a:t>Συνήθως συνδυάζει αναρρόφηση (βεντούζες) για καλύτερο αποτέλεσμα</a:t>
            </a:r>
            <a:r>
              <a:rPr lang="en-US" sz="2000" dirty="0" smtClean="0"/>
              <a:t>,</a:t>
            </a:r>
            <a:r>
              <a:rPr lang="el-GR" sz="2000" dirty="0" smtClean="0"/>
              <a:t> μπορούν όμως να χρησιμοποιούνται και κλασικά ηλεκτρόδια</a:t>
            </a:r>
          </a:p>
          <a:p>
            <a:pPr algn="just">
              <a:buFont typeface="Wingdings" pitchFamily="2" charset="2"/>
              <a:buChar char="Ø"/>
            </a:pPr>
            <a:r>
              <a:rPr lang="el-GR" sz="2000" dirty="0" smtClean="0"/>
              <a:t>Όπως και στ</a:t>
            </a:r>
            <a:r>
              <a:rPr lang="en-US" sz="2000" dirty="0" smtClean="0"/>
              <a:t>o</a:t>
            </a:r>
            <a:r>
              <a:rPr lang="el-GR" sz="2000" dirty="0" smtClean="0"/>
              <a:t> μηχάνημα του </a:t>
            </a:r>
            <a:r>
              <a:rPr lang="el-GR" sz="2000" dirty="0" err="1" smtClean="0"/>
              <a:t>φαραδικού</a:t>
            </a:r>
            <a:r>
              <a:rPr lang="el-GR" sz="2000" dirty="0" smtClean="0"/>
              <a:t> υπάρχουν διακόπτες ρύθμισης των παραμέτρων της θεραπείας (συχνότητα παλμών, παύση,  χρόνος) και διακόπτης </a:t>
            </a:r>
            <a:r>
              <a:rPr lang="en-US" sz="2000" dirty="0" smtClean="0"/>
              <a:t>on/off.</a:t>
            </a:r>
            <a:endParaRPr lang="el-GR" sz="2000" dirty="0" smtClean="0"/>
          </a:p>
          <a:p>
            <a:pPr algn="just">
              <a:buFont typeface="Wingdings" pitchFamily="2" charset="2"/>
              <a:buChar char="Ø"/>
            </a:pPr>
            <a:r>
              <a:rPr lang="el-GR" sz="2000" dirty="0" smtClean="0"/>
              <a:t>Τα ηλεκτρόδια τοποθετούνται χιαστί στοχεύοντας την πάσχουσα περιοχή.</a:t>
            </a:r>
          </a:p>
          <a:p>
            <a:pPr>
              <a:buNone/>
            </a:pPr>
            <a:endParaRPr lang="el-GR" dirty="0"/>
          </a:p>
        </p:txBody>
      </p:sp>
      <p:sp>
        <p:nvSpPr>
          <p:cNvPr id="4" name="1 - Τίτλος"/>
          <p:cNvSpPr>
            <a:spLocks noGrp="1"/>
          </p:cNvSpPr>
          <p:nvPr>
            <p:ph type="title"/>
          </p:nvPr>
        </p:nvSpPr>
        <p:spPr>
          <a:xfrm>
            <a:off x="467544" y="188640"/>
            <a:ext cx="7467600" cy="580926"/>
          </a:xfrm>
        </p:spPr>
        <p:txBody>
          <a:bodyPr>
            <a:noAutofit/>
          </a:bodyPr>
          <a:lstStyle/>
          <a:p>
            <a:pPr algn="ctr">
              <a:lnSpc>
                <a:spcPts val="2400"/>
              </a:lnSpc>
            </a:pPr>
            <a:r>
              <a:rPr lang="el-GR" dirty="0" err="1" smtClean="0"/>
              <a:t>Μηχανημα</a:t>
            </a:r>
            <a:r>
              <a:rPr lang="el-GR" dirty="0" smtClean="0"/>
              <a:t> </a:t>
            </a:r>
            <a:r>
              <a:rPr lang="el-GR" dirty="0" err="1" smtClean="0"/>
              <a:t>παρεμβαλλομενων</a:t>
            </a:r>
            <a:r>
              <a:rPr lang="el-GR" dirty="0" smtClean="0"/>
              <a:t> </a:t>
            </a:r>
            <a:r>
              <a:rPr lang="el-GR" dirty="0" err="1" smtClean="0"/>
              <a:t>ρευματων</a:t>
            </a:r>
            <a:endParaRPr lang="el-GR" dirty="0"/>
          </a:p>
        </p:txBody>
      </p:sp>
      <p:pic>
        <p:nvPicPr>
          <p:cNvPr id="5" name="4 - Εικόνα" descr="Interferential.png"/>
          <p:cNvPicPr>
            <a:picLocks noChangeAspect="1"/>
          </p:cNvPicPr>
          <p:nvPr/>
        </p:nvPicPr>
        <p:blipFill>
          <a:blip r:embed="rId3" cstate="print"/>
          <a:stretch>
            <a:fillRect/>
          </a:stretch>
        </p:blipFill>
        <p:spPr>
          <a:xfrm>
            <a:off x="251520" y="4221088"/>
            <a:ext cx="5055963" cy="2303725"/>
          </a:xfrm>
          <a:prstGeom prst="rect">
            <a:avLst/>
          </a:prstGeom>
        </p:spPr>
      </p:pic>
      <p:pic>
        <p:nvPicPr>
          <p:cNvPr id="7" name="6 - Εικόνα" descr="interferential-current-machine-500x500.jpg"/>
          <p:cNvPicPr>
            <a:picLocks noChangeAspect="1"/>
          </p:cNvPicPr>
          <p:nvPr/>
        </p:nvPicPr>
        <p:blipFill>
          <a:blip r:embed="rId4" cstate="print"/>
          <a:stretch>
            <a:fillRect/>
          </a:stretch>
        </p:blipFill>
        <p:spPr>
          <a:xfrm>
            <a:off x="5436096" y="4437112"/>
            <a:ext cx="3279006" cy="216099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539552" y="692696"/>
            <a:ext cx="7467600" cy="5472608"/>
          </a:xfrm>
        </p:spPr>
        <p:txBody>
          <a:bodyPr>
            <a:noAutofit/>
          </a:bodyPr>
          <a:lstStyle/>
          <a:p>
            <a:pPr algn="just">
              <a:buFont typeface="Wingdings" pitchFamily="2" charset="2"/>
              <a:buChar char="Ø"/>
            </a:pPr>
            <a:r>
              <a:rPr lang="el-GR" sz="2000" b="1" dirty="0" smtClean="0"/>
              <a:t>Αποτελέσματα</a:t>
            </a:r>
          </a:p>
          <a:p>
            <a:pPr lvl="1" algn="just">
              <a:spcBef>
                <a:spcPts val="0"/>
              </a:spcBef>
              <a:buFont typeface="Courier New" pitchFamily="49" charset="0"/>
              <a:buChar char="o"/>
            </a:pPr>
            <a:r>
              <a:rPr lang="el-GR" sz="2000" dirty="0" smtClean="0"/>
              <a:t>Βελτίωση της κυκλοφορίας του αίματος και της λέμφου</a:t>
            </a:r>
          </a:p>
          <a:p>
            <a:pPr lvl="1" algn="just">
              <a:spcBef>
                <a:spcPts val="0"/>
              </a:spcBef>
              <a:buFont typeface="Courier New" pitchFamily="49" charset="0"/>
              <a:buChar char="o"/>
            </a:pPr>
            <a:r>
              <a:rPr lang="el-GR" sz="2000" dirty="0" smtClean="0"/>
              <a:t>Βελτίωση οιδημάτων</a:t>
            </a:r>
          </a:p>
          <a:p>
            <a:pPr lvl="1" algn="just">
              <a:spcBef>
                <a:spcPts val="0"/>
              </a:spcBef>
              <a:buFont typeface="Courier New" pitchFamily="49" charset="0"/>
              <a:buChar char="o"/>
            </a:pPr>
            <a:r>
              <a:rPr lang="el-GR" sz="2000" dirty="0" smtClean="0"/>
              <a:t>Αντιμετώπιση φλεγμονωδών καταστάσεων</a:t>
            </a:r>
          </a:p>
          <a:p>
            <a:pPr lvl="1" algn="just">
              <a:spcBef>
                <a:spcPts val="0"/>
              </a:spcBef>
              <a:buFont typeface="Courier New" pitchFamily="49" charset="0"/>
              <a:buChar char="o"/>
            </a:pPr>
            <a:r>
              <a:rPr lang="el-GR" sz="2000" dirty="0" smtClean="0"/>
              <a:t>Αναλγητική δράση</a:t>
            </a:r>
          </a:p>
          <a:p>
            <a:pPr lvl="1" algn="just">
              <a:spcBef>
                <a:spcPts val="0"/>
              </a:spcBef>
              <a:buFont typeface="Courier New" pitchFamily="49" charset="0"/>
              <a:buChar char="o"/>
            </a:pPr>
            <a:r>
              <a:rPr lang="el-GR" sz="2000" dirty="0" smtClean="0"/>
              <a:t>Μυϊκή ενδυνάμωση</a:t>
            </a:r>
          </a:p>
          <a:p>
            <a:pPr algn="just">
              <a:buFont typeface="Wingdings" pitchFamily="2" charset="2"/>
              <a:buChar char="Ø"/>
            </a:pPr>
            <a:r>
              <a:rPr lang="el-GR" sz="2000" b="1" dirty="0" smtClean="0"/>
              <a:t>Πλεονεκτήματα</a:t>
            </a:r>
          </a:p>
          <a:p>
            <a:pPr lvl="1" algn="just">
              <a:spcBef>
                <a:spcPts val="0"/>
              </a:spcBef>
              <a:buFont typeface="Courier New" pitchFamily="49" charset="0"/>
              <a:buChar char="o"/>
            </a:pPr>
            <a:r>
              <a:rPr lang="el-GR" sz="2000" dirty="0" smtClean="0"/>
              <a:t>Είναι πιο ανεκτά από τα κλασσικά ημιτονοειδή ή </a:t>
            </a:r>
            <a:r>
              <a:rPr lang="el-GR" sz="2000" dirty="0" err="1" smtClean="0"/>
              <a:t>φαραδικά</a:t>
            </a:r>
            <a:r>
              <a:rPr lang="el-GR" sz="2000" dirty="0" smtClean="0"/>
              <a:t> οπότε μπορούμε να χρησιμοποιήσουμε μεγαλύτερη δοσολογία</a:t>
            </a:r>
          </a:p>
          <a:p>
            <a:pPr lvl="1" algn="just">
              <a:spcBef>
                <a:spcPts val="0"/>
              </a:spcBef>
              <a:buFont typeface="Courier New" pitchFamily="49" charset="0"/>
              <a:buChar char="o"/>
            </a:pPr>
            <a:r>
              <a:rPr lang="el-GR" sz="2000" dirty="0" smtClean="0"/>
              <a:t> Έχουν μεγαλύτερο βάθος διείσδυσης</a:t>
            </a:r>
          </a:p>
          <a:p>
            <a:pPr algn="just">
              <a:buFont typeface="Wingdings" pitchFamily="2" charset="2"/>
              <a:buChar char="Ø"/>
            </a:pPr>
            <a:r>
              <a:rPr lang="el-GR" sz="2000" b="1" dirty="0" smtClean="0"/>
              <a:t>Χρήση</a:t>
            </a:r>
          </a:p>
          <a:p>
            <a:pPr lvl="1" algn="just">
              <a:spcBef>
                <a:spcPts val="0"/>
              </a:spcBef>
              <a:buFont typeface="Courier New" pitchFamily="49" charset="0"/>
              <a:buChar char="o"/>
            </a:pPr>
            <a:r>
              <a:rPr lang="el-GR" sz="2000" dirty="0" smtClean="0"/>
              <a:t>Σε θεραπείες σύσφιξης δέρματος</a:t>
            </a:r>
          </a:p>
          <a:p>
            <a:pPr lvl="1" algn="just">
              <a:spcBef>
                <a:spcPts val="0"/>
              </a:spcBef>
              <a:buFont typeface="Courier New" pitchFamily="49" charset="0"/>
              <a:buChar char="o"/>
            </a:pPr>
            <a:r>
              <a:rPr lang="el-GR" sz="2000" dirty="0" smtClean="0"/>
              <a:t>Παχυσαρκία</a:t>
            </a:r>
          </a:p>
          <a:p>
            <a:pPr lvl="1" algn="just">
              <a:spcBef>
                <a:spcPts val="0"/>
              </a:spcBef>
              <a:buFont typeface="Courier New" pitchFamily="49" charset="0"/>
              <a:buChar char="o"/>
            </a:pPr>
            <a:r>
              <a:rPr lang="el-GR" sz="2000" dirty="0" smtClean="0"/>
              <a:t>Κυτταρίτιδα (σε επώδυνη κυτταρίτιδα είναι προτιμότερα λόγω αναλγητικής δράσης)</a:t>
            </a:r>
          </a:p>
          <a:p>
            <a:pPr lvl="1" algn="just">
              <a:spcBef>
                <a:spcPts val="0"/>
              </a:spcBef>
              <a:buFont typeface="Courier New" pitchFamily="49" charset="0"/>
              <a:buChar char="o"/>
            </a:pPr>
            <a:r>
              <a:rPr lang="el-GR" sz="2000" dirty="0" smtClean="0"/>
              <a:t>Μυϊκή ενδυνάμωση.</a:t>
            </a:r>
            <a:endParaRPr lang="el-GR" sz="2000" dirty="0"/>
          </a:p>
        </p:txBody>
      </p:sp>
      <p:sp>
        <p:nvSpPr>
          <p:cNvPr id="5" name="1 - Τίτλος"/>
          <p:cNvSpPr>
            <a:spLocks noGrp="1"/>
          </p:cNvSpPr>
          <p:nvPr>
            <p:ph type="title"/>
          </p:nvPr>
        </p:nvSpPr>
        <p:spPr>
          <a:xfrm>
            <a:off x="467544" y="116632"/>
            <a:ext cx="7467600" cy="508918"/>
          </a:xfrm>
        </p:spPr>
        <p:txBody>
          <a:bodyPr>
            <a:noAutofit/>
          </a:bodyPr>
          <a:lstStyle/>
          <a:p>
            <a:pPr algn="ctr">
              <a:lnSpc>
                <a:spcPts val="2400"/>
              </a:lnSpc>
            </a:pPr>
            <a:r>
              <a:rPr lang="el-GR" dirty="0" err="1" smtClean="0"/>
              <a:t>Παρεμβαλλομενα</a:t>
            </a:r>
            <a:r>
              <a:rPr lang="el-GR" dirty="0" smtClean="0"/>
              <a:t> </a:t>
            </a:r>
            <a:r>
              <a:rPr lang="el-GR" dirty="0" err="1" smtClean="0"/>
              <a:t>ρευματα</a:t>
            </a:r>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467544" y="692696"/>
            <a:ext cx="7467600" cy="2664296"/>
          </a:xfrm>
        </p:spPr>
        <p:txBody>
          <a:bodyPr/>
          <a:lstStyle/>
          <a:p>
            <a:pPr marL="0" lvl="0" indent="0" algn="just">
              <a:buClr>
                <a:srgbClr val="FE8637"/>
              </a:buClr>
              <a:buNone/>
            </a:pPr>
            <a:r>
              <a:rPr lang="el-GR" sz="2000" dirty="0" smtClean="0">
                <a:solidFill>
                  <a:prstClr val="black"/>
                </a:solidFill>
              </a:rPr>
              <a:t>Είναι χαμηλής συχνότητας και έντασης ρεύματα. Δεν προκαλούν μυϊκή σύσπαση και έχουν αναλγητικό αποτέλεσμα. Μπορούν να χρησιμοποιηθούν</a:t>
            </a:r>
            <a:r>
              <a:rPr lang="en-US" sz="2000" dirty="0" smtClean="0">
                <a:solidFill>
                  <a:prstClr val="black"/>
                </a:solidFill>
              </a:rPr>
              <a:t>:</a:t>
            </a:r>
            <a:endParaRPr lang="el-GR" sz="2000" dirty="0" smtClean="0">
              <a:solidFill>
                <a:prstClr val="black"/>
              </a:solidFill>
            </a:endParaRPr>
          </a:p>
          <a:p>
            <a:pPr marL="273600" lvl="0" indent="-273600" algn="just">
              <a:buClr>
                <a:srgbClr val="FE8637"/>
              </a:buClr>
              <a:buFont typeface="Wingdings" pitchFamily="2" charset="2"/>
              <a:buChar char="Ø"/>
            </a:pPr>
            <a:r>
              <a:rPr lang="el-GR" sz="2000" dirty="0" smtClean="0">
                <a:solidFill>
                  <a:prstClr val="black"/>
                </a:solidFill>
              </a:rPr>
              <a:t>Για μείωση του πόνου σε επώδυνη κυτταρίτιδα </a:t>
            </a:r>
          </a:p>
          <a:p>
            <a:pPr marL="273600" lvl="0" indent="-273600" algn="just">
              <a:buClr>
                <a:srgbClr val="FE8637"/>
              </a:buClr>
              <a:buFont typeface="Wingdings" pitchFamily="2" charset="2"/>
              <a:buChar char="Ø"/>
            </a:pPr>
            <a:r>
              <a:rPr lang="el-GR" sz="2000" dirty="0" smtClean="0">
                <a:solidFill>
                  <a:prstClr val="black"/>
                </a:solidFill>
              </a:rPr>
              <a:t>Για την αντιμετώπιση του μετεγχειρητικού πόνου χειρουργικών αισθητικών επεμβάσεων (</a:t>
            </a:r>
            <a:r>
              <a:rPr lang="en-US" sz="2000" dirty="0" smtClean="0">
                <a:solidFill>
                  <a:prstClr val="black"/>
                </a:solidFill>
              </a:rPr>
              <a:t>lifting, </a:t>
            </a:r>
            <a:r>
              <a:rPr lang="el-GR" sz="2000" dirty="0" smtClean="0">
                <a:solidFill>
                  <a:prstClr val="black"/>
                </a:solidFill>
              </a:rPr>
              <a:t>πλαστική μαστού κτλ)</a:t>
            </a:r>
            <a:endParaRPr lang="en-US" sz="2000" dirty="0" smtClean="0">
              <a:solidFill>
                <a:prstClr val="black"/>
              </a:solidFill>
            </a:endParaRPr>
          </a:p>
          <a:p>
            <a:pPr>
              <a:buNone/>
            </a:pPr>
            <a:endParaRPr lang="el-GR" dirty="0"/>
          </a:p>
        </p:txBody>
      </p:sp>
      <p:sp>
        <p:nvSpPr>
          <p:cNvPr id="4" name="1 - Τίτλος"/>
          <p:cNvSpPr>
            <a:spLocks noGrp="1"/>
          </p:cNvSpPr>
          <p:nvPr>
            <p:ph type="title"/>
          </p:nvPr>
        </p:nvSpPr>
        <p:spPr>
          <a:xfrm>
            <a:off x="467544" y="116632"/>
            <a:ext cx="7467600" cy="580926"/>
          </a:xfrm>
        </p:spPr>
        <p:txBody>
          <a:bodyPr>
            <a:noAutofit/>
          </a:bodyPr>
          <a:lstStyle/>
          <a:p>
            <a:pPr algn="ctr">
              <a:lnSpc>
                <a:spcPts val="2400"/>
              </a:lnSpc>
            </a:pPr>
            <a:r>
              <a:rPr lang="el-GR" dirty="0" err="1" smtClean="0"/>
              <a:t>Ρευματα</a:t>
            </a:r>
            <a:r>
              <a:rPr lang="el-GR" dirty="0" smtClean="0"/>
              <a:t> </a:t>
            </a:r>
            <a:r>
              <a:rPr lang="en-US" dirty="0" smtClean="0"/>
              <a:t>tens</a:t>
            </a:r>
            <a:endParaRPr lang="el-GR" dirty="0"/>
          </a:p>
        </p:txBody>
      </p:sp>
      <p:pic>
        <p:nvPicPr>
          <p:cNvPr id="5" name="4 - Εικόνα" descr="B9780443101793500191_gr5.jpg"/>
          <p:cNvPicPr>
            <a:picLocks noChangeAspect="1"/>
          </p:cNvPicPr>
          <p:nvPr/>
        </p:nvPicPr>
        <p:blipFill>
          <a:blip r:embed="rId3" cstate="print"/>
          <a:stretch>
            <a:fillRect/>
          </a:stretch>
        </p:blipFill>
        <p:spPr>
          <a:xfrm>
            <a:off x="2051720" y="3717032"/>
            <a:ext cx="4309878" cy="2592288"/>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7467600" cy="580926"/>
          </a:xfrm>
        </p:spPr>
        <p:txBody>
          <a:bodyPr/>
          <a:lstStyle/>
          <a:p>
            <a:pPr algn="ctr"/>
            <a:r>
              <a:rPr lang="el-GR" dirty="0" err="1" smtClean="0"/>
              <a:t>Μικρορευματα</a:t>
            </a:r>
            <a:endParaRPr lang="el-GR" dirty="0"/>
          </a:p>
        </p:txBody>
      </p:sp>
      <p:sp>
        <p:nvSpPr>
          <p:cNvPr id="3" name="2 - Θέση περιεχομένου"/>
          <p:cNvSpPr>
            <a:spLocks noGrp="1"/>
          </p:cNvSpPr>
          <p:nvPr>
            <p:ph sz="quarter" idx="1"/>
          </p:nvPr>
        </p:nvSpPr>
        <p:spPr>
          <a:xfrm>
            <a:off x="539552" y="764704"/>
            <a:ext cx="7467600" cy="4680520"/>
          </a:xfrm>
        </p:spPr>
        <p:txBody>
          <a:bodyPr>
            <a:normAutofit/>
          </a:bodyPr>
          <a:lstStyle/>
          <a:p>
            <a:pPr algn="just">
              <a:buFont typeface="Wingdings" pitchFamily="2" charset="2"/>
              <a:buChar char="Ø"/>
            </a:pPr>
            <a:r>
              <a:rPr lang="el-GR" sz="2000" dirty="0" smtClean="0"/>
              <a:t>Είναι νέας γενιάς ρεύματα χαμηλής συχνότητας και έντασης. </a:t>
            </a:r>
          </a:p>
          <a:p>
            <a:pPr algn="just">
              <a:buFont typeface="Wingdings" pitchFamily="2" charset="2"/>
              <a:buChar char="Ø"/>
            </a:pPr>
            <a:r>
              <a:rPr lang="el-GR" sz="2000" dirty="0" smtClean="0"/>
              <a:t>Το χαμηλής έντασης ρεύμα που παράγουν οι συσκευές </a:t>
            </a:r>
            <a:r>
              <a:rPr lang="el-GR" sz="2000" dirty="0" err="1" smtClean="0"/>
              <a:t>μικρορευμάτων</a:t>
            </a:r>
            <a:r>
              <a:rPr lang="el-GR" sz="2000" dirty="0" smtClean="0"/>
              <a:t> μιμείται το φυσιολογικό </a:t>
            </a:r>
            <a:r>
              <a:rPr lang="el-GR" sz="2000" dirty="0" err="1" smtClean="0"/>
              <a:t>βιοηλεκτρικό</a:t>
            </a:r>
            <a:r>
              <a:rPr lang="el-GR" sz="2000" dirty="0" smtClean="0"/>
              <a:t> πεδίο των κυττάρων.</a:t>
            </a:r>
          </a:p>
          <a:p>
            <a:pPr algn="just">
              <a:buFont typeface="Wingdings" pitchFamily="2" charset="2"/>
              <a:buChar char="Ø"/>
            </a:pPr>
            <a:r>
              <a:rPr lang="el-GR" sz="2000" dirty="0" smtClean="0"/>
              <a:t>Δεν προκαλούν μυϊκές συσπάσεις, όμως το χαμηλό ερέθισμα που δίνουν αυξάνει τον τόνο των μυών.</a:t>
            </a:r>
          </a:p>
          <a:p>
            <a:pPr algn="just">
              <a:buFont typeface="Wingdings" pitchFamily="2" charset="2"/>
              <a:buChar char="Ø"/>
            </a:pPr>
            <a:r>
              <a:rPr lang="el-GR" sz="2000" dirty="0" smtClean="0"/>
              <a:t>Αυξάνουν τον κυτταρικό μεταβολισμό τη λειτουργία των μιτοχονδρίων και την παραγωγή ΑΤΡ.</a:t>
            </a:r>
          </a:p>
          <a:p>
            <a:pPr algn="just">
              <a:buFont typeface="Wingdings" pitchFamily="2" charset="2"/>
              <a:buChar char="Ø"/>
            </a:pPr>
            <a:r>
              <a:rPr lang="el-GR" sz="2000" dirty="0" smtClean="0"/>
              <a:t>Διεγείρουν την παραγωγή κολλαγόνου και </a:t>
            </a:r>
            <a:r>
              <a:rPr lang="el-GR" sz="2000" dirty="0" err="1" smtClean="0"/>
              <a:t>ελαστίνης</a:t>
            </a:r>
            <a:r>
              <a:rPr lang="el-GR" sz="2000" dirty="0" smtClean="0"/>
              <a:t>.</a:t>
            </a:r>
          </a:p>
          <a:p>
            <a:pPr algn="just">
              <a:buFont typeface="Wingdings" pitchFamily="2" charset="2"/>
              <a:buChar char="Ø"/>
            </a:pPr>
            <a:r>
              <a:rPr lang="el-GR" sz="2000" dirty="0" smtClean="0"/>
              <a:t>Κάνουν </a:t>
            </a:r>
            <a:r>
              <a:rPr lang="en-US" sz="2000" dirty="0" smtClean="0"/>
              <a:t>remodeling </a:t>
            </a:r>
            <a:r>
              <a:rPr lang="el-GR" sz="2000" dirty="0" smtClean="0"/>
              <a:t>στις σκληρές ίνες κολλαγόνου.</a:t>
            </a:r>
          </a:p>
          <a:p>
            <a:pPr algn="just">
              <a:buFont typeface="Wingdings" pitchFamily="2" charset="2"/>
              <a:buChar char="Ø"/>
            </a:pPr>
            <a:r>
              <a:rPr lang="el-GR" sz="2000" dirty="0" smtClean="0"/>
              <a:t>Διεγείρουν την κυκλοφορία αίματος και λέμφου.</a:t>
            </a:r>
          </a:p>
          <a:p>
            <a:pPr algn="just">
              <a:buFont typeface="Wingdings" pitchFamily="2" charset="2"/>
              <a:buChar char="Ø"/>
            </a:pPr>
            <a:r>
              <a:rPr lang="el-GR" sz="2000" dirty="0" smtClean="0"/>
              <a:t>Αυξάνουν τη διαπερατότητα του δέρματος και την απορρόφηση προϊόντων.</a:t>
            </a:r>
            <a:endParaRPr lang="en-US" sz="2000" dirty="0" smtClean="0"/>
          </a:p>
          <a:p>
            <a:pPr algn="just">
              <a:buFont typeface="Wingdings" pitchFamily="2" charset="2"/>
              <a:buChar char="Ø"/>
            </a:pPr>
            <a:endParaRPr lang="el-GR" sz="2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7467600" cy="580926"/>
          </a:xfrm>
        </p:spPr>
        <p:txBody>
          <a:bodyPr/>
          <a:lstStyle/>
          <a:p>
            <a:pPr algn="ctr"/>
            <a:r>
              <a:rPr lang="el-GR" dirty="0" smtClean="0"/>
              <a:t>Που </a:t>
            </a:r>
            <a:r>
              <a:rPr lang="el-GR" dirty="0" err="1" smtClean="0"/>
              <a:t>χρησιμοποιουνται</a:t>
            </a:r>
            <a:r>
              <a:rPr lang="el-GR" dirty="0" smtClean="0"/>
              <a:t> τα </a:t>
            </a:r>
            <a:r>
              <a:rPr lang="el-GR" dirty="0" err="1" smtClean="0"/>
              <a:t>μικρορευματα</a:t>
            </a:r>
            <a:endParaRPr lang="el-GR" dirty="0"/>
          </a:p>
        </p:txBody>
      </p:sp>
      <p:sp>
        <p:nvSpPr>
          <p:cNvPr id="3" name="2 - Θέση περιεχομένου"/>
          <p:cNvSpPr>
            <a:spLocks noGrp="1"/>
          </p:cNvSpPr>
          <p:nvPr>
            <p:ph sz="quarter" idx="1"/>
          </p:nvPr>
        </p:nvSpPr>
        <p:spPr>
          <a:xfrm>
            <a:off x="467544" y="692696"/>
            <a:ext cx="7467600" cy="1728192"/>
          </a:xfrm>
        </p:spPr>
        <p:txBody>
          <a:bodyPr/>
          <a:lstStyle/>
          <a:p>
            <a:pPr algn="just">
              <a:spcBef>
                <a:spcPts val="300"/>
              </a:spcBef>
              <a:buNone/>
            </a:pPr>
            <a:r>
              <a:rPr lang="el-GR" sz="2000" dirty="0" smtClean="0"/>
              <a:t>Χρησιμοποιούνται κυρίως στο πρόσωπο</a:t>
            </a:r>
            <a:r>
              <a:rPr lang="en-US" sz="2000" dirty="0" smtClean="0"/>
              <a:t> </a:t>
            </a:r>
            <a:r>
              <a:rPr lang="el-GR" sz="2000" dirty="0" smtClean="0"/>
              <a:t>αλλά και στο σώμα για</a:t>
            </a:r>
            <a:r>
              <a:rPr lang="en-US" sz="2000" dirty="0" smtClean="0"/>
              <a:t>:</a:t>
            </a:r>
            <a:endParaRPr lang="el-GR" sz="2000" dirty="0" smtClean="0"/>
          </a:p>
          <a:p>
            <a:pPr algn="just">
              <a:spcBef>
                <a:spcPts val="300"/>
              </a:spcBef>
              <a:buFont typeface="Wingdings" pitchFamily="2" charset="2"/>
              <a:buChar char="Ø"/>
            </a:pPr>
            <a:r>
              <a:rPr lang="en-US" sz="2000" dirty="0" smtClean="0"/>
              <a:t>E</a:t>
            </a:r>
            <a:r>
              <a:rPr lang="el-GR" sz="2000" dirty="0" err="1" smtClean="0"/>
              <a:t>πιδερμική</a:t>
            </a:r>
            <a:r>
              <a:rPr lang="el-GR" sz="2000" dirty="0" smtClean="0"/>
              <a:t> και μυϊκή σύσφιξη</a:t>
            </a:r>
          </a:p>
          <a:p>
            <a:pPr algn="just">
              <a:spcBef>
                <a:spcPts val="300"/>
              </a:spcBef>
              <a:buFont typeface="Wingdings" pitchFamily="2" charset="2"/>
              <a:buChar char="Ø"/>
            </a:pPr>
            <a:r>
              <a:rPr lang="en-US" sz="2000" dirty="0" smtClean="0"/>
              <a:t>B</a:t>
            </a:r>
            <a:r>
              <a:rPr lang="el-GR" sz="2000" dirty="0" err="1" smtClean="0"/>
              <a:t>ελτίωση</a:t>
            </a:r>
            <a:r>
              <a:rPr lang="el-GR" sz="2000" dirty="0" smtClean="0"/>
              <a:t> ρυτίδων</a:t>
            </a:r>
          </a:p>
          <a:p>
            <a:pPr algn="just">
              <a:spcBef>
                <a:spcPts val="300"/>
              </a:spcBef>
              <a:buFont typeface="Wingdings" pitchFamily="2" charset="2"/>
              <a:buChar char="Ø"/>
            </a:pPr>
            <a:r>
              <a:rPr lang="el-GR" sz="2000" dirty="0" smtClean="0"/>
              <a:t>Θεραπείες ενυδάτωσης.</a:t>
            </a:r>
            <a:endParaRPr lang="en-US" sz="2000" dirty="0" smtClean="0"/>
          </a:p>
          <a:p>
            <a:pPr>
              <a:buNone/>
            </a:pPr>
            <a:endParaRPr lang="el-GR" dirty="0"/>
          </a:p>
        </p:txBody>
      </p:sp>
      <p:pic>
        <p:nvPicPr>
          <p:cNvPr id="4" name="3 - Εικόνα" descr="all-about-microcurrent-2-1536x1025.jpg"/>
          <p:cNvPicPr>
            <a:picLocks noChangeAspect="1"/>
          </p:cNvPicPr>
          <p:nvPr/>
        </p:nvPicPr>
        <p:blipFill>
          <a:blip r:embed="rId2" cstate="print"/>
          <a:stretch>
            <a:fillRect/>
          </a:stretch>
        </p:blipFill>
        <p:spPr>
          <a:xfrm>
            <a:off x="1907704" y="2564904"/>
            <a:ext cx="5148064" cy="3435394"/>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7467600" cy="580926"/>
          </a:xfrm>
        </p:spPr>
        <p:txBody>
          <a:bodyPr>
            <a:normAutofit/>
          </a:bodyPr>
          <a:lstStyle/>
          <a:p>
            <a:pPr algn="ctr"/>
            <a:r>
              <a:rPr lang="el-GR" dirty="0" err="1" smtClean="0"/>
              <a:t>Αντενδειξεισ</a:t>
            </a:r>
            <a:r>
              <a:rPr lang="el-GR" dirty="0" smtClean="0"/>
              <a:t> </a:t>
            </a:r>
            <a:r>
              <a:rPr lang="el-GR" dirty="0" err="1" smtClean="0"/>
              <a:t>ηλεκτροθεραπειασ</a:t>
            </a:r>
            <a:endParaRPr lang="el-GR" dirty="0"/>
          </a:p>
        </p:txBody>
      </p:sp>
      <p:sp>
        <p:nvSpPr>
          <p:cNvPr id="3" name="2 - Θέση περιεχομένου"/>
          <p:cNvSpPr>
            <a:spLocks noGrp="1"/>
          </p:cNvSpPr>
          <p:nvPr>
            <p:ph sz="quarter" idx="1"/>
          </p:nvPr>
        </p:nvSpPr>
        <p:spPr>
          <a:xfrm>
            <a:off x="467544" y="692696"/>
            <a:ext cx="7467600" cy="5616624"/>
          </a:xfrm>
        </p:spPr>
        <p:txBody>
          <a:bodyPr>
            <a:normAutofit fontScale="92500" lnSpcReduction="10000"/>
          </a:bodyPr>
          <a:lstStyle/>
          <a:p>
            <a:pPr>
              <a:buFont typeface="Wingdings" pitchFamily="2" charset="2"/>
              <a:buChar char="Ø"/>
            </a:pPr>
            <a:r>
              <a:rPr lang="el-GR" sz="2000" dirty="0" smtClean="0"/>
              <a:t>Σε καρδιακές παθήσεις</a:t>
            </a:r>
          </a:p>
          <a:p>
            <a:pPr>
              <a:buFont typeface="Wingdings" pitchFamily="2" charset="2"/>
              <a:buChar char="Ø"/>
            </a:pPr>
            <a:r>
              <a:rPr lang="el-GR" sz="2000" dirty="0" smtClean="0"/>
              <a:t>Σε άτομα με χαμηλή η υψηλή αρτηριακή πίεση</a:t>
            </a:r>
          </a:p>
          <a:p>
            <a:pPr>
              <a:buFont typeface="Wingdings" pitchFamily="2" charset="2"/>
              <a:buChar char="Ø"/>
            </a:pPr>
            <a:r>
              <a:rPr lang="el-GR" sz="2000" dirty="0" smtClean="0"/>
              <a:t>Σε τραυματισμένο δέρμα</a:t>
            </a:r>
          </a:p>
          <a:p>
            <a:pPr>
              <a:buFont typeface="Wingdings" pitchFamily="2" charset="2"/>
              <a:buChar char="Ø"/>
            </a:pPr>
            <a:r>
              <a:rPr lang="el-GR" sz="2000" dirty="0" smtClean="0"/>
              <a:t>Σε εγκαύματα</a:t>
            </a:r>
          </a:p>
          <a:p>
            <a:pPr>
              <a:buFont typeface="Wingdings" pitchFamily="2" charset="2"/>
              <a:buChar char="Ø"/>
            </a:pPr>
            <a:r>
              <a:rPr lang="el-GR" sz="2000" dirty="0" smtClean="0"/>
              <a:t>Σε δερματοπάθειες</a:t>
            </a:r>
          </a:p>
          <a:p>
            <a:pPr>
              <a:buFont typeface="Wingdings" pitchFamily="2" charset="2"/>
              <a:buChar char="Ø"/>
            </a:pPr>
            <a:r>
              <a:rPr lang="el-GR" sz="2000" dirty="0" smtClean="0"/>
              <a:t>Σε επιληψία</a:t>
            </a:r>
          </a:p>
          <a:p>
            <a:pPr>
              <a:buFont typeface="Wingdings" pitchFamily="2" charset="2"/>
              <a:buChar char="Ø"/>
            </a:pPr>
            <a:r>
              <a:rPr lang="el-GR" sz="2000" dirty="0" smtClean="0"/>
              <a:t>Σε σακχαρώδη διαβήτη</a:t>
            </a:r>
          </a:p>
          <a:p>
            <a:pPr>
              <a:buFont typeface="Wingdings" pitchFamily="2" charset="2"/>
              <a:buChar char="Ø"/>
            </a:pPr>
            <a:r>
              <a:rPr lang="el-GR" sz="2000" dirty="0" smtClean="0"/>
              <a:t>Σε εγκυμοσύνη</a:t>
            </a:r>
          </a:p>
          <a:p>
            <a:pPr>
              <a:buFont typeface="Wingdings" pitchFamily="2" charset="2"/>
              <a:buChar char="Ø"/>
            </a:pPr>
            <a:r>
              <a:rPr lang="el-GR" sz="2000" dirty="0" smtClean="0"/>
              <a:t>Σε ασθενείς που έχουν βηματοδότη</a:t>
            </a:r>
          </a:p>
          <a:p>
            <a:pPr>
              <a:buFont typeface="Wingdings" pitchFamily="2" charset="2"/>
              <a:buChar char="Ø"/>
            </a:pPr>
            <a:r>
              <a:rPr lang="el-GR" sz="2000" dirty="0" smtClean="0"/>
              <a:t>Σε παθήσεις του νευρικού συστήματος</a:t>
            </a:r>
          </a:p>
          <a:p>
            <a:pPr>
              <a:buFont typeface="Wingdings" pitchFamily="2" charset="2"/>
              <a:buChar char="Ø"/>
            </a:pPr>
            <a:r>
              <a:rPr lang="el-GR" sz="2000" dirty="0" smtClean="0"/>
              <a:t>Σε άτομα που πάσχουν από σκλήρυνση κατά πλάκας</a:t>
            </a:r>
          </a:p>
          <a:p>
            <a:pPr>
              <a:buFont typeface="Wingdings" pitchFamily="2" charset="2"/>
              <a:buChar char="Ø"/>
            </a:pPr>
            <a:r>
              <a:rPr lang="el-GR" sz="2000" dirty="0" smtClean="0"/>
              <a:t>Σε φλεβίτιδα – κιρσούς</a:t>
            </a:r>
          </a:p>
          <a:p>
            <a:pPr>
              <a:buFont typeface="Wingdings" pitchFamily="2" charset="2"/>
              <a:buChar char="Ø"/>
            </a:pPr>
            <a:r>
              <a:rPr lang="el-GR" sz="2000" dirty="0" smtClean="0"/>
              <a:t>Σε έμμηνο ρύση</a:t>
            </a:r>
          </a:p>
          <a:p>
            <a:pPr>
              <a:buFont typeface="Wingdings" pitchFamily="2" charset="2"/>
              <a:buChar char="Ø"/>
            </a:pPr>
            <a:r>
              <a:rPr lang="el-GR" sz="2000" dirty="0" smtClean="0"/>
              <a:t>Σε ενδομήτριο μεταλλικό πρόσθετο</a:t>
            </a:r>
          </a:p>
          <a:p>
            <a:pPr>
              <a:buFont typeface="Wingdings" pitchFamily="2" charset="2"/>
              <a:buChar char="Ø"/>
            </a:pPr>
            <a:r>
              <a:rPr lang="el-GR" sz="2000" dirty="0" smtClean="0"/>
              <a:t>Σε χειρουργικό μεταλλικό πρόσθετο</a:t>
            </a:r>
          </a:p>
          <a:p>
            <a:pPr>
              <a:buFont typeface="Wingdings" pitchFamily="2" charset="2"/>
              <a:buChar char="Ø"/>
            </a:pPr>
            <a:r>
              <a:rPr lang="el-GR" sz="2000" dirty="0" smtClean="0"/>
              <a:t>Σε άτομα που είναι υπερευαίσθητα στο ρεύμα</a:t>
            </a:r>
            <a:endParaRPr lang="el-GR" sz="2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7467600" cy="580926"/>
          </a:xfrm>
        </p:spPr>
        <p:txBody>
          <a:bodyPr>
            <a:normAutofit/>
          </a:bodyPr>
          <a:lstStyle/>
          <a:p>
            <a:pPr algn="ctr"/>
            <a:r>
              <a:rPr lang="el-GR" dirty="0" err="1" smtClean="0"/>
              <a:t>Προφυλαξεισ</a:t>
            </a:r>
            <a:endParaRPr lang="el-GR" dirty="0"/>
          </a:p>
        </p:txBody>
      </p:sp>
      <p:sp>
        <p:nvSpPr>
          <p:cNvPr id="3" name="2 - Θέση περιεχομένου"/>
          <p:cNvSpPr>
            <a:spLocks noGrp="1"/>
          </p:cNvSpPr>
          <p:nvPr>
            <p:ph sz="quarter" idx="1"/>
          </p:nvPr>
        </p:nvSpPr>
        <p:spPr>
          <a:xfrm>
            <a:off x="467544" y="692696"/>
            <a:ext cx="7467600" cy="4873752"/>
          </a:xfrm>
        </p:spPr>
        <p:txBody>
          <a:bodyPr>
            <a:normAutofit/>
          </a:bodyPr>
          <a:lstStyle/>
          <a:p>
            <a:pPr algn="just">
              <a:buFont typeface="Wingdings" pitchFamily="2" charset="2"/>
              <a:buChar char="Ø"/>
            </a:pPr>
            <a:r>
              <a:rPr lang="el-GR" sz="2000" dirty="0" smtClean="0"/>
              <a:t>Θα πρέπει πάντα να ελέγχουμε αν υπάρχει φθορά στα καλώδια των συσκευών.</a:t>
            </a:r>
          </a:p>
          <a:p>
            <a:pPr algn="just">
              <a:buFont typeface="Wingdings" pitchFamily="2" charset="2"/>
              <a:buChar char="Ø"/>
            </a:pPr>
            <a:r>
              <a:rPr lang="el-GR" sz="2000" dirty="0" smtClean="0"/>
              <a:t>Φθαρμένα </a:t>
            </a:r>
            <a:r>
              <a:rPr lang="en-US" sz="2000" dirty="0" smtClean="0"/>
              <a:t>pads </a:t>
            </a:r>
            <a:r>
              <a:rPr lang="el-GR" sz="2000" dirty="0" smtClean="0"/>
              <a:t>θα πρέπει να απορρίπτονται.</a:t>
            </a:r>
          </a:p>
          <a:p>
            <a:pPr algn="just">
              <a:buFont typeface="Wingdings" pitchFamily="2" charset="2"/>
              <a:buChar char="Ø"/>
            </a:pPr>
            <a:r>
              <a:rPr lang="el-GR" sz="2000" dirty="0" smtClean="0"/>
              <a:t>Προσέχουμε να μην βρέξουμε τις συσκευές ειδικά όταν αυτές λειτουργούν.</a:t>
            </a:r>
          </a:p>
          <a:p>
            <a:pPr algn="just">
              <a:buFont typeface="Wingdings" pitchFamily="2" charset="2"/>
              <a:buChar char="Ø"/>
            </a:pPr>
            <a:r>
              <a:rPr lang="el-GR" sz="2000" dirty="0" smtClean="0"/>
              <a:t>Κάνουμε </a:t>
            </a:r>
            <a:r>
              <a:rPr lang="en-US" sz="2000" dirty="0" smtClean="0"/>
              <a:t>service </a:t>
            </a:r>
            <a:r>
              <a:rPr lang="el-GR" sz="2000" dirty="0" smtClean="0"/>
              <a:t>στις συσκευές μας σύμφωνα με τις οδηγίες του κατασκευαστή.</a:t>
            </a:r>
          </a:p>
          <a:p>
            <a:pPr algn="just">
              <a:buFont typeface="Wingdings" pitchFamily="2" charset="2"/>
              <a:buChar char="Ø"/>
            </a:pPr>
            <a:r>
              <a:rPr lang="el-GR" sz="2000" dirty="0" smtClean="0"/>
              <a:t>Η ηλεκτροθεραπεία εφαρμόζεται πάντα σε καθαρό δέρμα. Λιπαρά υπολείμματα στο δέρμα θα δυσκολέψουν τη διέλευση του ρεύματος. Ιδανικά μπορεί να προηγηθεί απολέπιση πριν τη θεραπεία με ρεύμα.</a:t>
            </a:r>
          </a:p>
          <a:p>
            <a:pPr algn="just">
              <a:buFont typeface="Wingdings" pitchFamily="2" charset="2"/>
              <a:buChar char="Ø"/>
            </a:pPr>
            <a:r>
              <a:rPr lang="el-GR" sz="2000" dirty="0" smtClean="0"/>
              <a:t>Τα </a:t>
            </a:r>
            <a:r>
              <a:rPr lang="en-US" sz="2000" dirty="0" smtClean="0"/>
              <a:t>pads </a:t>
            </a:r>
            <a:r>
              <a:rPr lang="el-GR" sz="2000" dirty="0" smtClean="0"/>
              <a:t>καθαρίζονται – απολυμαίνονται μετά από κάθε χρήση.</a:t>
            </a:r>
            <a:endParaRPr lang="el-GR"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539552" y="764704"/>
            <a:ext cx="7467600" cy="4680520"/>
          </a:xfrm>
        </p:spPr>
        <p:txBody>
          <a:bodyPr>
            <a:normAutofit/>
          </a:bodyPr>
          <a:lstStyle/>
          <a:p>
            <a:pPr algn="just">
              <a:buFont typeface="Wingdings" pitchFamily="2" charset="2"/>
              <a:buChar char="Ø"/>
            </a:pPr>
            <a:r>
              <a:rPr lang="el-GR" sz="2000" dirty="0" smtClean="0"/>
              <a:t>Οι κινητικοί νευρώνες ξεκινούν από το νωτιαίο μυελό και φτάνουν στους μυς. Όταν η νευρική ίνα μπει μέσα στο μυ διακλαδώνεται σε επιμέρους απολήξεις και καθεμία </a:t>
            </a:r>
            <a:r>
              <a:rPr lang="el-GR" sz="2000" dirty="0" err="1" smtClean="0"/>
              <a:t>νευρώνει</a:t>
            </a:r>
            <a:r>
              <a:rPr lang="el-GR" sz="2000" dirty="0" smtClean="0"/>
              <a:t> μια μυϊκή ίνα (</a:t>
            </a:r>
            <a:r>
              <a:rPr lang="el-GR" sz="2000" b="1" dirty="0" err="1" smtClean="0"/>
              <a:t>νευρομυϊκή</a:t>
            </a:r>
            <a:r>
              <a:rPr lang="el-GR" sz="2000" b="1" dirty="0" smtClean="0"/>
              <a:t> σύναψη</a:t>
            </a:r>
            <a:r>
              <a:rPr lang="el-GR" sz="2000" dirty="0" smtClean="0"/>
              <a:t>).</a:t>
            </a:r>
          </a:p>
          <a:p>
            <a:pPr algn="just">
              <a:buFont typeface="Wingdings" pitchFamily="2" charset="2"/>
              <a:buChar char="Ø"/>
            </a:pPr>
            <a:r>
              <a:rPr lang="el-GR" sz="2000" dirty="0" smtClean="0"/>
              <a:t>Το σημείο της κυτταρικής μεμβράνης της μυϊκής ίνας με το οποίο ενώνεται η διακλάδωση του κινητικού νευρώνα ονομάζεται </a:t>
            </a:r>
            <a:r>
              <a:rPr lang="el-GR" sz="2000" b="1" dirty="0" smtClean="0"/>
              <a:t>τελική κινητική πλάκα</a:t>
            </a:r>
            <a:r>
              <a:rPr lang="el-GR" sz="2000" dirty="0" smtClean="0"/>
              <a:t>.</a:t>
            </a:r>
            <a:endParaRPr lang="el-GR" sz="2000" b="1" dirty="0" smtClean="0"/>
          </a:p>
          <a:p>
            <a:pPr algn="just">
              <a:buFont typeface="Wingdings" pitchFamily="2" charset="2"/>
              <a:buChar char="Ø"/>
            </a:pPr>
            <a:r>
              <a:rPr lang="el-GR" sz="2000" dirty="0" smtClean="0"/>
              <a:t>Ο κινητικός νευρώνας και το σύνολο των μυϊκών ινών που ελέγχει ονομάζεται </a:t>
            </a:r>
            <a:r>
              <a:rPr lang="el-GR" sz="2000" b="1" dirty="0" smtClean="0"/>
              <a:t>κινητική μονάδα</a:t>
            </a:r>
            <a:r>
              <a:rPr lang="el-GR" sz="2000" dirty="0" smtClean="0"/>
              <a:t>.</a:t>
            </a:r>
          </a:p>
          <a:p>
            <a:pPr algn="just">
              <a:buFont typeface="Wingdings" pitchFamily="2" charset="2"/>
              <a:buChar char="Ø"/>
            </a:pPr>
            <a:r>
              <a:rPr lang="el-GR" sz="2000" b="1" dirty="0" smtClean="0"/>
              <a:t>Κινητικό σημείο </a:t>
            </a:r>
            <a:r>
              <a:rPr lang="el-GR" sz="2000" dirty="0" smtClean="0"/>
              <a:t>είναι το σημείο πάνω στο δέρμα το οποίο αντιστοιχεί στο σημείο όπου το νευρικό στέλεχος εισέρχεται μέσα στο μυ.</a:t>
            </a:r>
            <a:endParaRPr lang="el-GR" sz="2000" dirty="0"/>
          </a:p>
        </p:txBody>
      </p:sp>
      <p:sp>
        <p:nvSpPr>
          <p:cNvPr id="4" name="1 - Τίτλος"/>
          <p:cNvSpPr>
            <a:spLocks noGrp="1"/>
          </p:cNvSpPr>
          <p:nvPr>
            <p:ph type="title"/>
          </p:nvPr>
        </p:nvSpPr>
        <p:spPr>
          <a:xfrm>
            <a:off x="467544" y="188640"/>
            <a:ext cx="7467600" cy="580926"/>
          </a:xfrm>
        </p:spPr>
        <p:txBody>
          <a:bodyPr/>
          <a:lstStyle/>
          <a:p>
            <a:pPr algn="ctr"/>
            <a:r>
              <a:rPr lang="el-GR" dirty="0" smtClean="0"/>
              <a:t>Η </a:t>
            </a:r>
            <a:r>
              <a:rPr lang="el-GR" dirty="0" err="1" smtClean="0"/>
              <a:t>μυϊκη</a:t>
            </a:r>
            <a:r>
              <a:rPr lang="el-GR" dirty="0" smtClean="0"/>
              <a:t> </a:t>
            </a:r>
            <a:r>
              <a:rPr lang="el-GR" dirty="0" err="1" smtClean="0"/>
              <a:t>συστολη</a:t>
            </a:r>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Screenshot_2021-03-17 ΦΑ-2-ΚΝΣ - Νευρομυικός έλεγχος pdf.png"/>
          <p:cNvPicPr>
            <a:picLocks noGrp="1" noChangeAspect="1"/>
          </p:cNvPicPr>
          <p:nvPr>
            <p:ph sz="quarter" idx="1"/>
          </p:nvPr>
        </p:nvPicPr>
        <p:blipFill>
          <a:blip r:embed="rId2" cstate="print"/>
          <a:stretch>
            <a:fillRect/>
          </a:stretch>
        </p:blipFill>
        <p:spPr>
          <a:xfrm>
            <a:off x="827584" y="3068960"/>
            <a:ext cx="7128792" cy="3456994"/>
          </a:xfrm>
        </p:spPr>
      </p:pic>
      <p:sp>
        <p:nvSpPr>
          <p:cNvPr id="4" name="1 - Τίτλος"/>
          <p:cNvSpPr>
            <a:spLocks noGrp="1"/>
          </p:cNvSpPr>
          <p:nvPr>
            <p:ph type="title"/>
          </p:nvPr>
        </p:nvSpPr>
        <p:spPr>
          <a:xfrm>
            <a:off x="467544" y="188640"/>
            <a:ext cx="7467600" cy="580926"/>
          </a:xfrm>
        </p:spPr>
        <p:txBody>
          <a:bodyPr/>
          <a:lstStyle/>
          <a:p>
            <a:pPr algn="ctr"/>
            <a:r>
              <a:rPr lang="el-GR" dirty="0" smtClean="0"/>
              <a:t>Η </a:t>
            </a:r>
            <a:r>
              <a:rPr lang="el-GR" dirty="0" err="1" smtClean="0"/>
              <a:t>μυϊκη</a:t>
            </a:r>
            <a:r>
              <a:rPr lang="el-GR" dirty="0" smtClean="0"/>
              <a:t> </a:t>
            </a:r>
            <a:r>
              <a:rPr lang="el-GR" dirty="0" err="1" smtClean="0"/>
              <a:t>συστολη</a:t>
            </a:r>
            <a:endParaRPr lang="el-GR" dirty="0"/>
          </a:p>
        </p:txBody>
      </p:sp>
      <p:pic>
        <p:nvPicPr>
          <p:cNvPr id="7" name="6 - Εικόνα" descr="Capture8.JPG"/>
          <p:cNvPicPr>
            <a:picLocks noChangeAspect="1"/>
          </p:cNvPicPr>
          <p:nvPr/>
        </p:nvPicPr>
        <p:blipFill>
          <a:blip r:embed="rId3" cstate="print"/>
          <a:stretch>
            <a:fillRect/>
          </a:stretch>
        </p:blipFill>
        <p:spPr>
          <a:xfrm>
            <a:off x="323528" y="908720"/>
            <a:ext cx="3931020" cy="2376264"/>
          </a:xfrm>
          <a:prstGeom prst="rect">
            <a:avLst/>
          </a:prstGeom>
        </p:spPr>
      </p:pic>
      <p:pic>
        <p:nvPicPr>
          <p:cNvPr id="8" name="7 - Εικόνα" descr="Capture7.JPG"/>
          <p:cNvPicPr>
            <a:picLocks noChangeAspect="1"/>
          </p:cNvPicPr>
          <p:nvPr/>
        </p:nvPicPr>
        <p:blipFill>
          <a:blip r:embed="rId4" cstate="print"/>
          <a:stretch>
            <a:fillRect/>
          </a:stretch>
        </p:blipFill>
        <p:spPr>
          <a:xfrm>
            <a:off x="4139952" y="836712"/>
            <a:ext cx="4540326" cy="223224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7467600" cy="580926"/>
          </a:xfrm>
        </p:spPr>
        <p:txBody>
          <a:bodyPr/>
          <a:lstStyle/>
          <a:p>
            <a:pPr algn="ctr"/>
            <a:r>
              <a:rPr lang="el-GR" dirty="0" err="1" smtClean="0"/>
              <a:t>Στοιχεια</a:t>
            </a:r>
            <a:r>
              <a:rPr lang="el-GR" dirty="0" smtClean="0"/>
              <a:t> </a:t>
            </a:r>
            <a:r>
              <a:rPr lang="el-GR" dirty="0" err="1" smtClean="0"/>
              <a:t>φυσησ</a:t>
            </a:r>
            <a:r>
              <a:rPr lang="el-GR" dirty="0" smtClean="0"/>
              <a:t> του </a:t>
            </a:r>
            <a:r>
              <a:rPr lang="el-GR" dirty="0" err="1" smtClean="0"/>
              <a:t>ηλεκτρισμου</a:t>
            </a:r>
            <a:endParaRPr lang="el-GR" dirty="0"/>
          </a:p>
        </p:txBody>
      </p:sp>
      <p:sp>
        <p:nvSpPr>
          <p:cNvPr id="3" name="2 - Θέση περιεχομένου"/>
          <p:cNvSpPr>
            <a:spLocks noGrp="1"/>
          </p:cNvSpPr>
          <p:nvPr>
            <p:ph sz="quarter" idx="1"/>
          </p:nvPr>
        </p:nvSpPr>
        <p:spPr>
          <a:xfrm>
            <a:off x="683568" y="764704"/>
            <a:ext cx="7467600" cy="3816424"/>
          </a:xfrm>
        </p:spPr>
        <p:txBody>
          <a:bodyPr>
            <a:normAutofit/>
          </a:bodyPr>
          <a:lstStyle/>
          <a:p>
            <a:pPr marL="0" indent="0" algn="just">
              <a:buNone/>
            </a:pPr>
            <a:r>
              <a:rPr lang="el-GR" sz="2000" dirty="0" smtClean="0"/>
              <a:t>Το ηλεκτρικό ρεύμα είναι η κίνηση ηλεκτρικών φορτίων (ηλεκτρονίων) μέσα σε αγωγούς. Στον ηλεκτρισμό </a:t>
            </a:r>
            <a:r>
              <a:rPr lang="el-GR" sz="2000" dirty="0" err="1" smtClean="0"/>
              <a:t>συναντώναι</a:t>
            </a:r>
            <a:r>
              <a:rPr lang="el-GR" sz="2000" dirty="0" smtClean="0"/>
              <a:t> τέσσερα βασικά μεγέθη</a:t>
            </a:r>
            <a:r>
              <a:rPr lang="en-US" sz="2000" dirty="0" smtClean="0"/>
              <a:t>:</a:t>
            </a:r>
          </a:p>
          <a:p>
            <a:pPr algn="just">
              <a:buFont typeface="Wingdings" pitchFamily="2" charset="2"/>
              <a:buChar char="Ø"/>
            </a:pPr>
            <a:r>
              <a:rPr lang="el-GR" sz="2000" b="1" dirty="0" smtClean="0"/>
              <a:t>Η ένταση </a:t>
            </a:r>
            <a:r>
              <a:rPr lang="el-GR" sz="2000" dirty="0" smtClean="0"/>
              <a:t>(Ι) που μετριέται σε </a:t>
            </a:r>
            <a:r>
              <a:rPr lang="en-US" sz="2000" dirty="0" smtClean="0"/>
              <a:t>amperes </a:t>
            </a:r>
            <a:r>
              <a:rPr lang="el-GR" sz="2000" dirty="0" smtClean="0"/>
              <a:t>(Α)</a:t>
            </a:r>
          </a:p>
          <a:p>
            <a:pPr algn="just">
              <a:buFont typeface="Wingdings" pitchFamily="2" charset="2"/>
              <a:buChar char="Ø"/>
            </a:pPr>
            <a:r>
              <a:rPr lang="el-GR" sz="2000" b="1" dirty="0" smtClean="0"/>
              <a:t>Το ηλεκτρικό φορτίο </a:t>
            </a:r>
            <a:r>
              <a:rPr lang="el-GR" sz="2000" dirty="0" smtClean="0"/>
              <a:t>(</a:t>
            </a:r>
            <a:r>
              <a:rPr lang="en-US" sz="2000" dirty="0" smtClean="0"/>
              <a:t>Q) </a:t>
            </a:r>
            <a:r>
              <a:rPr lang="el-GR" sz="2000" dirty="0" smtClean="0"/>
              <a:t>που μετριέται σε </a:t>
            </a:r>
            <a:r>
              <a:rPr lang="en-US" sz="2000" dirty="0" smtClean="0"/>
              <a:t>coulomb</a:t>
            </a:r>
            <a:r>
              <a:rPr lang="el-GR" sz="2000" dirty="0" smtClean="0"/>
              <a:t> (</a:t>
            </a:r>
            <a:r>
              <a:rPr lang="en-US" sz="2000" dirty="0" err="1" smtClean="0"/>
              <a:t>Cb</a:t>
            </a:r>
            <a:r>
              <a:rPr lang="en-US" sz="2000" dirty="0" smtClean="0"/>
              <a:t>)</a:t>
            </a:r>
          </a:p>
          <a:p>
            <a:pPr algn="just">
              <a:buFont typeface="Wingdings" pitchFamily="2" charset="2"/>
              <a:buChar char="Ø"/>
            </a:pPr>
            <a:r>
              <a:rPr lang="el-GR" sz="2000" b="1" dirty="0" smtClean="0"/>
              <a:t>Η διαφορά δυναμικού </a:t>
            </a:r>
            <a:r>
              <a:rPr lang="en-US" sz="2000" dirty="0" smtClean="0"/>
              <a:t>(V) </a:t>
            </a:r>
            <a:r>
              <a:rPr lang="el-GR" sz="2000" dirty="0" smtClean="0"/>
              <a:t>που μετριέται σε </a:t>
            </a:r>
            <a:r>
              <a:rPr lang="en-US" sz="2000" dirty="0" smtClean="0"/>
              <a:t>volt (V)</a:t>
            </a:r>
          </a:p>
          <a:p>
            <a:pPr algn="just">
              <a:buFont typeface="Wingdings" pitchFamily="2" charset="2"/>
              <a:buChar char="Ø"/>
            </a:pPr>
            <a:r>
              <a:rPr lang="el-GR" sz="2000" b="1" dirty="0" smtClean="0"/>
              <a:t>Η αντίσταση </a:t>
            </a:r>
            <a:r>
              <a:rPr lang="en-US" sz="2000" dirty="0" smtClean="0"/>
              <a:t>(R) </a:t>
            </a:r>
            <a:r>
              <a:rPr lang="el-GR" sz="2000" dirty="0" smtClean="0"/>
              <a:t>που μετριέται σε </a:t>
            </a:r>
            <a:r>
              <a:rPr lang="en-US" sz="2000" dirty="0" smtClean="0"/>
              <a:t>ohm (</a:t>
            </a:r>
            <a:r>
              <a:rPr lang="el-GR" sz="2000" dirty="0" smtClean="0"/>
              <a:t>Ω)</a:t>
            </a:r>
          </a:p>
          <a:p>
            <a:pPr algn="just">
              <a:buNone/>
            </a:pPr>
            <a:r>
              <a:rPr lang="el-GR" sz="2000" dirty="0" smtClean="0"/>
              <a:t>Τα μεγέθη αυτά συνδέονται μεταξύ τους ως εξής</a:t>
            </a:r>
            <a:r>
              <a:rPr lang="en-US" sz="2000" dirty="0" smtClean="0"/>
              <a:t>:</a:t>
            </a:r>
          </a:p>
          <a:p>
            <a:pPr algn="ctr">
              <a:buNone/>
            </a:pPr>
            <a:r>
              <a:rPr lang="en-US" sz="2000" b="1" dirty="0" smtClean="0"/>
              <a:t>I=V/R</a:t>
            </a:r>
            <a:r>
              <a:rPr lang="el-GR" sz="2000" dirty="0" smtClean="0"/>
              <a:t>  (νόμος του </a:t>
            </a:r>
            <a:r>
              <a:rPr lang="en-US" sz="2000" dirty="0" smtClean="0"/>
              <a:t>ohm)</a:t>
            </a:r>
            <a:r>
              <a:rPr lang="el-GR" sz="2000" dirty="0" smtClean="0"/>
              <a:t>   και    </a:t>
            </a:r>
            <a:r>
              <a:rPr lang="en-US" sz="2000" b="1" dirty="0" smtClean="0"/>
              <a:t>I=Q/t</a:t>
            </a:r>
            <a:endParaRPr lang="el-GR" sz="20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539552" y="1052736"/>
            <a:ext cx="7467600" cy="4873752"/>
          </a:xfrm>
        </p:spPr>
        <p:txBody>
          <a:bodyPr>
            <a:normAutofit/>
          </a:bodyPr>
          <a:lstStyle/>
          <a:p>
            <a:pPr algn="just">
              <a:buNone/>
            </a:pPr>
            <a:r>
              <a:rPr lang="el-GR" sz="2000" dirty="0" smtClean="0"/>
              <a:t>Στην ηλεκτροθεραπεία χρησιμοποιούμε τα εξής ρεύματα</a:t>
            </a:r>
            <a:r>
              <a:rPr lang="en-US" sz="2000" dirty="0" smtClean="0"/>
              <a:t>:</a:t>
            </a:r>
          </a:p>
          <a:p>
            <a:pPr algn="just">
              <a:buFont typeface="Wingdings" pitchFamily="2" charset="2"/>
              <a:buChar char="Ø"/>
            </a:pPr>
            <a:r>
              <a:rPr lang="el-GR" sz="2000" dirty="0" smtClean="0"/>
              <a:t>Τα γαλβανικά ή συνεχή ρεύματα</a:t>
            </a:r>
          </a:p>
          <a:p>
            <a:pPr algn="just">
              <a:buFont typeface="Wingdings" pitchFamily="2" charset="2"/>
              <a:buChar char="Ø"/>
            </a:pPr>
            <a:r>
              <a:rPr lang="el-GR" sz="2000" dirty="0" smtClean="0"/>
              <a:t>Τα παλμικά συνεχή ή διακοπτόμενα ρεύματα</a:t>
            </a:r>
          </a:p>
          <a:p>
            <a:pPr algn="just">
              <a:buFont typeface="Wingdings" pitchFamily="2" charset="2"/>
              <a:buChar char="Ø"/>
            </a:pPr>
            <a:r>
              <a:rPr lang="el-GR" sz="2000" dirty="0" smtClean="0"/>
              <a:t>Τα εναλλασσόμενα ρεύματα</a:t>
            </a:r>
          </a:p>
          <a:p>
            <a:pPr algn="just">
              <a:buFont typeface="Wingdings" pitchFamily="2" charset="2"/>
              <a:buChar char="Ø"/>
            </a:pPr>
            <a:r>
              <a:rPr lang="el-GR" sz="2000" dirty="0" smtClean="0"/>
              <a:t>Το </a:t>
            </a:r>
            <a:r>
              <a:rPr lang="el-GR" sz="2000" dirty="0" err="1" smtClean="0"/>
              <a:t>φαραδικό</a:t>
            </a:r>
            <a:r>
              <a:rPr lang="el-GR" sz="2000" dirty="0" smtClean="0"/>
              <a:t> ρεύμα</a:t>
            </a:r>
          </a:p>
          <a:p>
            <a:pPr algn="just">
              <a:buFont typeface="Wingdings" pitchFamily="2" charset="2"/>
              <a:buChar char="Ø"/>
            </a:pPr>
            <a:r>
              <a:rPr lang="el-GR" sz="2000" dirty="0" smtClean="0"/>
              <a:t>Τα παρεμβαλλόμενα ρεύματα</a:t>
            </a:r>
          </a:p>
          <a:p>
            <a:pPr algn="just">
              <a:buFont typeface="Wingdings" pitchFamily="2" charset="2"/>
              <a:buChar char="Ø"/>
            </a:pPr>
            <a:r>
              <a:rPr lang="el-GR" sz="2000" dirty="0" smtClean="0"/>
              <a:t>Τα ρεύματα </a:t>
            </a:r>
            <a:r>
              <a:rPr lang="en-US" sz="2000" dirty="0" smtClean="0"/>
              <a:t>tens</a:t>
            </a:r>
          </a:p>
          <a:p>
            <a:pPr algn="just">
              <a:buFont typeface="Wingdings" pitchFamily="2" charset="2"/>
              <a:buChar char="Ø"/>
            </a:pPr>
            <a:r>
              <a:rPr lang="el-GR" sz="2000" dirty="0" smtClean="0"/>
              <a:t>Τα </a:t>
            </a:r>
            <a:r>
              <a:rPr lang="el-GR" sz="2000" dirty="0" err="1" smtClean="0"/>
              <a:t>μικρορεύματα</a:t>
            </a:r>
            <a:endParaRPr lang="el-GR" sz="2000" dirty="0" smtClean="0"/>
          </a:p>
          <a:p>
            <a:pPr marL="0" indent="0" algn="just">
              <a:buNone/>
            </a:pPr>
            <a:r>
              <a:rPr lang="el-GR" sz="2000" dirty="0" smtClean="0"/>
              <a:t>Στην αισθητική χρησιμοποιούμε συνήθως το γαλβανικό, το </a:t>
            </a:r>
            <a:r>
              <a:rPr lang="el-GR" sz="2000" dirty="0" err="1" smtClean="0"/>
              <a:t>φαραδικό</a:t>
            </a:r>
            <a:r>
              <a:rPr lang="el-GR" sz="2000" dirty="0" smtClean="0"/>
              <a:t>, τα παρεμβαλλόμενα, και τα </a:t>
            </a:r>
            <a:r>
              <a:rPr lang="el-GR" sz="2000" dirty="0" err="1" smtClean="0"/>
              <a:t>μικρορεύματα</a:t>
            </a:r>
            <a:r>
              <a:rPr lang="el-GR" sz="2000" dirty="0" smtClean="0"/>
              <a:t>.</a:t>
            </a:r>
          </a:p>
          <a:p>
            <a:pPr algn="just">
              <a:buFont typeface="Wingdings" pitchFamily="2" charset="2"/>
              <a:buChar char="Ø"/>
            </a:pPr>
            <a:endParaRPr lang="el-GR" sz="2000" dirty="0" smtClean="0"/>
          </a:p>
          <a:p>
            <a:pPr algn="just">
              <a:buFont typeface="Wingdings" pitchFamily="2" charset="2"/>
              <a:buChar char="Ø"/>
            </a:pPr>
            <a:endParaRPr lang="el-GR" sz="2000" dirty="0" smtClean="0"/>
          </a:p>
          <a:p>
            <a:pPr algn="just">
              <a:buFont typeface="Wingdings" pitchFamily="2" charset="2"/>
              <a:buChar char="Ø"/>
            </a:pPr>
            <a:endParaRPr lang="el-GR" sz="2000" dirty="0"/>
          </a:p>
        </p:txBody>
      </p:sp>
      <p:sp>
        <p:nvSpPr>
          <p:cNvPr id="4" name="1 - Τίτλος"/>
          <p:cNvSpPr>
            <a:spLocks noGrp="1"/>
          </p:cNvSpPr>
          <p:nvPr>
            <p:ph type="title"/>
          </p:nvPr>
        </p:nvSpPr>
        <p:spPr>
          <a:xfrm>
            <a:off x="467544" y="116632"/>
            <a:ext cx="7467600" cy="796950"/>
          </a:xfrm>
        </p:spPr>
        <p:txBody>
          <a:bodyPr>
            <a:noAutofit/>
          </a:bodyPr>
          <a:lstStyle/>
          <a:p>
            <a:pPr algn="ctr">
              <a:lnSpc>
                <a:spcPts val="2400"/>
              </a:lnSpc>
            </a:pPr>
            <a:r>
              <a:rPr lang="el-GR" dirty="0" err="1" smtClean="0"/>
              <a:t>Μορφεσ</a:t>
            </a:r>
            <a:r>
              <a:rPr lang="el-GR" dirty="0" smtClean="0"/>
              <a:t> </a:t>
            </a:r>
            <a:r>
              <a:rPr lang="el-GR" dirty="0" err="1" smtClean="0"/>
              <a:t>ρευματων</a:t>
            </a:r>
            <a:r>
              <a:rPr lang="el-GR" dirty="0" smtClean="0"/>
              <a:t> που </a:t>
            </a:r>
            <a:r>
              <a:rPr lang="el-GR" dirty="0" err="1" smtClean="0"/>
              <a:t>χρησιμοποιουμε</a:t>
            </a:r>
            <a:r>
              <a:rPr lang="el-GR" dirty="0" smtClean="0"/>
              <a:t> στην </a:t>
            </a:r>
            <a:br>
              <a:rPr lang="el-GR" dirty="0" smtClean="0"/>
            </a:br>
            <a:r>
              <a:rPr lang="el-GR" dirty="0" err="1" smtClean="0"/>
              <a:t>ηλεκτροθεραπεια</a:t>
            </a:r>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1560" y="116632"/>
            <a:ext cx="7920880" cy="548680"/>
          </a:xfrm>
        </p:spPr>
        <p:txBody>
          <a:bodyPr>
            <a:noAutofit/>
          </a:bodyPr>
          <a:lstStyle/>
          <a:p>
            <a:pPr algn="ctr">
              <a:lnSpc>
                <a:spcPts val="2400"/>
              </a:lnSpc>
            </a:pPr>
            <a:r>
              <a:rPr lang="el-GR" dirty="0" err="1" smtClean="0"/>
              <a:t>Συνεχη</a:t>
            </a:r>
            <a:r>
              <a:rPr lang="el-GR" dirty="0" smtClean="0"/>
              <a:t> ή </a:t>
            </a:r>
            <a:r>
              <a:rPr lang="el-GR" dirty="0" err="1" smtClean="0"/>
              <a:t>γαλβανικα</a:t>
            </a:r>
            <a:r>
              <a:rPr lang="el-GR" dirty="0" smtClean="0"/>
              <a:t> </a:t>
            </a:r>
            <a:r>
              <a:rPr lang="el-GR" dirty="0" err="1" smtClean="0"/>
              <a:t>ρευματα</a:t>
            </a:r>
            <a:endParaRPr lang="el-GR" dirty="0"/>
          </a:p>
        </p:txBody>
      </p:sp>
      <p:sp>
        <p:nvSpPr>
          <p:cNvPr id="3" name="2 - Θέση περιεχομένου"/>
          <p:cNvSpPr>
            <a:spLocks noGrp="1"/>
          </p:cNvSpPr>
          <p:nvPr>
            <p:ph sz="quarter" idx="1"/>
          </p:nvPr>
        </p:nvSpPr>
        <p:spPr>
          <a:xfrm>
            <a:off x="611560" y="692696"/>
            <a:ext cx="7776864" cy="1512168"/>
          </a:xfrm>
        </p:spPr>
        <p:txBody>
          <a:bodyPr>
            <a:normAutofit/>
          </a:bodyPr>
          <a:lstStyle/>
          <a:p>
            <a:pPr marL="0" indent="0" algn="just">
              <a:buNone/>
            </a:pPr>
            <a:r>
              <a:rPr lang="el-GR" sz="2000" dirty="0" smtClean="0"/>
              <a:t>Είναι τα ρεύματα εκείνα στα οποία υπάρχει συνεχής ροή ηλεκτρικών φορτίων προς μια κατεύθυνση. Τα φορτία κινούνται από το θετικό πόλο προς τον αρνητικό. Η πολικότητα των ηλεκτροδίων και η ένταση του ρεύματος παραμένουν σταθερές.</a:t>
            </a:r>
            <a:endParaRPr lang="el-GR" sz="2000" dirty="0"/>
          </a:p>
        </p:txBody>
      </p:sp>
      <p:pic>
        <p:nvPicPr>
          <p:cNvPr id="4" name="3 - Εικόνα" descr="dc-graph.jpg"/>
          <p:cNvPicPr>
            <a:picLocks noChangeAspect="1"/>
          </p:cNvPicPr>
          <p:nvPr/>
        </p:nvPicPr>
        <p:blipFill>
          <a:blip r:embed="rId2" cstate="print"/>
          <a:stretch>
            <a:fillRect/>
          </a:stretch>
        </p:blipFill>
        <p:spPr>
          <a:xfrm>
            <a:off x="1979712" y="2564904"/>
            <a:ext cx="5524500" cy="28575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539552" y="548680"/>
            <a:ext cx="7704856" cy="3024336"/>
          </a:xfrm>
        </p:spPr>
        <p:txBody>
          <a:bodyPr>
            <a:noAutofit/>
          </a:bodyPr>
          <a:lstStyle/>
          <a:p>
            <a:pPr>
              <a:spcBef>
                <a:spcPts val="300"/>
              </a:spcBef>
              <a:buNone/>
            </a:pPr>
            <a:r>
              <a:rPr lang="el-GR" sz="1800" dirty="0" smtClean="0"/>
              <a:t>Μια τυπική συσκευή του γαλβανικού ρεύματος διαθέτει</a:t>
            </a:r>
            <a:r>
              <a:rPr lang="en-US" sz="1800" dirty="0" smtClean="0"/>
              <a:t>:</a:t>
            </a:r>
          </a:p>
          <a:p>
            <a:pPr>
              <a:spcBef>
                <a:spcPts val="300"/>
              </a:spcBef>
              <a:buFont typeface="Wingdings" pitchFamily="2" charset="2"/>
              <a:buChar char="Ø"/>
            </a:pPr>
            <a:r>
              <a:rPr lang="el-GR" sz="1800" dirty="0" smtClean="0"/>
              <a:t>Δύο ηλεκτρόδια, </a:t>
            </a:r>
            <a:r>
              <a:rPr lang="el-GR" sz="1800" b="1" dirty="0" smtClean="0"/>
              <a:t>το ενεργό </a:t>
            </a:r>
            <a:r>
              <a:rPr lang="el-GR" sz="1800" dirty="0" smtClean="0"/>
              <a:t>που τοποθετείται στην πάσχουσα περιοχή και </a:t>
            </a:r>
            <a:r>
              <a:rPr lang="el-GR" sz="1800" b="1" dirty="0" smtClean="0"/>
              <a:t>το παθητικό </a:t>
            </a:r>
            <a:r>
              <a:rPr lang="el-GR" sz="1800" dirty="0" smtClean="0"/>
              <a:t>που το κρατάει ο ασθενής στο χέρι του (η μπορεί να τοποθετηθεί σε απομακρυσμένη περιοχή).</a:t>
            </a:r>
          </a:p>
          <a:p>
            <a:pPr marL="273600" indent="-273600" algn="just">
              <a:spcBef>
                <a:spcPts val="300"/>
              </a:spcBef>
              <a:buFont typeface="Wingdings" pitchFamily="2" charset="2"/>
              <a:buChar char="Ø"/>
            </a:pPr>
            <a:r>
              <a:rPr lang="el-GR" sz="1800" b="1" dirty="0" smtClean="0"/>
              <a:t>Αμπερόμετρο</a:t>
            </a:r>
            <a:r>
              <a:rPr lang="el-GR" sz="1800" dirty="0" smtClean="0"/>
              <a:t> για να ελέγχουμε την ένταση του ρεύματος </a:t>
            </a:r>
          </a:p>
          <a:p>
            <a:pPr marL="273600" indent="-273600" algn="just">
              <a:spcBef>
                <a:spcPts val="300"/>
              </a:spcBef>
              <a:buFont typeface="Wingdings" pitchFamily="2" charset="2"/>
              <a:buChar char="Ø"/>
            </a:pPr>
            <a:r>
              <a:rPr lang="el-GR" sz="1800" b="1" dirty="0" err="1" smtClean="0"/>
              <a:t>Εναλλάκτη</a:t>
            </a:r>
            <a:r>
              <a:rPr lang="el-GR" sz="1800" b="1" dirty="0" smtClean="0"/>
              <a:t> πολικότητας </a:t>
            </a:r>
            <a:r>
              <a:rPr lang="el-GR" sz="1800" dirty="0" smtClean="0"/>
              <a:t>για να μπορούμε να ορίζουμε αν το ενεργό ηλεκτρόδιο είναι θετικό ή αρνητικό. Σε κάθε περίπτωση έχουμε διαφορετικές δερματικές αντιδράσεις (ηλεκτρολυτική αντίδραση).</a:t>
            </a:r>
          </a:p>
          <a:p>
            <a:pPr marL="273600" indent="-273600" algn="just">
              <a:spcBef>
                <a:spcPts val="300"/>
              </a:spcBef>
              <a:buFont typeface="Wingdings" pitchFamily="2" charset="2"/>
              <a:buChar char="Ø"/>
            </a:pPr>
            <a:r>
              <a:rPr lang="el-GR" sz="1800" b="1" dirty="0" smtClean="0"/>
              <a:t>Διακόπτη </a:t>
            </a:r>
            <a:r>
              <a:rPr lang="en-US" sz="1800" b="1" dirty="0" smtClean="0"/>
              <a:t>on/off</a:t>
            </a:r>
          </a:p>
          <a:p>
            <a:pPr marL="273600" indent="-273600" algn="just">
              <a:spcBef>
                <a:spcPts val="300"/>
              </a:spcBef>
              <a:buFont typeface="Wingdings" pitchFamily="2" charset="2"/>
              <a:buChar char="Ø"/>
            </a:pPr>
            <a:r>
              <a:rPr lang="el-GR" sz="1800" b="1" dirty="0" smtClean="0"/>
              <a:t>Ρυθμιστή έντασης</a:t>
            </a:r>
            <a:endParaRPr lang="el-GR" sz="1800" b="1" dirty="0"/>
          </a:p>
        </p:txBody>
      </p:sp>
      <p:sp>
        <p:nvSpPr>
          <p:cNvPr id="4" name="1 - Τίτλος"/>
          <p:cNvSpPr>
            <a:spLocks noGrp="1"/>
          </p:cNvSpPr>
          <p:nvPr>
            <p:ph type="title"/>
          </p:nvPr>
        </p:nvSpPr>
        <p:spPr>
          <a:xfrm>
            <a:off x="467544" y="0"/>
            <a:ext cx="7467600" cy="508918"/>
          </a:xfrm>
        </p:spPr>
        <p:txBody>
          <a:bodyPr>
            <a:noAutofit/>
          </a:bodyPr>
          <a:lstStyle/>
          <a:p>
            <a:pPr algn="ctr">
              <a:lnSpc>
                <a:spcPts val="2400"/>
              </a:lnSpc>
            </a:pPr>
            <a:r>
              <a:rPr lang="el-GR" dirty="0" err="1" smtClean="0"/>
              <a:t>Μηχανηματα</a:t>
            </a:r>
            <a:r>
              <a:rPr lang="el-GR" dirty="0" smtClean="0"/>
              <a:t> </a:t>
            </a:r>
            <a:r>
              <a:rPr lang="el-GR" dirty="0" err="1" smtClean="0"/>
              <a:t>γαλβανικου</a:t>
            </a:r>
            <a:r>
              <a:rPr lang="el-GR" dirty="0" smtClean="0"/>
              <a:t> </a:t>
            </a:r>
            <a:r>
              <a:rPr lang="el-GR" dirty="0" err="1" smtClean="0"/>
              <a:t>ρευματοσ</a:t>
            </a:r>
            <a:endParaRPr lang="el-GR" dirty="0"/>
          </a:p>
        </p:txBody>
      </p:sp>
      <p:pic>
        <p:nvPicPr>
          <p:cNvPr id="5" name="4 - Εικόνα" descr="galvanic-current.jpg"/>
          <p:cNvPicPr>
            <a:picLocks noChangeAspect="1"/>
          </p:cNvPicPr>
          <p:nvPr/>
        </p:nvPicPr>
        <p:blipFill>
          <a:blip r:embed="rId2" cstate="print"/>
          <a:stretch>
            <a:fillRect/>
          </a:stretch>
        </p:blipFill>
        <p:spPr>
          <a:xfrm>
            <a:off x="2411760" y="3645024"/>
            <a:ext cx="4176464" cy="313234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539552" y="692696"/>
            <a:ext cx="7467600" cy="2160240"/>
          </a:xfrm>
        </p:spPr>
        <p:txBody>
          <a:bodyPr>
            <a:normAutofit fontScale="92500" lnSpcReduction="10000"/>
          </a:bodyPr>
          <a:lstStyle/>
          <a:p>
            <a:pPr marL="0" indent="0" algn="just">
              <a:buNone/>
            </a:pPr>
            <a:r>
              <a:rPr lang="el-GR" sz="2000" dirty="0" smtClean="0"/>
              <a:t>Όταν εφαρμόζουμε γαλβανικό ρεύμα στο σώμα έχουμε δύο ειδών αντιδράσεις</a:t>
            </a:r>
            <a:r>
              <a:rPr lang="en-US" sz="2000" dirty="0" smtClean="0"/>
              <a:t>:</a:t>
            </a:r>
          </a:p>
          <a:p>
            <a:pPr algn="just">
              <a:buFont typeface="Wingdings" pitchFamily="2" charset="2"/>
              <a:buChar char="Ø"/>
            </a:pPr>
            <a:r>
              <a:rPr lang="el-GR" sz="2000" b="1" dirty="0" smtClean="0"/>
              <a:t>Ηλεκτρολυτική αντίδραση</a:t>
            </a:r>
            <a:r>
              <a:rPr lang="el-GR" sz="2000" dirty="0" smtClean="0"/>
              <a:t> εξαιτίας των χημικών αντιδράσεων που προκύπτουν από την κίνηση των ιόντων των ιστών προς τους πόλους του κυκλώματος.</a:t>
            </a:r>
            <a:endParaRPr lang="el-GR" sz="2000" b="1" dirty="0" smtClean="0"/>
          </a:p>
          <a:p>
            <a:pPr algn="just">
              <a:buFont typeface="Wingdings" pitchFamily="2" charset="2"/>
              <a:buChar char="Ø"/>
            </a:pPr>
            <a:r>
              <a:rPr lang="el-GR" sz="2000" b="1" dirty="0" err="1" smtClean="0"/>
              <a:t>Ιοντοφορητική</a:t>
            </a:r>
            <a:r>
              <a:rPr lang="el-GR" sz="2000" b="1" dirty="0" smtClean="0"/>
              <a:t> αντίδραση </a:t>
            </a:r>
            <a:r>
              <a:rPr lang="el-GR" sz="2000" dirty="0" smtClean="0"/>
              <a:t>σε συνδυασμό με την κατάλληλη ουσία στον κατάλληλο πόλο.</a:t>
            </a:r>
            <a:endParaRPr lang="el-GR" sz="2000" dirty="0"/>
          </a:p>
        </p:txBody>
      </p:sp>
      <p:sp>
        <p:nvSpPr>
          <p:cNvPr id="4" name="1 - Τίτλος"/>
          <p:cNvSpPr>
            <a:spLocks noGrp="1"/>
          </p:cNvSpPr>
          <p:nvPr>
            <p:ph type="title"/>
          </p:nvPr>
        </p:nvSpPr>
        <p:spPr>
          <a:xfrm>
            <a:off x="467544" y="116632"/>
            <a:ext cx="7467600" cy="508918"/>
          </a:xfrm>
        </p:spPr>
        <p:txBody>
          <a:bodyPr>
            <a:noAutofit/>
          </a:bodyPr>
          <a:lstStyle/>
          <a:p>
            <a:pPr algn="ctr">
              <a:lnSpc>
                <a:spcPts val="2400"/>
              </a:lnSpc>
            </a:pPr>
            <a:r>
              <a:rPr lang="el-GR" dirty="0" err="1" smtClean="0"/>
              <a:t>Επιδρασεισ</a:t>
            </a:r>
            <a:r>
              <a:rPr lang="el-GR" dirty="0" smtClean="0"/>
              <a:t> </a:t>
            </a:r>
            <a:r>
              <a:rPr lang="el-GR" dirty="0" err="1" smtClean="0"/>
              <a:t>γαλβανικου</a:t>
            </a:r>
            <a:r>
              <a:rPr lang="el-GR" dirty="0" smtClean="0"/>
              <a:t> στο </a:t>
            </a:r>
            <a:r>
              <a:rPr lang="el-GR" dirty="0" err="1" smtClean="0"/>
              <a:t>σωμα</a:t>
            </a:r>
            <a:endParaRPr lang="el-GR" dirty="0"/>
          </a:p>
        </p:txBody>
      </p:sp>
      <p:pic>
        <p:nvPicPr>
          <p:cNvPr id="5" name="4 - Εικόνα" descr="Capture 4.JPG"/>
          <p:cNvPicPr>
            <a:picLocks noChangeAspect="1"/>
          </p:cNvPicPr>
          <p:nvPr/>
        </p:nvPicPr>
        <p:blipFill>
          <a:blip r:embed="rId3" cstate="print"/>
          <a:stretch>
            <a:fillRect/>
          </a:stretch>
        </p:blipFill>
        <p:spPr>
          <a:xfrm>
            <a:off x="539552" y="2780928"/>
            <a:ext cx="8136904" cy="3916948"/>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Προεξοχή">
  <a:themeElements>
    <a:clrScheme name="Προεξοχή">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Προεξοχή">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1703</TotalTime>
  <Words>1959</Words>
  <Application>Microsoft Office PowerPoint</Application>
  <PresentationFormat>Προβολή στην οθόνη (4:3)</PresentationFormat>
  <Paragraphs>200</Paragraphs>
  <Slides>29</Slides>
  <Notes>19</Notes>
  <HiddenSlides>0</HiddenSlides>
  <MMClips>0</MMClips>
  <ScaleCrop>false</ScaleCrop>
  <HeadingPairs>
    <vt:vector size="4" baseType="variant">
      <vt:variant>
        <vt:lpstr>Θέμα</vt:lpstr>
      </vt:variant>
      <vt:variant>
        <vt:i4>1</vt:i4>
      </vt:variant>
      <vt:variant>
        <vt:lpstr>Τίτλοι διαφανειών</vt:lpstr>
      </vt:variant>
      <vt:variant>
        <vt:i4>29</vt:i4>
      </vt:variant>
    </vt:vector>
  </HeadingPairs>
  <TitlesOfParts>
    <vt:vector size="30" baseType="lpstr">
      <vt:lpstr>Προεξοχή</vt:lpstr>
      <vt:lpstr>ηλεκτροθεραπεια</vt:lpstr>
      <vt:lpstr>Η μυϊκη συστολη</vt:lpstr>
      <vt:lpstr>Η μυϊκη συστολη</vt:lpstr>
      <vt:lpstr>Η μυϊκη συστολη</vt:lpstr>
      <vt:lpstr>Στοιχεια φυσησ του ηλεκτρισμου</vt:lpstr>
      <vt:lpstr>Μορφεσ ρευματων που χρησιμοποιουμε στην  ηλεκτροθεραπεια</vt:lpstr>
      <vt:lpstr>Συνεχη ή γαλβανικα ρευματα</vt:lpstr>
      <vt:lpstr>Μηχανηματα γαλβανικου ρευματοσ</vt:lpstr>
      <vt:lpstr>Επιδρασεισ γαλβανικου στο σωμα</vt:lpstr>
      <vt:lpstr>ιοντοφορηση</vt:lpstr>
      <vt:lpstr>Χειρισμοσ μηχανηματων γαλβανικου</vt:lpstr>
      <vt:lpstr>Διαφάνεια 12</vt:lpstr>
      <vt:lpstr>Που χρησιμοποιουμε το γαλβανικο</vt:lpstr>
      <vt:lpstr>Διακοπτομενα ή παλμικα συνεχη ρευματα</vt:lpstr>
      <vt:lpstr>Εναλλασσομενα ρευματα</vt:lpstr>
      <vt:lpstr>Φαραδικο ρευμα</vt:lpstr>
      <vt:lpstr>Μηχανηματα φαραδικου</vt:lpstr>
      <vt:lpstr>Χειρισμοσ μηχανηματοσ φαραδικου</vt:lpstr>
      <vt:lpstr>Χειρισμοσ μηχανηματοσ φαραδικου</vt:lpstr>
      <vt:lpstr>Χειρισμοσ μηχανηματοσ φαραδικου</vt:lpstr>
      <vt:lpstr>Που χρησιμοποιουμε το φαραδικο</vt:lpstr>
      <vt:lpstr>Παρεμβαλλομενα ρευματα</vt:lpstr>
      <vt:lpstr>Μηχανημα παρεμβαλλομενων ρευματων</vt:lpstr>
      <vt:lpstr>Παρεμβαλλομενα ρευματα</vt:lpstr>
      <vt:lpstr>Ρευματα tens</vt:lpstr>
      <vt:lpstr>Μικρορευματα</vt:lpstr>
      <vt:lpstr>Που χρησιμοποιουνται τα μικρορευματα</vt:lpstr>
      <vt:lpstr>Αντενδειξεισ ηλεκτροθεραπειασ</vt:lpstr>
      <vt:lpstr>Προφυλαξεισ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Μηχανηματα ηλεκτροθεραπειασ</dc:title>
  <dc:creator>Vaggelis</dc:creator>
  <cp:lastModifiedBy>Vaggelis</cp:lastModifiedBy>
  <cp:revision>160</cp:revision>
  <dcterms:created xsi:type="dcterms:W3CDTF">2021-03-16T17:39:54Z</dcterms:created>
  <dcterms:modified xsi:type="dcterms:W3CDTF">2021-03-30T15:27:53Z</dcterms:modified>
</cp:coreProperties>
</file>