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8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4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5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83649-FB79-42D9-A62A-CF021144BB07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BB7E5-62FD-4031-9AD3-C3CB75793E8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BB7E5-62FD-4031-9AD3-C3CB75793E8E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12474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l-GR" sz="4800" dirty="0" err="1" smtClean="0"/>
              <a:t>θερμοθεραπεια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Οδηγιεσ</a:t>
            </a:r>
            <a:r>
              <a:rPr lang="el-GR" dirty="0" smtClean="0"/>
              <a:t> </a:t>
            </a:r>
            <a:r>
              <a:rPr lang="el-GR" dirty="0" err="1" smtClean="0"/>
              <a:t>εφαρμογησ</a:t>
            </a:r>
            <a:r>
              <a:rPr lang="el-GR" dirty="0" smtClean="0"/>
              <a:t> </a:t>
            </a:r>
            <a:r>
              <a:rPr lang="el-GR" dirty="0" err="1" smtClean="0"/>
              <a:t>υπερυθρησ</a:t>
            </a:r>
            <a:r>
              <a:rPr lang="el-GR" dirty="0" smtClean="0"/>
              <a:t> </a:t>
            </a:r>
            <a:r>
              <a:rPr lang="el-GR" dirty="0" err="1" smtClean="0"/>
              <a:t>ακτινοβολιασ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32859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Θα πρέπει να γίνεται πάντα έλεγχος καλής λειτουργίας της συσκευής.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Στους πελάτες θα πρέπει να κάνουμε τεστ αισθητικότητας.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δέρμα θα πρέπει να είναι καθαρό και απαλλαγμένο από λιπαρές ουσίες γιατί υπάρχει κίνδυνος εγκαύματος.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</a:t>
            </a:r>
            <a:r>
              <a:rPr lang="el-GR" sz="2000" dirty="0" err="1" smtClean="0"/>
              <a:t>θεραπευόμενος</a:t>
            </a:r>
            <a:r>
              <a:rPr lang="el-GR" sz="2000" dirty="0" smtClean="0"/>
              <a:t> θα πρέπει να κάθεται σε αναπαυτική θέση.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συσκευή θα πρέπει να τοποθετείται έτσι ώστε η ακτινοβολία να πέφτει κάθετα στο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πελάτης θα πρέπει να αισθάνεται ζέστη και όχι κάψιμο.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απόσταση από την πηγή θερμότητας θα πρέπει να είναι από 1 μέτρο έως 60 εκατοστά.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χρόνος θεραπείας είναι από 10 έως 30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Θα πρέπει να σκουπίζουμε τον ιδρώτα γιατί προκαλεί απώλεια θερμότητας.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Θα πρέπει να είμαστε κοντά στον πελάτη σε περίπτωση που παρουσιαστεί δυσφορία.</a:t>
            </a:r>
            <a:endParaRPr lang="el-G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80926"/>
          </a:xfrm>
        </p:spPr>
        <p:txBody>
          <a:bodyPr/>
          <a:lstStyle/>
          <a:p>
            <a:r>
              <a:rPr lang="el-GR" dirty="0" smtClean="0"/>
              <a:t>Που </a:t>
            </a:r>
            <a:r>
              <a:rPr lang="el-GR" dirty="0" err="1" smtClean="0"/>
              <a:t>χρησιμοποιουμε</a:t>
            </a:r>
            <a:r>
              <a:rPr lang="el-GR" dirty="0" smtClean="0"/>
              <a:t> την </a:t>
            </a:r>
            <a:r>
              <a:rPr lang="el-GR" dirty="0" err="1" smtClean="0"/>
              <a:t>υπερυθρη</a:t>
            </a:r>
            <a:r>
              <a:rPr lang="el-GR" dirty="0" smtClean="0"/>
              <a:t> </a:t>
            </a:r>
            <a:r>
              <a:rPr lang="el-GR" dirty="0" err="1" smtClean="0"/>
              <a:t>ακτινοβολια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Η υπέρυθρη ακτινοβολία χρησιμοποιείται σε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Παχυσαρκία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Κυτταρίτιδα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Ανακούφιση μυϊκών πόνων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Μπορούμε να την χρησιμοποιήσουμε πριν την ηλεκτροθεραπεία.</a:t>
            </a:r>
          </a:p>
          <a:p>
            <a:pPr algn="ctr"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None/>
            </a:pPr>
            <a:r>
              <a:rPr lang="el-GR" sz="2000" dirty="0" smtClean="0"/>
              <a:t>Άτομα με απώλεια αισθητικότητας</a:t>
            </a:r>
            <a:endParaRPr lang="el-G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Υπεριωδησ</a:t>
            </a:r>
            <a:r>
              <a:rPr lang="el-GR" dirty="0" smtClean="0"/>
              <a:t> </a:t>
            </a:r>
            <a:r>
              <a:rPr lang="el-GR" dirty="0" err="1" smtClean="0"/>
              <a:t>ακτινοβολια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764704"/>
            <a:ext cx="7467600" cy="1944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Η υπεριώδης ακτινοβολία παράγεται από λάμπες υπεριωδών </a:t>
            </a:r>
            <a:r>
              <a:rPr lang="el-GR" sz="2000" dirty="0" err="1" smtClean="0"/>
              <a:t>ακτίνων</a:t>
            </a:r>
            <a:r>
              <a:rPr lang="el-GR" sz="2000" dirty="0" smtClean="0"/>
              <a:t> που εκπέμπουν ακτινοβολία σε μήκη κύματος από 180 έως 400</a:t>
            </a:r>
            <a:r>
              <a:rPr lang="en-US" sz="2000" dirty="0" smtClean="0"/>
              <a:t>nm. </a:t>
            </a:r>
            <a:r>
              <a:rPr lang="el-GR" sz="2000" dirty="0" smtClean="0"/>
              <a:t>Οι λάμπες αυτές δεν παράγουν θερμότητα αλλά δημιουργούν θερμότητα στο σώμα λόγω των φωτοχημικών αντιδράσεων που προκαλούν. </a:t>
            </a:r>
            <a:endParaRPr lang="el-GR" sz="2000" dirty="0"/>
          </a:p>
        </p:txBody>
      </p:sp>
      <p:pic>
        <p:nvPicPr>
          <p:cNvPr id="4" name="3 - Εικόνα" descr="solarium-499x33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780928"/>
            <a:ext cx="4835457" cy="319779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Προφυλαξεισ</a:t>
            </a:r>
            <a:r>
              <a:rPr lang="el-GR" dirty="0" smtClean="0"/>
              <a:t> στη </a:t>
            </a:r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υπεριωδουσ</a:t>
            </a:r>
            <a:r>
              <a:rPr lang="el-GR" dirty="0" smtClean="0"/>
              <a:t> </a:t>
            </a:r>
            <a:r>
              <a:rPr lang="el-GR" dirty="0" err="1" smtClean="0"/>
              <a:t>ακτινοβολιασ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54461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Όλοι οι πελάτες θα πρέπει να υποβάλλονται σε τεστ ελάχιστης </a:t>
            </a:r>
            <a:r>
              <a:rPr lang="el-GR" sz="2000" dirty="0" err="1" smtClean="0"/>
              <a:t>ερυθηματογόνου</a:t>
            </a:r>
            <a:r>
              <a:rPr lang="el-GR" sz="2000" dirty="0" smtClean="0"/>
              <a:t> δόσης προκειμένου να διαπιστωθεί η αντίδραση του δέρματός τους την Υ.Α και να καθοριστεί η ασφαλής θεραπευτική δόση.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δέρμα θα πρέπει να είναι καθαρό και στεγνό.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Θα πρέπει να αφαιρούνται τα κοσμήματα από το σώμα του πελάτη.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πελάτης δεν θα πρέπει να φοράει άρωμα.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πελάτης θα πρέπει να φοράει ειδικά γυαλιά.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χρόνος έκθεσης αρχίζει από 1-3 λεπτά και φτάνει μέχρι τα 10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Θα πρέπει να ελέγχουμε την καλή λειτουργία του μηχανήματος και να αντικαθιστούμε τις λάμπες τακτικά.</a:t>
            </a:r>
          </a:p>
          <a:p>
            <a:pPr algn="just">
              <a:buNone/>
            </a:pP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Που </a:t>
            </a:r>
            <a:r>
              <a:rPr lang="el-GR" dirty="0" err="1" smtClean="0"/>
              <a:t>χρησιμοποιουμε</a:t>
            </a:r>
            <a:r>
              <a:rPr lang="el-GR" dirty="0" smtClean="0"/>
              <a:t> την </a:t>
            </a:r>
            <a:r>
              <a:rPr lang="el-GR" dirty="0" err="1" smtClean="0"/>
              <a:t>υ.α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buNone/>
            </a:pPr>
            <a:r>
              <a:rPr lang="el-GR" sz="2000" dirty="0" smtClean="0"/>
              <a:t>Στην αισθητική η υπεριώδης ακτινοβολία χρησιμοποιείται για</a:t>
            </a:r>
            <a:r>
              <a:rPr lang="en-US" sz="2000" dirty="0" smtClean="0"/>
              <a:t>: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Μαύρισμα του δέρματος (</a:t>
            </a:r>
            <a:r>
              <a:rPr lang="en-US" sz="2000" dirty="0" smtClean="0"/>
              <a:t>solarium)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Θεραπεία παθήσεων του δέρματος όπως ψωρίαση και ακμή.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l-GR" sz="2000" dirty="0" smtClean="0"/>
              <a:t>Παραγωγή βιταμίνης </a:t>
            </a:r>
            <a:r>
              <a:rPr lang="en-US" sz="2000" dirty="0" smtClean="0"/>
              <a:t>D</a:t>
            </a:r>
            <a:r>
              <a:rPr lang="el-GR" sz="2000" dirty="0" smtClean="0"/>
              <a:t>.</a:t>
            </a:r>
          </a:p>
          <a:p>
            <a:pPr algn="ctr">
              <a:buNone/>
            </a:pPr>
            <a:r>
              <a:rPr lang="el-GR" sz="2000" u="sng" dirty="0" smtClean="0"/>
              <a:t>ΕΙΔΙΚΕΣ ΑΝΤΕΝΔΕΙΞΕΙΣ Υ.Α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Σε </a:t>
            </a:r>
            <a:r>
              <a:rPr lang="el-GR" sz="2000" dirty="0" err="1" smtClean="0"/>
              <a:t>φωτότυπους</a:t>
            </a:r>
            <a:r>
              <a:rPr lang="el-GR" sz="2000" dirty="0" smtClean="0"/>
              <a:t> Ι και ΙΙ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Σε εγκύους και θηλάζουσες, η θεραπεία θα πρέπει να αποφεύγεται.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Προσοχή σε άτομα που παίρνουν </a:t>
            </a:r>
            <a:r>
              <a:rPr lang="el-GR" sz="2000" dirty="0" err="1" smtClean="0"/>
              <a:t>τετρακυκλίνες</a:t>
            </a:r>
            <a:r>
              <a:rPr lang="el-GR" sz="2000" dirty="0" smtClean="0"/>
              <a:t>, </a:t>
            </a:r>
            <a:r>
              <a:rPr lang="el-GR" sz="2000" dirty="0" err="1" smtClean="0"/>
              <a:t>ισοτρετινοΐνη</a:t>
            </a:r>
            <a:r>
              <a:rPr lang="el-GR" sz="2000" dirty="0" smtClean="0"/>
              <a:t>, </a:t>
            </a:r>
            <a:r>
              <a:rPr lang="el-GR" sz="2000" dirty="0" err="1" smtClean="0"/>
              <a:t>ρετινοϊκό</a:t>
            </a:r>
            <a:r>
              <a:rPr lang="el-GR" sz="2000" dirty="0" smtClean="0"/>
              <a:t> οξύ και άλλα φάρμακα που προκαλούν φωτοευαισθησία.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Απαγορεύεται η χρήση σε άτομα κάτω των 18 ετών.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Η θεραπεία με Υ.Α δεν θα πρέπει να συνδυάζεται με έκθεση στην ήλιο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None/>
            </a:pPr>
            <a:endParaRPr lang="el-GR" sz="2000" u="sng" dirty="0" smtClean="0"/>
          </a:p>
          <a:p>
            <a:pPr>
              <a:buNone/>
            </a:pPr>
            <a:endParaRPr lang="el-GR" sz="2000" u="sng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θερμοκουβερτα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467600" cy="37444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Αποτελείται από μεγάλα </a:t>
            </a:r>
            <a:r>
              <a:rPr lang="en-US" sz="2000" dirty="0" smtClean="0"/>
              <a:t>pads </a:t>
            </a:r>
            <a:r>
              <a:rPr lang="el-GR" sz="2000" dirty="0" smtClean="0"/>
              <a:t>που καλύπτουν όλο το σώμα και έχουν ηλεκτρικά θερμαινόμενη αντίσταση στο εσωτερικό τους. Η συσκευή διαθέτει χρονόμετρο ρυθμιστή θερμοκρασίας και παράγει σταθερή θερμοκρασία 39-42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C.</a:t>
            </a:r>
            <a:endParaRPr lang="el-GR" sz="2000" dirty="0" smtClean="0"/>
          </a:p>
          <a:p>
            <a:pPr lvl="0" algn="ctr">
              <a:buClr>
                <a:srgbClr val="FE8637"/>
              </a:buClr>
              <a:buNone/>
            </a:pPr>
            <a:r>
              <a:rPr lang="el-GR" sz="2000" u="sng" cap="small" dirty="0" err="1" smtClean="0"/>
              <a:t>Αποτελεσματα</a:t>
            </a:r>
            <a:r>
              <a:rPr lang="el-GR" sz="2000" u="sng" cap="small" dirty="0" smtClean="0"/>
              <a:t> </a:t>
            </a:r>
            <a:r>
              <a:rPr lang="el-GR" sz="2000" u="sng" cap="small" dirty="0" err="1" smtClean="0"/>
              <a:t>θερμοκουβερτασ</a:t>
            </a:r>
            <a:endParaRPr lang="el-GR" sz="2000" u="sng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κυκλοφορίας του αίματος και της λέμφου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Μείωση των φλεγμονών και του οιδήματος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Χαλάρωση του μυϊκού σπασμού και του πόνου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</a:t>
            </a:r>
            <a:r>
              <a:rPr lang="el-GR" sz="2000" dirty="0" err="1" smtClean="0"/>
              <a:t>διαδερμικής</a:t>
            </a:r>
            <a:r>
              <a:rPr lang="el-GR" sz="2000" dirty="0" smtClean="0"/>
              <a:t> απορρόφησης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Εφίδρωση</a:t>
            </a:r>
          </a:p>
          <a:p>
            <a:pPr>
              <a:buNone/>
            </a:pPr>
            <a:endParaRPr lang="el-GR" sz="2000" dirty="0"/>
          </a:p>
        </p:txBody>
      </p:sp>
      <p:pic>
        <p:nvPicPr>
          <p:cNvPr id="4" name="3 - Εικόνα" descr="11oZ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293096"/>
            <a:ext cx="3923928" cy="240965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Οδηγιεσ</a:t>
            </a:r>
            <a:r>
              <a:rPr lang="el-GR" dirty="0" smtClean="0"/>
              <a:t> </a:t>
            </a:r>
            <a:r>
              <a:rPr lang="el-GR" dirty="0" err="1" smtClean="0"/>
              <a:t>χρησησ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θερμοκουβερτασ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604867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Ανοίγουμε τη συσκευή για να προθερμανθεί.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Τοποθετούμε </a:t>
            </a:r>
            <a:r>
              <a:rPr lang="el-GR" sz="2000" dirty="0" err="1" smtClean="0"/>
              <a:t>νάυλον</a:t>
            </a:r>
            <a:r>
              <a:rPr lang="el-GR" sz="2000" dirty="0" smtClean="0"/>
              <a:t> στη </a:t>
            </a:r>
            <a:r>
              <a:rPr lang="el-GR" sz="2000" dirty="0" err="1" smtClean="0"/>
              <a:t>θερμοκουβέρτα</a:t>
            </a:r>
            <a:r>
              <a:rPr lang="el-GR" sz="2000" dirty="0" smtClean="0"/>
              <a:t>. 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Ζητάμε στην πελάτισσα να ξαπλώσει στο </a:t>
            </a:r>
            <a:r>
              <a:rPr lang="el-GR" sz="2000" dirty="0" err="1" smtClean="0"/>
              <a:t>νάυλον</a:t>
            </a:r>
            <a:r>
              <a:rPr lang="el-GR" sz="2000" dirty="0" smtClean="0"/>
              <a:t> αφού προηγουμένως κάνει </a:t>
            </a:r>
            <a:r>
              <a:rPr lang="el-GR" sz="2000" dirty="0" err="1" smtClean="0"/>
              <a:t>ντουζ</a:t>
            </a:r>
            <a:r>
              <a:rPr lang="el-GR" sz="2000" dirty="0" smtClean="0"/>
              <a:t>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Τυλίγουμε με το </a:t>
            </a:r>
            <a:r>
              <a:rPr lang="el-GR" sz="2000" dirty="0" err="1" smtClean="0"/>
              <a:t>νάυλον</a:t>
            </a:r>
            <a:r>
              <a:rPr lang="el-GR" sz="2000" dirty="0" smtClean="0"/>
              <a:t> την πελάτισσα και κλείνουμε καλά τη </a:t>
            </a:r>
            <a:r>
              <a:rPr lang="el-GR" sz="2000" dirty="0" err="1" smtClean="0"/>
              <a:t>θερμοκουβέρτα</a:t>
            </a:r>
            <a:r>
              <a:rPr lang="el-GR" sz="2000" dirty="0" smtClean="0"/>
              <a:t>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Μόλις περάσει ο απαιτούμενος χρόνος βγάζουμε την πελάτισσα από το μηχάνημα και σκουπίζουμε – απολυμαίνουμε αν έχει πέσει ιδρώτας.</a:t>
            </a:r>
          </a:p>
          <a:p>
            <a:pPr algn="ctr">
              <a:buNone/>
            </a:pPr>
            <a:r>
              <a:rPr lang="el-GR" sz="2000" u="sng" cap="small" dirty="0" smtClean="0">
                <a:ea typeface="+mj-ea"/>
                <a:cs typeface="+mj-cs"/>
              </a:rPr>
              <a:t>Που </a:t>
            </a:r>
            <a:r>
              <a:rPr lang="el-GR" sz="2000" u="sng" cap="small" dirty="0" err="1" smtClean="0">
                <a:ea typeface="+mj-ea"/>
                <a:cs typeface="+mj-cs"/>
              </a:rPr>
              <a:t>χρησιμοποιουμε</a:t>
            </a:r>
            <a:r>
              <a:rPr lang="el-GR" sz="2000" u="sng" cap="small" dirty="0" smtClean="0">
                <a:ea typeface="+mj-ea"/>
                <a:cs typeface="+mj-cs"/>
              </a:rPr>
              <a:t> τη </a:t>
            </a:r>
            <a:r>
              <a:rPr lang="el-GR" sz="2000" u="sng" cap="small" dirty="0" err="1" smtClean="0">
                <a:ea typeface="+mj-ea"/>
                <a:cs typeface="+mj-cs"/>
              </a:rPr>
              <a:t>θερμοκουβερτα</a:t>
            </a:r>
            <a:endParaRPr lang="el-GR" sz="2000" u="sng" cap="small" dirty="0" smtClean="0">
              <a:ea typeface="+mj-ea"/>
              <a:cs typeface="+mj-cs"/>
            </a:endParaRP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Σε θεραπείες αδυνατίσματος.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Σε θεραπείες κυτταρίτιδας.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Συνδυάζεται ιδανικά με θεραπείες περιτύλιξης με φύκια, λάσπες κτλ.</a:t>
            </a:r>
          </a:p>
          <a:p>
            <a:pPr algn="just">
              <a:spcBef>
                <a:spcPts val="3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l-GR" sz="2000" dirty="0" smtClean="0"/>
              <a:t>Πριν τη χρήση ηλεκτροθεραπείας.</a:t>
            </a:r>
          </a:p>
          <a:p>
            <a:pPr algn="ctr">
              <a:spcBef>
                <a:spcPts val="300"/>
              </a:spcBef>
              <a:buNone/>
            </a:pPr>
            <a:r>
              <a:rPr lang="el-GR" sz="2000" u="sng" dirty="0" smtClean="0"/>
              <a:t>ΕΙΔΙΚΕΣ ΑΝΤΕΝΔΕΙΞΕΙΣ</a:t>
            </a:r>
          </a:p>
          <a:p>
            <a:pPr marL="273600" indent="-273600"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Προσοχή αν η πελάτισσα είναι κλειστοφοβική ή αν το βάρος της </a:t>
            </a:r>
            <a:r>
              <a:rPr lang="el-GR" sz="2000" dirty="0" err="1" smtClean="0"/>
              <a:t>θερμοκουβέρτας</a:t>
            </a:r>
            <a:r>
              <a:rPr lang="el-GR" sz="2000" dirty="0" smtClean="0"/>
              <a:t> ενοχλεί.</a:t>
            </a:r>
          </a:p>
          <a:p>
            <a:pPr marL="273600" indent="-273600"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Άτομα με πολύ χαμηλή πίεση.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Θερμα</a:t>
            </a:r>
            <a:r>
              <a:rPr lang="el-GR" dirty="0" smtClean="0"/>
              <a:t> </a:t>
            </a:r>
            <a:r>
              <a:rPr lang="el-GR" dirty="0" err="1" smtClean="0"/>
              <a:t>επιθεματα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147248" cy="3456384"/>
          </a:xfrm>
        </p:spPr>
        <p:txBody>
          <a:bodyPr>
            <a:normAutofit/>
          </a:bodyPr>
          <a:lstStyle/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Είναι σάκοι που γεμίζονται με </a:t>
            </a:r>
            <a:r>
              <a:rPr lang="en-US" sz="2000" dirty="0" smtClean="0"/>
              <a:t>gel </a:t>
            </a:r>
            <a:r>
              <a:rPr lang="el-GR" sz="2000" dirty="0" smtClean="0"/>
              <a:t>ή παραφίνη και ζεσταίνονται σε νερό θερμοκρασίας 70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l-GR" sz="2000" dirty="0" smtClean="0"/>
              <a:t>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Πριν τοποθετήσουμε το επίθεμα στο δέρμα βάζουμε μια πετσέτα για να μην προκληθεί έγκαυμα.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Το επίθεμα διατηρεί τη θερμοκρασία του για μισή περίπου ώρα.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Για καλύτερα αποτελέσματα σκεπάζουμε με κουβέρτες ή πετσέτες.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Η θέρμανση που προκαλούν είναι επιφανειακή, αλλά η θερμότητα φτάνει στους βαθύτερους ιστούς με τη βοήθεια της κυκλοφορίας.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Είναι ξεπερασμένη μέθοδος μπορούμε όμως να τη χρησιμοποιήσουμε τοπικά σε μυϊκούς πόνους και πριν την ηλεκτροθεραπεία.</a:t>
            </a:r>
            <a:endParaRPr lang="el-GR" sz="20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4293096"/>
            <a:ext cx="4320480" cy="1872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Άτομα με απώλεια αισθητικότητας.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Σε περιπτώσεις όπου το βάρος του επιθέματος ενοχλεί.</a:t>
            </a:r>
            <a:endParaRPr lang="el-GR" sz="2000" dirty="0"/>
          </a:p>
        </p:txBody>
      </p:sp>
      <p:pic>
        <p:nvPicPr>
          <p:cNvPr id="5" name="4 - Εικόνα" descr="sissel-soft-pa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365104"/>
            <a:ext cx="3928501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παραφινολουτρο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5760640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l-GR" sz="2000" dirty="0" smtClean="0"/>
              <a:t>Είναι μια συσκευή θέρμανσης η οποία περιέχει υγρή παραφίνη. Η παραφίνη σε θερμοκρασία δωματίου είναι στερεή (σε πλάκες), όταν όμως θερμανθεί λιώνει. Η θερμοκρασία της συσκευής ρυθμίζεται στους 52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 </a:t>
            </a:r>
            <a:r>
              <a:rPr lang="el-GR" sz="2000" dirty="0" smtClean="0"/>
              <a:t>περίπου. Η παραφίνη εφαρμόζεται στο σώμα με τους εξής τρόπους</a:t>
            </a:r>
            <a:r>
              <a:rPr lang="en-US" sz="2000" dirty="0" smtClean="0"/>
              <a:t>:</a:t>
            </a:r>
          </a:p>
          <a:p>
            <a:pPr algn="ctr">
              <a:buNone/>
            </a:pPr>
            <a:r>
              <a:rPr lang="el-GR" sz="2000" u="sng" dirty="0" smtClean="0"/>
              <a:t>Μέθοδος καταβύθισης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Καθαρίζουμε καλά την περιοχή και κάνουμε τεστ αισθητικότητας.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προς θεραπεία μέλος βυθίζεται μέσα στην παραφίνη ώστε να καλυφθεί ολόκληρο και παραμένει ακίνητο.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πελάτισσα δεν πρέπει να ακουμπάει τον πυθμένα της συσκευής.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Το μέλος παραμένει μέσα στο μίγμα για 20 λεπτά και γύρω του δημιουργούνται στρώσεις από στερεή παραφίνη.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Στο τέλος της θεραπείας βγάζουμε το μέλος από τη συσκευή και αφήνουμε να στεγνώσει η παραφίνη πάνω σ’ αυτό. Η στερεοποιημένη παραφίνη αφαιρείται εύκολα από την </a:t>
            </a:r>
            <a:r>
              <a:rPr lang="el-GR" sz="2000" dirty="0" err="1" smtClean="0"/>
              <a:t>θεραπευόμενη</a:t>
            </a:r>
            <a:r>
              <a:rPr lang="el-GR" sz="2000" dirty="0" smtClean="0"/>
              <a:t> περιοχή.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μέθοδος αυτή είναι πιο αποτελεσματική για την αύξηση της θερμοκρασίας του δέρματος.</a:t>
            </a:r>
            <a:endParaRPr lang="el-GR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1052736"/>
            <a:ext cx="216024" cy="5184576"/>
          </a:xfrm>
        </p:spPr>
        <p:txBody>
          <a:bodyPr>
            <a:normAutofit/>
          </a:bodyPr>
          <a:lstStyle/>
          <a:p>
            <a:endParaRPr lang="el-GR" sz="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260648"/>
            <a:ext cx="7467600" cy="64087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2000" u="sng" dirty="0" smtClean="0"/>
              <a:t>Μέθοδος του γαντιού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Πραγματοποιείται με πολλαπλές εμβαπτίσεις του μέλους (6-12) μέσα στην υγρή παραφίνη, η οποία στερεοποιείται αφήνοντας να δημιουργηθούν πολλές στρώσεις παραφίνης (σαν γάντι).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Στη συνέχεια καλύπτουμε την περιοχή με σελοφάν και τυλίγουμε με πετσέτες για να διατηρηθεί η θερμοκρασία.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θεραπεία διαρκεί 20 λεπτά μετά τη δημιουργία του γαντιού.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μέθοδος αυτή χρησιμοποιείται πιο συχνά, είναι πιο ανεκτή αλλά δεν είναι τόσο αποτελεσματική στην αύξηση της θερμοκρασίας του δέρματος.</a:t>
            </a:r>
          </a:p>
          <a:p>
            <a:pPr algn="ctr">
              <a:buNone/>
            </a:pPr>
            <a:r>
              <a:rPr lang="el-GR" sz="2000" u="sng" dirty="0" smtClean="0"/>
              <a:t>Επάλειψη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μεγάλες περιοχές που δεν είναι δυνατόν να βυθιστούν μέσα στη συσκευή αλείφουμε την παραφίνη με ένα μεγάλο πινέλο.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κινήσεις μας πρέπει να είναι γρήγορες για να μην προλάβει να κρυώσει η παραφίνη.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Σχηματίζουμε ένα παχύ στρώμα παραφίνης, τυλίγουμε την περιοχή με σελοφάν και σκεπάζουμε με κουβέρτες για να διατηρηθεί η θερμοκρασία.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Για πιο έντονο αποτέλεσμα μπορούμε να συνδυάσουμε με </a:t>
            </a:r>
            <a:r>
              <a:rPr lang="el-GR" sz="2000" dirty="0" err="1" smtClean="0"/>
              <a:t>θερμοκουβέρτα</a:t>
            </a:r>
            <a:r>
              <a:rPr lang="el-GR" sz="2000" dirty="0" smtClean="0"/>
              <a:t> για 20-40 λεπτά</a:t>
            </a: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27584" y="620688"/>
            <a:ext cx="7467600" cy="511256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l-GR" sz="2000" dirty="0" smtClean="0"/>
              <a:t>Θερμοθεραπεία είναι η θεραπευτική μέθοδος με την οποία διοχετεύουμε θερμότητα στο ανθρώπινο σώμα τοπικά ή γενικευμένα με στόχο την άνοδο της θερμοκρασίας. </a:t>
            </a:r>
          </a:p>
          <a:p>
            <a:pPr marL="0" indent="0" algn="ctr">
              <a:buNone/>
            </a:pPr>
            <a:r>
              <a:rPr lang="el-GR" sz="2000" u="sng" dirty="0" smtClean="0"/>
              <a:t>ΓΕΝΙΚΑ ΑΠΟΤΕΛΕΣΜΑΤΑ ΘΕΡΜΟΘΕΡΠΕΙΑΣ</a:t>
            </a:r>
          </a:p>
          <a:p>
            <a:pPr marL="0" indent="0" algn="just">
              <a:buNone/>
            </a:pPr>
            <a:r>
              <a:rPr lang="el-GR" sz="2000" dirty="0" smtClean="0"/>
              <a:t>Με την αύξηση της θερμοκρασίας προκαλούνται ορισμένες </a:t>
            </a:r>
            <a:r>
              <a:rPr lang="el-GR" sz="2000" b="1" dirty="0" smtClean="0"/>
              <a:t>φυσιολογικές αντιδράσεις </a:t>
            </a:r>
            <a:r>
              <a:rPr lang="el-GR" sz="2000" dirty="0" smtClean="0"/>
              <a:t>όπως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Αύξηση της κυκλοφορίας του αίματος και της οξυγόνωσης των ιστών.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Αύξηση της </a:t>
            </a:r>
            <a:r>
              <a:rPr lang="el-GR" sz="2000" dirty="0" err="1" smtClean="0"/>
              <a:t>ενζυματικής</a:t>
            </a:r>
            <a:r>
              <a:rPr lang="el-GR" sz="2000" dirty="0" smtClean="0"/>
              <a:t> δραστηριότητας και του μεταβολισμού.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Μείωση του μυϊκού σπασμού και του πόνου.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Μείωση φλεγμονών και οιδημάτων.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Αύξηση της ταχύτητας μετάδοσης των νευρικών ερεθισμάτων.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Αύξηση παραγωγής ιδρώτα.</a:t>
            </a:r>
            <a:endParaRPr lang="el-GR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Που </a:t>
            </a:r>
            <a:r>
              <a:rPr lang="el-GR" dirty="0" err="1" smtClean="0"/>
              <a:t>χρησιμοποιουμε</a:t>
            </a:r>
            <a:r>
              <a:rPr lang="el-GR" dirty="0" smtClean="0"/>
              <a:t> το </a:t>
            </a:r>
            <a:r>
              <a:rPr lang="el-GR" dirty="0" err="1" smtClean="0"/>
              <a:t>παραφινολουτρο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620688"/>
            <a:ext cx="7467600" cy="36724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2000" dirty="0" smtClean="0"/>
              <a:t>Το </a:t>
            </a:r>
            <a:r>
              <a:rPr lang="el-GR" sz="2000" dirty="0" err="1" smtClean="0"/>
              <a:t>παραφινόλουτρο</a:t>
            </a:r>
            <a:r>
              <a:rPr lang="el-GR" sz="2000" dirty="0" smtClean="0"/>
              <a:t> χρησιμοποιείται σε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Κυτταρίτιδα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Παχυσαρκία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Θεραπείες ενυδάτωσης της επιδερμίδας</a:t>
            </a:r>
            <a:endParaRPr lang="en-US" sz="20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Σε περιποιήσεις μανικιούρ – πεντικιούρ</a:t>
            </a:r>
          </a:p>
          <a:p>
            <a:pPr algn="ctr"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Άτομα με μειωμένη αισθητικότητα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Αλλεργίες στην παραφίνη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Σε περιοχές με αυξημένη τριχοφυΐα η αφαίρεση της παραφίνης μπορεί να είναι επώδυνη.</a:t>
            </a:r>
          </a:p>
        </p:txBody>
      </p:sp>
      <p:pic>
        <p:nvPicPr>
          <p:cNvPr id="4" name="3 - Εικόνα" descr="Podologiko_Serres_Parziali_Anastasia_Parafin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149080"/>
            <a:ext cx="6631938" cy="248892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δινολουτρο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4968552" cy="58326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Είναι μέσο υγρής θερμότητας που αποτελείται από μια συσκευή που περιέχει νερό στο οποίο δημιουργούνται δίνες </a:t>
            </a:r>
            <a:r>
              <a:rPr lang="en-US" sz="2000" dirty="0" smtClean="0"/>
              <a:t>(</a:t>
            </a:r>
            <a:r>
              <a:rPr lang="el-GR" sz="2000" dirty="0" smtClean="0"/>
              <a:t>περιστροφικές κινήσεις του νερού)</a:t>
            </a:r>
            <a:r>
              <a:rPr lang="en-US" sz="2000" dirty="0" smtClean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sz="2000" dirty="0" smtClean="0"/>
              <a:t>Για τη θεραπεία άκρων χρησιμοποιείται ένας κάδος όπου οι δίνες δημιουργούνται από έναν ηλεκτρικό </a:t>
            </a:r>
            <a:r>
              <a:rPr lang="el-GR" sz="2000" dirty="0" err="1" smtClean="0"/>
              <a:t>αναδευτή</a:t>
            </a:r>
            <a:r>
              <a:rPr lang="el-GR" sz="2000" dirty="0" smtClean="0"/>
              <a:t>, ενώ για τη γενικευμένη υδροθεραπεία χρησιμοποιείται ειδική μπανιέρα και οι δίνες δημιουργούνται με εκτόξευση νερού </a:t>
            </a:r>
            <a:r>
              <a:rPr lang="en-US" sz="2000" dirty="0" smtClean="0"/>
              <a:t>(whirlpool tub - water jet)</a:t>
            </a:r>
            <a:r>
              <a:rPr lang="el-GR" sz="2000" dirty="0" smtClean="0"/>
              <a:t>. Ανάλογα με τη θερμοκρασία του νερού το </a:t>
            </a:r>
            <a:r>
              <a:rPr lang="el-GR" sz="2000" dirty="0" err="1" smtClean="0"/>
              <a:t>δινόλουτρο</a:t>
            </a:r>
            <a:r>
              <a:rPr lang="el-GR" sz="2000" dirty="0" smtClean="0"/>
              <a:t> διακρίνεται σε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Πολύ ζεστό </a:t>
            </a:r>
            <a:r>
              <a:rPr lang="en-US" sz="2000" dirty="0" smtClean="0"/>
              <a:t>40-43,3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Αρκετά ζεστό</a:t>
            </a:r>
            <a:r>
              <a:rPr lang="en-US" sz="2000" dirty="0" smtClean="0"/>
              <a:t> 37,2 – 40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Ζεστό</a:t>
            </a:r>
            <a:r>
              <a:rPr lang="en-US" sz="2000" dirty="0" smtClean="0"/>
              <a:t> 35-37,2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Ουδέτερο</a:t>
            </a:r>
            <a:r>
              <a:rPr lang="en-US" sz="2000" dirty="0" smtClean="0"/>
              <a:t> 33,5-35,5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Χλιαρό</a:t>
            </a:r>
            <a:r>
              <a:rPr lang="en-US" sz="2000" dirty="0" smtClean="0"/>
              <a:t> 26,6-33,3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Η θερμοκρασία δεν θα πρέπει να υπερβαίνει τους </a:t>
            </a:r>
            <a:r>
              <a:rPr lang="en-US" sz="2000" dirty="0" smtClean="0"/>
              <a:t>43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</a:t>
            </a:r>
            <a:r>
              <a:rPr lang="el-GR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  <p:pic>
        <p:nvPicPr>
          <p:cNvPr id="4" name="3 - Εικόνα" descr="712c8b1e131baedefd6a541a31f2e390--therapy-humor-occupational-thera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908720"/>
            <a:ext cx="2451042" cy="3240360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5940152" y="3933056"/>
            <a:ext cx="2695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err="1" smtClean="0"/>
              <a:t>Δινόλουτρο</a:t>
            </a:r>
            <a:r>
              <a:rPr lang="el-GR" sz="1400" dirty="0" smtClean="0"/>
              <a:t> για θεραπείες άκρων</a:t>
            </a:r>
            <a:endParaRPr lang="el-GR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620688"/>
            <a:ext cx="7467600" cy="2880320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buNone/>
            </a:pPr>
            <a:r>
              <a:rPr lang="el-GR" sz="2000" dirty="0" smtClean="0"/>
              <a:t>Αποτελέσματα </a:t>
            </a:r>
            <a:r>
              <a:rPr lang="el-GR" sz="2000" dirty="0" err="1" smtClean="0"/>
              <a:t>δινόλουτρου</a:t>
            </a:r>
            <a:r>
              <a:rPr lang="en-US" sz="2000" dirty="0" smtClean="0"/>
              <a:t>: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Κάνει βαθύ μασάζ που ανακουφίζει από μυϊκούς πόνους.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Ενεργοποιεί τη λεμφική και αιματική κυκλοφορία.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Ανακουφίζει από το </a:t>
            </a:r>
            <a:r>
              <a:rPr lang="en-US" sz="2000" dirty="0" smtClean="0"/>
              <a:t>stress </a:t>
            </a:r>
            <a:r>
              <a:rPr lang="el-GR" sz="2000" dirty="0" smtClean="0"/>
              <a:t>και την κούραση.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Καταπολεμά προβλήματα αϋπνίας.</a:t>
            </a:r>
          </a:p>
          <a:p>
            <a:pPr marL="0" indent="0" algn="just">
              <a:buNone/>
            </a:pPr>
            <a:r>
              <a:rPr lang="el-GR" sz="2000" dirty="0" smtClean="0"/>
              <a:t>Μια παραλλαγή του παραπάνω μηχανισμού είναι οι μπανιέρες που λειτουργούν με  εκτόξευση αέρα (</a:t>
            </a:r>
            <a:r>
              <a:rPr lang="en-US" sz="2000" dirty="0" smtClean="0"/>
              <a:t>air tubs). </a:t>
            </a:r>
            <a:r>
              <a:rPr lang="el-GR" sz="2000" dirty="0" smtClean="0"/>
              <a:t>Οι μπανιέρες αυτές δημιουργούν φυσαλίδες που προκαλούν ένα ευχάριστο επιφανειακό και αναζωογονητικό μασάζ.</a:t>
            </a:r>
            <a:endParaRPr lang="el-GR" sz="2000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δινολουτρο</a:t>
            </a:r>
            <a:endParaRPr lang="el-GR" dirty="0"/>
          </a:p>
        </p:txBody>
      </p:sp>
      <p:pic>
        <p:nvPicPr>
          <p:cNvPr id="5" name="4 - Εικόνα" descr="Aquatica-pamela-wht-spa-jetted-bathtub-web-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645024"/>
            <a:ext cx="4752528" cy="297033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Τροποσ</a:t>
            </a:r>
            <a:r>
              <a:rPr lang="el-GR" dirty="0" smtClean="0"/>
              <a:t> </a:t>
            </a:r>
            <a:r>
              <a:rPr lang="el-GR" dirty="0" err="1" smtClean="0"/>
              <a:t>χρησησ</a:t>
            </a:r>
            <a:r>
              <a:rPr lang="el-GR" dirty="0" smtClean="0"/>
              <a:t> </a:t>
            </a:r>
            <a:r>
              <a:rPr lang="el-GR" dirty="0" err="1" smtClean="0"/>
              <a:t>δινολουτρου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328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Γεμίζουμε τη μπανιέρα με νερό στην θερμοκρασία που απαιτείται.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Διαλύουμε τα άλατα ή τα προϊόντα που έχουν σχέση με τη θεραπεία που θα ακολουθήσει.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Ζητάμε από την πελάτισσα να μπει στο </a:t>
            </a:r>
            <a:r>
              <a:rPr lang="el-GR" sz="2000" dirty="0" err="1" smtClean="0"/>
              <a:t>δινόλουτρο</a:t>
            </a:r>
            <a:r>
              <a:rPr lang="el-GR" sz="2000" dirty="0" smtClean="0"/>
              <a:t> αφού προηγουμένως κάνει ντους.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Κατευθύνουμε τις δίνες στην πάσχουσα περιοχή.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προκαλείται πόνος μπορούμε να αλλάξουμε την κατεύθυνση. των δινών ώστε να μαλάσσουν την περιοχή εμμέσως.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Οι δίνες στην αρχή είναι ήπιες και στη συνέχεια εντονότερες.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Όταν τελειώσει ο χρόνος της θεραπείας λέμε στην πελάτισσα να </a:t>
            </a:r>
            <a:r>
              <a:rPr lang="el-GR" sz="2000" dirty="0" err="1" smtClean="0"/>
              <a:t>βγεί</a:t>
            </a:r>
            <a:r>
              <a:rPr lang="el-GR" sz="2000" dirty="0" smtClean="0"/>
              <a:t> από το </a:t>
            </a:r>
            <a:r>
              <a:rPr lang="el-GR" sz="2000" dirty="0" err="1" smtClean="0"/>
              <a:t>δινόλουτρο</a:t>
            </a:r>
            <a:r>
              <a:rPr lang="el-GR" sz="2000" dirty="0" smtClean="0"/>
              <a:t> και της προσφέρουμε πετσέτα ή μπουρνούζι για να σκουπιστεί.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Που </a:t>
            </a:r>
            <a:r>
              <a:rPr lang="el-GR" dirty="0" err="1" smtClean="0"/>
              <a:t>χρησιμοποιουμε</a:t>
            </a:r>
            <a:r>
              <a:rPr lang="el-GR" dirty="0" smtClean="0"/>
              <a:t> το </a:t>
            </a:r>
            <a:r>
              <a:rPr lang="el-GR" dirty="0" err="1" smtClean="0"/>
              <a:t>δινολουτρο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/>
              <a:t>Το </a:t>
            </a:r>
            <a:r>
              <a:rPr lang="el-GR" sz="2000" dirty="0" err="1" smtClean="0"/>
              <a:t>δινόλουτρο</a:t>
            </a:r>
            <a:r>
              <a:rPr lang="el-GR" sz="2000" dirty="0" smtClean="0"/>
              <a:t> χρησιμοποιείται σε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Θεραπείες κυτταρίτιδας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Θεραπείες παχυσαρκίας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Για ανακούφιση μυϊκών πόνων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θεραπείες χαλάρωσης από άγχος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Συνδυάζεται άριστα με </a:t>
            </a:r>
            <a:r>
              <a:rPr lang="el-GR" sz="2000" dirty="0" err="1" smtClean="0"/>
              <a:t>θαλασσοθεραπεία</a:t>
            </a:r>
            <a:r>
              <a:rPr lang="el-GR" sz="2000" dirty="0" smtClean="0"/>
              <a:t>, </a:t>
            </a:r>
            <a:r>
              <a:rPr lang="el-GR" sz="2000" dirty="0" err="1" smtClean="0"/>
              <a:t>λασποθεραπεία</a:t>
            </a:r>
            <a:r>
              <a:rPr lang="el-GR" sz="2000" dirty="0" smtClean="0"/>
              <a:t>, μάσκες σώματος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θεραπείες ευεξίας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Για αποθεραπεία μετά από έντονη γυμναστική</a:t>
            </a:r>
          </a:p>
          <a:p>
            <a:pPr algn="ctr"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None/>
            </a:pPr>
            <a:r>
              <a:rPr lang="el-GR" sz="2000" dirty="0" smtClean="0"/>
              <a:t>Προσοχή σε άτομα με χαμηλή πίεση.</a:t>
            </a:r>
          </a:p>
          <a:p>
            <a:pPr algn="just">
              <a:buNone/>
            </a:pPr>
            <a:endParaRPr lang="el-GR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σαουνα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4873752"/>
          </a:xfrm>
        </p:spPr>
        <p:txBody>
          <a:bodyPr>
            <a:normAutofit/>
          </a:bodyPr>
          <a:lstStyle/>
          <a:p>
            <a:pPr algn="just">
              <a:spcBef>
                <a:spcPts val="300"/>
              </a:spcBef>
              <a:buNone/>
            </a:pPr>
            <a:r>
              <a:rPr lang="el-GR" sz="2000" dirty="0" smtClean="0"/>
              <a:t>Είναι μέθοδος γενικευμένης θερμοθεραπείας. Διακρίνεται σε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Ξηρή σάουνα (χωρίς υδρατμούς)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Υγρή σάουνα (με υδρατμούς)</a:t>
            </a:r>
          </a:p>
          <a:p>
            <a:pPr algn="just">
              <a:buNone/>
            </a:pPr>
            <a:r>
              <a:rPr lang="el-GR" sz="2000" dirty="0" smtClean="0"/>
              <a:t>Και σε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Ομαδική (χωρητικότητα 2-10 άτομα)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Ατομική</a:t>
            </a:r>
          </a:p>
        </p:txBody>
      </p:sp>
      <p:pic>
        <p:nvPicPr>
          <p:cNvPr id="6" name="5 - Εικόνα" descr="732x549_THUMBNAIL_Steam_Room_Benefits_for_Your_Heal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3801" y="3194974"/>
            <a:ext cx="3576397" cy="2682298"/>
          </a:xfrm>
          <a:prstGeom prst="rect">
            <a:avLst/>
          </a:prstGeom>
        </p:spPr>
      </p:pic>
      <p:pic>
        <p:nvPicPr>
          <p:cNvPr id="7" name="6 - Εικόνα" descr="Sauna-in-trav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212976"/>
            <a:ext cx="3996445" cy="2664296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1619672" y="5949280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Ξηρή σάουνα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012160" y="5877272"/>
            <a:ext cx="14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Υγρή σάουνα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Διαφορεσ</a:t>
            </a:r>
            <a:r>
              <a:rPr lang="el-GR" dirty="0" smtClean="0"/>
              <a:t> </a:t>
            </a:r>
            <a:r>
              <a:rPr lang="el-GR" dirty="0" err="1" smtClean="0"/>
              <a:t>ξηρησ</a:t>
            </a:r>
            <a:r>
              <a:rPr lang="el-GR" dirty="0" smtClean="0"/>
              <a:t> – </a:t>
            </a:r>
            <a:r>
              <a:rPr lang="el-GR" dirty="0" err="1" smtClean="0"/>
              <a:t>υγρησ</a:t>
            </a:r>
            <a:r>
              <a:rPr lang="el-GR" dirty="0" smtClean="0"/>
              <a:t> </a:t>
            </a:r>
            <a:r>
              <a:rPr lang="el-GR" dirty="0" err="1" smtClean="0"/>
              <a:t>σαουνασ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4873752"/>
          </a:xfrm>
        </p:spPr>
        <p:txBody>
          <a:bodyPr/>
          <a:lstStyle/>
          <a:p>
            <a:pPr lvl="0" algn="just">
              <a:spcBef>
                <a:spcPts val="300"/>
              </a:spcBef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Η ξηρή σάουνα έχει υψηλότερη θερμοκρασία (80-90</a:t>
            </a:r>
            <a:r>
              <a:rPr lang="el-GR" sz="1900" baseline="30000" dirty="0" smtClean="0">
                <a:solidFill>
                  <a:prstClr val="black"/>
                </a:solidFill>
              </a:rPr>
              <a:t>ο</a:t>
            </a:r>
            <a:r>
              <a:rPr lang="en-US" sz="1900" dirty="0" smtClean="0">
                <a:solidFill>
                  <a:prstClr val="black"/>
                </a:solidFill>
              </a:rPr>
              <a:t>C</a:t>
            </a:r>
            <a:r>
              <a:rPr lang="el-GR" sz="1900" dirty="0" smtClean="0">
                <a:solidFill>
                  <a:prstClr val="black"/>
                </a:solidFill>
              </a:rPr>
              <a:t>)</a:t>
            </a:r>
            <a:r>
              <a:rPr lang="en-US" sz="1900" dirty="0" smtClean="0">
                <a:solidFill>
                  <a:prstClr val="black"/>
                </a:solidFill>
              </a:rPr>
              <a:t> </a:t>
            </a:r>
            <a:r>
              <a:rPr lang="el-GR" sz="1900" dirty="0" smtClean="0">
                <a:solidFill>
                  <a:prstClr val="black"/>
                </a:solidFill>
              </a:rPr>
              <a:t>ενώ στην υγρή σάουνα λόγω της παρουσίας των υδρατμών η θερμοκρασία είναι σημαντικά χαμηλότερη (50-55</a:t>
            </a:r>
            <a:r>
              <a:rPr lang="en-US" sz="1900" baseline="30000" dirty="0" err="1" smtClean="0">
                <a:solidFill>
                  <a:prstClr val="black"/>
                </a:solidFill>
              </a:rPr>
              <a:t>o</a:t>
            </a:r>
            <a:r>
              <a:rPr lang="en-US" sz="1900" dirty="0" err="1" smtClean="0">
                <a:solidFill>
                  <a:prstClr val="black"/>
                </a:solidFill>
              </a:rPr>
              <a:t>C</a:t>
            </a:r>
            <a:r>
              <a:rPr lang="en-US" sz="1900" dirty="0" smtClean="0">
                <a:solidFill>
                  <a:prstClr val="black"/>
                </a:solidFill>
              </a:rPr>
              <a:t>).</a:t>
            </a:r>
          </a:p>
          <a:p>
            <a:pPr lvl="0" algn="just">
              <a:spcBef>
                <a:spcPts val="300"/>
              </a:spcBef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Στην ξηρή σάουνα η θερμότητα παράγεται από ένα θερμαντικό σώμα που περιέχει πέτρες, ενώ στην υγρή θερμότητα παράγεται από τους υδρατμούς που κυκλοφορούν</a:t>
            </a:r>
          </a:p>
          <a:p>
            <a:pPr lvl="0" algn="just">
              <a:spcBef>
                <a:spcPts val="300"/>
              </a:spcBef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Η ξηρή σάουνα κατασκευάζεται από ειδικά επεξεργασμένο ξύλο, ενώ η υγρή μπορεί να κατασκευάζεται και από άλλα υλικά όπως μάρμαρο.</a:t>
            </a:r>
          </a:p>
          <a:p>
            <a:pPr lvl="0" algn="just">
              <a:spcBef>
                <a:spcPts val="300"/>
              </a:spcBef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1900" dirty="0" smtClean="0">
                <a:solidFill>
                  <a:prstClr val="black"/>
                </a:solidFill>
              </a:rPr>
              <a:t>Πολλοί άνθρωποι νιώθουν ότι η ξηρή θερμότητα τους δυσκολεύει την αναπνοή και προτιμούν τους υδρατμούς.</a:t>
            </a:r>
          </a:p>
          <a:p>
            <a:endParaRPr lang="el-GR" dirty="0"/>
          </a:p>
        </p:txBody>
      </p:sp>
      <p:pic>
        <p:nvPicPr>
          <p:cNvPr id="4" name="3 - Εικόνα" descr="61122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789040"/>
            <a:ext cx="3377952" cy="2533464"/>
          </a:xfrm>
          <a:prstGeom prst="rect">
            <a:avLst/>
          </a:prstGeom>
        </p:spPr>
      </p:pic>
      <p:sp>
        <p:nvSpPr>
          <p:cNvPr id="5" name="4 - TextBox"/>
          <p:cNvSpPr txBox="1"/>
          <p:nvPr/>
        </p:nvSpPr>
        <p:spPr>
          <a:xfrm>
            <a:off x="3707904" y="6237312"/>
            <a:ext cx="173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Ατομική σάουνα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σαουνασ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540060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Η πελάτισσα αφού κάνει ντους μπαίνει στη σάουνα φορώντας μαγιό ή πετσέτα.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Ο χρόνος παραμονής είναι 10-30 λεπτά.</a:t>
            </a:r>
          </a:p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Μετά τη θεραπεία θα πρέπει το άτομο να ξεκουραστεί για 30 λεπτά ώστε να ολοκληρωθεί η εφίδρωση.</a:t>
            </a:r>
          </a:p>
          <a:p>
            <a:pPr algn="just">
              <a:spcBef>
                <a:spcPts val="3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Μετά τη σάουνα συνίσταται η λήψη άφθονων υγρών.</a:t>
            </a:r>
          </a:p>
          <a:p>
            <a:pPr algn="ctr">
              <a:buNone/>
            </a:pPr>
            <a:r>
              <a:rPr lang="el-GR" sz="2000" u="sng" dirty="0" smtClean="0"/>
              <a:t>ΑΠΟΤΕΛΕΣΜΑΤΑ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κυκλοφορίας του αίματος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Ανακούφιση από μυϊκούς πόνους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Αποτοξίνωση του σώματος λόγω έντονης εφίδρωσης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Χαλάρωση από </a:t>
            </a:r>
            <a:r>
              <a:rPr lang="en-US" sz="2000" dirty="0" smtClean="0"/>
              <a:t>stress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Βελτίωση της διάθεσης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Καταπολέμηση αϋπνίας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Οι υδρατμοί της υγρής σάουνας βοηθούν σε προβλήματα του ανώτερου αναπνευστικού (ιγμορίτιδα, κρυολόγημα κτλ)</a:t>
            </a:r>
          </a:p>
          <a:p>
            <a:pPr>
              <a:buNone/>
            </a:pPr>
            <a:endParaRPr lang="el-GR" sz="2000" u="sng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Που </a:t>
            </a:r>
            <a:r>
              <a:rPr lang="el-GR" dirty="0" err="1" smtClean="0"/>
              <a:t>χρησιμοποιειται</a:t>
            </a:r>
            <a:r>
              <a:rPr lang="el-GR" dirty="0" smtClean="0"/>
              <a:t> η </a:t>
            </a:r>
            <a:r>
              <a:rPr lang="el-GR" dirty="0" err="1" smtClean="0"/>
              <a:t>σαουνα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dirty="0" smtClean="0"/>
              <a:t>Η σάουνα χρησιμοποιείται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θεραπείες κυτταρίτιδας.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θεραπείες παχυσαρκίας.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συνδυασμό με </a:t>
            </a:r>
            <a:r>
              <a:rPr lang="el-GR" sz="2000" dirty="0" err="1" smtClean="0"/>
              <a:t>θαλασσοθεραπεία</a:t>
            </a:r>
            <a:r>
              <a:rPr lang="el-GR" sz="2000" dirty="0" smtClean="0"/>
              <a:t>, </a:t>
            </a:r>
            <a:r>
              <a:rPr lang="el-GR" sz="2000" dirty="0" err="1" smtClean="0"/>
              <a:t>λασποθεραπεία</a:t>
            </a:r>
            <a:r>
              <a:rPr lang="el-GR" sz="2000" dirty="0" smtClean="0"/>
              <a:t> και άλλες θεραπείες αδυνατίσματος και κυτταρίτιδας.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θεραπείες χαλάρωσης και ευεξίας.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Σε μυϊκούς πόνους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Για χαλάρωση των μυών μετά από φυσική δραστηριότητα</a:t>
            </a:r>
          </a:p>
          <a:p>
            <a:pPr algn="ctr">
              <a:spcBef>
                <a:spcPts val="1200"/>
              </a:spcBef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Προσοχή σε άτομα με χαμηλή πίεση.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Κλειστοφοβία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Μπανια</a:t>
            </a:r>
            <a:r>
              <a:rPr lang="el-GR" dirty="0" smtClean="0"/>
              <a:t> </a:t>
            </a:r>
            <a:r>
              <a:rPr lang="el-GR" dirty="0" err="1" smtClean="0"/>
              <a:t>μεγαλων</a:t>
            </a:r>
            <a:r>
              <a:rPr lang="el-GR" dirty="0" smtClean="0"/>
              <a:t> </a:t>
            </a:r>
            <a:r>
              <a:rPr lang="el-GR" dirty="0" err="1" smtClean="0"/>
              <a:t>διαφορων</a:t>
            </a:r>
            <a:r>
              <a:rPr lang="el-GR" dirty="0" smtClean="0"/>
              <a:t> </a:t>
            </a:r>
            <a:r>
              <a:rPr lang="el-GR" dirty="0" err="1" smtClean="0"/>
              <a:t>θερμοκρασιασ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5760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000" dirty="0" smtClean="0"/>
              <a:t>Πρόκειται για </a:t>
            </a:r>
            <a:r>
              <a:rPr lang="el-GR" sz="2000" dirty="0" err="1" smtClean="0"/>
              <a:t>εμβυθίσεις</a:t>
            </a:r>
            <a:r>
              <a:rPr lang="el-GR" sz="2000" dirty="0" smtClean="0"/>
              <a:t> περιοχών του σώματος σε νερό με εναλλαγές ζεστού (37,7-43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C</a:t>
            </a:r>
            <a:r>
              <a:rPr lang="en-US" sz="2000" dirty="0" smtClean="0"/>
              <a:t>)</a:t>
            </a:r>
            <a:r>
              <a:rPr lang="el-GR" sz="2000" dirty="0" smtClean="0"/>
              <a:t> και κρύου (12,7-18,3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C). </a:t>
            </a:r>
            <a:r>
              <a:rPr lang="el-GR" sz="2000" dirty="0" smtClean="0"/>
              <a:t>Η αγγειοδιαστολή που προκαλεί το ζεστό νερό με την επακόλουθη αγγειοσυστολή που προκαλεί το κρύο ενεργοποιούν την κυκλοφορία του αίματος και βοηθούν την απορρόφηση του οιδήματος (κυτταρίτιδα).</a:t>
            </a:r>
          </a:p>
          <a:p>
            <a:pPr algn="ctr">
              <a:buNone/>
            </a:pPr>
            <a:r>
              <a:rPr lang="el-GR" sz="2000" u="sng" dirty="0" smtClean="0"/>
              <a:t>ΟΔΗΓΙΕΣ ΕΦΑΡΜΟΓΗΣ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θεραπεύουμε μεμονωμένες περιοχές χρησιμοποιούμε κάδους, ενώ σε ολόκληρο το σώμα χρησιμοποιούνται μπανιέρες (ή πισίνες) με ζεστό και κρύο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Ο πελάτης μπαίνει στο ζεστό νερό για 3-5 λεπτά και στη συνέχεια στο κρύο.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διαδικασία επαναλαμβάνεται 4-5 φορές μέχρι να συμπληρωθεί συνολικός χρόνος θεραπείας 20-30 λεπτών.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θέλουμε να συνεχίσουμε με ηλεκτροθεραπεία ή μάσκες σώματος τελειώνουμε με </a:t>
            </a:r>
            <a:r>
              <a:rPr lang="el-GR" sz="2000" dirty="0" err="1" smtClean="0"/>
              <a:t>εμβύθιση</a:t>
            </a:r>
            <a:r>
              <a:rPr lang="el-GR" sz="2000" dirty="0" smtClean="0"/>
              <a:t> σε ζεστό νερό.</a:t>
            </a:r>
          </a:p>
          <a:p>
            <a:pPr algn="ctr">
              <a:spcBef>
                <a:spcPts val="1200"/>
              </a:spcBef>
              <a:buNone/>
            </a:pPr>
            <a:r>
              <a:rPr lang="el-GR" sz="2000" u="sng" dirty="0" smtClean="0"/>
              <a:t>ΕΙΔΙΚΕΣ ΑΝΤΕΝΔΕΙΞΕΙΣ</a:t>
            </a:r>
          </a:p>
          <a:p>
            <a:pPr>
              <a:buNone/>
            </a:pPr>
            <a:r>
              <a:rPr lang="el-GR" sz="2000" dirty="0" smtClean="0"/>
              <a:t>Προσοχή σε άτομα υπερευαίσθητα στο κρύο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Γενικεσ</a:t>
            </a:r>
            <a:r>
              <a:rPr lang="el-GR" dirty="0" smtClean="0"/>
              <a:t> </a:t>
            </a:r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θερμοθεραπειασ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403244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None/>
            </a:pPr>
            <a:r>
              <a:rPr lang="el-GR" sz="2000" dirty="0" smtClean="0"/>
              <a:t>Η θερμοθεραπεία αντενδείκνυται σε</a:t>
            </a:r>
            <a:r>
              <a:rPr lang="en-US" sz="2000" dirty="0" smtClean="0"/>
              <a:t>: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Τραύματα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Εγκαύματα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Δερματικές παθήσεις (μόνο στην ακμή εφαρμόζουμε υπεριώδη)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Περιοχές με κακοήθεις όγκους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Κιρσοί – φλεβίτιδα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Καρδιακές παθήσεις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Αναπνευστικές παθήσεις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Εγκυμοσύνη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Έμμηνο ρύση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r>
              <a:rPr lang="el-GR" sz="2000" dirty="0" smtClean="0"/>
              <a:t>Διαβήτης</a:t>
            </a:r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endParaRPr lang="el-GR" sz="2000" dirty="0" smtClean="0"/>
          </a:p>
          <a:p>
            <a:pPr>
              <a:spcBef>
                <a:spcPts val="300"/>
              </a:spcBef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Παραμετροι</a:t>
            </a:r>
            <a:r>
              <a:rPr lang="el-GR" dirty="0" smtClean="0"/>
              <a:t> </a:t>
            </a:r>
            <a:r>
              <a:rPr lang="el-GR" dirty="0" err="1" smtClean="0"/>
              <a:t>θερμοθεραπειασ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Προκειμένου να είναι αποτελεσματική η θεραπευτική μας προσέγγιση θα πρέπει να λαμβάνουμε υπ’ όψιν τις εξής παραμέτρους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/>
              <a:t>Το μέγεθος αύξησης της θερμοκρασίας</a:t>
            </a:r>
            <a:r>
              <a:rPr lang="el-GR" sz="2000" dirty="0" smtClean="0"/>
              <a:t>. Τα καλύτερα αποτελέσματα επιτυγχάνονται σε θερμοκρασία ιστού 40-45</a:t>
            </a:r>
            <a:r>
              <a:rPr lang="el-GR" sz="2000" baseline="30000" dirty="0" smtClean="0"/>
              <a:t>ο</a:t>
            </a:r>
            <a:r>
              <a:rPr lang="en-US" sz="2000" dirty="0" smtClean="0"/>
              <a:t>C</a:t>
            </a:r>
            <a:r>
              <a:rPr lang="el-GR" sz="20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/>
              <a:t>Η διάρκεια αύξησης της θερμοκρασίας των ιστών</a:t>
            </a:r>
            <a:r>
              <a:rPr lang="el-GR" sz="2000" dirty="0" smtClean="0"/>
              <a:t>. Ανάλογα με το μέσο που χρησιμοποιούμε κυμαίνεται από 5-30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/>
              <a:t>Η ταχύτητα αύξησης της θερμοκρασίας</a:t>
            </a:r>
            <a:r>
              <a:rPr lang="el-GR" sz="2000" dirty="0" smtClean="0"/>
              <a:t>. Επιδιώκεται η γρήγορη αύξηση της θερμοκρασίας της </a:t>
            </a:r>
            <a:r>
              <a:rPr lang="el-GR" sz="2000" dirty="0" err="1" smtClean="0"/>
              <a:t>θεραπευόμενης</a:t>
            </a:r>
            <a:r>
              <a:rPr lang="el-GR" sz="2000" dirty="0" smtClean="0"/>
              <a:t> περιοχής.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b="1" dirty="0" smtClean="0"/>
              <a:t>Έκταση της θερμαινόμενης επιφάνειας</a:t>
            </a:r>
            <a:r>
              <a:rPr lang="el-GR" sz="2000" dirty="0" smtClean="0"/>
              <a:t>. Επιδιώκουμε την κάλυψη μεγάλης επιφάνειας ανάλογα πάντα με την έκταση του προβλήματος.</a:t>
            </a:r>
            <a:endParaRPr lang="el-GR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Μορφεσ</a:t>
            </a:r>
            <a:r>
              <a:rPr lang="el-GR" dirty="0" smtClean="0"/>
              <a:t> </a:t>
            </a:r>
            <a:r>
              <a:rPr lang="el-GR" dirty="0" err="1" smtClean="0"/>
              <a:t>θερμοθεραπειασ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Οι βασικότερες μορφές θερμοθεραπείας που χρησιμοποιούμε στην αισθητική είναι οι εξής</a:t>
            </a:r>
            <a:r>
              <a:rPr lang="en-US" sz="20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Ακτινοβολούμενη θερμότητα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Θερμοκουβέρτα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Θερμά επιθέματα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Παραφινόλουτρο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err="1" smtClean="0"/>
              <a:t>Δινόλουτρο</a:t>
            </a:r>
            <a:endParaRPr lang="el-GR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Σάουνα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Μπάνια μεγάλων διαφορών θερμοκρασίας.</a:t>
            </a:r>
            <a:endParaRPr lang="el-G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Ακτινοβολουμενη</a:t>
            </a:r>
            <a:r>
              <a:rPr lang="el-GR" dirty="0" smtClean="0"/>
              <a:t> </a:t>
            </a:r>
            <a:r>
              <a:rPr lang="el-GR" dirty="0" err="1" smtClean="0"/>
              <a:t>θερμοτητα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Μπορούμε να χρησιμοποιήσουμε τις εξής μορφές</a:t>
            </a:r>
            <a:r>
              <a:rPr lang="en-US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000" b="1" dirty="0" smtClean="0"/>
              <a:t>Υπέρυθρη ακτινοβολία 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 smtClean="0"/>
              <a:t>από μη φωτεινή γεννήτρια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 smtClean="0"/>
              <a:t>από φωτεινή γεννήτρια</a:t>
            </a:r>
          </a:p>
          <a:p>
            <a:pPr>
              <a:buFont typeface="Wingdings" pitchFamily="2" charset="2"/>
              <a:buChar char="Ø"/>
            </a:pPr>
            <a:r>
              <a:rPr lang="el-GR" sz="2000" b="1" dirty="0" smtClean="0"/>
              <a:t>Υπεριώδη ακτινοβολία</a:t>
            </a:r>
            <a:endParaRPr lang="el-G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80926"/>
          </a:xfrm>
        </p:spPr>
        <p:txBody>
          <a:bodyPr/>
          <a:lstStyle/>
          <a:p>
            <a:r>
              <a:rPr lang="el-GR" dirty="0" err="1" smtClean="0"/>
              <a:t>Υπερυθρη</a:t>
            </a:r>
            <a:r>
              <a:rPr lang="el-GR" dirty="0" smtClean="0"/>
              <a:t> </a:t>
            </a:r>
            <a:r>
              <a:rPr lang="el-GR" dirty="0" err="1" smtClean="0"/>
              <a:t>ακτινοβολια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μη </a:t>
            </a:r>
            <a:r>
              <a:rPr lang="el-GR" dirty="0" err="1" smtClean="0"/>
              <a:t>φωτεινη</a:t>
            </a:r>
            <a:r>
              <a:rPr lang="el-GR" dirty="0" smtClean="0"/>
              <a:t> </a:t>
            </a:r>
            <a:r>
              <a:rPr lang="el-GR" dirty="0" err="1" smtClean="0"/>
              <a:t>γεννητρια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4608512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συσκευή παράγει υπέρυθρη ακτινοβολία με μήκος κύματος 2000-3000 </a:t>
            </a:r>
            <a:r>
              <a:rPr lang="en-US" sz="2000" dirty="0" smtClean="0"/>
              <a:t>nm (</a:t>
            </a:r>
            <a:r>
              <a:rPr lang="el-GR" sz="2000" dirty="0" smtClean="0"/>
              <a:t>μη ορατή υπέρυθρη). Η ισχύς της κυμαίνεται από 50-1000</a:t>
            </a:r>
            <a:r>
              <a:rPr lang="en-US" sz="2000" dirty="0" smtClean="0"/>
              <a:t> watt </a:t>
            </a:r>
            <a:r>
              <a:rPr lang="el-GR" sz="2000" dirty="0" smtClean="0"/>
              <a:t>και για να φτάσει στο μέγιστο της απόδοσής της χρειάζεται προθέρμανση 5-10 λεπτών.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ακτινοβολία αυτού του τύπου δεν έχει μεγάλη διεισδυτικότητα. Απορροφάται από την κεράτινη στοιβάδα της επιδερμίδας και προκαλεί επιφανειακή θέρμανση. Η θερμότητα αυτή διαχέεται και στους βαθύτερους ιστούς με τη βοήθεια της κυκλοφορίας του αίματος.</a:t>
            </a:r>
            <a:endParaRPr lang="el-GR" sz="2000" dirty="0"/>
          </a:p>
        </p:txBody>
      </p:sp>
      <p:pic>
        <p:nvPicPr>
          <p:cNvPr id="4" name="3 - Εικόνα" descr="Non-Luminous-Infrared-therapeutic-lamp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268760"/>
            <a:ext cx="3054184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848872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ακτινοβολία παράγεται από λάμπες που βρίσκονται μέσα σε έναν μεταλλικό </a:t>
            </a:r>
            <a:r>
              <a:rPr lang="el-GR" sz="2000" dirty="0" err="1" smtClean="0"/>
              <a:t>αντανακλαστή</a:t>
            </a:r>
            <a:r>
              <a:rPr lang="el-GR" sz="2000" dirty="0" smtClean="0"/>
              <a:t>. Το μήκος κύματος της ακτινοβολίας που εκπέμπεται είναι περίπου 1000</a:t>
            </a:r>
            <a:r>
              <a:rPr lang="en-US" sz="2000" dirty="0" smtClean="0"/>
              <a:t>nm, </a:t>
            </a:r>
            <a:r>
              <a:rPr lang="el-GR" sz="2000" dirty="0" smtClean="0"/>
              <a:t>ενώ σε μικρότερο ποσοστό εκπέμπονται και ορατές υπέρυθρες. Η ισχύς των συσκευών κυμαίνεται από 60 -1500 </a:t>
            </a:r>
            <a:r>
              <a:rPr lang="en-US" sz="2000" dirty="0" smtClean="0"/>
              <a:t>watt</a:t>
            </a:r>
            <a:r>
              <a:rPr lang="el-GR" sz="2000" dirty="0" smtClean="0"/>
              <a:t> και δεν χρειάζονται προθέρμανση.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Η ακτινοβολία αυτή έχει μεγάλη διεισδυτικότητα και φτάνει μέχρι τον υποδόριο ιστό. Είναι πιο αποτελεσματική στην θέρμανση βαθύτερων ιστών, στην παραγωγή ιδρώτα και στη διέγερση των αισθητικών νεύρων.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Υπερυθρη</a:t>
            </a:r>
            <a:r>
              <a:rPr lang="el-GR" dirty="0" smtClean="0"/>
              <a:t> </a:t>
            </a:r>
            <a:r>
              <a:rPr lang="el-GR" dirty="0" err="1" smtClean="0"/>
              <a:t>ακτινοβολια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φωτεινη</a:t>
            </a:r>
            <a:r>
              <a:rPr lang="el-GR" dirty="0" smtClean="0"/>
              <a:t> </a:t>
            </a:r>
            <a:r>
              <a:rPr lang="el-GR" dirty="0" err="1" smtClean="0"/>
              <a:t>γεννητρια</a:t>
            </a:r>
            <a:endParaRPr lang="el-GR" dirty="0"/>
          </a:p>
        </p:txBody>
      </p:sp>
      <p:pic>
        <p:nvPicPr>
          <p:cNvPr id="5" name="4 - Εικόνα" descr="maxres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3861048"/>
            <a:ext cx="4464496" cy="25112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Αποτελεσματα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υπερυθρησ</a:t>
            </a:r>
            <a:r>
              <a:rPr lang="el-GR" dirty="0" smtClean="0"/>
              <a:t> </a:t>
            </a:r>
            <a:r>
              <a:rPr lang="el-GR" dirty="0" err="1" smtClean="0"/>
              <a:t>ακτινοβολιασ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764704"/>
            <a:ext cx="7467600" cy="2808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/>
              <a:t>Αύξηση της κυκλοφορίας του αίματος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Τοπική αύξηση του μεταβολισμού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Αναλγητική δράση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Χαλάρωση του μυϊκού σπασμού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Εφίδρωση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Επιτάχυνση της αναπνοής και των καρδιακών παλμών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Εμφάνιση ερυθήματος</a:t>
            </a:r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1057</TotalTime>
  <Words>2204</Words>
  <Application>Microsoft Office PowerPoint</Application>
  <PresentationFormat>Προβολή στην οθόνη (4:3)</PresentationFormat>
  <Paragraphs>260</Paragraphs>
  <Slides>29</Slides>
  <Notes>14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Προεξοχή</vt:lpstr>
      <vt:lpstr>θερμοθεραπεια</vt:lpstr>
      <vt:lpstr>ορισμοσ</vt:lpstr>
      <vt:lpstr>Γενικεσ αντενδειξεισ θερμοθεραπειασ</vt:lpstr>
      <vt:lpstr>Παραμετροι θερμοθεραπειασ</vt:lpstr>
      <vt:lpstr>Μορφεσ θερμοθεραπειασ</vt:lpstr>
      <vt:lpstr>Ακτινοβολουμενη θερμοτητα</vt:lpstr>
      <vt:lpstr>Υπερυθρη ακτινοβολια απο μη φωτεινη γεννητρια</vt:lpstr>
      <vt:lpstr>Υπερυθρη ακτινοβολια απο φωτεινη γεννητρια</vt:lpstr>
      <vt:lpstr>Αποτελεσματα τησ υπερυθρησ ακτινοβολιασ</vt:lpstr>
      <vt:lpstr>Οδηγιεσ εφαρμογησ υπερυθρησ ακτινοβολιασ</vt:lpstr>
      <vt:lpstr>Που χρησιμοποιουμε την υπερυθρη ακτινοβολια</vt:lpstr>
      <vt:lpstr>Υπεριωδησ ακτινοβολια</vt:lpstr>
      <vt:lpstr>Προφυλαξεισ στη χρηση υπεριωδουσ ακτινοβολιασ</vt:lpstr>
      <vt:lpstr>Που χρησιμοποιουμε την υ.α</vt:lpstr>
      <vt:lpstr>θερμοκουβερτα</vt:lpstr>
      <vt:lpstr>Οδηγιεσ χρησησ τησ θερμοκουβερτασ</vt:lpstr>
      <vt:lpstr>Θερμα επιθεματα</vt:lpstr>
      <vt:lpstr>παραφινολουτρο</vt:lpstr>
      <vt:lpstr>Διαφάνεια 19</vt:lpstr>
      <vt:lpstr>Που χρησιμοποιουμε το παραφινολουτρο</vt:lpstr>
      <vt:lpstr>δινολουτρο</vt:lpstr>
      <vt:lpstr>δινολουτρο</vt:lpstr>
      <vt:lpstr>Τροποσ χρησησ δινολουτρου</vt:lpstr>
      <vt:lpstr>Που χρησιμοποιουμε το δινολουτρο</vt:lpstr>
      <vt:lpstr>σαουνα</vt:lpstr>
      <vt:lpstr>Διαφορεσ ξηρησ – υγρησ σαουνασ</vt:lpstr>
      <vt:lpstr>Χρηση σαουνασ</vt:lpstr>
      <vt:lpstr>Που χρησιμοποιειται η σαουνα</vt:lpstr>
      <vt:lpstr>Μπανια μεγαλων διαφορων θερμοκρασιασ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θερμοθεραπεια</dc:title>
  <dc:creator>Vaggelis</dc:creator>
  <cp:lastModifiedBy>Vaggelis</cp:lastModifiedBy>
  <cp:revision>109</cp:revision>
  <dcterms:created xsi:type="dcterms:W3CDTF">2021-03-21T11:41:35Z</dcterms:created>
  <dcterms:modified xsi:type="dcterms:W3CDTF">2021-03-30T15:30:43Z</dcterms:modified>
</cp:coreProperties>
</file>