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F0D47-E58B-4A8F-B81F-10F75732BD24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6A46-ECF8-4F48-B0A8-68E57ECC9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2447-8148-4AF2-B66C-96018B1E979F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6A46-ECF8-4F48-B0A8-68E57ECC90C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6A46-ECF8-4F48-B0A8-68E57ECC90C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6A46-ECF8-4F48-B0A8-68E57ECC90C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6/4/2019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172200" cy="814242"/>
          </a:xfrm>
        </p:spPr>
        <p:txBody>
          <a:bodyPr>
            <a:normAutofit/>
          </a:bodyPr>
          <a:lstStyle/>
          <a:p>
            <a:pPr algn="ctr"/>
            <a:r>
              <a:rPr lang="el-GR" sz="4000" dirty="0" err="1" smtClean="0"/>
              <a:t>κρεμεσ</a:t>
            </a:r>
            <a:r>
              <a:rPr lang="el-GR" sz="4000" dirty="0" smtClean="0"/>
              <a:t> </a:t>
            </a:r>
            <a:r>
              <a:rPr lang="el-GR" sz="4000" dirty="0" err="1" smtClean="0"/>
              <a:t>προσωπου</a:t>
            </a:r>
            <a:r>
              <a:rPr lang="el-GR" sz="4000" dirty="0" smtClean="0"/>
              <a:t> - </a:t>
            </a:r>
            <a:r>
              <a:rPr lang="el-GR" sz="4000" dirty="0" err="1" smtClean="0"/>
              <a:t>σωματοσ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αντιρυτιδικεσ</a:t>
            </a:r>
            <a:r>
              <a:rPr lang="el-GR" dirty="0" smtClean="0"/>
              <a:t> – </a:t>
            </a:r>
            <a:r>
              <a:rPr lang="el-GR" dirty="0" err="1" smtClean="0"/>
              <a:t>συσφικτικεσ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Περιέχουν συστατικά τα οποία καθυστερούν την εμφάνιση των ρυτίδων και αυξάνουν τη </a:t>
            </a:r>
            <a:r>
              <a:rPr lang="el-GR" sz="2000" dirty="0" err="1" smtClean="0"/>
              <a:t>σφριγηλότητα</a:t>
            </a:r>
            <a:r>
              <a:rPr lang="el-GR" sz="2000" dirty="0" smtClean="0"/>
              <a:t> του δέρματος (κολλαγόνο, </a:t>
            </a:r>
            <a:r>
              <a:rPr lang="el-GR" sz="2000" dirty="0" err="1" smtClean="0"/>
              <a:t>ελαστίνη</a:t>
            </a:r>
            <a:r>
              <a:rPr lang="el-GR" sz="2000" dirty="0" smtClean="0"/>
              <a:t> κτλ)</a:t>
            </a:r>
          </a:p>
          <a:p>
            <a:pPr marL="0" indent="0" algn="just">
              <a:buNone/>
            </a:pPr>
            <a:r>
              <a:rPr lang="el-GR" sz="2000" dirty="0" smtClean="0"/>
              <a:t>Μπορεί να είναι κρέμες ημέρας, νύχτας ή 24ώρου.</a:t>
            </a:r>
          </a:p>
          <a:p>
            <a:pPr marL="0" indent="0" algn="just">
              <a:buNone/>
            </a:pPr>
            <a:r>
              <a:rPr lang="el-GR" sz="2000" dirty="0" smtClean="0"/>
              <a:t>Συστήνονται για χρήση από άτομα μεγαλύτερης ηλικίας.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α</a:t>
            </a:r>
            <a:r>
              <a:rPr lang="el-GR" sz="3000" cap="small" smtClean="0">
                <a:solidFill>
                  <a:srgbClr val="575F6D"/>
                </a:solidFill>
                <a:ea typeface="+mj-ea"/>
                <a:cs typeface="+mj-cs"/>
              </a:rPr>
              <a:t>ναγεννητικεσ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-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αναπλαστικεσ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κρεμεσ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Τα προϊόντα αυτά περιέχουν ουσίες που ενισχύουν την ανάπλαση του δέρματος (</a:t>
            </a:r>
            <a:r>
              <a:rPr lang="el-GR" sz="2000" dirty="0" err="1" smtClean="0"/>
              <a:t>υαλουρονκό</a:t>
            </a:r>
            <a:r>
              <a:rPr lang="el-GR" sz="2000" dirty="0" smtClean="0"/>
              <a:t> οξύ, αιθέρια έλαια, εκχυλίσματα, οξέα φρούτων κτλ). Είναι κατάλληλα για ώριμα δέρματα.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κρεμεσ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ματιων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Καταπολεμούν τους μαύρους κύκλους, τις σακούλες και τις ρυτίδες έκφρασης γύρω από τα μάτια. Έχουν κατάλληλη σύνθεση ώστε να μην προκαλούν ερεθισμό των οφθαλμών.</a:t>
            </a:r>
            <a:endParaRPr lang="el-G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κρεμεσ</a:t>
            </a:r>
            <a:r>
              <a:rPr lang="el-GR" dirty="0" smtClean="0"/>
              <a:t> </a:t>
            </a:r>
            <a:r>
              <a:rPr lang="el-GR" dirty="0" err="1" smtClean="0"/>
              <a:t>χεριων</a:t>
            </a:r>
            <a:r>
              <a:rPr lang="el-GR" dirty="0" smtClean="0"/>
              <a:t> &amp; </a:t>
            </a:r>
            <a:r>
              <a:rPr lang="el-GR" dirty="0" err="1" smtClean="0"/>
              <a:t>σωματοσ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764704"/>
            <a:ext cx="7467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Τα προϊόντα αυτά είναι πιο λεπτόρρευστα σε σύγκριση με τις κρέμες προσώπου για να απλώνονται σε μεγαλύτερη επιφάνεια και να είναι πιο οικονομικά.</a:t>
            </a:r>
          </a:p>
          <a:p>
            <a:pPr marL="0" indent="0" algn="just">
              <a:buNone/>
            </a:pPr>
            <a:r>
              <a:rPr lang="el-GR" sz="2000" dirty="0" smtClean="0"/>
              <a:t>Περιέχουν μαλακτικές και υγραντικές ουσίες και χρησιμοποιούνται σε αφυδατωμένα και ξηρά δέρματα.</a:t>
            </a:r>
          </a:p>
          <a:p>
            <a:pPr marL="0" indent="0" algn="just">
              <a:buNone/>
            </a:pPr>
            <a:r>
              <a:rPr lang="el-GR" sz="2000" dirty="0" smtClean="0"/>
              <a:t>Απαραίτητη προϋπόθεση είναι να απλώνονται εύκολα και να αφήνουν στην επιδερμίδα ένα λεπτό στρώμα που δεν είναι κολλώδες και λιπαρό.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κρεμεσ</a:t>
            </a:r>
            <a:r>
              <a:rPr lang="el-GR" dirty="0" smtClean="0"/>
              <a:t> </a:t>
            </a:r>
            <a:r>
              <a:rPr lang="el-GR" dirty="0" err="1" smtClean="0"/>
              <a:t>κυτταριτιδασ</a:t>
            </a:r>
            <a:r>
              <a:rPr lang="el-GR" dirty="0" smtClean="0"/>
              <a:t> και </a:t>
            </a:r>
            <a:r>
              <a:rPr lang="el-GR" dirty="0" err="1" smtClean="0"/>
              <a:t>αδυνατισματοσ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Οι κρέμες κυτταρίτιδας χρησιμοποιούνται για την καταπολέμηση της κυτταρίτιδας και συνήθως περιέχουν καφεΐνη, φυτικά εκχυλίσματα, αιθέρια έλαια, εκχυλίσματα φυκιών κτλ. Εφαρμόζονται με μάλαξη ή περιτύλιξη.</a:t>
            </a:r>
          </a:p>
          <a:p>
            <a:pPr marL="0" indent="0" algn="just">
              <a:buNone/>
            </a:pPr>
            <a:r>
              <a:rPr lang="el-GR" sz="2000" dirty="0" smtClean="0"/>
              <a:t>Οι κρέμες αδυνατίσματος ή </a:t>
            </a:r>
            <a:r>
              <a:rPr lang="el-GR" sz="2000" dirty="0" err="1" smtClean="0"/>
              <a:t>απίσχανσης</a:t>
            </a:r>
            <a:r>
              <a:rPr lang="el-GR" sz="2000" dirty="0" smtClean="0"/>
              <a:t> βοηθούν στη </a:t>
            </a:r>
            <a:r>
              <a:rPr lang="el-GR" sz="2000" dirty="0" err="1" smtClean="0"/>
              <a:t>λιποδιάλυση</a:t>
            </a:r>
            <a:r>
              <a:rPr lang="el-GR" sz="2000" dirty="0" smtClean="0"/>
              <a:t> και στο τοπικό αδυνάτισμα. Μπορεί να προκαλούν υπεραιμία και περιέχουν εκχυλίσματα από φύκια, κισσό, κανέλα, αιθέρια έλαια κτλ. Εφαρμόζονται  με μάλαξη ή περιτύλιξη.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Κρεμεσ</a:t>
            </a:r>
            <a:r>
              <a:rPr lang="el-GR" dirty="0" smtClean="0"/>
              <a:t> για </a:t>
            </a:r>
            <a:r>
              <a:rPr lang="el-GR" dirty="0" err="1" smtClean="0"/>
              <a:t>ολεσ</a:t>
            </a:r>
            <a:r>
              <a:rPr lang="el-GR" dirty="0" smtClean="0"/>
              <a:t> </a:t>
            </a:r>
            <a:r>
              <a:rPr lang="el-GR" dirty="0" err="1" smtClean="0"/>
              <a:t>τισ</a:t>
            </a:r>
            <a:r>
              <a:rPr lang="el-GR" dirty="0" smtClean="0"/>
              <a:t> </a:t>
            </a:r>
            <a:r>
              <a:rPr lang="el-GR" dirty="0" err="1" smtClean="0"/>
              <a:t>χρησεισ</a:t>
            </a:r>
            <a:r>
              <a:rPr lang="en-US" dirty="0" smtClean="0"/>
              <a:t> (all purpose creams)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7467600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Οι κρέμες για όλες τις χρήσεις θα πρέπει να έχουν τις εξής ιδιότητες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Ως κρέμες καθαρισμού θα πρέπει να μην απορροφώνται γρήγορα και να απομακρύνουν τον ρύπο από την επιδερμίδα.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Ως κρέμες νύχτας και μασάζ θα πρέπει να έχουν μαλακτικές ιδιότητες να μην απορροφώνται εύκολα και να αφήνουν πάνω στην επιδερμίδα ένα λεπτό λιπαρό στρώμα που δεν απομακρύνεται εύκολα.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Ως κρέμες ημέρας και βάσεις </a:t>
            </a:r>
            <a:r>
              <a:rPr lang="en-US" sz="2000" dirty="0" smtClean="0"/>
              <a:t>make up</a:t>
            </a:r>
            <a:r>
              <a:rPr lang="el-GR" sz="2000" dirty="0" smtClean="0"/>
              <a:t> δεν θα πρέπει να είναι λιπαρές και να απορροφώνται γρήγορα.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Ως κρέμες χεριών και σώματος θα πρέπει να απλώνονται εύκολα, να απορροφώνται γρήγορα και να μην αφήνουν λιπαρότητα πάνω στην επιδερμίδα.</a:t>
            </a:r>
            <a:endParaRPr lang="el-GR" sz="2000" dirty="0"/>
          </a:p>
        </p:txBody>
      </p:sp>
      <p:sp>
        <p:nvSpPr>
          <p:cNvPr id="4" name="3 - TextBox"/>
          <p:cNvSpPr txBox="1"/>
          <p:nvPr/>
        </p:nvSpPr>
        <p:spPr>
          <a:xfrm>
            <a:off x="899592" y="4941168"/>
            <a:ext cx="7128792" cy="132343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Όπως γίνεται εύκολα αντιληπτό δεν γίνεται να υπάρξει κρέμα που να έχει όλες αυτές τις αντιφατικές ιδιότητες. Οι κρέμες για όλες τις χρήσεις κάνουν λίγο </a:t>
            </a:r>
            <a:r>
              <a:rPr lang="el-GR" sz="2000" dirty="0" err="1" smtClean="0"/>
              <a:t>απ΄όλα</a:t>
            </a:r>
            <a:r>
              <a:rPr lang="el-GR" sz="2000" dirty="0" smtClean="0"/>
              <a:t>. Εν τούτοις προτιμώνται από πολλές καταναλώτριες για λόγους οικονομίας.</a:t>
            </a: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2880320"/>
          </a:xfrm>
        </p:spPr>
        <p:txBody>
          <a:bodyPr/>
          <a:lstStyle/>
          <a:p>
            <a:pPr marL="0" indent="0" algn="just">
              <a:buNone/>
            </a:pPr>
            <a:r>
              <a:rPr lang="el-GR" sz="2000" dirty="0" smtClean="0"/>
              <a:t>Κρέμα είναι το καλλυντικό προϊόν που έχει τέτοιο </a:t>
            </a:r>
            <a:r>
              <a:rPr lang="el-GR" sz="2000" b="1" dirty="0" smtClean="0"/>
              <a:t>ιξώδες</a:t>
            </a:r>
            <a:r>
              <a:rPr lang="el-GR" sz="2000" dirty="0" smtClean="0"/>
              <a:t> ώστε να μη ρέει στη θερμοκρασία του περιβάλλοντος. Οι κρέμες μπορεί να είναι προϊόντα τύπου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Γαλακτώματα τύπου </a:t>
            </a:r>
            <a:r>
              <a:rPr lang="en-US" sz="2000" dirty="0" smtClean="0"/>
              <a:t>o/w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Γαλακτώματα τύπου </a:t>
            </a:r>
            <a:r>
              <a:rPr lang="en-US" sz="2000" dirty="0" smtClean="0"/>
              <a:t>w/o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Μη </a:t>
            </a:r>
            <a:r>
              <a:rPr lang="el-GR" sz="2000" dirty="0" err="1" smtClean="0"/>
              <a:t>γαλακτωματοποιημένα</a:t>
            </a:r>
            <a:r>
              <a:rPr lang="el-GR" sz="2000" dirty="0" smtClean="0"/>
              <a:t> προϊόντα όπως </a:t>
            </a:r>
            <a:r>
              <a:rPr lang="en-US" sz="2000" dirty="0" smtClean="0"/>
              <a:t>gel </a:t>
            </a:r>
            <a:r>
              <a:rPr lang="el-GR" sz="2000" dirty="0" smtClean="0"/>
              <a:t>ή μίγματα υδρογονανθράκων (βαζελίνη)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55576" y="3933056"/>
            <a:ext cx="7344816" cy="163121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Ιξώδες είναι ένα φυσικό μέγεθος που προσδιορίζει το πόσο εύκολα ένα προϊόν ή ουσία ρέει. Όσο μεγαλύτερο είναι το ιξώδες τόσο πιο παχύρευστο είναι το προϊόν ή η ουσία. Πχ το μέλι έχει μεγαλύτερο ιξώδες από το νερό. Το ιξώδες μεταβάλλεται με την θερμοκρασία (όσο αναβαίνει η θερμοκρασία το ιξώδες μειώνεται)</a:t>
            </a: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δραστικεσ</a:t>
            </a:r>
            <a:r>
              <a:rPr lang="el-GR" dirty="0" smtClean="0"/>
              <a:t> </a:t>
            </a:r>
            <a:r>
              <a:rPr lang="el-GR" dirty="0" err="1" smtClean="0"/>
              <a:t>ουσιεσ</a:t>
            </a:r>
            <a:r>
              <a:rPr lang="el-GR" dirty="0" smtClean="0"/>
              <a:t> που </a:t>
            </a:r>
            <a:r>
              <a:rPr lang="el-GR" dirty="0" err="1" smtClean="0"/>
              <a:t>περιεχονται</a:t>
            </a:r>
            <a:r>
              <a:rPr lang="el-GR" dirty="0" smtClean="0"/>
              <a:t> </a:t>
            </a:r>
            <a:r>
              <a:rPr lang="el-GR" dirty="0" err="1" smtClean="0"/>
              <a:t>στισ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5184576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2000" dirty="0" smtClean="0"/>
              <a:t>Στις κρέμες περιέχονται τρεις βασικές κατηγορίες δραστικών ουσιών</a:t>
            </a:r>
            <a:r>
              <a:rPr lang="en-US" sz="2000" dirty="0" smtClean="0"/>
              <a:t>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b="1" dirty="0" smtClean="0"/>
              <a:t>Μαλακτικές ουσίες </a:t>
            </a:r>
            <a:r>
              <a:rPr lang="el-GR" sz="2000" dirty="0" smtClean="0"/>
              <a:t>οι οποίες σχηματίζουν ένα λεπτό στρώμα πάνω στην επιδερμίδα που δεν επιτρέπει στο νερό να εξατμιστεί. Με αυτό τον τρόπο διατηρείται η υγρασία της επιδερμίδας το δέρμα δεν αφυδατώνεται και παραμένει λείο και απαλό.  Οι ουσίες αυτές είναι λιπαρής φύσεως όπως λάδια, κεριά κτλ.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b="1" dirty="0" smtClean="0"/>
              <a:t>Υγραντικές ουσίες </a:t>
            </a:r>
            <a:r>
              <a:rPr lang="el-GR" sz="2000" dirty="0" smtClean="0"/>
              <a:t>οι οποίες εισχωρούν στην επιδερμίδα και απορροφούν υγρασία από το περιβάλλον. Με αυτό τον τρόπο αυξάνουν την περιεκτικότητα της επιδερμίδας σε υγρασία. Τέτοιες ουσίες είναι η γλυκερίνη, η </a:t>
            </a:r>
            <a:r>
              <a:rPr lang="el-GR" sz="2000" dirty="0" err="1" smtClean="0"/>
              <a:t>αιθυλενογλυκόλη</a:t>
            </a:r>
            <a:r>
              <a:rPr lang="el-GR" sz="2000" dirty="0" smtClean="0"/>
              <a:t>, η </a:t>
            </a:r>
            <a:r>
              <a:rPr lang="el-GR" sz="2000" dirty="0" err="1" smtClean="0"/>
              <a:t>προπυλενογλυκόλη</a:t>
            </a:r>
            <a:r>
              <a:rPr lang="el-GR" sz="2000" dirty="0" smtClean="0"/>
              <a:t>, η </a:t>
            </a:r>
            <a:r>
              <a:rPr lang="el-GR" sz="2000" dirty="0" err="1" smtClean="0"/>
              <a:t>σορβιτόλη</a:t>
            </a:r>
            <a:r>
              <a:rPr lang="el-GR" sz="2000" dirty="0" smtClean="0"/>
              <a:t>, η ουρία, ουσίες που βρίσκονται στον φυσικό συντελεστή  ενυδάτωσης (</a:t>
            </a:r>
            <a:r>
              <a:rPr lang="en-US" sz="2000" dirty="0" smtClean="0"/>
              <a:t>N.M.F) </a:t>
            </a:r>
            <a:r>
              <a:rPr lang="el-GR" sz="2000" dirty="0" smtClean="0"/>
              <a:t>κτλ.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Ουσίες που </a:t>
            </a:r>
            <a:r>
              <a:rPr lang="el-GR" sz="2000" b="1" dirty="0" smtClean="0"/>
              <a:t>αποκαθιστούν</a:t>
            </a:r>
            <a:r>
              <a:rPr lang="el-GR" sz="2000" dirty="0" smtClean="0"/>
              <a:t> συστατικά των κυττάρων της επιδερμίδας που λείπουν (όπως βιταμίνες, πρωτεΐνες) και ουσίες που </a:t>
            </a:r>
            <a:r>
              <a:rPr lang="el-GR" sz="2000" b="1" dirty="0" smtClean="0"/>
              <a:t>ενισχύουν</a:t>
            </a:r>
            <a:r>
              <a:rPr lang="el-GR" sz="2000" dirty="0" smtClean="0"/>
              <a:t> τις λειτουργίες των κυττάρων (όπως φυτικά εκχυλίσματα, αιθέρια έλαια, </a:t>
            </a:r>
            <a:r>
              <a:rPr lang="el-GR" sz="2000" dirty="0" err="1" smtClean="0"/>
              <a:t>υαλουρονικό</a:t>
            </a:r>
            <a:r>
              <a:rPr lang="el-GR" sz="2000" dirty="0" smtClean="0"/>
              <a:t> οξύ κτλ)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l-GR" sz="20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κρεμων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Στο εμπόριο υπάρχουν τα παρακάτω είδη κρεμών</a:t>
            </a:r>
            <a:r>
              <a:rPr lang="en-US" dirty="0" smtClean="0"/>
              <a:t>: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Κρέμες καθαρισμού.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Ενυδατικές κρέμες.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Θρεπτικές (ή κρέμες νύχτας).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err="1" smtClean="0"/>
              <a:t>Αντιηλιακές</a:t>
            </a:r>
            <a:r>
              <a:rPr lang="el-GR" dirty="0" smtClean="0"/>
              <a:t> κρέμες.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Λευκαντικές κρέμες.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Αντιρυτιδικές – </a:t>
            </a:r>
            <a:r>
              <a:rPr lang="el-GR" dirty="0" err="1" smtClean="0"/>
              <a:t>συσφικτικές</a:t>
            </a:r>
            <a:r>
              <a:rPr lang="el-GR" dirty="0" smtClean="0"/>
              <a:t> κρέμες.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Αναγεννητικές – αναπλαστικές κρέμες.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Κρέμες ματιών.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Κρέμες χεριών και σώματος.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Κρέμες κυτταρίτιδας &amp; αδυνατίσματος.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l-GR" dirty="0" smtClean="0"/>
              <a:t>Κρέμες για όλες τις χρήσεις.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κρεμεσ</a:t>
            </a:r>
            <a:r>
              <a:rPr lang="el-GR" dirty="0" smtClean="0"/>
              <a:t> </a:t>
            </a:r>
            <a:r>
              <a:rPr lang="el-GR" dirty="0" err="1" smtClean="0"/>
              <a:t>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6886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Κύριος σκοπός των κρεμών αυτών είναι η απομάκρυνση του </a:t>
            </a:r>
            <a:r>
              <a:rPr lang="el-GR" sz="2000" i="1" dirty="0" smtClean="0"/>
              <a:t>ρύπου</a:t>
            </a:r>
            <a:r>
              <a:rPr lang="el-GR" sz="2000" dirty="0" smtClean="0"/>
              <a:t> ο οποίος προέρχεται από τη ρύπανση της ατμόσφαιρας, τις εκκρίσεις του δέρματος και το μακιγιάζ.</a:t>
            </a:r>
          </a:p>
          <a:p>
            <a:pPr marL="0" indent="0" algn="just">
              <a:buNone/>
            </a:pPr>
            <a:r>
              <a:rPr lang="el-GR" sz="2000" dirty="0" smtClean="0"/>
              <a:t>Η σύσταση τους είναι λιπαρή και περιέχουν μεγάλη ποσότητα </a:t>
            </a:r>
            <a:r>
              <a:rPr lang="el-GR" sz="2000" dirty="0" err="1" smtClean="0"/>
              <a:t>γαλακτωματοποιητών</a:t>
            </a:r>
            <a:r>
              <a:rPr lang="el-GR" sz="2000" dirty="0" smtClean="0"/>
              <a:t> ώστε οι λιπαρής φύσεως ουσίες να απομακρύνονται εύκολα από το δέρμα ενώ παράλληλα να αφήνουν ένα λεπτό ενυδατικό στρώμα πάνω στο δέρμα.</a:t>
            </a:r>
          </a:p>
          <a:p>
            <a:pPr marL="0" indent="0" algn="ctr">
              <a:buNone/>
            </a:pPr>
            <a:r>
              <a:rPr lang="el-GR" sz="2000" b="1" dirty="0" smtClean="0"/>
              <a:t>Είδη κρεμών καθαρισμού</a:t>
            </a:r>
            <a:endParaRPr lang="en-US" sz="2000" b="1" dirty="0" smtClean="0"/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000" u="sng" dirty="0" smtClean="0"/>
              <a:t>Ψυχρές κρέμες</a:t>
            </a:r>
            <a:r>
              <a:rPr lang="en-US" sz="2000" dirty="0" smtClean="0"/>
              <a:t>: </a:t>
            </a:r>
            <a:r>
              <a:rPr lang="el-GR" sz="2000" dirty="0" smtClean="0"/>
              <a:t>ονομάζονται έτσι γιατί δίνουν μια αίσθηση δροσιάς στο δέρμα λόγω της εξάτμισης του νερού που περιέχουν.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000" u="sng" dirty="0" smtClean="0"/>
              <a:t>Όξινες κρέμες</a:t>
            </a:r>
            <a:r>
              <a:rPr lang="en-US" sz="2000" dirty="0" smtClean="0"/>
              <a:t>: </a:t>
            </a:r>
            <a:r>
              <a:rPr lang="el-GR" sz="2000" dirty="0" smtClean="0"/>
              <a:t>έχουν </a:t>
            </a:r>
            <a:r>
              <a:rPr lang="en-US" sz="2000" dirty="0" smtClean="0"/>
              <a:t>p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4,5 – 6 και ο σκοπός χρήσης τους είναι να μη διαταράσσεται το φυσιολογικό </a:t>
            </a:r>
            <a:r>
              <a:rPr lang="en-US" sz="2000" dirty="0" smtClean="0"/>
              <a:t>pH </a:t>
            </a:r>
            <a:r>
              <a:rPr lang="el-GR" sz="2000" dirty="0" smtClean="0"/>
              <a:t>του δέρματος από το συχνό καθαρισμό του.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000" u="sng" dirty="0" err="1" smtClean="0"/>
              <a:t>Απομακρυνόμενες</a:t>
            </a:r>
            <a:r>
              <a:rPr lang="el-GR" sz="2000" u="sng" dirty="0" smtClean="0"/>
              <a:t> με νερό κρέμες καθαρισμού</a:t>
            </a:r>
            <a:r>
              <a:rPr lang="en-US" sz="2000" dirty="0" smtClean="0"/>
              <a:t>: </a:t>
            </a:r>
            <a:r>
              <a:rPr lang="el-GR" sz="2000" dirty="0" smtClean="0"/>
              <a:t>το προϊόν απλώνεται στο πρόσωπο, το δουλεύουμε με νερό και τελικά το απομακρύνουμε με </a:t>
            </a:r>
            <a:r>
              <a:rPr lang="el-GR" sz="2000" dirty="0" err="1" smtClean="0"/>
              <a:t>έκπλυση</a:t>
            </a:r>
            <a:r>
              <a:rPr lang="el-GR" sz="2000" dirty="0" smtClean="0"/>
              <a:t> ή με σκούπισμα.</a:t>
            </a:r>
            <a:endParaRPr lang="el-G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ενυδατικεσ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Χρησιμοποιούνται κατά τη διάρκεια της ημέρας για την ενυδάτωση και την προστασία του δέρματος. Είναι γαλακτώματα </a:t>
            </a:r>
            <a:r>
              <a:rPr lang="en-US" sz="2000" dirty="0" smtClean="0"/>
              <a:t>o/w </a:t>
            </a:r>
            <a:r>
              <a:rPr lang="el-GR" sz="2000" dirty="0" smtClean="0"/>
              <a:t>(δεν έχουν δηλαδή λιπαρή υφή) ή </a:t>
            </a:r>
            <a:r>
              <a:rPr lang="en-US" sz="2000" dirty="0" smtClean="0"/>
              <a:t>gel. </a:t>
            </a:r>
            <a:r>
              <a:rPr lang="el-GR" sz="2000" dirty="0" smtClean="0"/>
              <a:t>Αφήνουν πάνω στο δέρμα ένα λεπτό στρώμα που δεν είναι λιπαρό. Υπάρχουν ενυδατικές κρέμες για όλους τους τύπους δέρματος.</a:t>
            </a:r>
          </a:p>
          <a:p>
            <a:pPr algn="ctr">
              <a:buNone/>
            </a:pPr>
            <a:r>
              <a:rPr lang="el-GR" sz="2000" b="1" dirty="0" smtClean="0"/>
              <a:t>Κατηγορίες ενυδατικών κρεμών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u="sng" dirty="0" smtClean="0"/>
              <a:t>Ταχέως </a:t>
            </a:r>
            <a:r>
              <a:rPr lang="el-GR" sz="2000" u="sng" dirty="0" err="1" smtClean="0"/>
              <a:t>απορροφούμενες</a:t>
            </a:r>
            <a:r>
              <a:rPr lang="el-GR" sz="2000" u="sng" dirty="0" smtClean="0"/>
              <a:t> ή εξαφανιζόμενες κρέμες</a:t>
            </a:r>
            <a:r>
              <a:rPr lang="en-US" sz="2000" dirty="0" smtClean="0"/>
              <a:t>: </a:t>
            </a:r>
            <a:r>
              <a:rPr lang="el-GR" sz="2000" dirty="0" smtClean="0"/>
              <a:t>απλώνονται εύκολα, απορροφώνται γρήγορα και αφήνουν πάνω στο δέρμα ένα λεπτό και αόρατο στρώμα.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u="sng" dirty="0" smtClean="0"/>
              <a:t>Κρέμες βάσης </a:t>
            </a:r>
            <a:r>
              <a:rPr lang="en-US" sz="2000" u="sng" dirty="0" smtClean="0"/>
              <a:t>make up</a:t>
            </a:r>
            <a:r>
              <a:rPr lang="en-US" sz="2000" dirty="0" smtClean="0"/>
              <a:t>: </a:t>
            </a:r>
            <a:r>
              <a:rPr lang="el-GR" sz="2000" dirty="0" smtClean="0"/>
              <a:t>παρέχουν ένα υπόστρωμα το οποίο είναι κατάλληλο για την προσκόλληση και την συγκράτηση του </a:t>
            </a:r>
            <a:r>
              <a:rPr lang="en-US" sz="2000" dirty="0" smtClean="0"/>
              <a:t>make up. </a:t>
            </a:r>
            <a:r>
              <a:rPr lang="el-GR" sz="2000" dirty="0" smtClean="0"/>
              <a:t>Μπορεί να περιέχουν λίγο χρώμα ώστε να καλύπτουν μικρές ατέλειες ή να χρησιμοποιηθούν ως ελαφρύ </a:t>
            </a:r>
            <a:r>
              <a:rPr lang="en-US" sz="2000" dirty="0" smtClean="0"/>
              <a:t>make up</a:t>
            </a:r>
            <a:r>
              <a:rPr lang="el-GR" sz="2000" dirty="0" smtClean="0"/>
              <a:t> αν η καταναλώτρια </a:t>
            </a:r>
            <a:r>
              <a:rPr lang="el-GR" sz="2000" smtClean="0"/>
              <a:t>το επιθυμεί.</a:t>
            </a:r>
            <a:endParaRPr lang="el-G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θρεπτικεσ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r>
              <a:rPr lang="el-GR" dirty="0" smtClean="0"/>
              <a:t> (</a:t>
            </a:r>
            <a:r>
              <a:rPr lang="el-GR" dirty="0" err="1" smtClean="0"/>
              <a:t>κρεμεσ</a:t>
            </a:r>
            <a:r>
              <a:rPr lang="el-GR" dirty="0" smtClean="0"/>
              <a:t> </a:t>
            </a:r>
            <a:r>
              <a:rPr lang="el-GR" dirty="0" err="1" smtClean="0"/>
              <a:t>νυχτασ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Οι κρέμες αυτές χρησιμοποιούνται κατά τη διάρκεια της νύχτας και περιέχουν συστατικά (όπως βιταμίνες, κολλαγόνο, </a:t>
            </a:r>
            <a:r>
              <a:rPr lang="el-GR" sz="2000" dirty="0" err="1" smtClean="0"/>
              <a:t>ελαστίνη</a:t>
            </a:r>
            <a:r>
              <a:rPr lang="el-GR" sz="2000" dirty="0" smtClean="0"/>
              <a:t> κτλ) τα οποία βοηθούν το δέρμα να επιδιορθώνει τις φθορές που υφίσταται λόγω της ηλικίας ή της έκθεσης στο περιβάλλον. </a:t>
            </a:r>
          </a:p>
          <a:p>
            <a:pPr marL="0" indent="0" algn="just">
              <a:buNone/>
            </a:pPr>
            <a:r>
              <a:rPr lang="el-GR" sz="2000" dirty="0" smtClean="0"/>
              <a:t>Είναι κατά κανόνα λιπαρής φύσεως (γαλακτώματα </a:t>
            </a:r>
            <a:r>
              <a:rPr lang="en-US" sz="2000" dirty="0" smtClean="0"/>
              <a:t>w/o </a:t>
            </a:r>
            <a:r>
              <a:rPr lang="el-GR" sz="2000" dirty="0" smtClean="0"/>
              <a:t>χωρίς όμως να αποκλείονται και τα </a:t>
            </a:r>
            <a:r>
              <a:rPr lang="en-US" sz="2000" dirty="0" smtClean="0"/>
              <a:t>o/w) </a:t>
            </a:r>
            <a:r>
              <a:rPr lang="el-GR" sz="2000" dirty="0" smtClean="0"/>
              <a:t>και προσκολλώνται καλά στο δέρμα ώστε η κρέμα να μην αφαιρείται λόγω τριβής με τα κλινοσκεπάσματα.</a:t>
            </a:r>
          </a:p>
          <a:p>
            <a:pPr marL="0" indent="0" algn="just">
              <a:buNone/>
            </a:pPr>
            <a:r>
              <a:rPr lang="el-GR" sz="2000" dirty="0" smtClean="0"/>
              <a:t>Χρησιμοποιούνται κατά κύριο λόγο σε ώριμα, αφυδατωμένα και ξηρά δέρματα.</a:t>
            </a:r>
          </a:p>
          <a:p>
            <a:pPr marL="0" indent="0" algn="just">
              <a:buNone/>
            </a:pPr>
            <a:r>
              <a:rPr lang="el-GR" sz="2000" dirty="0" smtClean="0"/>
              <a:t>Επειδή είναι λιπαρές και δεν απορροφώνται εύκολα χρησιμοποιούνται και για μάλαξη προσώπου.</a:t>
            </a:r>
          </a:p>
          <a:p>
            <a:pPr marL="0" indent="0"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αντιηλιακεσ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Περιέχουν ουσίες (φίλτρα) που εμποδίζουν τις επιβλαβείς ακτινοβολίες του ήλιου να εισχωρήσουν στο δέρμα και να προκαλέσουν ζημιές.</a:t>
            </a:r>
          </a:p>
          <a:p>
            <a:pPr marL="0" indent="0" algn="just">
              <a:buNone/>
            </a:pPr>
            <a:r>
              <a:rPr lang="el-GR" sz="2000" dirty="0" smtClean="0"/>
              <a:t>Οι κρέμες αυτές είναι αδιάβροχες ώστε να μην απομακρύνονται με το νερό και τον ιδρώτα και επιλέγονται ανάλογα με την ικανότητα που έχει ο κάθε άνθρωπος να μαυρίζει (</a:t>
            </a:r>
            <a:r>
              <a:rPr lang="el-GR" sz="2000" dirty="0" err="1" smtClean="0"/>
              <a:t>φωτότυπος</a:t>
            </a:r>
            <a:r>
              <a:rPr lang="el-GR" sz="2000" dirty="0" smtClean="0"/>
              <a:t>).</a:t>
            </a:r>
          </a:p>
          <a:p>
            <a:pPr marL="0" indent="0" algn="just">
              <a:buNone/>
            </a:pPr>
            <a:r>
              <a:rPr lang="el-GR" sz="2000" dirty="0" smtClean="0"/>
              <a:t>Να τονιστεί ότι σε ορισμένες περιπτώσεις η υπέρμετρη έκθεση στον ήλιο οφείλεται για το μεγαλύτερο ποσοστό γήρανσης (πρόωρη γήρανση)</a:t>
            </a:r>
            <a:endParaRPr lang="el-G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λευκαντικεσ</a:t>
            </a:r>
            <a:r>
              <a:rPr lang="el-GR" dirty="0" smtClean="0"/>
              <a:t> </a:t>
            </a:r>
            <a:r>
              <a:rPr lang="el-GR" dirty="0" err="1" smtClean="0"/>
              <a:t>κρεμεσ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Χρησιμοποιούνται για τη θεραπεία των πανάδων και των φακίδων.</a:t>
            </a:r>
          </a:p>
          <a:p>
            <a:pPr marL="0" indent="0" algn="just">
              <a:buNone/>
            </a:pPr>
            <a:r>
              <a:rPr lang="el-GR" sz="2000" dirty="0" smtClean="0"/>
              <a:t>Η πιο συνηθισμένη αιτία εμφάνισης των πανάδων είναι η αλόγιστη έκθεση στον ήλιο.  Σε μερικά άτομα υπάρχει κληρονομική προδιάθεση ενώ σε ορισμένες περιπτώσεις ενοχοποιούνται φάρμακα όπως αντισυλληπτικά και κορτιζόνη και ορμονικές διαταραχές (σύνδρομο </a:t>
            </a:r>
            <a:r>
              <a:rPr lang="el-GR" sz="2000" dirty="0" err="1" smtClean="0"/>
              <a:t>πολυκυστικών</a:t>
            </a:r>
            <a:r>
              <a:rPr lang="el-GR" sz="2000" dirty="0" smtClean="0"/>
              <a:t> ωοθηκών, εγκυμοσύνη)</a:t>
            </a:r>
          </a:p>
          <a:p>
            <a:pPr marL="0" indent="0" algn="just">
              <a:buNone/>
            </a:pPr>
            <a:r>
              <a:rPr lang="el-GR" sz="2000" dirty="0" smtClean="0"/>
              <a:t>Οι κρέμες αυτού του είδους περιέχουν ουσίες που εμποδίζουν τη σύνθεση της μελανίνης.</a:t>
            </a:r>
          </a:p>
          <a:p>
            <a:pPr marL="0" indent="0" algn="just">
              <a:buNone/>
            </a:pPr>
            <a:r>
              <a:rPr lang="el-GR" sz="2000" dirty="0" smtClean="0"/>
              <a:t>Απαραίτητη προϋπόθεση είναι η ισχυρή </a:t>
            </a:r>
            <a:r>
              <a:rPr lang="el-GR" sz="2000" dirty="0" err="1" smtClean="0"/>
              <a:t>αντιηλιακή</a:t>
            </a:r>
            <a:r>
              <a:rPr lang="el-GR" sz="2000" dirty="0" smtClean="0"/>
              <a:t> προστασία καθ’ όλη τη διάρκεια του έτους.</a:t>
            </a:r>
          </a:p>
          <a:p>
            <a:pPr marL="0" indent="0" algn="just">
              <a:buNone/>
            </a:pPr>
            <a:r>
              <a:rPr lang="el-GR" sz="2000" dirty="0" smtClean="0"/>
              <a:t>Επειδή ορισμένες λευκαντικές ουσίες μπορούν να προκαλέσουν </a:t>
            </a:r>
            <a:r>
              <a:rPr lang="el-GR" sz="2000" dirty="0" err="1" smtClean="0"/>
              <a:t>φωτοαντιδράσεις</a:t>
            </a:r>
            <a:r>
              <a:rPr lang="el-GR" sz="2000" dirty="0" smtClean="0"/>
              <a:t> το καλοκαίρι συνίσταται η διακοπή της θεραπείας κατά των πανάδων.</a:t>
            </a:r>
            <a:endParaRPr lang="el-GR" sz="2000" dirty="0"/>
          </a:p>
        </p:txBody>
      </p:sp>
      <p:pic>
        <p:nvPicPr>
          <p:cNvPr id="2050" name="Picture 2" descr="Πανάδε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085184"/>
            <a:ext cx="2486472" cy="1406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325</TotalTime>
  <Words>1255</Words>
  <Application>Microsoft Office PowerPoint</Application>
  <PresentationFormat>Προβολή στην οθόνη (4:3)</PresentationFormat>
  <Paragraphs>78</Paragraphs>
  <Slides>13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κρεμεσ προσωπου - σωματοσ</vt:lpstr>
      <vt:lpstr>ορισμοσ</vt:lpstr>
      <vt:lpstr>δραστικεσ ουσιεσ που περιεχονται στισ κρεμεσ</vt:lpstr>
      <vt:lpstr>ειδη κρεμων</vt:lpstr>
      <vt:lpstr>κρεμεσ καθαρισμου</vt:lpstr>
      <vt:lpstr>ενυδατικεσ κρεμεσ</vt:lpstr>
      <vt:lpstr>θρεπτικεσ κρεμεσ (κρεμεσ νυχτασ)</vt:lpstr>
      <vt:lpstr>αντιηλιακεσ κρεμεσ</vt:lpstr>
      <vt:lpstr>λευκαντικεσ κρεμεσ</vt:lpstr>
      <vt:lpstr>αντιρυτιδικεσ – συσφικτικεσ κρεμεσ</vt:lpstr>
      <vt:lpstr>κρεμεσ χεριων &amp; σωματοσ </vt:lpstr>
      <vt:lpstr>κρεμεσ κυτταριτιδασ και αδυνατισματοσ</vt:lpstr>
      <vt:lpstr>Κρεμεσ για ολεσ τισ χρησεισ (all purpose creams)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κρεμεσ προσωπου - σωματοσ</dc:title>
  <dc:creator>Vaggelis</dc:creator>
  <cp:lastModifiedBy>Vaggelis</cp:lastModifiedBy>
  <cp:revision>34</cp:revision>
  <dcterms:created xsi:type="dcterms:W3CDTF">2019-01-03T11:24:05Z</dcterms:created>
  <dcterms:modified xsi:type="dcterms:W3CDTF">2019-04-06T10:13:48Z</dcterms:modified>
</cp:coreProperties>
</file>