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3" r:id="rId6"/>
    <p:sldId id="270" r:id="rId7"/>
    <p:sldId id="266" r:id="rId8"/>
    <p:sldId id="264" r:id="rId9"/>
    <p:sldId id="265" r:id="rId10"/>
    <p:sldId id="260" r:id="rId11"/>
    <p:sldId id="261"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00" autoAdjust="0"/>
  </p:normalViewPr>
  <p:slideViewPr>
    <p:cSldViewPr>
      <p:cViewPr varScale="1">
        <p:scale>
          <a:sx n="81" d="100"/>
          <a:sy n="81" d="100"/>
        </p:scale>
        <p:origin x="-102"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98864A-CBE1-4F32-B5F7-B9578B3166EF}" type="datetimeFigureOut">
              <a:rPr lang="el-GR" smtClean="0"/>
              <a:pPr/>
              <a:t>9/12/2018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C68812-23F2-4848-A0DA-F23A2307581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p:txBody>
      </p:sp>
      <p:sp>
        <p:nvSpPr>
          <p:cNvPr id="4" name="3 - Θέση αριθμού διαφάνειας"/>
          <p:cNvSpPr>
            <a:spLocks noGrp="1"/>
          </p:cNvSpPr>
          <p:nvPr>
            <p:ph type="sldNum" sz="quarter" idx="10"/>
          </p:nvPr>
        </p:nvSpPr>
        <p:spPr/>
        <p:txBody>
          <a:bodyPr/>
          <a:lstStyle/>
          <a:p>
            <a:fld id="{EFC68812-23F2-4848-A0DA-F23A23075815}"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lnSpcReduction="10000"/>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EFC68812-23F2-4848-A0DA-F23A23075815}"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p:txBody>
      </p:sp>
      <p:sp>
        <p:nvSpPr>
          <p:cNvPr id="4" name="3 - Θέση αριθμού διαφάνειας"/>
          <p:cNvSpPr>
            <a:spLocks noGrp="1"/>
          </p:cNvSpPr>
          <p:nvPr>
            <p:ph type="sldNum" sz="quarter" idx="10"/>
          </p:nvPr>
        </p:nvSpPr>
        <p:spPr/>
        <p:txBody>
          <a:bodyPr/>
          <a:lstStyle/>
          <a:p>
            <a:fld id="{05766FB5-D651-48B0-A27A-49D219F458D6}"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EFC68812-23F2-4848-A0DA-F23A23075815}"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05766FB5-D651-48B0-A27A-49D219F458D6}" type="slidenum">
              <a:rPr lang="el-GR" smtClean="0"/>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05766FB5-D651-48B0-A27A-49D219F458D6}" type="slidenum">
              <a:rPr lang="el-GR" smtClean="0"/>
              <a:pPr/>
              <a:t>8</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EFC68812-23F2-4848-A0DA-F23A23075815}" type="slidenum">
              <a:rPr lang="el-GR" smtClean="0"/>
              <a:pPr/>
              <a:t>9</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05766FB5-D651-48B0-A27A-49D219F458D6}" type="slidenum">
              <a:rPr lang="el-GR" smtClean="0"/>
              <a:pPr/>
              <a:t>11</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p:txBody>
      </p:sp>
      <p:sp>
        <p:nvSpPr>
          <p:cNvPr id="4" name="3 - Θέση αριθμού διαφάνειας"/>
          <p:cNvSpPr>
            <a:spLocks noGrp="1"/>
          </p:cNvSpPr>
          <p:nvPr>
            <p:ph type="sldNum" sz="quarter" idx="10"/>
          </p:nvPr>
        </p:nvSpPr>
        <p:spPr/>
        <p:txBody>
          <a:bodyPr/>
          <a:lstStyle/>
          <a:p>
            <a:fld id="{05766FB5-D651-48B0-A27A-49D219F458D6}"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9/12/2018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9/12/2018</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9/12/2018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9/12/2018</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9/12/2018</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9/12/2018</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9/12/2018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67744" y="1988840"/>
            <a:ext cx="6172200" cy="1246290"/>
          </a:xfrm>
        </p:spPr>
        <p:txBody>
          <a:bodyPr>
            <a:normAutofit/>
          </a:bodyPr>
          <a:lstStyle/>
          <a:p>
            <a:pPr algn="ctr"/>
            <a:r>
              <a:rPr lang="el-GR" sz="4800" dirty="0" err="1" smtClean="0"/>
              <a:t>Μαλαξη</a:t>
            </a:r>
            <a:r>
              <a:rPr lang="el-GR" sz="4800" dirty="0" smtClean="0"/>
              <a:t> </a:t>
            </a:r>
            <a:r>
              <a:rPr lang="el-GR" sz="4800" dirty="0" err="1" smtClean="0"/>
              <a:t>προσωπου</a:t>
            </a:r>
            <a:endParaRPr lang="el-GR" sz="48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62074"/>
          </a:xfrm>
        </p:spPr>
        <p:txBody>
          <a:bodyPr/>
          <a:lstStyle/>
          <a:p>
            <a:pPr algn="ctr"/>
            <a:r>
              <a:rPr lang="el-GR" dirty="0" err="1" smtClean="0"/>
              <a:t>Υγιεινη</a:t>
            </a:r>
            <a:r>
              <a:rPr lang="el-GR" dirty="0" smtClean="0"/>
              <a:t> </a:t>
            </a:r>
            <a:r>
              <a:rPr lang="el-GR" dirty="0" err="1" smtClean="0"/>
              <a:t>τησ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764704"/>
            <a:ext cx="7467600" cy="5400600"/>
          </a:xfrm>
        </p:spPr>
        <p:txBody>
          <a:bodyPr>
            <a:normAutofit/>
          </a:bodyPr>
          <a:lstStyle/>
          <a:p>
            <a:pPr marL="0" indent="0" algn="just">
              <a:buNone/>
            </a:pPr>
            <a:r>
              <a:rPr lang="el-GR" sz="2000" dirty="0" smtClean="0"/>
              <a:t>Για την αποφυγή μετάδοσης μικροβίων θα πρέπει οπωσδήποτε να τηρούνται οι κανόνες υγιεινής. Αυτοί οι κανόνες αφορούν τον/την αισθητικό, τον πελάτη, τον χώρο και τα προϊόντα.</a:t>
            </a:r>
            <a:endParaRPr lang="en-US" sz="2000" dirty="0" smtClean="0"/>
          </a:p>
          <a:p>
            <a:pPr marL="457200" indent="-457200" algn="just">
              <a:buSzPct val="90000"/>
              <a:buNone/>
            </a:pPr>
            <a:r>
              <a:rPr lang="el-GR" sz="2000" u="sng" dirty="0" smtClean="0"/>
              <a:t>Ο/η αισθητικός</a:t>
            </a:r>
            <a:r>
              <a:rPr lang="en-US" sz="2000" dirty="0" smtClean="0"/>
              <a:t>:</a:t>
            </a:r>
          </a:p>
          <a:p>
            <a:pPr marL="180000" lvl="1" indent="-180000" algn="just">
              <a:buSzPct val="70000"/>
              <a:buFont typeface="Wingdings" pitchFamily="2" charset="2"/>
              <a:buChar char="Ø"/>
            </a:pPr>
            <a:r>
              <a:rPr lang="el-GR" sz="2000" dirty="0" smtClean="0"/>
              <a:t> Θα πρέπει να φοράει </a:t>
            </a:r>
            <a:r>
              <a:rPr lang="el-GR" sz="2000" u="sng" dirty="0" smtClean="0"/>
              <a:t>πάντα</a:t>
            </a:r>
            <a:r>
              <a:rPr lang="el-GR" sz="2000" dirty="0" smtClean="0"/>
              <a:t> καθαρή ποδιά.</a:t>
            </a:r>
          </a:p>
          <a:p>
            <a:pPr marL="180000" lvl="1" indent="-180000" algn="just">
              <a:buSzPct val="70000"/>
              <a:buFont typeface="Wingdings" pitchFamily="2" charset="2"/>
              <a:buChar char="Ø"/>
            </a:pPr>
            <a:r>
              <a:rPr lang="el-GR" sz="2000" dirty="0" smtClean="0"/>
              <a:t> Να πλένει τα χέρια πριν και μετά από κάθε θεραπεία.</a:t>
            </a:r>
          </a:p>
          <a:p>
            <a:pPr marL="180000" lvl="1" indent="-180000" algn="just">
              <a:buSzPct val="70000"/>
              <a:buFont typeface="Wingdings" pitchFamily="2" charset="2"/>
              <a:buChar char="Ø"/>
            </a:pPr>
            <a:r>
              <a:rPr lang="el-GR" sz="2000" dirty="0" smtClean="0"/>
              <a:t> Να μη φοράει κοσμήματα στα χέρια.</a:t>
            </a:r>
          </a:p>
          <a:p>
            <a:pPr marL="180000" lvl="1" indent="-180000" algn="just">
              <a:buSzPct val="70000"/>
              <a:buFont typeface="Wingdings" pitchFamily="2" charset="2"/>
              <a:buChar char="Ø"/>
            </a:pPr>
            <a:r>
              <a:rPr lang="el-GR" sz="2000" dirty="0" smtClean="0"/>
              <a:t> Τα νύχια να είναι </a:t>
            </a:r>
            <a:r>
              <a:rPr lang="el-GR" sz="2000" u="sng" dirty="0" smtClean="0"/>
              <a:t>απαραιτήτως</a:t>
            </a:r>
            <a:r>
              <a:rPr lang="el-GR" sz="2000" dirty="0" smtClean="0"/>
              <a:t> κομμένα κοντά</a:t>
            </a:r>
          </a:p>
          <a:p>
            <a:pPr marL="180000" lvl="1" indent="-180000" algn="just">
              <a:spcAft>
                <a:spcPts val="600"/>
              </a:spcAft>
              <a:buSzPct val="70000"/>
              <a:buFont typeface="Wingdings" pitchFamily="2" charset="2"/>
              <a:buChar char="Ø"/>
            </a:pPr>
            <a:r>
              <a:rPr lang="el-GR" sz="2000" dirty="0" smtClean="0"/>
              <a:t> Τα μαλλιά να είναι μαζεμένα πίσω.</a:t>
            </a:r>
            <a:endParaRPr lang="en-US" sz="2000" dirty="0" smtClean="0"/>
          </a:p>
          <a:p>
            <a:pPr algn="just">
              <a:buNone/>
            </a:pPr>
            <a:r>
              <a:rPr lang="el-GR" sz="2000" u="sng" dirty="0" smtClean="0"/>
              <a:t>Ο πελάτης/πελάτισσα</a:t>
            </a:r>
            <a:r>
              <a:rPr lang="en-US" sz="2000" dirty="0" smtClean="0"/>
              <a:t>:</a:t>
            </a:r>
          </a:p>
          <a:p>
            <a:pPr algn="just">
              <a:buFont typeface="Wingdings" pitchFamily="2" charset="2"/>
              <a:buChar char="Ø"/>
            </a:pPr>
            <a:r>
              <a:rPr lang="el-GR" sz="2000" dirty="0" smtClean="0"/>
              <a:t>Αν φοράει κοσμήματα που τυχόν εμποδίζουν το μασάζ, θα πρέπει να αφαιρεθούν.</a:t>
            </a:r>
          </a:p>
          <a:p>
            <a:pPr algn="just">
              <a:buFont typeface="Wingdings" pitchFamily="2" charset="2"/>
              <a:buChar char="Ø"/>
            </a:pPr>
            <a:r>
              <a:rPr lang="el-GR" sz="2000" dirty="0" smtClean="0"/>
              <a:t>Όταν ο πελάτης μπει στο χώρο της θεραπείας στρώνουμε το κρεβάτι με καθαρό </a:t>
            </a:r>
            <a:r>
              <a:rPr lang="el-GR" sz="2000" dirty="0" err="1" smtClean="0"/>
              <a:t>χαρτοσέντονο</a:t>
            </a:r>
            <a:endParaRPr lang="el-GR"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34082"/>
          </a:xfrm>
        </p:spPr>
        <p:txBody>
          <a:bodyPr/>
          <a:lstStyle/>
          <a:p>
            <a:pPr algn="ctr"/>
            <a:r>
              <a:rPr lang="el-GR" dirty="0" err="1" smtClean="0"/>
              <a:t>Υγιεινη</a:t>
            </a:r>
            <a:r>
              <a:rPr lang="el-GR" dirty="0" smtClean="0"/>
              <a:t> </a:t>
            </a:r>
            <a:r>
              <a:rPr lang="el-GR" dirty="0" err="1" smtClean="0"/>
              <a:t>τησ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908720"/>
            <a:ext cx="5040560" cy="5328592"/>
          </a:xfrm>
        </p:spPr>
        <p:txBody>
          <a:bodyPr>
            <a:normAutofit fontScale="92500" lnSpcReduction="20000"/>
          </a:bodyPr>
          <a:lstStyle/>
          <a:p>
            <a:pPr>
              <a:buNone/>
            </a:pPr>
            <a:r>
              <a:rPr lang="el-GR" sz="2200" u="sng" dirty="0" smtClean="0"/>
              <a:t>Ο χώρος</a:t>
            </a:r>
            <a:r>
              <a:rPr lang="en-US" sz="2200" dirty="0" smtClean="0"/>
              <a:t>:</a:t>
            </a:r>
          </a:p>
          <a:p>
            <a:pPr algn="just">
              <a:buFont typeface="Wingdings" pitchFamily="2" charset="2"/>
              <a:buChar char="Ø"/>
            </a:pPr>
            <a:r>
              <a:rPr lang="el-GR" sz="2200" dirty="0" smtClean="0"/>
              <a:t>Θα πρέπει να είναι πάντα καθαρός.</a:t>
            </a:r>
          </a:p>
          <a:p>
            <a:pPr algn="just">
              <a:buFont typeface="Wingdings" pitchFamily="2" charset="2"/>
              <a:buChar char="Ø"/>
            </a:pPr>
            <a:r>
              <a:rPr lang="el-GR" sz="2200" dirty="0" smtClean="0"/>
              <a:t>Να υπάρχει επαρκής αερισμός.</a:t>
            </a:r>
          </a:p>
          <a:p>
            <a:pPr algn="just">
              <a:buFont typeface="Wingdings" pitchFamily="2" charset="2"/>
              <a:buChar char="Ø"/>
            </a:pPr>
            <a:r>
              <a:rPr lang="el-GR" sz="2200" dirty="0" smtClean="0"/>
              <a:t>Ο φωτισμός να είναι χαμηλός.</a:t>
            </a:r>
          </a:p>
          <a:p>
            <a:pPr algn="just">
              <a:buFont typeface="Wingdings" pitchFamily="2" charset="2"/>
              <a:buChar char="Ø"/>
            </a:pPr>
            <a:r>
              <a:rPr lang="el-GR" sz="2200" dirty="0" smtClean="0"/>
              <a:t>Να υπάρχει ησυχία.</a:t>
            </a:r>
          </a:p>
          <a:p>
            <a:pPr algn="just">
              <a:buFont typeface="Wingdings" pitchFamily="2" charset="2"/>
              <a:buChar char="Ø"/>
            </a:pPr>
            <a:r>
              <a:rPr lang="el-GR" sz="2200" dirty="0" smtClean="0"/>
              <a:t>Να ακούγεται χαλαρωτική μουσική.</a:t>
            </a:r>
          </a:p>
          <a:p>
            <a:pPr algn="just">
              <a:spcAft>
                <a:spcPts val="600"/>
              </a:spcAft>
              <a:buFont typeface="Wingdings" pitchFamily="2" charset="2"/>
              <a:buChar char="Ø"/>
            </a:pPr>
            <a:r>
              <a:rPr lang="el-GR" sz="2200" dirty="0" smtClean="0"/>
              <a:t>Η θερμοκρασία να είναι γύρω στους 25</a:t>
            </a:r>
            <a:r>
              <a:rPr lang="el-GR" sz="2200" baseline="30000" dirty="0" smtClean="0"/>
              <a:t>ο</a:t>
            </a:r>
            <a:r>
              <a:rPr lang="el-GR" sz="2200" dirty="0" smtClean="0"/>
              <a:t> </a:t>
            </a:r>
            <a:r>
              <a:rPr lang="en-US" sz="2200" dirty="0" smtClean="0"/>
              <a:t>C</a:t>
            </a:r>
            <a:r>
              <a:rPr lang="el-GR" sz="2200" dirty="0" smtClean="0"/>
              <a:t>.</a:t>
            </a:r>
            <a:endParaRPr lang="en-US" sz="2200" dirty="0" smtClean="0"/>
          </a:p>
          <a:p>
            <a:pPr algn="just">
              <a:buNone/>
            </a:pPr>
            <a:r>
              <a:rPr lang="el-GR" sz="2200" u="sng" dirty="0" smtClean="0"/>
              <a:t>Τα προϊόντα</a:t>
            </a:r>
            <a:r>
              <a:rPr lang="en-US" sz="2200" dirty="0" smtClean="0"/>
              <a:t>:</a:t>
            </a:r>
            <a:endParaRPr lang="el-GR" sz="2200" dirty="0" smtClean="0"/>
          </a:p>
          <a:p>
            <a:pPr algn="just">
              <a:buFont typeface="Wingdings" pitchFamily="2" charset="2"/>
              <a:buChar char="Ø"/>
            </a:pPr>
            <a:r>
              <a:rPr lang="el-GR" sz="2200" dirty="0" smtClean="0"/>
              <a:t>Φυλάσσονται σε δροσερό και σκοτεινό χώρο.</a:t>
            </a:r>
          </a:p>
          <a:p>
            <a:pPr algn="just">
              <a:buFont typeface="Wingdings" pitchFamily="2" charset="2"/>
              <a:buChar char="Ø"/>
            </a:pPr>
            <a:r>
              <a:rPr lang="el-GR" sz="2200" dirty="0" smtClean="0"/>
              <a:t>Χρησιμοποιούμε </a:t>
            </a:r>
            <a:r>
              <a:rPr lang="el-GR" sz="2200" u="sng" dirty="0" smtClean="0"/>
              <a:t>πάντα</a:t>
            </a:r>
            <a:r>
              <a:rPr lang="el-GR" sz="2200" dirty="0" smtClean="0"/>
              <a:t> ξύλινη σπάτουλα για να πάρουμε το προϊόν από το δοχείο του.</a:t>
            </a:r>
          </a:p>
          <a:p>
            <a:pPr algn="just">
              <a:buFont typeface="Wingdings" pitchFamily="2" charset="2"/>
              <a:buChar char="Ø"/>
            </a:pPr>
            <a:r>
              <a:rPr lang="el-GR" sz="2200" dirty="0" smtClean="0"/>
              <a:t>Κλείνουμε το καπάκι του προϊόντος </a:t>
            </a:r>
            <a:r>
              <a:rPr lang="el-GR" sz="2200" u="sng" dirty="0" smtClean="0"/>
              <a:t>αμέσως</a:t>
            </a:r>
            <a:r>
              <a:rPr lang="el-GR" sz="2200" dirty="0" smtClean="0"/>
              <a:t> μετά τη χρήση του.</a:t>
            </a:r>
          </a:p>
          <a:p>
            <a:pPr algn="just">
              <a:buFont typeface="Wingdings" pitchFamily="2" charset="2"/>
              <a:buChar char="Ø"/>
            </a:pPr>
            <a:r>
              <a:rPr lang="el-GR" sz="2200" dirty="0" smtClean="0"/>
              <a:t>Ελέγχουμε τακτικά τις ημερομηνίες λήξης των προϊόντων.</a:t>
            </a:r>
            <a:endParaRPr lang="el-GR" sz="2200" dirty="0"/>
          </a:p>
        </p:txBody>
      </p:sp>
      <p:pic>
        <p:nvPicPr>
          <p:cNvPr id="5" name="4 - Εικόνα" descr="1426087025363.jpg"/>
          <p:cNvPicPr>
            <a:picLocks noChangeAspect="1"/>
          </p:cNvPicPr>
          <p:nvPr/>
        </p:nvPicPr>
        <p:blipFill>
          <a:blip r:embed="rId3" cstate="print"/>
          <a:stretch>
            <a:fillRect/>
          </a:stretch>
        </p:blipFill>
        <p:spPr>
          <a:xfrm>
            <a:off x="5796136" y="1844824"/>
            <a:ext cx="2795389" cy="279538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lstStyle/>
          <a:p>
            <a:pPr algn="ctr"/>
            <a:r>
              <a:rPr lang="el-GR" dirty="0" err="1" smtClean="0"/>
              <a:t>Αντενδειξεισ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764704"/>
            <a:ext cx="7467600" cy="5472608"/>
          </a:xfrm>
        </p:spPr>
        <p:txBody>
          <a:bodyPr>
            <a:normAutofit lnSpcReduction="10000"/>
          </a:bodyPr>
          <a:lstStyle/>
          <a:p>
            <a:pPr algn="just">
              <a:buFont typeface="Wingdings" pitchFamily="2" charset="2"/>
              <a:buChar char="Ø"/>
            </a:pPr>
            <a:r>
              <a:rPr lang="el-GR" sz="2000" u="sng" dirty="0" smtClean="0"/>
              <a:t>Σε όλες τις δερματικές παθήσεις</a:t>
            </a:r>
            <a:r>
              <a:rPr lang="el-GR" sz="2000" dirty="0" smtClean="0"/>
              <a:t>. Η μάλαξη εφαρμόζεται σε απόλυτα υγιές δέρμα. Στην ακμή η μάλαξη είναι σοβαρή αντένδειξη.</a:t>
            </a:r>
          </a:p>
          <a:p>
            <a:pPr algn="just">
              <a:buFont typeface="Wingdings" pitchFamily="2" charset="2"/>
              <a:buChar char="Ø"/>
            </a:pPr>
            <a:r>
              <a:rPr lang="el-GR" sz="2000" u="sng" dirty="0" smtClean="0"/>
              <a:t>Σε πληγές και εγκαύματα</a:t>
            </a:r>
            <a:r>
              <a:rPr lang="el-GR" sz="2000" dirty="0" smtClean="0"/>
              <a:t> γιατί προκαλείται πόνος, εμποδίζεται η επούλωση και υπάρχει κίνδυνος μόλυνσης.</a:t>
            </a:r>
          </a:p>
          <a:p>
            <a:pPr algn="just">
              <a:buFont typeface="Wingdings" pitchFamily="2" charset="2"/>
              <a:buChar char="Ø"/>
            </a:pPr>
            <a:r>
              <a:rPr lang="el-GR" sz="2000" u="sng" dirty="0" smtClean="0"/>
              <a:t>Σε </a:t>
            </a:r>
            <a:r>
              <a:rPr lang="el-GR" sz="2000" u="sng" dirty="0" err="1" smtClean="0"/>
              <a:t>ευρυαγγείες</a:t>
            </a:r>
            <a:r>
              <a:rPr lang="el-GR" sz="2000" dirty="0" smtClean="0"/>
              <a:t> γιατί η υπεραιμία που προκαλείται θα χειροτερέψει το πρόβλημα. (Αν δεν είναι έντονο το πρόβλημα μπορεί να γίνει με προσοχή.)</a:t>
            </a:r>
          </a:p>
          <a:p>
            <a:pPr algn="just">
              <a:buFont typeface="Wingdings" pitchFamily="2" charset="2"/>
              <a:buChar char="Ø"/>
            </a:pPr>
            <a:r>
              <a:rPr lang="el-GR" sz="2000" u="sng" dirty="0" smtClean="0"/>
              <a:t>Σε άτομα που πάσχουν από αιμορροφιλία</a:t>
            </a:r>
            <a:r>
              <a:rPr lang="el-GR" sz="2000" dirty="0" smtClean="0"/>
              <a:t>. Η αιμορροφιλία είναι μια πάθηση στην οποία απουσιάζει ένας παράγοντας που παίζει βασικό ρόλο στην πήξη του αίματος. Τα αιμορροφιλικά άτομα έχουν την τάση να κάνουν εύκολα εκχυμώσεις (μελανιές).</a:t>
            </a:r>
          </a:p>
          <a:p>
            <a:pPr algn="just">
              <a:buFont typeface="Wingdings" pitchFamily="2" charset="2"/>
              <a:buChar char="Ø"/>
            </a:pPr>
            <a:r>
              <a:rPr lang="el-GR" sz="2000" u="sng" dirty="0" smtClean="0"/>
              <a:t>Σε πρόσφατες ουλές</a:t>
            </a:r>
            <a:r>
              <a:rPr lang="el-GR" sz="2000" dirty="0" smtClean="0"/>
              <a:t> δεν εφαρμόζουμε χειρισμούς μέχρι να υποχωρήσει η κοκκινίλα.</a:t>
            </a:r>
          </a:p>
          <a:p>
            <a:pPr algn="just">
              <a:buFont typeface="Wingdings" pitchFamily="2" charset="2"/>
              <a:buChar char="Ø"/>
            </a:pPr>
            <a:r>
              <a:rPr lang="el-GR" sz="2000" u="sng" dirty="0" smtClean="0"/>
              <a:t>Σε εγκυμοσύνη</a:t>
            </a:r>
            <a:r>
              <a:rPr lang="el-GR" sz="2000" dirty="0" smtClean="0"/>
              <a:t> δεν κάνουμε γενικά θεραπείες γιατί τα προϊόντα απορροφώνται και μπορεί να βλάψουν το έμβρυο. Μπορούμε όμως να χρησιμοποιήσουμε κάποιο ελαφρύ λάδι έπειτα από την έγκριση του γυναικολόγου.</a:t>
            </a:r>
          </a:p>
          <a:p>
            <a:pPr algn="just">
              <a:buFont typeface="Wingdings" pitchFamily="2" charset="2"/>
              <a:buChar char="Ø"/>
            </a:pPr>
            <a:endParaRPr lang="el-GR" dirty="0" smtClean="0"/>
          </a:p>
          <a:p>
            <a:pPr algn="just">
              <a:buFont typeface="Wingdings" pitchFamily="2" charset="2"/>
              <a:buChar char="Ø"/>
            </a:pPr>
            <a:endParaRPr lang="el-GR" dirty="0" smtClean="0"/>
          </a:p>
          <a:p>
            <a:pPr algn="just">
              <a:buFont typeface="Wingdings" pitchFamily="2" charset="2"/>
              <a:buChar char="Ø"/>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992888" cy="580926"/>
          </a:xfrm>
        </p:spPr>
        <p:txBody>
          <a:bodyPr>
            <a:normAutofit/>
          </a:bodyPr>
          <a:lstStyle/>
          <a:p>
            <a:pPr algn="ctr"/>
            <a:r>
              <a:rPr lang="el-GR" dirty="0" err="1" smtClean="0"/>
              <a:t>ορισμοσ</a:t>
            </a:r>
            <a:r>
              <a:rPr lang="el-GR" dirty="0" smtClean="0"/>
              <a:t> – </a:t>
            </a:r>
            <a:r>
              <a:rPr lang="el-GR" dirty="0" err="1" smtClean="0"/>
              <a:t>τυποι</a:t>
            </a:r>
            <a:r>
              <a:rPr lang="el-GR" dirty="0" smtClean="0"/>
              <a:t> </a:t>
            </a:r>
            <a:r>
              <a:rPr lang="el-GR" dirty="0" err="1" smtClean="0"/>
              <a:t>μαλαξησ</a:t>
            </a:r>
            <a:r>
              <a:rPr lang="el-GR" dirty="0" smtClean="0"/>
              <a:t> </a:t>
            </a:r>
            <a:r>
              <a:rPr lang="el-GR" dirty="0" err="1" smtClean="0"/>
              <a:t>προσωπου</a:t>
            </a:r>
            <a:endParaRPr lang="el-GR" dirty="0"/>
          </a:p>
        </p:txBody>
      </p:sp>
      <p:sp>
        <p:nvSpPr>
          <p:cNvPr id="3" name="2 - Θέση περιεχομένου"/>
          <p:cNvSpPr>
            <a:spLocks noGrp="1"/>
          </p:cNvSpPr>
          <p:nvPr>
            <p:ph sz="quarter" idx="1"/>
          </p:nvPr>
        </p:nvSpPr>
        <p:spPr>
          <a:xfrm>
            <a:off x="683568" y="764704"/>
            <a:ext cx="7467600" cy="4464496"/>
          </a:xfrm>
        </p:spPr>
        <p:txBody>
          <a:bodyPr>
            <a:normAutofit/>
          </a:bodyPr>
          <a:lstStyle/>
          <a:p>
            <a:pPr algn="just">
              <a:buFont typeface="Wingdings" pitchFamily="2" charset="2"/>
              <a:buChar char="Ø"/>
            </a:pPr>
            <a:r>
              <a:rPr lang="el-GR" sz="2000" u="sng" dirty="0" smtClean="0"/>
              <a:t>Ορισμός</a:t>
            </a:r>
            <a:r>
              <a:rPr lang="en-US" sz="2000" dirty="0" smtClean="0"/>
              <a:t>: </a:t>
            </a:r>
            <a:r>
              <a:rPr lang="el-GR" sz="2000" dirty="0" smtClean="0"/>
              <a:t>μάλαξη είναι ένα σύνολο χειρισμών που εφαρμόζονται στο σώμα ή το πρόσωπο με τα χέρια και ενίοτε με μηχανήματα και βασίζονται στις αρχές της ανατομίας και της φυσιολογίας του σώματος. Η μάλαξη είναι η αρχαιότερη θεραπευτική τεχνική.</a:t>
            </a:r>
          </a:p>
          <a:p>
            <a:pPr algn="just">
              <a:buFont typeface="Wingdings" pitchFamily="2" charset="2"/>
              <a:buChar char="Ø"/>
            </a:pPr>
            <a:r>
              <a:rPr lang="el-GR" sz="2000" dirty="0" smtClean="0"/>
              <a:t>Οι πιο συχνά χρησιμοποιούμενοι τύποι μάλαξης είναι οι</a:t>
            </a:r>
            <a:r>
              <a:rPr lang="en-US" sz="2000" dirty="0" smtClean="0"/>
              <a:t>:</a:t>
            </a:r>
          </a:p>
          <a:p>
            <a:pPr marL="540000" lvl="1" indent="-252000" algn="just">
              <a:buSzPct val="90000"/>
              <a:buFont typeface="+mj-lt"/>
              <a:buAutoNum type="arabicParenR"/>
            </a:pPr>
            <a:r>
              <a:rPr lang="el-GR" sz="2000" dirty="0" smtClean="0"/>
              <a:t>Ηρεμιστική</a:t>
            </a:r>
          </a:p>
          <a:p>
            <a:pPr marL="540000" lvl="1" indent="-252000" algn="just">
              <a:buSzPct val="90000"/>
              <a:buFont typeface="+mj-lt"/>
              <a:buAutoNum type="arabicParenR"/>
            </a:pPr>
            <a:r>
              <a:rPr lang="el-GR" sz="2000" dirty="0" smtClean="0"/>
              <a:t>Σουηδική</a:t>
            </a:r>
          </a:p>
          <a:p>
            <a:pPr marL="540000" lvl="1" indent="-252000" algn="just">
              <a:buSzPct val="90000"/>
              <a:buFont typeface="+mj-lt"/>
              <a:buAutoNum type="arabicParenR"/>
            </a:pPr>
            <a:r>
              <a:rPr lang="el-GR" sz="2000" dirty="0" err="1" smtClean="0"/>
              <a:t>Αρωματοθραπευτική</a:t>
            </a:r>
            <a:endParaRPr lang="el-GR" sz="2000" dirty="0" smtClean="0"/>
          </a:p>
          <a:p>
            <a:pPr marL="540000" lvl="1" indent="-252000" algn="just">
              <a:buSzPct val="90000"/>
              <a:buFont typeface="+mj-lt"/>
              <a:buAutoNum type="arabicParenR"/>
            </a:pPr>
            <a:r>
              <a:rPr lang="el-GR" sz="2000" dirty="0" smtClean="0"/>
              <a:t>Λεμφική</a:t>
            </a:r>
          </a:p>
          <a:p>
            <a:pPr marL="540000" lvl="1" indent="-252000" algn="just">
              <a:buSzPct val="90000"/>
              <a:buFont typeface="+mj-lt"/>
              <a:buAutoNum type="arabicParenR"/>
            </a:pPr>
            <a:r>
              <a:rPr lang="el-GR" sz="2000" dirty="0" err="1" smtClean="0"/>
              <a:t>Σιάτσου</a:t>
            </a:r>
            <a:r>
              <a:rPr lang="el-GR" sz="2000" dirty="0" smtClean="0"/>
              <a:t> (</a:t>
            </a:r>
            <a:r>
              <a:rPr lang="en-US" sz="2000" dirty="0" smtClean="0"/>
              <a:t>Shiatsu)</a:t>
            </a:r>
          </a:p>
          <a:p>
            <a:pPr marL="540000" lvl="1" indent="-252000" algn="just">
              <a:buSzPct val="90000"/>
              <a:buFont typeface="+mj-lt"/>
              <a:buAutoNum type="arabicParenR"/>
            </a:pPr>
            <a:r>
              <a:rPr lang="el-GR" sz="2000" dirty="0" err="1" smtClean="0"/>
              <a:t>Ρεζουβάνς</a:t>
            </a:r>
            <a:r>
              <a:rPr lang="el-GR" sz="2000" dirty="0" smtClean="0"/>
              <a:t> </a:t>
            </a:r>
            <a:r>
              <a:rPr lang="en-US" sz="2000" dirty="0" smtClean="0"/>
              <a:t>(</a:t>
            </a:r>
            <a:r>
              <a:rPr lang="en-US" sz="2000" dirty="0" err="1" smtClean="0"/>
              <a:t>rejuvance</a:t>
            </a:r>
            <a:r>
              <a:rPr lang="en-US" sz="2000" dirty="0" smtClean="0"/>
              <a:t>)</a:t>
            </a:r>
            <a:endParaRPr lang="el-GR" sz="2000" dirty="0" smtClean="0"/>
          </a:p>
          <a:p>
            <a:pPr marL="540000" lvl="1" indent="-252000" algn="just">
              <a:buSzPct val="90000"/>
              <a:buFont typeface="+mj-lt"/>
              <a:buAutoNum type="arabicParenR"/>
            </a:pPr>
            <a:r>
              <a:rPr lang="el-GR" sz="2000" dirty="0" err="1" smtClean="0"/>
              <a:t>Αγιουρβέδα</a:t>
            </a:r>
            <a:r>
              <a:rPr lang="en-US" sz="2000" dirty="0" smtClean="0"/>
              <a:t> (</a:t>
            </a:r>
            <a:r>
              <a:rPr lang="en-US" sz="2000" dirty="0" err="1" smtClean="0"/>
              <a:t>ayurveda</a:t>
            </a:r>
            <a:r>
              <a:rPr lang="en-US" sz="2000" dirty="0" smtClean="0"/>
              <a:t>)</a:t>
            </a:r>
            <a:endParaRPr lang="el-GR" sz="2000" dirty="0" smtClean="0"/>
          </a:p>
          <a:p>
            <a:pPr marL="708660" lvl="1" indent="-342900" algn="just">
              <a:buFont typeface="+mj-lt"/>
              <a:buAutoNum type="arabicParenR"/>
            </a:pPr>
            <a:endParaRPr lang="el-GR" sz="17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Αποτελεσματα</a:t>
            </a:r>
            <a:r>
              <a:rPr lang="el-GR" dirty="0" smtClean="0"/>
              <a:t> </a:t>
            </a:r>
            <a:r>
              <a:rPr lang="el-GR" dirty="0" err="1" smtClean="0"/>
              <a:t>μαλαξησ</a:t>
            </a:r>
            <a:r>
              <a:rPr lang="el-GR" dirty="0" smtClean="0"/>
              <a:t> </a:t>
            </a:r>
            <a:r>
              <a:rPr lang="el-GR" dirty="0" err="1" smtClean="0"/>
              <a:t>προσωπου</a:t>
            </a:r>
            <a:endParaRPr lang="el-GR" dirty="0"/>
          </a:p>
        </p:txBody>
      </p:sp>
      <p:sp>
        <p:nvSpPr>
          <p:cNvPr id="3" name="2 - Θέση περιεχομένου"/>
          <p:cNvSpPr>
            <a:spLocks noGrp="1"/>
          </p:cNvSpPr>
          <p:nvPr>
            <p:ph sz="quarter" idx="1"/>
          </p:nvPr>
        </p:nvSpPr>
        <p:spPr>
          <a:xfrm>
            <a:off x="539552" y="836712"/>
            <a:ext cx="7467600" cy="4320480"/>
          </a:xfrm>
          <a:ln>
            <a:noFill/>
          </a:ln>
        </p:spPr>
        <p:txBody>
          <a:bodyPr/>
          <a:lstStyle/>
          <a:p>
            <a:pPr marL="252000" indent="-252000" algn="just">
              <a:buSzPct val="90000"/>
              <a:buFont typeface="+mj-lt"/>
              <a:buAutoNum type="arabicParenR"/>
            </a:pPr>
            <a:r>
              <a:rPr lang="el-GR" sz="2000" dirty="0" smtClean="0"/>
              <a:t>Αύξηση της κυκλοφορίας του αίματος και της λέμφου. Οι τοξίνες απομακρύνονται και ταυτόχρονα έρχονται στην περιοχή περισσότερες θρεπτικές ουσίες και οξυγόνο που βοηθάνε τα κύτταρα να λειτουργήσουν καλύτερα.</a:t>
            </a:r>
          </a:p>
          <a:p>
            <a:pPr marL="252000" indent="-252000" algn="just">
              <a:buSzPct val="90000"/>
              <a:buFont typeface="+mj-lt"/>
              <a:buAutoNum type="arabicParenR"/>
            </a:pPr>
            <a:r>
              <a:rPr lang="el-GR" sz="2000" dirty="0" smtClean="0"/>
              <a:t>Βελτίωση της παραγωγής του κολλαγόνου και της </a:t>
            </a:r>
            <a:r>
              <a:rPr lang="el-GR" sz="2000" dirty="0" err="1" smtClean="0"/>
              <a:t>ελαστίνης</a:t>
            </a:r>
            <a:r>
              <a:rPr lang="el-GR" sz="2000" dirty="0" smtClean="0"/>
              <a:t>.</a:t>
            </a:r>
          </a:p>
          <a:p>
            <a:pPr marL="252000" indent="-252000" algn="just">
              <a:buSzPct val="90000"/>
              <a:buFont typeface="+mj-lt"/>
              <a:buAutoNum type="arabicParenR"/>
            </a:pPr>
            <a:r>
              <a:rPr lang="el-GR" sz="2000" dirty="0" smtClean="0"/>
              <a:t>Καλύτερη απορρόφηση του προϊόντος που χρησιμοποιούμε.</a:t>
            </a:r>
          </a:p>
          <a:p>
            <a:pPr marL="252000" indent="-252000" algn="just">
              <a:buSzPct val="90000"/>
              <a:buFont typeface="+mj-lt"/>
              <a:buAutoNum type="arabicParenR"/>
            </a:pPr>
            <a:r>
              <a:rPr lang="el-GR" sz="2000" dirty="0" smtClean="0"/>
              <a:t>Αύξηση των επιπέδων υγρασίας της επιδερμίδας με αποτέλεσμα να γίνεται πιο ελαστική.</a:t>
            </a:r>
          </a:p>
          <a:p>
            <a:pPr marL="252000" indent="-252000" algn="just">
              <a:buSzPct val="90000"/>
              <a:buFont typeface="+mj-lt"/>
              <a:buAutoNum type="arabicParenR"/>
            </a:pPr>
            <a:r>
              <a:rPr lang="el-GR" sz="2000" dirty="0" smtClean="0"/>
              <a:t>Αύξηση της ταχύτητας ανανέωσης των κυττάρων της κερατίνης.</a:t>
            </a:r>
          </a:p>
          <a:p>
            <a:pPr marL="252000" indent="-252000" algn="just">
              <a:buSzPct val="90000"/>
              <a:buFont typeface="+mj-lt"/>
              <a:buAutoNum type="arabicParenR"/>
            </a:pPr>
            <a:r>
              <a:rPr lang="el-GR" sz="2000" dirty="0" smtClean="0"/>
              <a:t>Χαλάρωση των μυϊκών συσπάσεων και του πόνου.</a:t>
            </a:r>
          </a:p>
          <a:p>
            <a:pPr marL="252000" indent="-252000" algn="just">
              <a:buSzPct val="90000"/>
              <a:buFont typeface="+mj-lt"/>
              <a:buAutoNum type="arabicParenR"/>
            </a:pPr>
            <a:r>
              <a:rPr lang="el-GR" sz="2000" dirty="0" smtClean="0"/>
              <a:t>Μείωση του </a:t>
            </a:r>
            <a:r>
              <a:rPr lang="en-US" sz="2000" dirty="0" smtClean="0"/>
              <a:t>stress</a:t>
            </a:r>
            <a:r>
              <a:rPr lang="el-GR" sz="2000" dirty="0" smtClean="0"/>
              <a:t>, βελτίωση της διάθεσης και της ποιότητας του ύπνου.</a:t>
            </a:r>
          </a:p>
          <a:p>
            <a:pPr>
              <a:buNone/>
            </a:pPr>
            <a:endParaRPr lang="el-GR" dirty="0"/>
          </a:p>
        </p:txBody>
      </p:sp>
      <p:sp>
        <p:nvSpPr>
          <p:cNvPr id="4" name="3 - TextBox"/>
          <p:cNvSpPr txBox="1"/>
          <p:nvPr/>
        </p:nvSpPr>
        <p:spPr>
          <a:xfrm>
            <a:off x="899592" y="5229200"/>
            <a:ext cx="6912768" cy="1323439"/>
          </a:xfrm>
          <a:prstGeom prst="rect">
            <a:avLst/>
          </a:prstGeom>
          <a:ln w="28575">
            <a:solidFill>
              <a:schemeClr val="accent6">
                <a:lumMod val="75000"/>
              </a:schemeClr>
            </a:solidFill>
          </a:ln>
          <a:effectLst>
            <a:outerShdw blurRad="63500" sx="102000" sy="102000" algn="ctr"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dirty="0" smtClean="0"/>
              <a:t>Όλα τα παραπάνω συντελούν στην βελτίωση της όψης του δέρματος.  Τα σημάδια του χρόνου καθυστερούν να εμφανιστούν ενώ όσα υπάρχουν απαλύνονται με αποτέλεσμα το πρόσωπο να αποκτά λαμπερή και νεανική όψη</a:t>
            </a: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467600" cy="580926"/>
          </a:xfrm>
        </p:spPr>
        <p:txBody>
          <a:bodyPr/>
          <a:lstStyle/>
          <a:p>
            <a:pPr algn="ctr"/>
            <a:r>
              <a:rPr lang="el-GR" dirty="0" err="1" smtClean="0"/>
              <a:t>βασικοι</a:t>
            </a:r>
            <a:r>
              <a:rPr lang="el-GR" dirty="0" smtClean="0"/>
              <a:t> </a:t>
            </a:r>
            <a:r>
              <a:rPr lang="el-GR" dirty="0" err="1" smtClean="0"/>
              <a:t>μυεσ</a:t>
            </a:r>
            <a:r>
              <a:rPr lang="el-GR" dirty="0" smtClean="0"/>
              <a:t> του </a:t>
            </a:r>
            <a:r>
              <a:rPr lang="el-GR" dirty="0" err="1" smtClean="0"/>
              <a:t>προσωπου</a:t>
            </a:r>
            <a:r>
              <a:rPr lang="el-GR" dirty="0" smtClean="0"/>
              <a:t> και του </a:t>
            </a:r>
            <a:r>
              <a:rPr lang="el-GR" dirty="0" err="1" smtClean="0"/>
              <a:t>λαιμου</a:t>
            </a:r>
            <a:endParaRPr lang="el-GR" dirty="0"/>
          </a:p>
        </p:txBody>
      </p:sp>
      <p:sp>
        <p:nvSpPr>
          <p:cNvPr id="3" name="2 - Θέση περιεχομένου"/>
          <p:cNvSpPr>
            <a:spLocks noGrp="1"/>
          </p:cNvSpPr>
          <p:nvPr>
            <p:ph sz="quarter" idx="1"/>
          </p:nvPr>
        </p:nvSpPr>
        <p:spPr>
          <a:xfrm>
            <a:off x="539552" y="548680"/>
            <a:ext cx="7467600" cy="4873752"/>
          </a:xfrm>
        </p:spPr>
        <p:txBody>
          <a:bodyPr>
            <a:normAutofit/>
          </a:bodyPr>
          <a:lstStyle/>
          <a:p>
            <a:pPr marL="0" indent="0" algn="just">
              <a:buNone/>
            </a:pPr>
            <a:r>
              <a:rPr lang="el-GR" sz="2000" dirty="0" smtClean="0"/>
              <a:t>Απαραίτητη προϋπόθεση για την ορθή εκτέλεση των κινήσεων της μάλαξης είναι η γνώση της ανατομίας του προσώπου. Οι κινήσεις γίνονται σύμφωνα με τη φορά των μυών του προσώπου.</a:t>
            </a:r>
            <a:endParaRPr lang="el-GR" sz="2000" dirty="0"/>
          </a:p>
        </p:txBody>
      </p:sp>
      <p:pic>
        <p:nvPicPr>
          <p:cNvPr id="5" name="4 - Εικόνα" descr="anatomy-of-human-face-and-neck-muscles-stocktrek-images - Copy.jpg"/>
          <p:cNvPicPr>
            <a:picLocks noChangeAspect="1"/>
          </p:cNvPicPr>
          <p:nvPr/>
        </p:nvPicPr>
        <p:blipFill>
          <a:blip r:embed="rId3" cstate="print"/>
          <a:stretch>
            <a:fillRect/>
          </a:stretch>
        </p:blipFill>
        <p:spPr>
          <a:xfrm>
            <a:off x="2123728" y="1772816"/>
            <a:ext cx="4968552" cy="496855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Προϊοντα</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764704"/>
            <a:ext cx="7467600" cy="5688632"/>
          </a:xfrm>
        </p:spPr>
        <p:txBody>
          <a:bodyPr>
            <a:normAutofit fontScale="92500" lnSpcReduction="10000"/>
          </a:bodyPr>
          <a:lstStyle/>
          <a:p>
            <a:pPr marL="0" lvl="1" indent="0" algn="just">
              <a:spcBef>
                <a:spcPts val="0"/>
              </a:spcBef>
              <a:spcAft>
                <a:spcPts val="600"/>
              </a:spcAft>
              <a:buNone/>
            </a:pPr>
            <a:r>
              <a:rPr lang="el-GR" sz="2200" dirty="0" smtClean="0"/>
              <a:t>Οποιοδήποτε προϊόν χρησιμοποιήσουμε για να κάνουμε μάλαξη θα πρέπει να έχει δύο βασικές ιδιότητες</a:t>
            </a:r>
            <a:r>
              <a:rPr lang="en-US" sz="2200" dirty="0" smtClean="0"/>
              <a:t>:</a:t>
            </a:r>
          </a:p>
          <a:p>
            <a:pPr marL="180000" lvl="1" indent="-252000" algn="just">
              <a:spcBef>
                <a:spcPts val="0"/>
              </a:spcBef>
              <a:spcAft>
                <a:spcPts val="600"/>
              </a:spcAft>
              <a:buFont typeface="+mj-lt"/>
              <a:buAutoNum type="arabicPeriod"/>
            </a:pPr>
            <a:r>
              <a:rPr lang="el-GR" sz="2200" dirty="0" smtClean="0"/>
              <a:t>Να βοηθάει τα χέρια μας να γλιστρούν.</a:t>
            </a:r>
          </a:p>
          <a:p>
            <a:pPr marL="180000" lvl="1" indent="-252000" algn="just">
              <a:spcBef>
                <a:spcPts val="0"/>
              </a:spcBef>
              <a:spcAft>
                <a:spcPts val="600"/>
              </a:spcAft>
              <a:buFont typeface="+mj-lt"/>
              <a:buAutoNum type="arabicPeriod"/>
            </a:pPr>
            <a:r>
              <a:rPr lang="el-GR" sz="2200" dirty="0" smtClean="0"/>
              <a:t>Να μην απορροφάτε γρήγορα.</a:t>
            </a:r>
          </a:p>
          <a:p>
            <a:pPr marL="0" lvl="1" indent="0" algn="just">
              <a:spcBef>
                <a:spcPts val="0"/>
              </a:spcBef>
              <a:spcAft>
                <a:spcPts val="600"/>
              </a:spcAft>
              <a:buNone/>
            </a:pPr>
            <a:r>
              <a:rPr lang="el-GR" sz="2200" dirty="0" smtClean="0"/>
              <a:t>Τα κυριότερα προϊόντα που χρησιμοποιούμε στο πρόσωπο είναι</a:t>
            </a:r>
            <a:r>
              <a:rPr lang="en-US" sz="2200" dirty="0" smtClean="0"/>
              <a:t>:</a:t>
            </a:r>
            <a:endParaRPr lang="el-GR" sz="2200" dirty="0" smtClean="0"/>
          </a:p>
          <a:p>
            <a:pPr marL="273600" lvl="1" indent="-273600" algn="just">
              <a:spcBef>
                <a:spcPts val="0"/>
              </a:spcBef>
              <a:spcAft>
                <a:spcPts val="600"/>
              </a:spcAft>
              <a:buClr>
                <a:srgbClr val="FE8637"/>
              </a:buClr>
              <a:buFont typeface="Wingdings" pitchFamily="2" charset="2"/>
              <a:buChar char="Ø"/>
            </a:pPr>
            <a:r>
              <a:rPr lang="el-GR" sz="2200" u="sng" dirty="0" smtClean="0">
                <a:solidFill>
                  <a:prstClr val="black"/>
                </a:solidFill>
              </a:rPr>
              <a:t>Κρέμες</a:t>
            </a:r>
            <a:r>
              <a:rPr lang="en-US" sz="2200" dirty="0" smtClean="0">
                <a:solidFill>
                  <a:prstClr val="black"/>
                </a:solidFill>
              </a:rPr>
              <a:t>: </a:t>
            </a:r>
            <a:r>
              <a:rPr lang="el-GR" sz="2200" dirty="0" smtClean="0">
                <a:solidFill>
                  <a:prstClr val="black"/>
                </a:solidFill>
              </a:rPr>
              <a:t>είναι λιπαρής φύσεως και περιέχουν διάφορα συστατικά όπως υγραντικές και μαλακτικές ουσίες, βιταμίνες κτλ.</a:t>
            </a:r>
            <a:endParaRPr lang="el-GR" sz="2200" dirty="0" smtClean="0"/>
          </a:p>
          <a:p>
            <a:pPr algn="just">
              <a:spcBef>
                <a:spcPts val="0"/>
              </a:spcBef>
              <a:spcAft>
                <a:spcPts val="600"/>
              </a:spcAft>
              <a:buFont typeface="Wingdings" pitchFamily="2" charset="2"/>
              <a:buChar char="Ø"/>
            </a:pPr>
            <a:r>
              <a:rPr lang="el-GR" sz="2200" u="sng" dirty="0" smtClean="0"/>
              <a:t>Λάδια</a:t>
            </a:r>
            <a:r>
              <a:rPr lang="en-US" sz="2200" dirty="0" smtClean="0"/>
              <a:t>:</a:t>
            </a:r>
            <a:r>
              <a:rPr lang="el-GR" sz="2200" dirty="0" smtClean="0"/>
              <a:t> Είναι προϊόντα που χρησιμοποιούμε κατά κύριο λόγο στο σώμα. Μπορούμε να χρησιμοποιήσουμε τα εξής λάδια</a:t>
            </a:r>
            <a:r>
              <a:rPr lang="en-US" sz="2200" dirty="0" smtClean="0"/>
              <a:t>:</a:t>
            </a:r>
          </a:p>
          <a:p>
            <a:pPr lvl="1" algn="just">
              <a:spcBef>
                <a:spcPts val="0"/>
              </a:spcBef>
              <a:spcAft>
                <a:spcPts val="600"/>
              </a:spcAft>
              <a:buFont typeface="Wingdings" pitchFamily="2" charset="2"/>
              <a:buChar char="v"/>
            </a:pPr>
            <a:r>
              <a:rPr lang="el-GR" sz="2200" u="sng" dirty="0" smtClean="0"/>
              <a:t>Φυτικά λάδια</a:t>
            </a:r>
            <a:r>
              <a:rPr lang="en-US" sz="2200" dirty="0" smtClean="0"/>
              <a:t>:</a:t>
            </a:r>
            <a:r>
              <a:rPr lang="el-GR" sz="2200" dirty="0" smtClean="0"/>
              <a:t> (αμυγδαλέλαιο, λάδι καρύδας, λάδι αβοκάντο, </a:t>
            </a:r>
            <a:r>
              <a:rPr lang="el-GR" sz="2200" dirty="0" err="1" smtClean="0"/>
              <a:t>σιτέλαιο</a:t>
            </a:r>
            <a:r>
              <a:rPr lang="en-US" sz="2200" dirty="0" smtClean="0"/>
              <a:t>, jojoba oil</a:t>
            </a:r>
            <a:r>
              <a:rPr lang="el-GR" sz="2200" dirty="0" smtClean="0"/>
              <a:t>).</a:t>
            </a:r>
            <a:r>
              <a:rPr lang="en-US" sz="2200" dirty="0" smtClean="0"/>
              <a:t> </a:t>
            </a:r>
            <a:r>
              <a:rPr lang="el-GR" sz="2200" dirty="0" smtClean="0"/>
              <a:t>Προσφέρουν πολλά θρεπτικά συστατικά στο δέρμα και μπορούμε να τα αναμείξουμε με αιθέρια έλαια.</a:t>
            </a:r>
          </a:p>
          <a:p>
            <a:pPr lvl="1" algn="just">
              <a:spcBef>
                <a:spcPts val="0"/>
              </a:spcBef>
              <a:spcAft>
                <a:spcPts val="600"/>
              </a:spcAft>
              <a:buFont typeface="Wingdings" pitchFamily="2" charset="2"/>
              <a:buChar char="v"/>
            </a:pPr>
            <a:r>
              <a:rPr lang="el-GR" sz="2200" u="sng" dirty="0" smtClean="0"/>
              <a:t>Αιθέρια έλαια</a:t>
            </a:r>
            <a:r>
              <a:rPr lang="en-US" sz="2200" dirty="0" smtClean="0"/>
              <a:t>: </a:t>
            </a:r>
            <a:r>
              <a:rPr lang="el-GR" sz="2200" dirty="0" smtClean="0"/>
              <a:t>είναι αρωματικές ουσίες με λιπαρή σύσταση που έχουν θεραπευτική δράση.</a:t>
            </a:r>
          </a:p>
          <a:p>
            <a:pPr lvl="1" algn="just">
              <a:spcBef>
                <a:spcPts val="0"/>
              </a:spcBef>
              <a:spcAft>
                <a:spcPts val="600"/>
              </a:spcAft>
              <a:buFont typeface="Wingdings" pitchFamily="2" charset="2"/>
              <a:buChar char="v"/>
            </a:pPr>
            <a:r>
              <a:rPr lang="el-GR" sz="2200" u="sng" dirty="0" smtClean="0"/>
              <a:t>Παραφινέλαιο</a:t>
            </a:r>
            <a:r>
              <a:rPr lang="en-US" sz="2200" dirty="0" smtClean="0"/>
              <a:t>:</a:t>
            </a:r>
            <a:r>
              <a:rPr lang="el-GR" sz="2200" dirty="0" smtClean="0"/>
              <a:t> είναι το πιο οικονομικό λάδι, δεν προσφέρει κανένα θρεπτικό συστατικό στο δέρμα και επειδή είναι αρκετά λιπαρό δεν προτιμάται για το πρόσωπο.</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116632"/>
            <a:ext cx="7467600" cy="580926"/>
          </a:xfrm>
        </p:spPr>
        <p:txBody>
          <a:bodyPr/>
          <a:lstStyle/>
          <a:p>
            <a:pPr algn="ctr"/>
            <a:r>
              <a:rPr lang="el-GR" dirty="0" err="1" smtClean="0"/>
              <a:t>Προϊοντα</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611560" y="692696"/>
            <a:ext cx="7467600" cy="4873752"/>
          </a:xfrm>
        </p:spPr>
        <p:txBody>
          <a:bodyPr/>
          <a:lstStyle/>
          <a:p>
            <a:pPr marL="273600" lvl="1" algn="just">
              <a:spcAft>
                <a:spcPts val="600"/>
              </a:spcAft>
              <a:buFont typeface="Wingdings" pitchFamily="2" charset="2"/>
              <a:buChar char="Ø"/>
            </a:pPr>
            <a:r>
              <a:rPr lang="el-GR" sz="2000" u="sng" dirty="0" smtClean="0"/>
              <a:t>Πομάδες</a:t>
            </a:r>
            <a:r>
              <a:rPr lang="en-US" sz="2000" dirty="0" smtClean="0"/>
              <a:t>:</a:t>
            </a:r>
            <a:r>
              <a:rPr lang="el-GR" sz="2000" dirty="0" smtClean="0"/>
              <a:t> είναι πολύ λιπαρά προϊόντα με βάση τη βαζελίνη και λόγω της κολλώδους  και λιπαρής σύστασης δεν προτιμώνται στο πρόσωπο.</a:t>
            </a:r>
            <a:endParaRPr lang="en-US" sz="2000" dirty="0" smtClean="0"/>
          </a:p>
          <a:p>
            <a:pPr marL="273600" lvl="1" algn="just">
              <a:spcAft>
                <a:spcPts val="600"/>
              </a:spcAft>
              <a:buFont typeface="Wingdings" pitchFamily="2" charset="2"/>
              <a:buChar char="Ø"/>
            </a:pPr>
            <a:r>
              <a:rPr lang="el-GR" sz="2000" u="sng" dirty="0" smtClean="0"/>
              <a:t>Οροί</a:t>
            </a:r>
            <a:r>
              <a:rPr lang="en-US" sz="2000" dirty="0" smtClean="0"/>
              <a:t>:</a:t>
            </a:r>
            <a:r>
              <a:rPr lang="el-GR" sz="2000" dirty="0" smtClean="0"/>
              <a:t> Οι οροί είναι υδατικά διαλύματα με υψηλή περιεκτικότητα σε δραστικές ουσίες. Απορροφώνται πολύ γρήγορα και δεν είναι εύχρηστα για μάλαξη αλλά τα χρησιμοποιούμε για να δώσουμε επιπλέον δραστικά στοιχεία στο δέρμα.</a:t>
            </a:r>
          </a:p>
          <a:p>
            <a:pPr marL="273600" lvl="1" algn="just">
              <a:spcAft>
                <a:spcPts val="600"/>
              </a:spcAft>
              <a:buFont typeface="Wingdings" pitchFamily="2" charset="2"/>
              <a:buChar char="Ø"/>
            </a:pPr>
            <a:r>
              <a:rPr lang="el-GR" sz="2000" u="sng" dirty="0" smtClean="0"/>
              <a:t>Αμπούλες</a:t>
            </a:r>
            <a:r>
              <a:rPr lang="en-US" sz="2000" dirty="0" smtClean="0"/>
              <a:t>:</a:t>
            </a:r>
            <a:r>
              <a:rPr lang="el-GR" sz="2000" dirty="0" smtClean="0"/>
              <a:t> Αμπούλες: είναι προϊόντα με ποικίλη μορφή όπως </a:t>
            </a:r>
            <a:r>
              <a:rPr lang="el-GR" sz="2000" dirty="0" err="1" smtClean="0"/>
              <a:t>γαλακτωματοποιημένες</a:t>
            </a:r>
            <a:r>
              <a:rPr lang="el-GR" sz="2000" dirty="0" smtClean="0"/>
              <a:t>  λοσιόν, οροί, αιθέρια έλαια που είναι συσκευασμένα σε αμπούλες για να μην αλλοιώνονται.</a:t>
            </a:r>
          </a:p>
          <a:p>
            <a:pPr marL="273600" lvl="1" algn="just">
              <a:spcAft>
                <a:spcPts val="600"/>
              </a:spcAft>
              <a:buFont typeface="Wingdings" pitchFamily="2" charset="2"/>
              <a:buChar char="Ø"/>
            </a:pPr>
            <a:endParaRPr lang="el-GR" sz="2000"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Χαρακτηριστικα</a:t>
            </a:r>
            <a:r>
              <a:rPr lang="el-GR" dirty="0" smtClean="0"/>
              <a:t> των </a:t>
            </a:r>
            <a:r>
              <a:rPr lang="el-GR" dirty="0" err="1" smtClean="0"/>
              <a:t>χειρισμων</a:t>
            </a:r>
            <a:endParaRPr lang="el-GR" dirty="0"/>
          </a:p>
        </p:txBody>
      </p:sp>
      <p:sp>
        <p:nvSpPr>
          <p:cNvPr id="3" name="2 - Θέση περιεχομένου"/>
          <p:cNvSpPr>
            <a:spLocks noGrp="1"/>
          </p:cNvSpPr>
          <p:nvPr>
            <p:ph sz="quarter" idx="1"/>
          </p:nvPr>
        </p:nvSpPr>
        <p:spPr>
          <a:xfrm>
            <a:off x="467544" y="836712"/>
            <a:ext cx="7467600" cy="4104456"/>
          </a:xfrm>
        </p:spPr>
        <p:txBody>
          <a:bodyPr>
            <a:normAutofit lnSpcReduction="10000"/>
          </a:bodyPr>
          <a:lstStyle/>
          <a:p>
            <a:pPr algn="just">
              <a:buFont typeface="Wingdings" pitchFamily="2" charset="2"/>
              <a:buChar char="Ø"/>
            </a:pPr>
            <a:r>
              <a:rPr lang="el-GR" sz="2000" dirty="0" smtClean="0"/>
              <a:t>Ξεκινάμε με κινήσεις που έχουν ελαφριά πίεση (θωπείες) που βαθμιαία αυξάνει. Στη συνέχεια η πίεση ελαττώνεται βαθμιαία και τελειώνουμε με χαλαρές κινήσεις. Σε καμία περίπτωση δεν θα πρέπει να προκαλούμε πόνο.</a:t>
            </a:r>
          </a:p>
          <a:p>
            <a:pPr algn="just">
              <a:buFont typeface="Wingdings" pitchFamily="2" charset="2"/>
              <a:buChar char="Ø"/>
            </a:pPr>
            <a:r>
              <a:rPr lang="el-GR" sz="2000" dirty="0" smtClean="0"/>
              <a:t>Οι κινήσεις γίνονται από κάτω προς τα πάνω και από μέσα προς τα έξω σύμφωνα με τη φορά των μυών.</a:t>
            </a:r>
          </a:p>
          <a:p>
            <a:pPr algn="just">
              <a:buFont typeface="Wingdings" pitchFamily="2" charset="2"/>
              <a:buChar char="Ø"/>
            </a:pPr>
            <a:r>
              <a:rPr lang="el-GR" sz="2000" dirty="0" smtClean="0"/>
              <a:t>Η ταχύτητα μας θα πρέπει να είναι αργή και να διατηρούμε σταθερό ρυθμό από την αρχή μέχρι το τέλος.</a:t>
            </a:r>
          </a:p>
          <a:p>
            <a:pPr algn="just">
              <a:buFont typeface="Wingdings" pitchFamily="2" charset="2"/>
              <a:buChar char="Ø"/>
            </a:pPr>
            <a:r>
              <a:rPr lang="el-GR" sz="2000" dirty="0" smtClean="0"/>
              <a:t>Δεν κάνουμε μάλαξη στην περιοχή του θυρεοειδή.</a:t>
            </a:r>
          </a:p>
          <a:p>
            <a:pPr algn="just">
              <a:buFont typeface="Wingdings" pitchFamily="2" charset="2"/>
              <a:buChar char="Ø"/>
            </a:pPr>
            <a:r>
              <a:rPr lang="el-GR" sz="2000" dirty="0" smtClean="0"/>
              <a:t>Δεν χάνουμε ποτέ την επαφή με τον πελάτη.</a:t>
            </a:r>
          </a:p>
          <a:p>
            <a:pPr algn="just">
              <a:buFont typeface="Wingdings" pitchFamily="2" charset="2"/>
              <a:buChar char="Ø"/>
            </a:pPr>
            <a:r>
              <a:rPr lang="el-GR" sz="2000" dirty="0" smtClean="0"/>
              <a:t>Οι κινήσεις επιστροφής είναι πάντα θωπείες.</a:t>
            </a:r>
          </a:p>
          <a:p>
            <a:pPr algn="just">
              <a:buFont typeface="Wingdings" pitchFamily="2" charset="2"/>
              <a:buChar char="Ø"/>
            </a:pPr>
            <a:r>
              <a:rPr lang="el-GR" sz="2000" dirty="0" smtClean="0"/>
              <a:t>Επαναλαμβάνουμε κάθε κίνηση 3-4 φορές.</a:t>
            </a:r>
          </a:p>
        </p:txBody>
      </p:sp>
      <p:sp>
        <p:nvSpPr>
          <p:cNvPr id="4" name="3 - TextBox"/>
          <p:cNvSpPr txBox="1"/>
          <p:nvPr/>
        </p:nvSpPr>
        <p:spPr>
          <a:xfrm>
            <a:off x="683568" y="4941168"/>
            <a:ext cx="7344816" cy="1323439"/>
          </a:xfrm>
          <a:prstGeom prst="rect">
            <a:avLst/>
          </a:prstGeom>
          <a:ln w="28575"/>
          <a:effectLst>
            <a:outerShdw blurRad="63500" sx="102000" sy="102000" algn="ctr"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dirty="0" smtClean="0"/>
              <a:t>Για να τα πετύχουμε αυτά θα πρέπει να είμαστε </a:t>
            </a:r>
            <a:r>
              <a:rPr lang="el-GR" sz="2000" b="1" dirty="0" smtClean="0"/>
              <a:t>απόλυτα συγκεντρωμένοι </a:t>
            </a:r>
            <a:r>
              <a:rPr lang="el-GR" sz="2000" dirty="0" smtClean="0"/>
              <a:t>σε αυτό που κάνουμε. Αν υπάρχει φασαρία στο χώρο που μας αποσπά την προσοχή ή αν κάνουμε αρνητικές σκέψεις τότε δεν θα έχουμε καλό αποτέλεσμα</a:t>
            </a:r>
            <a:endParaRPr lang="el-G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Τεχνικη</a:t>
            </a:r>
            <a:r>
              <a:rPr lang="el-GR" dirty="0" smtClean="0"/>
              <a:t> και </a:t>
            </a:r>
            <a:r>
              <a:rPr lang="el-GR" dirty="0" err="1" smtClean="0"/>
              <a:t>κινησεισ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908720"/>
            <a:ext cx="7467600" cy="5544616"/>
          </a:xfrm>
        </p:spPr>
        <p:txBody>
          <a:bodyPr>
            <a:normAutofit fontScale="85000" lnSpcReduction="20000"/>
          </a:bodyPr>
          <a:lstStyle/>
          <a:p>
            <a:pPr algn="just">
              <a:buNone/>
            </a:pPr>
            <a:r>
              <a:rPr lang="el-GR" dirty="0" smtClean="0"/>
              <a:t>Οι χειρισμοί της μάλαξης διακρίνονται σε</a:t>
            </a:r>
            <a:r>
              <a:rPr lang="en-US" dirty="0" smtClean="0"/>
              <a:t>:</a:t>
            </a:r>
          </a:p>
          <a:p>
            <a:pPr marL="360000" indent="-360000" algn="just">
              <a:buSzPct val="90000"/>
              <a:buFont typeface="+mj-lt"/>
              <a:buAutoNum type="romanUcPeriod"/>
            </a:pPr>
            <a:r>
              <a:rPr lang="el-GR" dirty="0" smtClean="0"/>
              <a:t>Πιέσεις</a:t>
            </a:r>
          </a:p>
          <a:p>
            <a:pPr marL="360000" indent="-360000" algn="just">
              <a:buSzPct val="90000"/>
              <a:buFont typeface="+mj-lt"/>
              <a:buAutoNum type="romanUcPeriod"/>
            </a:pPr>
            <a:r>
              <a:rPr lang="el-GR" dirty="0" smtClean="0"/>
              <a:t>Πλήξεις</a:t>
            </a:r>
          </a:p>
          <a:p>
            <a:pPr marL="360000" indent="-360000" algn="just">
              <a:spcAft>
                <a:spcPts val="600"/>
              </a:spcAft>
              <a:buSzPct val="90000"/>
              <a:buFont typeface="+mj-lt"/>
              <a:buAutoNum type="romanUcPeriod"/>
            </a:pPr>
            <a:r>
              <a:rPr lang="el-GR" dirty="0" smtClean="0"/>
              <a:t>Δονήσεις</a:t>
            </a:r>
          </a:p>
          <a:p>
            <a:pPr marL="457200" indent="-457200" algn="just">
              <a:buSzPct val="90000"/>
              <a:buNone/>
            </a:pPr>
            <a:r>
              <a:rPr lang="el-GR" dirty="0" smtClean="0"/>
              <a:t>Οι πιέσεις διακρίνονται σε</a:t>
            </a:r>
            <a:r>
              <a:rPr lang="en-US" dirty="0" smtClean="0"/>
              <a:t>:</a:t>
            </a:r>
          </a:p>
          <a:p>
            <a:pPr marL="360000" indent="-360000" algn="just">
              <a:buSzPct val="90000"/>
              <a:buFont typeface="+mj-lt"/>
              <a:buAutoNum type="arabicPeriod"/>
            </a:pPr>
            <a:r>
              <a:rPr lang="el-GR" u="sng" dirty="0" smtClean="0"/>
              <a:t>Θωπείες</a:t>
            </a:r>
            <a:r>
              <a:rPr lang="en-US" dirty="0" smtClean="0"/>
              <a:t>: </a:t>
            </a:r>
            <a:r>
              <a:rPr lang="el-GR" dirty="0" smtClean="0"/>
              <a:t>θωπεία σημαίνει χάδι. Είναι ο χειρισμός που χρησιμοποιούμε περισσότερο. Τα χέρια γλιστρούν απαλά πάνω στο δέρμα. Γίνονται με ολόκληρη την παλάμη ή μόνο με τα δάχτυλα.</a:t>
            </a:r>
          </a:p>
          <a:p>
            <a:pPr marL="360000" indent="-360000" algn="just">
              <a:buSzPct val="90000"/>
              <a:buFont typeface="+mj-lt"/>
              <a:buAutoNum type="arabicPeriod"/>
            </a:pPr>
            <a:r>
              <a:rPr lang="el-GR" u="sng" dirty="0" err="1" smtClean="0"/>
              <a:t>Ανάτριψεις</a:t>
            </a:r>
            <a:r>
              <a:rPr lang="en-US" dirty="0" smtClean="0"/>
              <a:t>:</a:t>
            </a:r>
            <a:r>
              <a:rPr lang="el-GR" dirty="0" smtClean="0"/>
              <a:t> γίνονται όπως και οι θωπείες αλλά με μεγαλύτερη πίεση. </a:t>
            </a:r>
          </a:p>
          <a:p>
            <a:pPr marL="360000" indent="-360000" algn="just">
              <a:buSzPct val="90000"/>
              <a:buFont typeface="+mj-lt"/>
              <a:buAutoNum type="arabicPeriod"/>
            </a:pPr>
            <a:r>
              <a:rPr lang="el-GR" u="sng" dirty="0" smtClean="0"/>
              <a:t>Κυκλικές </a:t>
            </a:r>
            <a:r>
              <a:rPr lang="el-GR" u="sng" dirty="0" err="1" smtClean="0"/>
              <a:t>ανατρίψεις</a:t>
            </a:r>
            <a:r>
              <a:rPr lang="en-US" dirty="0" smtClean="0"/>
              <a:t>: </a:t>
            </a:r>
            <a:r>
              <a:rPr lang="el-GR" dirty="0" smtClean="0"/>
              <a:t>γίνονται με ολόκληρη την παλάμη ή με τις άκρες των δακτύλων.</a:t>
            </a:r>
          </a:p>
          <a:p>
            <a:pPr marL="360000" indent="-360000" algn="just">
              <a:buSzPct val="90000"/>
              <a:buFont typeface="+mj-lt"/>
              <a:buAutoNum type="arabicPeriod"/>
            </a:pPr>
            <a:r>
              <a:rPr lang="el-GR" u="sng" dirty="0" smtClean="0"/>
              <a:t>Επιβολές (τοπικές πιέσεις)</a:t>
            </a:r>
            <a:r>
              <a:rPr lang="en-US" dirty="0" smtClean="0"/>
              <a:t>: </a:t>
            </a:r>
            <a:r>
              <a:rPr lang="el-GR" dirty="0" smtClean="0"/>
              <a:t>γίνονται με τα δάχτυλα ή όλη την παλάμη. Είναι δυνατός χειρισμός αλλά δεν πρέπει να προκαλεί πόνο.</a:t>
            </a:r>
          </a:p>
          <a:p>
            <a:pPr marL="360000" indent="-360000" algn="just">
              <a:buSzPct val="90000"/>
              <a:buFont typeface="+mj-lt"/>
              <a:buAutoNum type="arabicPeriod"/>
            </a:pPr>
            <a:r>
              <a:rPr lang="el-GR" u="sng" dirty="0" smtClean="0"/>
              <a:t>Ζυμώματα</a:t>
            </a:r>
            <a:r>
              <a:rPr lang="en-US" dirty="0" smtClean="0"/>
              <a:t>: </a:t>
            </a:r>
            <a:r>
              <a:rPr lang="el-GR" dirty="0" smtClean="0"/>
              <a:t>είναι </a:t>
            </a:r>
            <a:r>
              <a:rPr lang="el-GR" dirty="0" err="1" smtClean="0"/>
              <a:t>βαθείς</a:t>
            </a:r>
            <a:r>
              <a:rPr lang="el-GR" dirty="0" smtClean="0"/>
              <a:t> χειρισμοί γίνονται σε περιοχές όπου υπάρχει μεγάλη μυϊκή μάζα.</a:t>
            </a:r>
          </a:p>
          <a:p>
            <a:pPr marL="360000" indent="-360000">
              <a:buSzPct val="90000"/>
              <a:buFont typeface="+mj-lt"/>
              <a:buAutoNum type="arabicPeriod"/>
            </a:pPr>
            <a:endParaRPr lang="en-US" dirty="0" smtClean="0"/>
          </a:p>
          <a:p>
            <a:pPr marL="457200" indent="-457200">
              <a:buSzPct val="90000"/>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Τεχνικη</a:t>
            </a:r>
            <a:r>
              <a:rPr lang="el-GR" dirty="0" smtClean="0"/>
              <a:t> και </a:t>
            </a:r>
            <a:r>
              <a:rPr lang="el-GR" dirty="0" err="1" smtClean="0"/>
              <a:t>κινησεισ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611560" y="908720"/>
            <a:ext cx="7467600" cy="5544616"/>
          </a:xfrm>
        </p:spPr>
        <p:txBody>
          <a:bodyPr>
            <a:normAutofit/>
          </a:bodyPr>
          <a:lstStyle/>
          <a:p>
            <a:pPr marL="0" indent="0" algn="just">
              <a:buNone/>
            </a:pPr>
            <a:r>
              <a:rPr lang="el-GR" sz="2000" dirty="0" smtClean="0"/>
              <a:t>Στο πρόσωπο μπορούμε να εφαρμόσουμε τους εξής χειρισμούς πλήξεων</a:t>
            </a:r>
            <a:r>
              <a:rPr lang="en-US" sz="2000" dirty="0" smtClean="0"/>
              <a:t>:</a:t>
            </a:r>
            <a:r>
              <a:rPr lang="el-GR" sz="2000" dirty="0" smtClean="0"/>
              <a:t> </a:t>
            </a:r>
            <a:endParaRPr lang="en-US" sz="2000" dirty="0" smtClean="0"/>
          </a:p>
          <a:p>
            <a:pPr marL="360000" indent="-360000" algn="just">
              <a:buSzPct val="90000"/>
              <a:buFont typeface="+mj-lt"/>
              <a:buAutoNum type="arabicPeriod"/>
            </a:pPr>
            <a:r>
              <a:rPr lang="el-GR" sz="2000" u="sng" dirty="0" smtClean="0"/>
              <a:t>Πλαταγίσματα</a:t>
            </a:r>
            <a:r>
              <a:rPr lang="en-US" sz="2000" dirty="0" smtClean="0"/>
              <a:t>: </a:t>
            </a:r>
            <a:r>
              <a:rPr lang="el-GR" sz="2000" dirty="0" smtClean="0"/>
              <a:t>οι παλάμες είναι ανοικτές τα δάχτυλα ενωμένα και χτυπούν εναλλάξ τη </a:t>
            </a:r>
            <a:r>
              <a:rPr lang="el-GR" sz="2000" dirty="0" err="1" smtClean="0"/>
              <a:t>μαλασσόμενη</a:t>
            </a:r>
            <a:r>
              <a:rPr lang="el-GR" sz="2000" dirty="0" smtClean="0"/>
              <a:t> επιφάνεια.</a:t>
            </a:r>
          </a:p>
          <a:p>
            <a:pPr marL="360000" indent="-360000" algn="just">
              <a:buSzPct val="90000"/>
              <a:buFont typeface="+mj-lt"/>
              <a:buAutoNum type="arabicPeriod"/>
            </a:pPr>
            <a:r>
              <a:rPr lang="el-GR" sz="2000" u="sng" dirty="0" smtClean="0"/>
              <a:t>Δακτυλικές επικρούσεις</a:t>
            </a:r>
            <a:r>
              <a:rPr lang="en-US" sz="2000" dirty="0" smtClean="0"/>
              <a:t>:</a:t>
            </a:r>
            <a:r>
              <a:rPr lang="el-GR" sz="2000" dirty="0" smtClean="0"/>
              <a:t> γίνονται με τις άκρες των δακτύλων και χτυπάμε εναλλάξ την </a:t>
            </a:r>
            <a:r>
              <a:rPr lang="el-GR" sz="2000" dirty="0" err="1" smtClean="0"/>
              <a:t>μαλασσόμενη</a:t>
            </a:r>
            <a:r>
              <a:rPr lang="el-GR" sz="2000" dirty="0" smtClean="0"/>
              <a:t> επιφάνεια.</a:t>
            </a:r>
          </a:p>
          <a:p>
            <a:pPr marL="360000" indent="-360000" algn="just">
              <a:spcAft>
                <a:spcPts val="600"/>
              </a:spcAft>
              <a:buSzPct val="90000"/>
              <a:buFont typeface="+mj-lt"/>
              <a:buAutoNum type="arabicPeriod"/>
            </a:pPr>
            <a:r>
              <a:rPr lang="el-GR" sz="2000" u="sng" dirty="0" smtClean="0"/>
              <a:t>Λαβές ή τσιμπήματα</a:t>
            </a:r>
            <a:r>
              <a:rPr lang="en-US" sz="2000" dirty="0" smtClean="0"/>
              <a:t>: </a:t>
            </a:r>
            <a:r>
              <a:rPr lang="el-GR" sz="2000" dirty="0" smtClean="0"/>
              <a:t>εφαρμόζουμε τσιμπήματα ελαφρά και εναλλάξ.</a:t>
            </a:r>
          </a:p>
          <a:p>
            <a:pPr marL="0" indent="0" algn="just">
              <a:buSzPct val="90000"/>
              <a:buNone/>
            </a:pPr>
            <a:r>
              <a:rPr lang="el-GR" sz="2000" u="sng" dirty="0" smtClean="0"/>
              <a:t>Δονήσεις</a:t>
            </a:r>
            <a:r>
              <a:rPr lang="en-US" sz="2000" dirty="0" smtClean="0"/>
              <a:t>: </a:t>
            </a:r>
            <a:r>
              <a:rPr lang="el-GR" sz="2000" dirty="0" smtClean="0"/>
              <a:t>εφαρμόζονται με ολόκληρη την παλάμη με τα δάχτυλα.</a:t>
            </a:r>
          </a:p>
          <a:p>
            <a:pPr marL="457200" indent="-457200" algn="just">
              <a:buSzPct val="90000"/>
              <a:buNone/>
            </a:pPr>
            <a:endParaRPr lang="en-US" dirty="0" smtClean="0"/>
          </a:p>
          <a:p>
            <a:pPr marL="457200" indent="-457200">
              <a:buFont typeface="+mj-lt"/>
              <a:buAutoNum type="arabicPeriod"/>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631</TotalTime>
  <Words>1152</Words>
  <Application>Microsoft Office PowerPoint</Application>
  <PresentationFormat>Προβολή στην οθόνη (4:3)</PresentationFormat>
  <Paragraphs>103</Paragraphs>
  <Slides>12</Slides>
  <Notes>9</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Προεξοχή</vt:lpstr>
      <vt:lpstr>Μαλαξη προσωπου</vt:lpstr>
      <vt:lpstr>ορισμοσ – τυποι μαλαξησ προσωπου</vt:lpstr>
      <vt:lpstr>Αποτελεσματα μαλαξησ προσωπου</vt:lpstr>
      <vt:lpstr>βασικοι μυεσ του προσωπου και του λαιμου</vt:lpstr>
      <vt:lpstr>Προϊοντα μαλαξησ</vt:lpstr>
      <vt:lpstr>Προϊοντα μαλαξησ</vt:lpstr>
      <vt:lpstr>Χαρακτηριστικα των χειρισμων</vt:lpstr>
      <vt:lpstr>Τεχνικη και κινησεισ μαλαξησ</vt:lpstr>
      <vt:lpstr>Τεχνικη και κινησεισ μαλαξησ</vt:lpstr>
      <vt:lpstr>Υγιεινη τησ μαλαξησ</vt:lpstr>
      <vt:lpstr>Υγιεινη τησ μαλαξησ</vt:lpstr>
      <vt:lpstr>Αντενδειξεισ μαλαξησ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Μαλαξη προσωπου</dc:title>
  <dc:creator>Vaggelis</dc:creator>
  <cp:lastModifiedBy>Vaggelis</cp:lastModifiedBy>
  <cp:revision>62</cp:revision>
  <dcterms:created xsi:type="dcterms:W3CDTF">2018-11-18T16:28:55Z</dcterms:created>
  <dcterms:modified xsi:type="dcterms:W3CDTF">2018-12-09T18:46:50Z</dcterms:modified>
</cp:coreProperties>
</file>