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8" r:id="rId3"/>
    <p:sldId id="259" r:id="rId4"/>
    <p:sldId id="257" r:id="rId5"/>
    <p:sldId id="261" r:id="rId6"/>
    <p:sldId id="262" r:id="rId7"/>
    <p:sldId id="260" r:id="rId8"/>
    <p:sldId id="264" r:id="rId9"/>
    <p:sldId id="265" r:id="rId10"/>
    <p:sldId id="266" r:id="rId11"/>
    <p:sldId id="267" r:id="rId12"/>
    <p:sldId id="268" r:id="rId13"/>
    <p:sldId id="269" r:id="rId14"/>
    <p:sldId id="263" r:id="rId1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0" autoAdjust="0"/>
    <p:restoredTop sz="94710" autoAdjust="0"/>
  </p:normalViewPr>
  <p:slideViewPr>
    <p:cSldViewPr>
      <p:cViewPr varScale="1">
        <p:scale>
          <a:sx n="81" d="100"/>
          <a:sy n="81" d="100"/>
        </p:scale>
        <p:origin x="-102" y="-4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741080-0372-45CC-B1F7-6DBF435C5670}" type="datetimeFigureOut">
              <a:rPr lang="el-GR" smtClean="0"/>
              <a:pPr/>
              <a:t>9/1/2019</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00DB598-8283-4506-A4F8-ED81C202BCE2}"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B2BE7AC1-C34B-4403-9F7B-01D23453EBBD}" type="slidenum">
              <a:rPr lang="el-GR" smtClean="0"/>
              <a:pPr/>
              <a:t>2</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100DB598-8283-4506-A4F8-ED81C202BCE2}" type="slidenum">
              <a:rPr lang="el-GR" smtClean="0"/>
              <a:pPr/>
              <a:t>3</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B2BE7AC1-C34B-4403-9F7B-01D23453EBBD}" type="slidenum">
              <a:rPr lang="el-GR" smtClean="0"/>
              <a:pPr/>
              <a:t>7</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B2BE7AC1-C34B-4403-9F7B-01D23453EBBD}" type="slidenum">
              <a:rPr lang="el-GR" smtClean="0"/>
              <a:pPr/>
              <a:t>8</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l-GR" dirty="0"/>
          </a:p>
        </p:txBody>
      </p:sp>
      <p:sp>
        <p:nvSpPr>
          <p:cNvPr id="4" name="3 - Θέση αριθμού διαφάνειας"/>
          <p:cNvSpPr>
            <a:spLocks noGrp="1"/>
          </p:cNvSpPr>
          <p:nvPr>
            <p:ph type="sldNum" sz="quarter" idx="10"/>
          </p:nvPr>
        </p:nvSpPr>
        <p:spPr/>
        <p:txBody>
          <a:bodyPr/>
          <a:lstStyle/>
          <a:p>
            <a:fld id="{B2BE7AC1-C34B-4403-9F7B-01D23453EBBD}" type="slidenum">
              <a:rPr lang="el-GR" smtClean="0"/>
              <a:pPr/>
              <a:t>10</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7 - Τίτλος"/>
          <p:cNvSpPr>
            <a:spLocks noGrp="1"/>
          </p:cNvSpPr>
          <p:nvPr>
            <p:ph type="ctrTitle"/>
          </p:nvPr>
        </p:nvSpPr>
        <p:spPr>
          <a:xfrm>
            <a:off x="2286000" y="3124200"/>
            <a:ext cx="6172200" cy="1894362"/>
          </a:xfrm>
        </p:spPr>
        <p:txBody>
          <a:bodyPr/>
          <a:lstStyle>
            <a:lvl1pPr>
              <a:defRPr b="1"/>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bwMode="auto">
          <a:xfrm rot="5400000">
            <a:off x="7764621" y="1174097"/>
            <a:ext cx="2286000" cy="381000"/>
          </a:xfrm>
        </p:spPr>
        <p:txBody>
          <a:bodyPr/>
          <a:lstStyle/>
          <a:p>
            <a:fld id="{2342CEA3-3058-4D43-AE35-B3DA76CB4003}" type="datetimeFigureOut">
              <a:rPr lang="el-GR" smtClean="0"/>
              <a:pPr/>
              <a:t>9/1/2019</a:t>
            </a:fld>
            <a:endParaRPr lang="el-GR"/>
          </a:p>
        </p:txBody>
      </p:sp>
      <p:sp>
        <p:nvSpPr>
          <p:cNvPr id="17" name="16 - Θέση υποσέλιδου"/>
          <p:cNvSpPr>
            <a:spLocks noGrp="1"/>
          </p:cNvSpPr>
          <p:nvPr>
            <p:ph type="ftr" sz="quarter" idx="11"/>
          </p:nvPr>
        </p:nvSpPr>
        <p:spPr bwMode="auto">
          <a:xfrm rot="5400000">
            <a:off x="7077269" y="4181669"/>
            <a:ext cx="3657600" cy="384048"/>
          </a:xfrm>
        </p:spPr>
        <p:txBody>
          <a:bodyPr/>
          <a:lstStyle/>
          <a:p>
            <a:endParaRPr lang="el-GR"/>
          </a:p>
        </p:txBody>
      </p:sp>
      <p:sp>
        <p:nvSpPr>
          <p:cNvPr id="10" name="9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 Ευθεία γραμμή σύνδεσης"/>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Έλλειψη"/>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Έλλειψη"/>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Θέση αριθμού διαφάνειας"/>
          <p:cNvSpPr>
            <a:spLocks noGrp="1"/>
          </p:cNvSpPr>
          <p:nvPr>
            <p:ph type="sldNum" sz="quarter" idx="12"/>
          </p:nvPr>
        </p:nvSpPr>
        <p:spPr bwMode="auto">
          <a:xfrm>
            <a:off x="1325544" y="4928702"/>
            <a:ext cx="609600" cy="517524"/>
          </a:xfrm>
        </p:spPr>
        <p:txBody>
          <a:bodyPr/>
          <a:lstStyle/>
          <a:p>
            <a:fld id="{D3F1D1C4-C2D9-4231-9FB2-B2D9D97AA41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9/1/2019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9/1/2019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8" name="7 - Θέση περιεχομένου"/>
          <p:cNvSpPr>
            <a:spLocks noGrp="1"/>
          </p:cNvSpPr>
          <p:nvPr>
            <p:ph sz="quarter" idx="1"/>
          </p:nvPr>
        </p:nvSpPr>
        <p:spPr>
          <a:xfrm>
            <a:off x="457200" y="1600200"/>
            <a:ext cx="7467600" cy="487375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4"/>
          </p:nvPr>
        </p:nvSpPr>
        <p:spPr/>
        <p:txBody>
          <a:bodyPr rtlCol="0"/>
          <a:lstStyle/>
          <a:p>
            <a:fld id="{2342CEA3-3058-4D43-AE35-B3DA76CB4003}" type="datetimeFigureOut">
              <a:rPr lang="el-GR" smtClean="0"/>
              <a:pPr/>
              <a:t>9/1/2019</a:t>
            </a:fld>
            <a:endParaRPr lang="el-GR"/>
          </a:p>
        </p:txBody>
      </p:sp>
      <p:sp>
        <p:nvSpPr>
          <p:cNvPr id="9" name="8 - Θέση αριθμού διαφάνειας"/>
          <p:cNvSpPr>
            <a:spLocks noGrp="1"/>
          </p:cNvSpPr>
          <p:nvPr>
            <p:ph type="sldNum" sz="quarter" idx="15"/>
          </p:nvPr>
        </p:nvSpPr>
        <p:spPr/>
        <p:txBody>
          <a:bodyPr rtlCol="0"/>
          <a:lstStyle/>
          <a:p>
            <a:fld id="{D3F1D1C4-C2D9-4231-9FB2-B2D9D97AA41D}" type="slidenum">
              <a:rPr lang="el-GR" smtClean="0"/>
              <a:pPr/>
              <a:t>‹#›</a:t>
            </a:fld>
            <a:endParaRPr lang="el-GR"/>
          </a:p>
        </p:txBody>
      </p:sp>
      <p:sp>
        <p:nvSpPr>
          <p:cNvPr id="10" name="9 - Θέση υποσέλιδου"/>
          <p:cNvSpPr>
            <a:spLocks noGrp="1"/>
          </p:cNvSpPr>
          <p:nvPr>
            <p:ph type="ftr" sz="quarter" idx="16"/>
          </p:nvPr>
        </p:nvSpPr>
        <p:spPr/>
        <p:txBody>
          <a:bodyPr rtlCol="0"/>
          <a:lstStyle/>
          <a:p>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bwMode="auto">
          <a:xfrm rot="5400000">
            <a:off x="7763256" y="1170432"/>
            <a:ext cx="2286000" cy="381000"/>
          </a:xfrm>
        </p:spPr>
        <p:txBody>
          <a:bodyPr/>
          <a:lstStyle/>
          <a:p>
            <a:fld id="{2342CEA3-3058-4D43-AE35-B3DA76CB4003}" type="datetimeFigureOut">
              <a:rPr lang="el-GR" smtClean="0"/>
              <a:pPr/>
              <a:t>9/1/2019</a:t>
            </a:fld>
            <a:endParaRPr lang="el-GR"/>
          </a:p>
        </p:txBody>
      </p:sp>
      <p:sp>
        <p:nvSpPr>
          <p:cNvPr id="5" name="4 - Θέση υποσέλιδου"/>
          <p:cNvSpPr>
            <a:spLocks noGrp="1"/>
          </p:cNvSpPr>
          <p:nvPr>
            <p:ph type="ftr" sz="quarter" idx="11"/>
          </p:nvPr>
        </p:nvSpPr>
        <p:spPr bwMode="auto">
          <a:xfrm rot="5400000">
            <a:off x="7077456" y="4178808"/>
            <a:ext cx="3657600" cy="384048"/>
          </a:xfrm>
        </p:spPr>
        <p:txBody>
          <a:bodyPr/>
          <a:lstStyle/>
          <a:p>
            <a:endParaRPr lang="el-GR"/>
          </a:p>
        </p:txBody>
      </p:sp>
      <p:sp>
        <p:nvSpPr>
          <p:cNvPr id="9" name="8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Έλλειψη"/>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Έλλειψη"/>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Ευθεία γραμμή σύνδεσης"/>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αριθμού διαφάνειας"/>
          <p:cNvSpPr>
            <a:spLocks noGrp="1"/>
          </p:cNvSpPr>
          <p:nvPr>
            <p:ph type="sldNum" sz="quarter" idx="12"/>
          </p:nvPr>
        </p:nvSpPr>
        <p:spPr bwMode="auto">
          <a:xfrm>
            <a:off x="1340616" y="4928702"/>
            <a:ext cx="609600" cy="517524"/>
          </a:xfrm>
        </p:spPr>
        <p:txBody>
          <a:body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9/1/2019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9" name="8 - Θέση περιεχομένου"/>
          <p:cNvSpPr>
            <a:spLocks noGrp="1"/>
          </p:cNvSpPr>
          <p:nvPr>
            <p:ph sz="quarter" idx="1"/>
          </p:nvPr>
        </p:nvSpPr>
        <p:spPr>
          <a:xfrm>
            <a:off x="457200"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270248"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nchor="b"/>
          <a:lstStyle>
            <a:lvl1pPr>
              <a:defRPr/>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9/1/2019</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11" name="10 - Θέση περιεχομένου"/>
          <p:cNvSpPr>
            <a:spLocks noGrp="1"/>
          </p:cNvSpPr>
          <p:nvPr>
            <p:ph sz="quarter" idx="2"/>
          </p:nvPr>
        </p:nvSpPr>
        <p:spPr>
          <a:xfrm>
            <a:off x="457200"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371975"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6" name="5 - Θέση ημερομηνίας"/>
          <p:cNvSpPr>
            <a:spLocks noGrp="1"/>
          </p:cNvSpPr>
          <p:nvPr>
            <p:ph type="dt" sz="half" idx="10"/>
          </p:nvPr>
        </p:nvSpPr>
        <p:spPr/>
        <p:txBody>
          <a:bodyPr rtlCol="0"/>
          <a:lstStyle/>
          <a:p>
            <a:fld id="{2342CEA3-3058-4D43-AE35-B3DA76CB4003}" type="datetimeFigureOut">
              <a:rPr lang="el-GR" smtClean="0"/>
              <a:pPr/>
              <a:t>9/1/2019</a:t>
            </a:fld>
            <a:endParaRPr lang="el-GR"/>
          </a:p>
        </p:txBody>
      </p:sp>
      <p:sp>
        <p:nvSpPr>
          <p:cNvPr id="7" name="6 - Θέση αριθμού διαφάνειας"/>
          <p:cNvSpPr>
            <a:spLocks noGrp="1"/>
          </p:cNvSpPr>
          <p:nvPr>
            <p:ph type="sldNum" sz="quarter" idx="11"/>
          </p:nvPr>
        </p:nvSpPr>
        <p:spPr/>
        <p:txBody>
          <a:bodyPr rtlCol="0"/>
          <a:lstStyle/>
          <a:p>
            <a:fld id="{D3F1D1C4-C2D9-4231-9FB2-B2D9D97AA41D}" type="slidenum">
              <a:rPr lang="el-GR" smtClean="0"/>
              <a:pPr/>
              <a:t>‹#›</a:t>
            </a:fld>
            <a:endParaRPr lang="el-GR"/>
          </a:p>
        </p:txBody>
      </p:sp>
      <p:sp>
        <p:nvSpPr>
          <p:cNvPr id="8" name="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9/1/2019</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Θέση περιεχομένου"/>
          <p:cNvSpPr>
            <a:spLocks noGrp="1"/>
          </p:cNvSpPr>
          <p:nvPr>
            <p:ph sz="quarter" idx="1"/>
          </p:nvPr>
        </p:nvSpPr>
        <p:spPr>
          <a:xfrm>
            <a:off x="304800" y="274320"/>
            <a:ext cx="5638800" cy="6327648"/>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4"/>
          </p:nvPr>
        </p:nvSpPr>
        <p:spPr/>
        <p:txBody>
          <a:bodyPr rtlCol="0"/>
          <a:lstStyle/>
          <a:p>
            <a:fld id="{2342CEA3-3058-4D43-AE35-B3DA76CB4003}" type="datetimeFigureOut">
              <a:rPr lang="el-GR" smtClean="0"/>
              <a:pPr/>
              <a:t>9/1/2019</a:t>
            </a:fld>
            <a:endParaRPr lang="el-GR"/>
          </a:p>
        </p:txBody>
      </p:sp>
      <p:sp>
        <p:nvSpPr>
          <p:cNvPr id="22" name="21 - Θέση αριθμού διαφάνειας"/>
          <p:cNvSpPr>
            <a:spLocks noGrp="1"/>
          </p:cNvSpPr>
          <p:nvPr>
            <p:ph type="sldNum" sz="quarter" idx="15"/>
          </p:nvPr>
        </p:nvSpPr>
        <p:spPr/>
        <p:txBody>
          <a:bodyPr rtlCol="0"/>
          <a:lstStyle/>
          <a:p>
            <a:fld id="{D3F1D1C4-C2D9-4231-9FB2-B2D9D97AA41D}" type="slidenum">
              <a:rPr lang="el-GR" smtClean="0"/>
              <a:pPr/>
              <a:t>‹#›</a:t>
            </a:fld>
            <a:endParaRPr lang="el-GR"/>
          </a:p>
        </p:txBody>
      </p:sp>
      <p:sp>
        <p:nvSpPr>
          <p:cNvPr id="23" name="22 - Θέση υποσέλιδου"/>
          <p:cNvSpPr>
            <a:spLocks noGrp="1"/>
          </p:cNvSpPr>
          <p:nvPr>
            <p:ph type="ftr" sz="quarter" idx="16"/>
          </p:nvPr>
        </p:nvSpPr>
        <p:spPr/>
        <p:txBody>
          <a:bodyPr rtlCol="0"/>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rot="5400000">
            <a:off x="3350133" y="3200400"/>
            <a:ext cx="6309360" cy="457200"/>
          </a:xfrm>
        </p:spPr>
        <p:txBody>
          <a:bodyPr anchor="b"/>
          <a:lstStyle>
            <a:lvl1pPr algn="l">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10" name="9 - Ευθεία γραμμή σύνδεσης"/>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Θέση ημερομηνίας"/>
          <p:cNvSpPr>
            <a:spLocks noGrp="1"/>
          </p:cNvSpPr>
          <p:nvPr>
            <p:ph type="dt" sz="half" idx="10"/>
          </p:nvPr>
        </p:nvSpPr>
        <p:spPr/>
        <p:txBody>
          <a:bodyPr rtlCol="0"/>
          <a:lstStyle/>
          <a:p>
            <a:fld id="{2342CEA3-3058-4D43-AE35-B3DA76CB4003}" type="datetimeFigureOut">
              <a:rPr lang="el-GR" smtClean="0"/>
              <a:pPr/>
              <a:t>9/1/2019</a:t>
            </a:fld>
            <a:endParaRPr lang="el-GR"/>
          </a:p>
        </p:txBody>
      </p:sp>
      <p:sp>
        <p:nvSpPr>
          <p:cNvPr id="18" name="17 - Θέση αριθμού διαφάνειας"/>
          <p:cNvSpPr>
            <a:spLocks noGrp="1"/>
          </p:cNvSpPr>
          <p:nvPr>
            <p:ph type="sldNum" sz="quarter" idx="11"/>
          </p:nvPr>
        </p:nvSpPr>
        <p:spPr/>
        <p:txBody>
          <a:bodyPr rtlCol="0"/>
          <a:lstStyle/>
          <a:p>
            <a:fld id="{D3F1D1C4-C2D9-4231-9FB2-B2D9D97AA41D}" type="slidenum">
              <a:rPr lang="el-GR" smtClean="0"/>
              <a:pPr/>
              <a:t>‹#›</a:t>
            </a:fld>
            <a:endParaRPr lang="el-GR"/>
          </a:p>
        </p:txBody>
      </p:sp>
      <p:sp>
        <p:nvSpPr>
          <p:cNvPr id="21" name="20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342CEA3-3058-4D43-AE35-B3DA76CB4003}" type="datetimeFigureOut">
              <a:rPr lang="el-GR" smtClean="0"/>
              <a:pPr/>
              <a:t>9/1/2019</a:t>
            </a:fld>
            <a:endParaRPr lang="el-GR"/>
          </a:p>
        </p:txBody>
      </p:sp>
      <p:sp>
        <p:nvSpPr>
          <p:cNvPr id="3" name="2 - Θέση υποσέλιδου"/>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Θέση αριθμού διαφάνειας"/>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195736" y="548680"/>
            <a:ext cx="6190456" cy="1517554"/>
          </a:xfrm>
        </p:spPr>
        <p:txBody>
          <a:bodyPr>
            <a:normAutofit/>
          </a:bodyPr>
          <a:lstStyle/>
          <a:p>
            <a:pPr algn="ctr"/>
            <a:r>
              <a:rPr lang="el-GR" sz="4000" dirty="0" err="1" smtClean="0"/>
              <a:t>μασκεσ</a:t>
            </a:r>
            <a:r>
              <a:rPr lang="el-GR" sz="4000" dirty="0" smtClean="0"/>
              <a:t> </a:t>
            </a:r>
            <a:r>
              <a:rPr lang="el-GR" sz="4000" dirty="0" err="1" smtClean="0"/>
              <a:t>προσωπου</a:t>
            </a:r>
            <a:r>
              <a:rPr lang="el-GR" sz="4000" dirty="0" smtClean="0"/>
              <a:t> - </a:t>
            </a:r>
            <a:r>
              <a:rPr lang="el-GR" sz="4000" dirty="0" err="1" smtClean="0"/>
              <a:t>σωματοσ</a:t>
            </a:r>
            <a:endParaRPr lang="el-GR" sz="4000" dirty="0"/>
          </a:p>
        </p:txBody>
      </p:sp>
      <p:sp>
        <p:nvSpPr>
          <p:cNvPr id="3" name="2 - Υπότιτλος"/>
          <p:cNvSpPr>
            <a:spLocks noGrp="1"/>
          </p:cNvSpPr>
          <p:nvPr>
            <p:ph type="subTitle" idx="1"/>
          </p:nvPr>
        </p:nvSpPr>
        <p:spPr/>
        <p:txBody>
          <a:bodyPr/>
          <a:lstStyle/>
          <a:p>
            <a:endParaRPr lang="el-GR"/>
          </a:p>
        </p:txBody>
      </p:sp>
      <p:pic>
        <p:nvPicPr>
          <p:cNvPr id="4" name="3 - Εικόνα" descr="beauty-trends-blogs-daily-beauty-reporter-2015-01-06-mask.jpg"/>
          <p:cNvPicPr>
            <a:picLocks noChangeAspect="1"/>
          </p:cNvPicPr>
          <p:nvPr/>
        </p:nvPicPr>
        <p:blipFill>
          <a:blip r:embed="rId2" cstate="print"/>
          <a:stretch>
            <a:fillRect/>
          </a:stretch>
        </p:blipFill>
        <p:spPr>
          <a:xfrm rot="16200000">
            <a:off x="3659423" y="2253345"/>
            <a:ext cx="3165500" cy="422066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580926"/>
          </a:xfrm>
        </p:spPr>
        <p:txBody>
          <a:bodyPr/>
          <a:lstStyle/>
          <a:p>
            <a:pPr algn="ctr"/>
            <a:r>
              <a:rPr lang="el-GR" dirty="0" err="1" smtClean="0"/>
              <a:t>υδροκολλοειδεισ</a:t>
            </a:r>
            <a:r>
              <a:rPr lang="el-GR" dirty="0" smtClean="0"/>
              <a:t> </a:t>
            </a:r>
            <a:r>
              <a:rPr lang="el-GR" dirty="0" err="1" smtClean="0"/>
              <a:t>μασκεσ</a:t>
            </a:r>
            <a:endParaRPr lang="el-GR" dirty="0"/>
          </a:p>
        </p:txBody>
      </p:sp>
      <p:sp>
        <p:nvSpPr>
          <p:cNvPr id="3" name="2 - Θέση περιεχομένου"/>
          <p:cNvSpPr>
            <a:spLocks noGrp="1"/>
          </p:cNvSpPr>
          <p:nvPr>
            <p:ph sz="quarter" idx="1"/>
          </p:nvPr>
        </p:nvSpPr>
        <p:spPr>
          <a:xfrm>
            <a:off x="539552" y="836712"/>
            <a:ext cx="7467600" cy="5760640"/>
          </a:xfrm>
        </p:spPr>
        <p:txBody>
          <a:bodyPr>
            <a:normAutofit lnSpcReduction="10000"/>
          </a:bodyPr>
          <a:lstStyle/>
          <a:p>
            <a:pPr algn="just">
              <a:buFont typeface="Wingdings" pitchFamily="2" charset="2"/>
              <a:buChar char="Ø"/>
            </a:pPr>
            <a:r>
              <a:rPr lang="el-GR" sz="2000" dirty="0" smtClean="0"/>
              <a:t>Οι </a:t>
            </a:r>
            <a:r>
              <a:rPr lang="el-GR" sz="2000" dirty="0" err="1" smtClean="0"/>
              <a:t>υδροκολλοειδείς</a:t>
            </a:r>
            <a:r>
              <a:rPr lang="el-GR" sz="2000" dirty="0" smtClean="0"/>
              <a:t> μάσκες απλώνονται σε λεπτό στρώμα πάνω στο πρόσωπο και όταν στεγνώσουν απομακρύνονται με αποφλοίωση </a:t>
            </a:r>
            <a:r>
              <a:rPr lang="el-GR" sz="2000" dirty="0" err="1" smtClean="0"/>
              <a:t>γι΄αυτό</a:t>
            </a:r>
            <a:r>
              <a:rPr lang="el-GR" sz="2000" dirty="0" smtClean="0"/>
              <a:t> και ονομάζονται </a:t>
            </a:r>
            <a:r>
              <a:rPr lang="el-GR" sz="2000" b="1" dirty="0" smtClean="0"/>
              <a:t>πλαστικές ή </a:t>
            </a:r>
            <a:r>
              <a:rPr lang="en-US" sz="2000" b="1" dirty="0" smtClean="0"/>
              <a:t>peel off </a:t>
            </a:r>
            <a:r>
              <a:rPr lang="el-GR" sz="2000" dirty="0" smtClean="0"/>
              <a:t>μάσκες.</a:t>
            </a:r>
          </a:p>
          <a:p>
            <a:pPr algn="just">
              <a:buFont typeface="Wingdings" pitchFamily="2" charset="2"/>
              <a:buChar char="Ø"/>
            </a:pPr>
            <a:r>
              <a:rPr lang="el-GR" sz="2000" dirty="0" smtClean="0"/>
              <a:t>Λόγω του ότι σχηματίζουν συνεχές στρώμα πάνω στο δέρμα έχουν αυξημένες ενυδατικές ιδιότητες ενώ η καθαριστική τους δράση είναι σχετικά περιορισμένη. Με την προσθήκη όμως καολίνη και </a:t>
            </a:r>
            <a:r>
              <a:rPr lang="el-GR" sz="2000" dirty="0" err="1" smtClean="0"/>
              <a:t>μπεντονίτη</a:t>
            </a:r>
            <a:r>
              <a:rPr lang="el-GR" sz="2000" dirty="0" smtClean="0"/>
              <a:t> οι καθαριστικές ιδιότητες μπορούν να αυξηθούν.</a:t>
            </a:r>
          </a:p>
          <a:p>
            <a:pPr algn="just">
              <a:spcAft>
                <a:spcPts val="600"/>
              </a:spcAft>
              <a:buFont typeface="Wingdings" pitchFamily="2" charset="2"/>
              <a:buChar char="Ø"/>
            </a:pPr>
            <a:r>
              <a:rPr lang="el-GR" sz="2000" dirty="0" smtClean="0"/>
              <a:t>Χρησιμοποιούνται σε όλους τους τύπους δέρματος.</a:t>
            </a:r>
          </a:p>
          <a:p>
            <a:pPr algn="just">
              <a:buNone/>
            </a:pPr>
            <a:r>
              <a:rPr lang="el-GR" sz="2000" b="1" u="sng" dirty="0" smtClean="0"/>
              <a:t>Εφαρμογή</a:t>
            </a:r>
          </a:p>
          <a:p>
            <a:pPr algn="just">
              <a:buFont typeface="Wingdings" pitchFamily="2" charset="2"/>
              <a:buChar char="Ø"/>
            </a:pPr>
            <a:r>
              <a:rPr lang="el-GR" sz="2000" dirty="0" smtClean="0"/>
              <a:t>Εφαρμόζονται σε λεπτή στρώση διαφορετικά η μάσκα θα αργήσει πολύ να στεγνώσει. </a:t>
            </a:r>
          </a:p>
          <a:p>
            <a:pPr algn="just">
              <a:buFont typeface="Wingdings" pitchFamily="2" charset="2"/>
              <a:buChar char="Ø"/>
            </a:pPr>
            <a:r>
              <a:rPr lang="el-GR" sz="2000" dirty="0" smtClean="0"/>
              <a:t>Η στρώση θα πρέπει να είναι όσο γίνεται πιο ομοιόμορφη</a:t>
            </a:r>
            <a:r>
              <a:rPr lang="en-US" sz="2000" dirty="0" smtClean="0"/>
              <a:t>.</a:t>
            </a:r>
            <a:endParaRPr lang="el-GR" sz="2000" dirty="0" smtClean="0"/>
          </a:p>
          <a:p>
            <a:pPr algn="just">
              <a:buFont typeface="Wingdings" pitchFamily="2" charset="2"/>
              <a:buChar char="Ø"/>
            </a:pPr>
            <a:r>
              <a:rPr lang="el-GR" sz="2000" dirty="0" smtClean="0"/>
              <a:t>Αφού στεγνώσει σχηματίζει ένα λεπτό φιλμ πάνω στο δέρμα το οποίο αφαιρείται με τράβηγμα. Τυχόν υπολείμματα απομακρύνονται με λοσιόν ή νερό.</a:t>
            </a:r>
          </a:p>
          <a:p>
            <a:pPr algn="just">
              <a:buFont typeface="Wingdings" pitchFamily="2" charset="2"/>
              <a:buChar char="Ø"/>
            </a:pPr>
            <a:r>
              <a:rPr lang="el-GR" sz="2000" dirty="0" smtClean="0"/>
              <a:t>Πριν το άπλωμα της μάσκας μπορούμε να τοποθετήσουμε στο δέρμα κάποιο άλλο προϊόν όπως κρέμα ή αμπούλα για να αυξήσουμε την απορρόφησή του.</a:t>
            </a:r>
          </a:p>
          <a:p>
            <a:pPr algn="just">
              <a:buFont typeface="Wingdings" pitchFamily="2" charset="2"/>
              <a:buChar char="Ø"/>
            </a:pPr>
            <a:endParaRPr lang="el-GR"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580926"/>
          </a:xfrm>
        </p:spPr>
        <p:txBody>
          <a:bodyPr/>
          <a:lstStyle/>
          <a:p>
            <a:pPr algn="ctr"/>
            <a:r>
              <a:rPr lang="el-GR" dirty="0" err="1" smtClean="0"/>
              <a:t>γαλακτωματοποιημενεσ</a:t>
            </a:r>
            <a:r>
              <a:rPr lang="el-GR" dirty="0" smtClean="0"/>
              <a:t> </a:t>
            </a:r>
            <a:r>
              <a:rPr lang="el-GR" dirty="0" err="1" smtClean="0"/>
              <a:t>μασκεσ</a:t>
            </a:r>
            <a:endParaRPr lang="el-GR" dirty="0"/>
          </a:p>
        </p:txBody>
      </p:sp>
      <p:sp>
        <p:nvSpPr>
          <p:cNvPr id="3" name="2 - Θέση περιεχομένου"/>
          <p:cNvSpPr>
            <a:spLocks noGrp="1"/>
          </p:cNvSpPr>
          <p:nvPr>
            <p:ph sz="quarter" idx="1"/>
          </p:nvPr>
        </p:nvSpPr>
        <p:spPr>
          <a:xfrm>
            <a:off x="539552" y="836712"/>
            <a:ext cx="7467600" cy="4873752"/>
          </a:xfrm>
        </p:spPr>
        <p:txBody>
          <a:bodyPr>
            <a:normAutofit/>
          </a:bodyPr>
          <a:lstStyle/>
          <a:p>
            <a:pPr algn="just">
              <a:buFont typeface="Wingdings" pitchFamily="2" charset="2"/>
              <a:buChar char="Ø"/>
            </a:pPr>
            <a:r>
              <a:rPr lang="el-GR" sz="2000" dirty="0" smtClean="0"/>
              <a:t>Είναι κρέμες τύπου </a:t>
            </a:r>
            <a:r>
              <a:rPr lang="en-US" sz="2000" dirty="0" smtClean="0"/>
              <a:t>o/w </a:t>
            </a:r>
            <a:r>
              <a:rPr lang="el-GR" sz="2000" dirty="0" smtClean="0"/>
              <a:t>που έχουν προστεθεί αργιλώδεις ουσίες </a:t>
            </a:r>
            <a:r>
              <a:rPr lang="el-GR" sz="2000" dirty="0" err="1" smtClean="0"/>
              <a:t>γι΄αυτό</a:t>
            </a:r>
            <a:r>
              <a:rPr lang="el-GR" sz="2000" dirty="0" smtClean="0"/>
              <a:t> και ονομάζονται και </a:t>
            </a:r>
            <a:r>
              <a:rPr lang="el-GR" sz="2000" dirty="0" err="1" smtClean="0"/>
              <a:t>κρεμομάσκες</a:t>
            </a:r>
            <a:r>
              <a:rPr lang="el-GR" sz="2000" dirty="0" smtClean="0"/>
              <a:t>.</a:t>
            </a:r>
          </a:p>
          <a:p>
            <a:pPr algn="just">
              <a:spcAft>
                <a:spcPts val="600"/>
              </a:spcAft>
              <a:buFont typeface="Wingdings" pitchFamily="2" charset="2"/>
              <a:buChar char="Ø"/>
            </a:pPr>
            <a:r>
              <a:rPr lang="el-GR" sz="2000" dirty="0" smtClean="0"/>
              <a:t>Η κύρια δράση τους είναι η </a:t>
            </a:r>
            <a:r>
              <a:rPr lang="el-GR" sz="2000" b="1" dirty="0" smtClean="0"/>
              <a:t>ενυδάτωση</a:t>
            </a:r>
            <a:r>
              <a:rPr lang="el-GR" sz="2000" dirty="0" smtClean="0"/>
              <a:t> και είναι ιδανικές για ξηρά, ευαίσθητα και ώριμα δέρματα. Μπορούν επίσης να χρησιμοποιηθούν και στην περιοχή των ματιών. Είναι ακατάλληλες για λιπαρά δέρματα.</a:t>
            </a:r>
          </a:p>
          <a:p>
            <a:pPr algn="just">
              <a:buNone/>
            </a:pPr>
            <a:r>
              <a:rPr lang="el-GR" sz="2000" b="1" u="sng" dirty="0" smtClean="0"/>
              <a:t>Εφαρμογή</a:t>
            </a:r>
          </a:p>
          <a:p>
            <a:pPr algn="just">
              <a:buFont typeface="Wingdings" pitchFamily="2" charset="2"/>
              <a:buChar char="Ø"/>
            </a:pPr>
            <a:r>
              <a:rPr lang="el-GR" sz="2000" dirty="0" smtClean="0"/>
              <a:t>Η μάσκα απλώνεται σε λεπτή στρώση πάνω στο δέρμα και παραμένει 15-20 λεπτά (μερικές φορές και μισή ώρα).</a:t>
            </a:r>
          </a:p>
          <a:p>
            <a:pPr algn="just">
              <a:buFont typeface="Wingdings" pitchFamily="2" charset="2"/>
              <a:buChar char="Ø"/>
            </a:pPr>
            <a:r>
              <a:rPr lang="el-GR" sz="2000" dirty="0" smtClean="0"/>
              <a:t>Επειδή δεν στεγνώνει πλήρως, μόλις περάσει ο απαιτούμενος χρόνος κάνουμε μάλαξη ώστε να απορροφηθεί ή την αφαιρούμε με νερό.</a:t>
            </a:r>
          </a:p>
          <a:p>
            <a:pPr algn="just">
              <a:buFont typeface="Wingdings" pitchFamily="2" charset="2"/>
              <a:buChar char="Ø"/>
            </a:pPr>
            <a:r>
              <a:rPr lang="el-GR" sz="2000" dirty="0" smtClean="0"/>
              <a:t>Στο δέρμα παραμένει ένα λεπτό μαλακτικό στρώμα.</a:t>
            </a:r>
            <a:endParaRPr lang="el-GR"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0"/>
            <a:ext cx="7467600" cy="580926"/>
          </a:xfrm>
        </p:spPr>
        <p:txBody>
          <a:bodyPr/>
          <a:lstStyle/>
          <a:p>
            <a:pPr algn="ctr"/>
            <a:r>
              <a:rPr lang="el-GR" dirty="0" err="1" smtClean="0"/>
              <a:t>εκμαγεια</a:t>
            </a:r>
            <a:endParaRPr lang="el-GR" dirty="0"/>
          </a:p>
        </p:txBody>
      </p:sp>
      <p:sp>
        <p:nvSpPr>
          <p:cNvPr id="3" name="2 - Θέση περιεχομένου"/>
          <p:cNvSpPr>
            <a:spLocks noGrp="1"/>
          </p:cNvSpPr>
          <p:nvPr>
            <p:ph sz="quarter" idx="1"/>
          </p:nvPr>
        </p:nvSpPr>
        <p:spPr>
          <a:xfrm>
            <a:off x="467544" y="548680"/>
            <a:ext cx="7467600" cy="4536504"/>
          </a:xfrm>
        </p:spPr>
        <p:txBody>
          <a:bodyPr>
            <a:normAutofit lnSpcReduction="10000"/>
          </a:bodyPr>
          <a:lstStyle/>
          <a:p>
            <a:pPr algn="just">
              <a:buFont typeface="Wingdings" pitchFamily="2" charset="2"/>
              <a:buChar char="Ø"/>
            </a:pPr>
            <a:r>
              <a:rPr lang="el-GR" sz="2000" dirty="0" smtClean="0"/>
              <a:t>Πρόκειται για αργιλώδεις μάσκες σε μορφή σκόνης που για να χρησιμοποιηθούν πρέπει να αναμιχθούν με την κατάλληλη ποσότητα νερού ώστε να σχηματιστεί ένα παχύρευστο μίγμα.</a:t>
            </a:r>
          </a:p>
          <a:p>
            <a:pPr algn="just">
              <a:buFont typeface="Wingdings" pitchFamily="2" charset="2"/>
              <a:buChar char="Ø"/>
            </a:pPr>
            <a:r>
              <a:rPr lang="el-GR" sz="2000" dirty="0" smtClean="0"/>
              <a:t>Απλώνονται στο πρόσωπο με σπάτουλα.</a:t>
            </a:r>
          </a:p>
          <a:p>
            <a:pPr algn="just">
              <a:buFont typeface="Wingdings" pitchFamily="2" charset="2"/>
              <a:buChar char="Ø"/>
            </a:pPr>
            <a:r>
              <a:rPr lang="el-GR" sz="2000" dirty="0" smtClean="0"/>
              <a:t>Κάτω από τη μάσκα τοποθετούμε γάζα και κρέμα σε παχιά στρώση. Στα φρύδια και σε περιοχές αυξημένης </a:t>
            </a:r>
            <a:r>
              <a:rPr lang="el-GR" sz="2000" dirty="0" err="1" smtClean="0"/>
              <a:t>τριχοφυίας</a:t>
            </a:r>
            <a:r>
              <a:rPr lang="el-GR" sz="2000" dirty="0" smtClean="0"/>
              <a:t> τοποθετούμε μεγαλύτερη ποσότητα κρέμας για να μην εγκλωβιστούν τρίχες από τη μάσκα.</a:t>
            </a:r>
          </a:p>
          <a:p>
            <a:pPr algn="just">
              <a:buFont typeface="Wingdings" pitchFamily="2" charset="2"/>
              <a:buChar char="Ø"/>
            </a:pPr>
            <a:r>
              <a:rPr lang="el-GR" sz="2000" dirty="0" smtClean="0"/>
              <a:t>Οι μάσκες αυτές είναι </a:t>
            </a:r>
            <a:r>
              <a:rPr lang="el-GR" sz="2000" b="1" dirty="0" err="1" smtClean="0"/>
              <a:t>αυτοθερμαινόμενες</a:t>
            </a:r>
            <a:r>
              <a:rPr lang="el-GR" sz="2000" dirty="0" smtClean="0"/>
              <a:t> δηλαδή καθώς στεγνώνουν θερμαίνονται. Η θερμότητα της μάσκας βοηθάει να ανοίξουν οι πόροι και η κρέμα απορροφάται πλήρως.</a:t>
            </a:r>
          </a:p>
          <a:p>
            <a:pPr algn="just">
              <a:buFont typeface="Wingdings" pitchFamily="2" charset="2"/>
              <a:buChar char="Ø"/>
            </a:pPr>
            <a:r>
              <a:rPr lang="el-GR" sz="2000" dirty="0" smtClean="0"/>
              <a:t>Μόλις κρυώσει η μάσκα την αφαιρούμε ολόκληρη σαν εκμαγείο</a:t>
            </a:r>
            <a:r>
              <a:rPr lang="en-US" sz="2000" dirty="0" smtClean="0"/>
              <a:t>.</a:t>
            </a:r>
            <a:endParaRPr lang="el-GR" sz="2000" dirty="0" smtClean="0"/>
          </a:p>
          <a:p>
            <a:pPr algn="just">
              <a:buFont typeface="Wingdings" pitchFamily="2" charset="2"/>
              <a:buChar char="Ø"/>
            </a:pPr>
            <a:r>
              <a:rPr lang="el-GR" sz="2000" dirty="0" smtClean="0"/>
              <a:t>Σε άτομα ευαίσθητα στη ζέστη και σε όσους πάσχουν από κλειστοφοβία αποφεύγουμε τέτοιου είδους θεραπεία.</a:t>
            </a:r>
          </a:p>
          <a:p>
            <a:pPr algn="just">
              <a:buFont typeface="Wingdings" pitchFamily="2" charset="2"/>
              <a:buChar char="Ø"/>
            </a:pPr>
            <a:endParaRPr lang="el-GR" sz="2000" dirty="0"/>
          </a:p>
        </p:txBody>
      </p:sp>
      <p:sp>
        <p:nvSpPr>
          <p:cNvPr id="4" name="3 - TextBox"/>
          <p:cNvSpPr txBox="1"/>
          <p:nvPr/>
        </p:nvSpPr>
        <p:spPr>
          <a:xfrm>
            <a:off x="611560" y="5085184"/>
            <a:ext cx="7344816" cy="1631216"/>
          </a:xfrm>
          <a:prstGeom prst="rect">
            <a:avLst/>
          </a:prstGeom>
          <a:ln>
            <a:noFill/>
          </a:ln>
          <a:effectLst>
            <a:outerShdw blurRad="50800" dist="38100" dir="2700000" algn="tl" rotWithShape="0">
              <a:prstClr val="black">
                <a:alpha val="40000"/>
              </a:prstClr>
            </a:outerShdw>
          </a:effectLst>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a:r>
              <a:rPr lang="el-GR" sz="2000" dirty="0" smtClean="0"/>
              <a:t>Το εκμαγείο δεν προσφέρει κανένα δραστικό συστατικό στο δέρμα, απλώς με τη θερμότητα που παράγει βοηθάει στην απορρόφηση της κρέμας. Το αποτέλεσμα της θεραπείας (ενυδάτωση, σύσφιξη, καθαρισμός) εξαρτάται από τις ιδιότητες της κρέμας που χρησιμοποιήσαμε.</a:t>
            </a:r>
            <a:endParaRPr lang="el-GR"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580926"/>
          </a:xfrm>
        </p:spPr>
        <p:txBody>
          <a:bodyPr/>
          <a:lstStyle/>
          <a:p>
            <a:pPr algn="ctr"/>
            <a:r>
              <a:rPr lang="el-GR" dirty="0" err="1" smtClean="0"/>
              <a:t>ελαστικεσ</a:t>
            </a:r>
            <a:r>
              <a:rPr lang="el-GR" dirty="0" smtClean="0"/>
              <a:t> </a:t>
            </a:r>
            <a:r>
              <a:rPr lang="el-GR" dirty="0" err="1" smtClean="0"/>
              <a:t>μασκεσ</a:t>
            </a:r>
            <a:endParaRPr lang="el-GR" dirty="0"/>
          </a:p>
        </p:txBody>
      </p:sp>
      <p:sp>
        <p:nvSpPr>
          <p:cNvPr id="3" name="2 - Θέση περιεχομένου"/>
          <p:cNvSpPr>
            <a:spLocks noGrp="1"/>
          </p:cNvSpPr>
          <p:nvPr>
            <p:ph sz="quarter" idx="1"/>
          </p:nvPr>
        </p:nvSpPr>
        <p:spPr>
          <a:xfrm>
            <a:off x="539552" y="764704"/>
            <a:ext cx="7467600" cy="4608512"/>
          </a:xfrm>
        </p:spPr>
        <p:txBody>
          <a:bodyPr>
            <a:noAutofit/>
          </a:bodyPr>
          <a:lstStyle/>
          <a:p>
            <a:pPr marL="0" indent="0" algn="just">
              <a:spcBef>
                <a:spcPts val="0"/>
              </a:spcBef>
              <a:spcAft>
                <a:spcPts val="2400"/>
              </a:spcAft>
              <a:buNone/>
            </a:pPr>
            <a:r>
              <a:rPr lang="el-GR" sz="2000" dirty="0" smtClean="0"/>
              <a:t>Περιέχουν τεχνητό καουτσούκ και η κύρια δράση τους είναι η </a:t>
            </a:r>
            <a:r>
              <a:rPr lang="el-GR" sz="2000" b="1" dirty="0" smtClean="0"/>
              <a:t>ενυδάτωση</a:t>
            </a:r>
            <a:r>
              <a:rPr lang="el-GR" sz="2000" dirty="0" smtClean="0"/>
              <a:t> γιατί σχηματίζουν συνεχές στρώμα πάνω στην επιδερμίδα που εγκλωβίζει την υγρασία. Πριν τοποθετήσουμε τη μάσκα μπορούμε να εφαρμόσουμε στο πρόσωπο κάποια κρέμα ή αμπούλα για καλύτερο αποτέλεσμα.</a:t>
            </a:r>
          </a:p>
          <a:p>
            <a:pPr marL="0" lvl="0" indent="0" algn="ctr">
              <a:buClr>
                <a:srgbClr val="FE8637"/>
              </a:buClr>
              <a:buNone/>
            </a:pPr>
            <a:r>
              <a:rPr lang="el-GR" sz="3000" cap="small" dirty="0" err="1" smtClean="0">
                <a:solidFill>
                  <a:srgbClr val="575F6D"/>
                </a:solidFill>
              </a:rPr>
              <a:t>απολεπιστικεσ</a:t>
            </a:r>
            <a:r>
              <a:rPr lang="el-GR" sz="3000" cap="small" dirty="0" smtClean="0">
                <a:solidFill>
                  <a:srgbClr val="575F6D"/>
                </a:solidFill>
              </a:rPr>
              <a:t> </a:t>
            </a:r>
            <a:r>
              <a:rPr lang="el-GR" sz="3000" cap="small" dirty="0" err="1" smtClean="0">
                <a:solidFill>
                  <a:srgbClr val="575F6D"/>
                </a:solidFill>
              </a:rPr>
              <a:t>μασκεσ</a:t>
            </a:r>
            <a:endParaRPr lang="el-GR" sz="3000" dirty="0" smtClean="0"/>
          </a:p>
          <a:p>
            <a:pPr marL="0" indent="0" algn="just">
              <a:spcAft>
                <a:spcPts val="600"/>
              </a:spcAft>
              <a:buNone/>
            </a:pPr>
            <a:r>
              <a:rPr lang="el-GR" sz="2000" dirty="0" smtClean="0"/>
              <a:t>Είναι συνήθως αργιλώδεις μάσκες που περιέχουν συστατικά που προκαλούν απολέπιση (</a:t>
            </a:r>
            <a:r>
              <a:rPr lang="el-GR" sz="2000" dirty="0" err="1" smtClean="0"/>
              <a:t>π.χ</a:t>
            </a:r>
            <a:r>
              <a:rPr lang="el-GR" sz="2000" dirty="0" smtClean="0"/>
              <a:t> οξέα φρούτων). Χρησιμοποιούνται σαν τις κοινές μάσκες αλλά το αποτέλεσμά τους μοιάζει με αυτό των προϊόντων απολέπισης</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88640"/>
            <a:ext cx="7467600" cy="576064"/>
          </a:xfrm>
        </p:spPr>
        <p:txBody>
          <a:bodyPr>
            <a:normAutofit/>
          </a:bodyPr>
          <a:lstStyle/>
          <a:p>
            <a:pPr algn="ctr"/>
            <a:r>
              <a:rPr lang="el-GR" dirty="0" err="1" smtClean="0">
                <a:solidFill>
                  <a:srgbClr val="575F6D"/>
                </a:solidFill>
              </a:rPr>
              <a:t>μασκεσ</a:t>
            </a:r>
            <a:r>
              <a:rPr lang="el-GR" dirty="0" smtClean="0">
                <a:solidFill>
                  <a:srgbClr val="575F6D"/>
                </a:solidFill>
              </a:rPr>
              <a:t> </a:t>
            </a:r>
            <a:r>
              <a:rPr lang="el-GR" dirty="0" err="1" smtClean="0">
                <a:solidFill>
                  <a:srgbClr val="575F6D"/>
                </a:solidFill>
              </a:rPr>
              <a:t>ματιων</a:t>
            </a:r>
            <a:endParaRPr lang="el-GR" dirty="0"/>
          </a:p>
        </p:txBody>
      </p:sp>
      <p:sp>
        <p:nvSpPr>
          <p:cNvPr id="3" name="2 - Θέση περιεχομένου"/>
          <p:cNvSpPr>
            <a:spLocks noGrp="1"/>
          </p:cNvSpPr>
          <p:nvPr>
            <p:ph sz="quarter" idx="1"/>
          </p:nvPr>
        </p:nvSpPr>
        <p:spPr>
          <a:xfrm>
            <a:off x="611560" y="764704"/>
            <a:ext cx="7467600" cy="4873752"/>
          </a:xfrm>
        </p:spPr>
        <p:txBody>
          <a:bodyPr/>
          <a:lstStyle/>
          <a:p>
            <a:pPr marL="0" lvl="0" indent="0" algn="just">
              <a:spcAft>
                <a:spcPts val="2400"/>
              </a:spcAft>
              <a:buClr>
                <a:srgbClr val="FE8637"/>
              </a:buClr>
              <a:buNone/>
            </a:pPr>
            <a:r>
              <a:rPr lang="el-GR" sz="2000" dirty="0" smtClean="0">
                <a:solidFill>
                  <a:prstClr val="black"/>
                </a:solidFill>
              </a:rPr>
              <a:t>Οι μάσκες αυτές έχουν συνήθως αντιρυτιδική και </a:t>
            </a:r>
            <a:r>
              <a:rPr lang="el-GR" sz="2000" dirty="0" err="1" smtClean="0">
                <a:solidFill>
                  <a:prstClr val="black"/>
                </a:solidFill>
              </a:rPr>
              <a:t>αποτοξινωτική</a:t>
            </a:r>
            <a:r>
              <a:rPr lang="el-GR" sz="2000" dirty="0" smtClean="0">
                <a:solidFill>
                  <a:prstClr val="black"/>
                </a:solidFill>
              </a:rPr>
              <a:t> δράση και δεν περιέχουν ερεθιστικές ουσίες για να μην ερεθίζουν τα μάτια. Χρησιμοποιούνται για τη θεραπεία των οιδημάτων, των μαύρων κύκλων και των ρυτίδων έκφρασης.</a:t>
            </a:r>
          </a:p>
          <a:p>
            <a:pPr marL="0" lvl="0" indent="0" algn="ctr">
              <a:spcBef>
                <a:spcPts val="0"/>
              </a:spcBef>
              <a:buClr>
                <a:srgbClr val="FE8637"/>
              </a:buClr>
              <a:buNone/>
            </a:pPr>
            <a:r>
              <a:rPr lang="el-GR" sz="3000" cap="small" dirty="0" err="1" smtClean="0">
                <a:solidFill>
                  <a:srgbClr val="575F6D"/>
                </a:solidFill>
              </a:rPr>
              <a:t>μασκεσ</a:t>
            </a:r>
            <a:r>
              <a:rPr lang="el-GR" sz="3000" cap="small" dirty="0" smtClean="0">
                <a:solidFill>
                  <a:srgbClr val="575F6D"/>
                </a:solidFill>
              </a:rPr>
              <a:t> </a:t>
            </a:r>
            <a:r>
              <a:rPr lang="el-GR" sz="3000" cap="small" dirty="0" err="1" smtClean="0">
                <a:solidFill>
                  <a:srgbClr val="575F6D"/>
                </a:solidFill>
              </a:rPr>
              <a:t>σωματοσ</a:t>
            </a:r>
            <a:endParaRPr lang="el-GR" sz="3000" dirty="0" smtClean="0"/>
          </a:p>
          <a:p>
            <a:pPr marL="0" indent="0" algn="just">
              <a:buNone/>
            </a:pPr>
            <a:r>
              <a:rPr lang="el-GR" sz="2000" dirty="0" smtClean="0"/>
              <a:t>Οι μάσκες σώματος εφαρμόζονται με τον ίδιο τρόπο με αυτές του προσώπου. Για πιο αυξημένη δράση μπορούμε να κάνουμε περιτύλιξη του σώματος με πλαστική μεμβράνη. Οι μάσκες σώματος χρησιμοποιούνται στο αδυνάτισμα, την κυτταρίτιδα και για ενυδάτωση.</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16632"/>
            <a:ext cx="7467600" cy="652934"/>
          </a:xfrm>
        </p:spPr>
        <p:txBody>
          <a:bodyPr/>
          <a:lstStyle/>
          <a:p>
            <a:pPr algn="ctr"/>
            <a:r>
              <a:rPr lang="el-GR" dirty="0" err="1" smtClean="0"/>
              <a:t>ορισμοσ</a:t>
            </a:r>
            <a:endParaRPr lang="el-GR" dirty="0"/>
          </a:p>
        </p:txBody>
      </p:sp>
      <p:sp>
        <p:nvSpPr>
          <p:cNvPr id="3" name="2 - Θέση περιεχομένου"/>
          <p:cNvSpPr>
            <a:spLocks noGrp="1"/>
          </p:cNvSpPr>
          <p:nvPr>
            <p:ph sz="quarter" idx="1"/>
          </p:nvPr>
        </p:nvSpPr>
        <p:spPr>
          <a:xfrm>
            <a:off x="683568" y="764704"/>
            <a:ext cx="7560840" cy="4873752"/>
          </a:xfrm>
        </p:spPr>
        <p:txBody>
          <a:bodyPr>
            <a:normAutofit/>
          </a:bodyPr>
          <a:lstStyle/>
          <a:p>
            <a:pPr marL="0" indent="0" algn="just">
              <a:buNone/>
            </a:pPr>
            <a:r>
              <a:rPr lang="el-GR" sz="2000" dirty="0" smtClean="0"/>
              <a:t>Οι μάσκες είναι καλλυντικά προϊόντα που απλώνονται σε σχετικά παχύ στρώμα σε καλά καθαρισμένο δέρμα, αφήνονται να δράσουν για 15-30 λεπτά και μετά απομακρύνονται </a:t>
            </a:r>
            <a:r>
              <a:rPr lang="el-GR" sz="2000" dirty="0" err="1" smtClean="0"/>
              <a:t>απ΄αυτό</a:t>
            </a:r>
            <a:r>
              <a:rPr lang="el-GR" sz="2000" dirty="0" smtClean="0"/>
              <a:t> είτε με ξέπλυμα με νερό είτε με αποφλοίωση ανάλογα με τον τύπο τους.</a:t>
            </a:r>
          </a:p>
          <a:p>
            <a:pPr marL="0" indent="0" algn="just">
              <a:buNone/>
            </a:pPr>
            <a:r>
              <a:rPr lang="el-GR" sz="2000" dirty="0" smtClean="0"/>
              <a:t>Στο χρονικό διάστημα που είναι απλωμένες στο δέρμα οι μάσκες μεταφέρουν τα δραστικά συστατικά τους, ενυδατώνουν και καθαρίζουν την επιδερμίδα.</a:t>
            </a:r>
          </a:p>
        </p:txBody>
      </p:sp>
      <p:pic>
        <p:nvPicPr>
          <p:cNvPr id="5" name="4 - Εικόνα" descr="face mask header.jpg"/>
          <p:cNvPicPr>
            <a:picLocks noChangeAspect="1"/>
          </p:cNvPicPr>
          <p:nvPr/>
        </p:nvPicPr>
        <p:blipFill>
          <a:blip r:embed="rId3" cstate="print"/>
          <a:stretch>
            <a:fillRect/>
          </a:stretch>
        </p:blipFill>
        <p:spPr>
          <a:xfrm>
            <a:off x="2339752" y="3573016"/>
            <a:ext cx="4104456" cy="2911506"/>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0"/>
            <a:ext cx="7467600" cy="580926"/>
          </a:xfrm>
        </p:spPr>
        <p:txBody>
          <a:bodyPr/>
          <a:lstStyle/>
          <a:p>
            <a:pPr algn="ctr"/>
            <a:r>
              <a:rPr lang="el-GR" dirty="0" err="1" smtClean="0"/>
              <a:t>ειδη</a:t>
            </a:r>
            <a:r>
              <a:rPr lang="el-GR" dirty="0" smtClean="0"/>
              <a:t> </a:t>
            </a:r>
            <a:r>
              <a:rPr lang="el-GR" dirty="0" err="1" smtClean="0"/>
              <a:t>μασκων</a:t>
            </a:r>
            <a:endParaRPr lang="el-GR" dirty="0"/>
          </a:p>
        </p:txBody>
      </p:sp>
      <p:sp>
        <p:nvSpPr>
          <p:cNvPr id="3" name="2 - Θέση περιεχομένου"/>
          <p:cNvSpPr>
            <a:spLocks noGrp="1"/>
          </p:cNvSpPr>
          <p:nvPr>
            <p:ph sz="quarter" idx="1"/>
          </p:nvPr>
        </p:nvSpPr>
        <p:spPr>
          <a:xfrm>
            <a:off x="539552" y="620688"/>
            <a:ext cx="7467600" cy="5904656"/>
          </a:xfrm>
        </p:spPr>
        <p:txBody>
          <a:bodyPr>
            <a:normAutofit fontScale="92500" lnSpcReduction="10000"/>
          </a:bodyPr>
          <a:lstStyle/>
          <a:p>
            <a:pPr algn="just">
              <a:buNone/>
            </a:pPr>
            <a:r>
              <a:rPr lang="el-GR" sz="2000" dirty="0" smtClean="0"/>
              <a:t>Υπάρχουν πολυάριθμοι τρόποι ταξινόμησης των μασκών</a:t>
            </a:r>
            <a:r>
              <a:rPr lang="en-US" sz="2000" dirty="0" smtClean="0"/>
              <a:t>:</a:t>
            </a:r>
          </a:p>
          <a:p>
            <a:pPr algn="just">
              <a:buFont typeface="Wingdings" pitchFamily="2" charset="2"/>
              <a:buChar char="Ø"/>
            </a:pPr>
            <a:r>
              <a:rPr lang="el-GR" sz="2000" dirty="0" smtClean="0"/>
              <a:t>Ανάλογα με τον </a:t>
            </a:r>
            <a:r>
              <a:rPr lang="el-GR" sz="2000" b="1" dirty="0" smtClean="0"/>
              <a:t>τύπο δέρματος</a:t>
            </a:r>
            <a:r>
              <a:rPr lang="el-GR" sz="2000" dirty="0" smtClean="0"/>
              <a:t> σε μάσκες για λιπαρά, ξηρά, </a:t>
            </a:r>
            <a:r>
              <a:rPr lang="el-GR" sz="2000" dirty="0" err="1" smtClean="0"/>
              <a:t>ακνεϊκά</a:t>
            </a:r>
            <a:r>
              <a:rPr lang="el-GR" sz="2000" dirty="0" smtClean="0"/>
              <a:t>, ώριμα δέρματα κτλ.</a:t>
            </a:r>
          </a:p>
          <a:p>
            <a:pPr algn="just">
              <a:spcAft>
                <a:spcPts val="600"/>
              </a:spcAft>
              <a:buFont typeface="Wingdings" pitchFamily="2" charset="2"/>
              <a:buChar char="Ø"/>
            </a:pPr>
            <a:r>
              <a:rPr lang="el-GR" sz="2000" dirty="0" smtClean="0"/>
              <a:t>Ανάλογα με τη </a:t>
            </a:r>
            <a:r>
              <a:rPr lang="el-GR" sz="2000" b="1" dirty="0" smtClean="0"/>
              <a:t>δράση τους στο δέρμα</a:t>
            </a:r>
            <a:r>
              <a:rPr lang="el-GR" sz="2000" dirty="0" smtClean="0"/>
              <a:t> σε μάσκες ενυδατικές, στυπτικές, λευκαντικές κτλ.</a:t>
            </a:r>
          </a:p>
          <a:p>
            <a:pPr marL="0" indent="0" algn="just">
              <a:buNone/>
            </a:pPr>
            <a:r>
              <a:rPr lang="el-GR" sz="2000" dirty="0" smtClean="0"/>
              <a:t>Ο </a:t>
            </a:r>
            <a:r>
              <a:rPr lang="el-GR" sz="2000" b="1" dirty="0" smtClean="0"/>
              <a:t>επικρατέστερος</a:t>
            </a:r>
            <a:r>
              <a:rPr lang="el-GR" sz="2000" dirty="0" smtClean="0"/>
              <a:t> τρόπος ταξινόμησης είναι αυτός που γίνεται ανάλογα με τη </a:t>
            </a:r>
            <a:r>
              <a:rPr lang="el-GR" sz="2000" b="1" dirty="0" smtClean="0"/>
              <a:t>φυσική τους εμφάνιση </a:t>
            </a:r>
            <a:r>
              <a:rPr lang="el-GR" sz="2000" dirty="0" smtClean="0"/>
              <a:t>σε</a:t>
            </a:r>
            <a:r>
              <a:rPr lang="en-US" sz="2000" dirty="0" smtClean="0"/>
              <a:t>:</a:t>
            </a:r>
          </a:p>
          <a:p>
            <a:pPr marL="288000" indent="-288000" algn="just">
              <a:buSzPct val="90000"/>
              <a:buFont typeface="+mj-lt"/>
              <a:buAutoNum type="arabicParenR"/>
            </a:pPr>
            <a:r>
              <a:rPr lang="el-GR" sz="2000" dirty="0" smtClean="0"/>
              <a:t>Μάσκες κεριών</a:t>
            </a:r>
          </a:p>
          <a:p>
            <a:pPr marL="288000" indent="-288000" algn="just">
              <a:buSzPct val="90000"/>
              <a:buFont typeface="+mj-lt"/>
              <a:buAutoNum type="arabicParenR"/>
            </a:pPr>
            <a:r>
              <a:rPr lang="el-GR" sz="2000" dirty="0" smtClean="0"/>
              <a:t>Αργιλώδεις μάσκες</a:t>
            </a:r>
          </a:p>
          <a:p>
            <a:pPr marL="288000" indent="-288000" algn="just">
              <a:buSzPct val="90000"/>
              <a:buFont typeface="+mj-lt"/>
              <a:buAutoNum type="arabicParenR"/>
            </a:pPr>
            <a:r>
              <a:rPr lang="el-GR" sz="2000" dirty="0" err="1" smtClean="0"/>
              <a:t>Υδροκολλοειδείς</a:t>
            </a:r>
            <a:r>
              <a:rPr lang="el-GR" sz="2000" dirty="0" smtClean="0"/>
              <a:t> μάσκες (πλαστικές ή </a:t>
            </a:r>
            <a:r>
              <a:rPr lang="en-US" sz="2000" dirty="0" smtClean="0"/>
              <a:t>peel off)</a:t>
            </a:r>
            <a:endParaRPr lang="el-GR" sz="2000" dirty="0" smtClean="0"/>
          </a:p>
          <a:p>
            <a:pPr marL="288000" indent="-288000" algn="just">
              <a:buSzPct val="90000"/>
              <a:buFont typeface="+mj-lt"/>
              <a:buAutoNum type="arabicParenR"/>
            </a:pPr>
            <a:r>
              <a:rPr lang="el-GR" sz="2000" dirty="0" err="1" smtClean="0"/>
              <a:t>Γαλακτωματοποιημένες</a:t>
            </a:r>
            <a:r>
              <a:rPr lang="el-GR" sz="2000" dirty="0" smtClean="0"/>
              <a:t> μάσκες</a:t>
            </a:r>
          </a:p>
          <a:p>
            <a:pPr marL="288000" indent="-288000" algn="just">
              <a:spcAft>
                <a:spcPts val="600"/>
              </a:spcAft>
              <a:buSzPct val="90000"/>
              <a:buFont typeface="+mj-lt"/>
              <a:buAutoNum type="arabicParenR"/>
            </a:pPr>
            <a:r>
              <a:rPr lang="el-GR" sz="2000" dirty="0" smtClean="0"/>
              <a:t>Άλλες μάσκες (εκμαγεία, ελαστικές, </a:t>
            </a:r>
            <a:r>
              <a:rPr lang="el-GR" sz="2000" dirty="0" err="1" smtClean="0"/>
              <a:t>απολεπιστικές</a:t>
            </a:r>
            <a:r>
              <a:rPr lang="el-GR" sz="2000" dirty="0" smtClean="0"/>
              <a:t>,</a:t>
            </a:r>
            <a:r>
              <a:rPr lang="en-US" sz="2000" dirty="0" smtClean="0"/>
              <a:t> </a:t>
            </a:r>
            <a:r>
              <a:rPr lang="el-GR" sz="2000" dirty="0" smtClean="0"/>
              <a:t>ματιών, σώματος)</a:t>
            </a:r>
          </a:p>
          <a:p>
            <a:pPr marL="0" indent="0" algn="just">
              <a:buSzPct val="90000"/>
              <a:buNone/>
            </a:pPr>
            <a:r>
              <a:rPr lang="el-GR" sz="2000" dirty="0" smtClean="0"/>
              <a:t>Επίσης οι μάσκες μπορούν να ταξινομηθούν και ανάλογα με το </a:t>
            </a:r>
            <a:r>
              <a:rPr lang="el-GR" sz="2000" b="1" dirty="0" smtClean="0"/>
              <a:t>είδος του στρώματος </a:t>
            </a:r>
            <a:r>
              <a:rPr lang="el-GR" sz="2000" dirty="0" smtClean="0"/>
              <a:t>που σχηματίζουν πάνω στην επιδερμίδα σε</a:t>
            </a:r>
            <a:r>
              <a:rPr lang="en-US" sz="2000" dirty="0" smtClean="0"/>
              <a:t>:</a:t>
            </a:r>
            <a:endParaRPr lang="el-GR" sz="2000" dirty="0" smtClean="0"/>
          </a:p>
          <a:p>
            <a:pPr marL="288000" indent="-288000" algn="just">
              <a:buFont typeface="Wingdings" pitchFamily="2" charset="2"/>
              <a:buChar char="Ø"/>
            </a:pPr>
            <a:r>
              <a:rPr lang="el-GR" sz="2000" dirty="0" smtClean="0"/>
              <a:t>ανοιχτές που επιτρέπουν στο δέρμα να αναπνέει και </a:t>
            </a:r>
          </a:p>
          <a:p>
            <a:pPr marL="288000" indent="-288000" algn="just">
              <a:buFont typeface="Wingdings" pitchFamily="2" charset="2"/>
              <a:buChar char="Ø"/>
            </a:pPr>
            <a:r>
              <a:rPr lang="el-GR" sz="2000" dirty="0" smtClean="0"/>
              <a:t>σε κλειστές οι οποίες συγκρατούν τη θερμότητα του δέρματος και διευκολύνουν την εισχώρηση ουσιών.</a:t>
            </a:r>
            <a:endParaRPr lang="en-US" sz="2000" dirty="0" smtClean="0"/>
          </a:p>
          <a:p>
            <a:pPr>
              <a:buFont typeface="Wingdings" pitchFamily="2" charset="2"/>
              <a:buChar char="Ø"/>
            </a:pP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16632"/>
            <a:ext cx="7467600" cy="580926"/>
          </a:xfrm>
        </p:spPr>
        <p:txBody>
          <a:bodyPr/>
          <a:lstStyle/>
          <a:p>
            <a:pPr algn="ctr"/>
            <a:r>
              <a:rPr lang="el-GR" dirty="0" err="1" smtClean="0"/>
              <a:t>τροποσ</a:t>
            </a:r>
            <a:r>
              <a:rPr lang="el-GR" dirty="0" smtClean="0"/>
              <a:t> </a:t>
            </a:r>
            <a:r>
              <a:rPr lang="el-GR" dirty="0" err="1" smtClean="0"/>
              <a:t>εφαρμογησ</a:t>
            </a:r>
            <a:r>
              <a:rPr lang="el-GR" dirty="0" smtClean="0"/>
              <a:t> των </a:t>
            </a:r>
            <a:r>
              <a:rPr lang="el-GR" dirty="0" err="1" smtClean="0"/>
              <a:t>μασκων</a:t>
            </a:r>
            <a:endParaRPr lang="el-GR" dirty="0"/>
          </a:p>
        </p:txBody>
      </p:sp>
      <p:sp>
        <p:nvSpPr>
          <p:cNvPr id="3" name="2 - Θέση περιεχομένου"/>
          <p:cNvSpPr>
            <a:spLocks noGrp="1"/>
          </p:cNvSpPr>
          <p:nvPr>
            <p:ph sz="quarter" idx="1"/>
          </p:nvPr>
        </p:nvSpPr>
        <p:spPr>
          <a:xfrm>
            <a:off x="467544" y="764704"/>
            <a:ext cx="7467600" cy="4873752"/>
          </a:xfrm>
        </p:spPr>
        <p:txBody>
          <a:bodyPr>
            <a:normAutofit/>
          </a:bodyPr>
          <a:lstStyle/>
          <a:p>
            <a:pPr algn="just">
              <a:buFont typeface="Wingdings" pitchFamily="2" charset="2"/>
              <a:buChar char="Ø"/>
            </a:pPr>
            <a:r>
              <a:rPr lang="el-GR" sz="2000" dirty="0" smtClean="0"/>
              <a:t>Επιλέγουμε τη κατάλληλη μάσκα πάντα ανάλογα με τον τύπο και τις ανάγκες του δέρματος.</a:t>
            </a:r>
          </a:p>
          <a:p>
            <a:pPr algn="just">
              <a:buFont typeface="Wingdings" pitchFamily="2" charset="2"/>
              <a:buChar char="Ø"/>
            </a:pPr>
            <a:r>
              <a:rPr lang="el-GR" sz="2000" dirty="0" smtClean="0"/>
              <a:t>Απλώνουμε το προϊόν σε καθαρό δέρμα, σε συγκεκριμένο στάδιο της περιποίησης, με τη βοήθεια πινέλου, σπάτουλας ή με τα δάχτυλα.</a:t>
            </a:r>
          </a:p>
          <a:p>
            <a:pPr algn="just">
              <a:buFont typeface="Wingdings" pitchFamily="2" charset="2"/>
              <a:buChar char="Ø"/>
            </a:pPr>
            <a:r>
              <a:rPr lang="el-GR" sz="2000" dirty="0" smtClean="0"/>
              <a:t>Η στρώση που δημιουργούμε είναι σχετικά παχιά (το δέρμα δεν πρέπει να φαίνεται) και όσο γίνεται πιο ομοιόμορφη.</a:t>
            </a:r>
          </a:p>
          <a:p>
            <a:pPr algn="just">
              <a:buFont typeface="Wingdings" pitchFamily="2" charset="2"/>
              <a:buChar char="Ø"/>
            </a:pPr>
            <a:r>
              <a:rPr lang="el-GR" sz="2000" dirty="0" smtClean="0"/>
              <a:t>Καλύπτουμε την περιοχή από το ντεκολτέ ως το μέτωπο αποφεύγοντας την περιοχή των ματιών.</a:t>
            </a:r>
          </a:p>
          <a:p>
            <a:pPr algn="just">
              <a:buFont typeface="Wingdings" pitchFamily="2" charset="2"/>
              <a:buChar char="Ø"/>
            </a:pPr>
            <a:r>
              <a:rPr lang="el-GR" sz="2000" dirty="0" smtClean="0"/>
              <a:t>Το προϊόν αφήνεται να δράσει για 10-30 λεπτά και στη συνέχεια το αφαιρούμε.</a:t>
            </a:r>
          </a:p>
          <a:p>
            <a:pPr algn="just">
              <a:buFont typeface="Wingdings" pitchFamily="2" charset="2"/>
              <a:buChar char="Ø"/>
            </a:pPr>
            <a:r>
              <a:rPr lang="el-GR" sz="2000" dirty="0" smtClean="0"/>
              <a:t>Μια μάσκα μπορεί να χρησιμοποιηθεί 2 ή περισσότερες φορές τη βδομάδα ανάλογα με το είδος της και τις ανάγκες του δέρματος.</a:t>
            </a:r>
            <a:endParaRPr lang="el-GR"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16632"/>
            <a:ext cx="7467600" cy="652934"/>
          </a:xfrm>
        </p:spPr>
        <p:txBody>
          <a:bodyPr/>
          <a:lstStyle/>
          <a:p>
            <a:pPr algn="ctr"/>
            <a:r>
              <a:rPr lang="el-GR" dirty="0" err="1" smtClean="0"/>
              <a:t>αποτελεσματα</a:t>
            </a:r>
            <a:r>
              <a:rPr lang="el-GR" dirty="0" smtClean="0"/>
              <a:t> </a:t>
            </a:r>
            <a:r>
              <a:rPr lang="el-GR" dirty="0" err="1" smtClean="0"/>
              <a:t>χρησησ</a:t>
            </a:r>
            <a:r>
              <a:rPr lang="el-GR" dirty="0" smtClean="0"/>
              <a:t> των </a:t>
            </a:r>
            <a:r>
              <a:rPr lang="el-GR" dirty="0" err="1" smtClean="0"/>
              <a:t>μασκων</a:t>
            </a:r>
            <a:endParaRPr lang="el-GR" dirty="0"/>
          </a:p>
        </p:txBody>
      </p:sp>
      <p:sp>
        <p:nvSpPr>
          <p:cNvPr id="3" name="2 - Θέση περιεχομένου"/>
          <p:cNvSpPr>
            <a:spLocks noGrp="1"/>
          </p:cNvSpPr>
          <p:nvPr>
            <p:ph sz="quarter" idx="1"/>
          </p:nvPr>
        </p:nvSpPr>
        <p:spPr>
          <a:xfrm>
            <a:off x="539552" y="836712"/>
            <a:ext cx="7467600" cy="5544616"/>
          </a:xfrm>
        </p:spPr>
        <p:txBody>
          <a:bodyPr>
            <a:normAutofit/>
          </a:bodyPr>
          <a:lstStyle/>
          <a:p>
            <a:pPr>
              <a:buNone/>
            </a:pPr>
            <a:r>
              <a:rPr lang="el-GR" sz="2000" b="1" dirty="0" smtClean="0"/>
              <a:t>Άμεσα αποτελέσματα</a:t>
            </a:r>
            <a:r>
              <a:rPr lang="en-US" sz="2000" b="1" dirty="0" smtClean="0"/>
              <a:t>:</a:t>
            </a:r>
            <a:endParaRPr lang="el-GR" sz="2000" b="1" dirty="0" smtClean="0"/>
          </a:p>
          <a:p>
            <a:pPr>
              <a:buFont typeface="Wingdings" pitchFamily="2" charset="2"/>
              <a:buChar char="Ø"/>
            </a:pPr>
            <a:r>
              <a:rPr lang="el-GR" sz="2000" dirty="0" smtClean="0"/>
              <a:t>Καθαρίζουν το δέρμα από τα νεκρά κύτταρα και το σμήγμα.</a:t>
            </a:r>
          </a:p>
          <a:p>
            <a:pPr>
              <a:buFont typeface="Wingdings" pitchFamily="2" charset="2"/>
              <a:buChar char="Ø"/>
            </a:pPr>
            <a:r>
              <a:rPr lang="el-GR" sz="2000" dirty="0" smtClean="0"/>
              <a:t>Παρέχουν ουσίες οι οποίες είναι απαραίτητες για τη θρέψη των κυττάρων.</a:t>
            </a:r>
          </a:p>
          <a:p>
            <a:pPr>
              <a:buFont typeface="Wingdings" pitchFamily="2" charset="2"/>
              <a:buChar char="Ø"/>
            </a:pPr>
            <a:r>
              <a:rPr lang="el-GR" sz="2000" dirty="0" smtClean="0"/>
              <a:t>Προσφέρουν βαθειά ενυδάτωση</a:t>
            </a:r>
            <a:r>
              <a:rPr lang="en-US" sz="2000" dirty="0" smtClean="0"/>
              <a:t>.</a:t>
            </a:r>
            <a:endParaRPr lang="el-GR" sz="2000" dirty="0" smtClean="0"/>
          </a:p>
          <a:p>
            <a:pPr>
              <a:buFont typeface="Wingdings" pitchFamily="2" charset="2"/>
              <a:buChar char="Ø"/>
            </a:pPr>
            <a:r>
              <a:rPr lang="el-GR" sz="2000" dirty="0" smtClean="0"/>
              <a:t>Καταπραΰνουν τους ερεθισμούς</a:t>
            </a:r>
            <a:r>
              <a:rPr lang="en-US" sz="2000" dirty="0" smtClean="0"/>
              <a:t>.</a:t>
            </a:r>
            <a:endParaRPr lang="el-GR" sz="2000" dirty="0" smtClean="0"/>
          </a:p>
          <a:p>
            <a:pPr>
              <a:buFont typeface="Wingdings" pitchFamily="2" charset="2"/>
              <a:buChar char="Ø"/>
            </a:pPr>
            <a:r>
              <a:rPr lang="el-GR" sz="2000" dirty="0" smtClean="0"/>
              <a:t>Συσφίγγουν τους διεσταλμένους πόρους</a:t>
            </a:r>
            <a:r>
              <a:rPr lang="en-US" sz="2000" dirty="0" smtClean="0"/>
              <a:t>.</a:t>
            </a:r>
            <a:endParaRPr lang="el-GR" sz="2000" dirty="0" smtClean="0"/>
          </a:p>
          <a:p>
            <a:pPr>
              <a:spcAft>
                <a:spcPts val="600"/>
              </a:spcAft>
              <a:buFont typeface="Wingdings" pitchFamily="2" charset="2"/>
              <a:buChar char="Ø"/>
            </a:pPr>
            <a:r>
              <a:rPr lang="el-GR" sz="2000" dirty="0" smtClean="0"/>
              <a:t>Δίνουν λάμψη σε θαμπά, </a:t>
            </a:r>
            <a:r>
              <a:rPr lang="el-GR" sz="2000" dirty="0" err="1" smtClean="0"/>
              <a:t>γηρασμένα</a:t>
            </a:r>
            <a:r>
              <a:rPr lang="el-GR" sz="2000" dirty="0" smtClean="0"/>
              <a:t> και κουρασμένα δέρματα.</a:t>
            </a:r>
          </a:p>
          <a:p>
            <a:pPr>
              <a:buNone/>
            </a:pPr>
            <a:r>
              <a:rPr lang="el-GR" sz="2000" b="1" dirty="0" smtClean="0"/>
              <a:t>Μακροχρόνια αποτελέσματα</a:t>
            </a:r>
            <a:r>
              <a:rPr lang="en-US" sz="2000" b="1" dirty="0" smtClean="0"/>
              <a:t>:</a:t>
            </a:r>
            <a:endParaRPr lang="el-GR" sz="2000" b="1" dirty="0" smtClean="0"/>
          </a:p>
          <a:p>
            <a:pPr>
              <a:buFont typeface="Wingdings" pitchFamily="2" charset="2"/>
              <a:buChar char="Ø"/>
            </a:pPr>
            <a:r>
              <a:rPr lang="el-GR" sz="2000" dirty="0" smtClean="0"/>
              <a:t>Διατήρηση υψηλών επιπέδων υγρασίας στην επιδερμίδα</a:t>
            </a:r>
            <a:r>
              <a:rPr lang="en-US" sz="2000" dirty="0" smtClean="0"/>
              <a:t>.</a:t>
            </a:r>
            <a:endParaRPr lang="el-GR" sz="2000" dirty="0" smtClean="0"/>
          </a:p>
          <a:p>
            <a:pPr>
              <a:buFont typeface="Wingdings" pitchFamily="2" charset="2"/>
              <a:buChar char="Ø"/>
            </a:pPr>
            <a:r>
              <a:rPr lang="el-GR" sz="2000" dirty="0" smtClean="0"/>
              <a:t>Ρύθμιση έκκρισης σμήγματος</a:t>
            </a:r>
            <a:r>
              <a:rPr lang="en-US" sz="2000" dirty="0" smtClean="0"/>
              <a:t>.</a:t>
            </a:r>
            <a:endParaRPr lang="el-GR" sz="2000" dirty="0" smtClean="0"/>
          </a:p>
          <a:p>
            <a:pPr>
              <a:buFont typeface="Wingdings" pitchFamily="2" charset="2"/>
              <a:buChar char="Ø"/>
            </a:pPr>
            <a:r>
              <a:rPr lang="el-GR" sz="2000" dirty="0" smtClean="0"/>
              <a:t>Καθυστέρηση της εμφάνισης των σημαδιών γήρανσης (χαλάρωση, ρυτίδες)</a:t>
            </a:r>
            <a:r>
              <a:rPr lang="en-US" sz="2000" dirty="0" smtClean="0"/>
              <a:t>.</a:t>
            </a:r>
          </a:p>
          <a:p>
            <a:pPr>
              <a:buNone/>
            </a:pP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16632"/>
            <a:ext cx="7467600" cy="580926"/>
          </a:xfrm>
        </p:spPr>
        <p:txBody>
          <a:bodyPr/>
          <a:lstStyle/>
          <a:p>
            <a:pPr algn="ctr"/>
            <a:r>
              <a:rPr lang="el-GR" dirty="0" err="1" smtClean="0"/>
              <a:t>γενικεσ</a:t>
            </a:r>
            <a:r>
              <a:rPr lang="el-GR" dirty="0" smtClean="0"/>
              <a:t> </a:t>
            </a:r>
            <a:r>
              <a:rPr lang="el-GR" dirty="0" err="1" smtClean="0"/>
              <a:t>αντενδειξεισ</a:t>
            </a:r>
            <a:endParaRPr lang="el-GR" dirty="0"/>
          </a:p>
        </p:txBody>
      </p:sp>
      <p:sp>
        <p:nvSpPr>
          <p:cNvPr id="3" name="2 - Θέση περιεχομένου"/>
          <p:cNvSpPr>
            <a:spLocks noGrp="1"/>
          </p:cNvSpPr>
          <p:nvPr>
            <p:ph sz="quarter" idx="1"/>
          </p:nvPr>
        </p:nvSpPr>
        <p:spPr>
          <a:xfrm>
            <a:off x="539552" y="692696"/>
            <a:ext cx="7467600" cy="4320480"/>
          </a:xfrm>
        </p:spPr>
        <p:txBody>
          <a:bodyPr>
            <a:normAutofit/>
          </a:bodyPr>
          <a:lstStyle/>
          <a:p>
            <a:pPr marL="0" indent="0" algn="just">
              <a:buNone/>
            </a:pPr>
            <a:r>
              <a:rPr lang="el-GR" sz="2000" dirty="0" smtClean="0"/>
              <a:t>Οι μάσκες απαγορεύεται να εφαρμοστούν στις παρακάτω περιπτώσεις</a:t>
            </a:r>
            <a:r>
              <a:rPr lang="en-US" sz="2000" dirty="0" smtClean="0"/>
              <a:t>:</a:t>
            </a:r>
          </a:p>
          <a:p>
            <a:pPr algn="just">
              <a:buFont typeface="Wingdings" pitchFamily="2" charset="2"/>
              <a:buChar char="Ø"/>
            </a:pPr>
            <a:r>
              <a:rPr lang="el-GR" sz="2000" dirty="0" smtClean="0"/>
              <a:t>Σε τραυματισμένο δέρμα.</a:t>
            </a:r>
          </a:p>
          <a:p>
            <a:pPr algn="just">
              <a:buFont typeface="Wingdings" pitchFamily="2" charset="2"/>
              <a:buChar char="Ø"/>
            </a:pPr>
            <a:r>
              <a:rPr lang="el-GR" sz="2000" dirty="0" smtClean="0"/>
              <a:t>Έγκαυμα 2</a:t>
            </a:r>
            <a:r>
              <a:rPr lang="el-GR" sz="2000" baseline="30000" dirty="0" smtClean="0"/>
              <a:t>ου</a:t>
            </a:r>
            <a:r>
              <a:rPr lang="el-GR" sz="2000" dirty="0" smtClean="0"/>
              <a:t> και 3</a:t>
            </a:r>
            <a:r>
              <a:rPr lang="el-GR" sz="2000" baseline="30000" dirty="0" smtClean="0"/>
              <a:t>ου</a:t>
            </a:r>
            <a:r>
              <a:rPr lang="el-GR" sz="2000" dirty="0" smtClean="0"/>
              <a:t> βαθμού. Σε έγκαυμα 1</a:t>
            </a:r>
            <a:r>
              <a:rPr lang="el-GR" sz="2000" baseline="30000" dirty="0" smtClean="0"/>
              <a:t>ου</a:t>
            </a:r>
            <a:r>
              <a:rPr lang="el-GR" sz="2000" dirty="0" smtClean="0"/>
              <a:t> βαθμού (πχ ηλιακό) μπορούμε να εφαρμόσουμε μάσκα με αντιφλογιστικές και καταπραϋντικές ιδιότητες (</a:t>
            </a:r>
            <a:r>
              <a:rPr lang="el-GR" sz="2000" dirty="0" err="1" smtClean="0"/>
              <a:t>π.χ</a:t>
            </a:r>
            <a:r>
              <a:rPr lang="el-GR" sz="2000" dirty="0" smtClean="0"/>
              <a:t> μάσκα χαμομηλιού, αλόης). Το προϊόν όμως θα πρέπει να αφαιρεθεί με πολλή προσοχή.</a:t>
            </a:r>
          </a:p>
          <a:p>
            <a:pPr algn="just">
              <a:buFont typeface="Wingdings" pitchFamily="2" charset="2"/>
              <a:buChar char="Ø"/>
            </a:pPr>
            <a:r>
              <a:rPr lang="el-GR" sz="2000" dirty="0" smtClean="0"/>
              <a:t>Σε φλεγμονές και μολύνσεις (πχ μυκητιάσεις). Αν η φλεγμονή οφείλεται σε ακμή τότε χρησιμοποιούμε τη κατάλληλη μάσκα. </a:t>
            </a:r>
          </a:p>
          <a:p>
            <a:pPr algn="just">
              <a:buFont typeface="Wingdings" pitchFamily="2" charset="2"/>
              <a:buChar char="Ø"/>
            </a:pPr>
            <a:r>
              <a:rPr lang="el-GR" sz="2000" dirty="0" smtClean="0"/>
              <a:t>Όταν υπάρχει αλλεργία στα συστατικά της μάσκας. Αν υποψιαζόμαστε κάτι τέτοιο κάνουμε </a:t>
            </a:r>
            <a:r>
              <a:rPr lang="en-US" sz="2000" dirty="0" smtClean="0"/>
              <a:t>patch test </a:t>
            </a:r>
            <a:r>
              <a:rPr lang="el-GR" sz="2000" dirty="0" smtClean="0"/>
              <a:t>πριν εφαρμόσουμε το προϊόν.</a:t>
            </a:r>
            <a:endParaRPr lang="el-GR"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57256" cy="652934"/>
          </a:xfrm>
        </p:spPr>
        <p:txBody>
          <a:bodyPr/>
          <a:lstStyle/>
          <a:p>
            <a:pPr algn="ctr"/>
            <a:r>
              <a:rPr lang="el-GR" dirty="0" err="1" smtClean="0"/>
              <a:t>μασκεσ</a:t>
            </a:r>
            <a:r>
              <a:rPr lang="el-GR" dirty="0" smtClean="0"/>
              <a:t> </a:t>
            </a:r>
            <a:r>
              <a:rPr lang="el-GR" dirty="0" err="1" smtClean="0"/>
              <a:t>κεριων</a:t>
            </a:r>
            <a:endParaRPr lang="el-GR" dirty="0"/>
          </a:p>
        </p:txBody>
      </p:sp>
      <p:sp>
        <p:nvSpPr>
          <p:cNvPr id="3" name="2 - Θέση περιεχομένου"/>
          <p:cNvSpPr>
            <a:spLocks noGrp="1"/>
          </p:cNvSpPr>
          <p:nvPr>
            <p:ph sz="quarter" idx="1"/>
          </p:nvPr>
        </p:nvSpPr>
        <p:spPr>
          <a:xfrm>
            <a:off x="467544" y="836712"/>
            <a:ext cx="7467600" cy="4873752"/>
          </a:xfrm>
        </p:spPr>
        <p:txBody>
          <a:bodyPr>
            <a:normAutofit/>
          </a:bodyPr>
          <a:lstStyle/>
          <a:p>
            <a:pPr algn="just">
              <a:buFont typeface="Wingdings" pitchFamily="2" charset="2"/>
              <a:buChar char="Ø"/>
            </a:pPr>
            <a:r>
              <a:rPr lang="el-GR" sz="2000" dirty="0" smtClean="0"/>
              <a:t>Οι μάσκες κεριών αποτελούνται κυρίως από παραφίνη με κατάλληλο σημείο τήξεως ή είναι μίγματα κεριών βαζελίνης </a:t>
            </a:r>
            <a:r>
              <a:rPr lang="el-GR" sz="2000" dirty="0" err="1" smtClean="0"/>
              <a:t>παραφινελαίου</a:t>
            </a:r>
            <a:r>
              <a:rPr lang="el-GR" sz="2000" dirty="0" smtClean="0"/>
              <a:t> και </a:t>
            </a:r>
            <a:r>
              <a:rPr lang="el-GR" sz="2000" dirty="0" err="1" smtClean="0"/>
              <a:t>επιφανειοδραστικών</a:t>
            </a:r>
            <a:r>
              <a:rPr lang="el-GR" sz="2000" dirty="0" smtClean="0"/>
              <a:t> ουσιών.</a:t>
            </a:r>
          </a:p>
          <a:p>
            <a:pPr algn="just">
              <a:buFont typeface="Wingdings" pitchFamily="2" charset="2"/>
              <a:buChar char="Ø"/>
            </a:pPr>
            <a:r>
              <a:rPr lang="el-GR" sz="2000" dirty="0" smtClean="0"/>
              <a:t>Στη συνηθισμένη θερμοκρασία είναι στερεά και πρέπει να θερμανθούν σε θερμοκρασία 42-45</a:t>
            </a:r>
            <a:r>
              <a:rPr lang="el-GR" sz="2000" baseline="30000" dirty="0" smtClean="0"/>
              <a:t>ο</a:t>
            </a:r>
            <a:r>
              <a:rPr lang="en-US" sz="2000" dirty="0" smtClean="0"/>
              <a:t>C </a:t>
            </a:r>
            <a:r>
              <a:rPr lang="el-GR" sz="2000" dirty="0" smtClean="0"/>
              <a:t>ώστε να λιώσουν και συνέχεια απλώνονται στο δέρμα με πινέλο σε λεπτή στρώση.</a:t>
            </a:r>
          </a:p>
          <a:p>
            <a:pPr algn="just">
              <a:buFont typeface="Wingdings" pitchFamily="2" charset="2"/>
              <a:buChar char="Ø"/>
            </a:pPr>
            <a:r>
              <a:rPr lang="el-GR" sz="2000" dirty="0" smtClean="0"/>
              <a:t>Η κυριότερη δράση τους είναι η </a:t>
            </a:r>
            <a:r>
              <a:rPr lang="el-GR" sz="2000" b="1" dirty="0" smtClean="0"/>
              <a:t>ενυδάτωση </a:t>
            </a:r>
            <a:r>
              <a:rPr lang="el-GR" sz="2000" dirty="0" smtClean="0"/>
              <a:t>γιατί σχηματίζουν πάνω στην επιδερμίδα συνεχές στρώμα το οποίο εγκλωβίζει την υγρασία </a:t>
            </a:r>
            <a:r>
              <a:rPr lang="el-GR" sz="2000" b="1" dirty="0" smtClean="0"/>
              <a:t>και ο καθαρισμός </a:t>
            </a:r>
            <a:r>
              <a:rPr lang="el-GR" sz="2000" dirty="0" smtClean="0"/>
              <a:t>γιατί προκαλούν </a:t>
            </a:r>
            <a:r>
              <a:rPr lang="el-GR" sz="2000" b="1" dirty="0" smtClean="0"/>
              <a:t>εφίδρωση</a:t>
            </a:r>
            <a:r>
              <a:rPr lang="el-GR" sz="2000" dirty="0" smtClean="0"/>
              <a:t> και βοηθούν το δέρμα να αποβάλλει το ρύπο.</a:t>
            </a:r>
          </a:p>
          <a:p>
            <a:pPr algn="just">
              <a:buFont typeface="Wingdings" pitchFamily="2" charset="2"/>
              <a:buChar char="Ø"/>
            </a:pPr>
            <a:r>
              <a:rPr lang="el-GR" sz="2000" dirty="0" smtClean="0"/>
              <a:t>Δεν εφαρμόζονται σε δέρματα που υπάρχει </a:t>
            </a:r>
            <a:r>
              <a:rPr lang="el-GR" sz="2000" dirty="0" err="1" smtClean="0"/>
              <a:t>τριχοφυία</a:t>
            </a:r>
            <a:r>
              <a:rPr lang="el-GR" sz="2000" dirty="0" smtClean="0"/>
              <a:t>, σε ακμή και σε περιπτώσεις όπου η ζέστη αντενδείκνυται.</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0"/>
            <a:ext cx="7467600" cy="580926"/>
          </a:xfrm>
        </p:spPr>
        <p:txBody>
          <a:bodyPr/>
          <a:lstStyle/>
          <a:p>
            <a:pPr algn="ctr"/>
            <a:r>
              <a:rPr lang="el-GR" dirty="0" err="1" smtClean="0"/>
              <a:t>αργιλωδεισ</a:t>
            </a:r>
            <a:r>
              <a:rPr lang="el-GR" dirty="0" smtClean="0"/>
              <a:t> </a:t>
            </a:r>
            <a:r>
              <a:rPr lang="el-GR" dirty="0" err="1" smtClean="0"/>
              <a:t>μασκεσ</a:t>
            </a:r>
            <a:endParaRPr lang="el-GR" dirty="0"/>
          </a:p>
        </p:txBody>
      </p:sp>
      <p:sp>
        <p:nvSpPr>
          <p:cNvPr id="3" name="2 - Θέση περιεχομένου"/>
          <p:cNvSpPr>
            <a:spLocks noGrp="1"/>
          </p:cNvSpPr>
          <p:nvPr>
            <p:ph sz="quarter" idx="1"/>
          </p:nvPr>
        </p:nvSpPr>
        <p:spPr>
          <a:xfrm>
            <a:off x="467544" y="548680"/>
            <a:ext cx="7467600" cy="6192688"/>
          </a:xfrm>
        </p:spPr>
        <p:txBody>
          <a:bodyPr>
            <a:normAutofit fontScale="92500" lnSpcReduction="20000"/>
          </a:bodyPr>
          <a:lstStyle/>
          <a:p>
            <a:pPr algn="just">
              <a:buFont typeface="Wingdings" pitchFamily="2" charset="2"/>
              <a:buChar char="Ø"/>
            </a:pPr>
            <a:r>
              <a:rPr lang="el-GR" sz="2000" dirty="0" smtClean="0"/>
              <a:t>Μπορεί να είναι είτε έτοιμα προϊόντα σε μορφή πάστας ή σκόνες που για να χρησιμοποιηθούν πρέπει να αναμειχθούν με την κατάλληλη ποσότητα νερού ή λοσιόν.</a:t>
            </a:r>
          </a:p>
          <a:p>
            <a:pPr algn="just">
              <a:buFont typeface="Wingdings" pitchFamily="2" charset="2"/>
              <a:buChar char="Ø"/>
            </a:pPr>
            <a:r>
              <a:rPr lang="el-GR" sz="2000" dirty="0" smtClean="0"/>
              <a:t>Οι μάσκες αυτές απλώνονται στο πρόσωπο και αφήνονται να ξεραθούν και στη συνέχεια αφαιρούνται με </a:t>
            </a:r>
            <a:r>
              <a:rPr lang="el-GR" sz="2000" dirty="0" err="1" smtClean="0"/>
              <a:t>έκπλυση</a:t>
            </a:r>
            <a:r>
              <a:rPr lang="el-GR" sz="2000" dirty="0" smtClean="0"/>
              <a:t> με νερό γι’ αυτό και πολλές φορές ονομάζονται και </a:t>
            </a:r>
            <a:r>
              <a:rPr lang="el-GR" sz="2000" dirty="0" err="1" smtClean="0"/>
              <a:t>εκπλυνόμενες</a:t>
            </a:r>
            <a:r>
              <a:rPr lang="el-GR" sz="2000" dirty="0" smtClean="0"/>
              <a:t> μάσκες.</a:t>
            </a:r>
          </a:p>
          <a:p>
            <a:pPr algn="just">
              <a:buFont typeface="Wingdings" pitchFamily="2" charset="2"/>
              <a:buChar char="Ø"/>
            </a:pPr>
            <a:r>
              <a:rPr lang="el-GR" sz="2000" dirty="0" smtClean="0"/>
              <a:t>Τα κυριότερα συστατικά τους είναι ο </a:t>
            </a:r>
            <a:r>
              <a:rPr lang="el-GR" sz="2000" b="1" dirty="0" smtClean="0"/>
              <a:t>καολίνης</a:t>
            </a:r>
            <a:r>
              <a:rPr lang="el-GR" sz="2000" dirty="0" smtClean="0"/>
              <a:t> και ο </a:t>
            </a:r>
            <a:r>
              <a:rPr lang="el-GR" sz="2000" b="1" dirty="0" err="1" smtClean="0"/>
              <a:t>μπεντονίτης</a:t>
            </a:r>
            <a:r>
              <a:rPr lang="el-GR" sz="2000" dirty="0" smtClean="0"/>
              <a:t>.</a:t>
            </a:r>
          </a:p>
          <a:p>
            <a:pPr algn="just">
              <a:spcAft>
                <a:spcPts val="600"/>
              </a:spcAft>
              <a:buFont typeface="Wingdings" pitchFamily="2" charset="2"/>
              <a:buChar char="Ø"/>
            </a:pPr>
            <a:r>
              <a:rPr lang="el-GR" sz="2000" dirty="0" smtClean="0"/>
              <a:t>Η κυριότερη ιδιότητα των μασκών αυτών είναι ο </a:t>
            </a:r>
            <a:r>
              <a:rPr lang="el-GR" sz="2000" b="1" dirty="0" smtClean="0"/>
              <a:t>καθαρισμός</a:t>
            </a:r>
            <a:r>
              <a:rPr lang="el-GR" sz="2000" dirty="0" smtClean="0"/>
              <a:t> που οφείλεται τόσο στο ότι οι αργιλώδεις ουσίες </a:t>
            </a:r>
            <a:r>
              <a:rPr lang="el-GR" sz="2000" b="1" dirty="0" smtClean="0"/>
              <a:t>προσροφούν</a:t>
            </a:r>
            <a:r>
              <a:rPr lang="el-GR" sz="2000" dirty="0" smtClean="0"/>
              <a:t> μεγάλες ποσότητες σμήγματος και ιδρώτα όσο και στον τρόπο απομάκρυνσής των υπολειμμάτων της μάσκας από το δέρμα. Στις μάσκες αυτές μπορούν να προστεθούν κι άλλα συστατικά που τους δίνουν ενυδατικές, </a:t>
            </a:r>
            <a:r>
              <a:rPr lang="el-GR" sz="2000" dirty="0" err="1" smtClean="0"/>
              <a:t>συσφικτικές</a:t>
            </a:r>
            <a:r>
              <a:rPr lang="el-GR" sz="2000" dirty="0" smtClean="0"/>
              <a:t>, στυπτικές κτλ ιδιότητες.</a:t>
            </a:r>
          </a:p>
          <a:p>
            <a:pPr algn="just">
              <a:buNone/>
            </a:pPr>
            <a:r>
              <a:rPr lang="el-GR" sz="2000" b="1" u="sng" dirty="0" smtClean="0"/>
              <a:t>Εφαρμογή</a:t>
            </a:r>
          </a:p>
          <a:p>
            <a:pPr algn="just">
              <a:buFont typeface="Wingdings" pitchFamily="2" charset="2"/>
              <a:buChar char="Ø"/>
            </a:pPr>
            <a:r>
              <a:rPr lang="el-GR" sz="2000" dirty="0" smtClean="0"/>
              <a:t>Η μάσκα παραμένει στο δέρμα 15-20 λεπτά ώστε να στεγνώσει πλήρως.</a:t>
            </a:r>
          </a:p>
          <a:p>
            <a:pPr algn="just">
              <a:buFont typeface="Wingdings" pitchFamily="2" charset="2"/>
              <a:buChar char="Ø"/>
            </a:pPr>
            <a:r>
              <a:rPr lang="el-GR" sz="2000" dirty="0" smtClean="0"/>
              <a:t>Το στρώμα της μάσκας δεν θα πρέπει να είναι πολύ λεπτό γιατί θα στεγνώσει γρήγορα και δεν θα προλάβει να δράσει, ούτε πολύ παχύ γιατί θα αργήσει πολύ να στεγνώσει.</a:t>
            </a:r>
          </a:p>
          <a:p>
            <a:pPr algn="just">
              <a:buFont typeface="Wingdings" pitchFamily="2" charset="2"/>
              <a:buChar char="Ø"/>
            </a:pPr>
            <a:r>
              <a:rPr lang="el-GR" sz="2000" dirty="0" smtClean="0"/>
              <a:t>Αποφεύγουμε την περιοχή γύρω από τα μάτια</a:t>
            </a:r>
          </a:p>
          <a:p>
            <a:pPr algn="just">
              <a:buFont typeface="Wingdings" pitchFamily="2" charset="2"/>
              <a:buChar char="Ø"/>
            </a:pPr>
            <a:r>
              <a:rPr lang="el-GR" sz="2000" dirty="0" smtClean="0"/>
              <a:t>Για την αφαίρεσή της χρησιμοποιούμε χλιαρό νερό και σφουγγαράκια.</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540552" y="764704"/>
            <a:ext cx="472480" cy="5472608"/>
          </a:xfrm>
        </p:spPr>
        <p:txBody>
          <a:bodyPr/>
          <a:lstStyle/>
          <a:p>
            <a:endParaRPr lang="el-GR" dirty="0"/>
          </a:p>
        </p:txBody>
      </p:sp>
      <p:sp>
        <p:nvSpPr>
          <p:cNvPr id="3" name="2 - Θέση περιεχομένου"/>
          <p:cNvSpPr>
            <a:spLocks noGrp="1"/>
          </p:cNvSpPr>
          <p:nvPr>
            <p:ph sz="quarter" idx="1"/>
          </p:nvPr>
        </p:nvSpPr>
        <p:spPr>
          <a:xfrm>
            <a:off x="611560" y="548680"/>
            <a:ext cx="7467600" cy="5472608"/>
          </a:xfrm>
        </p:spPr>
        <p:txBody>
          <a:bodyPr>
            <a:normAutofit lnSpcReduction="10000"/>
          </a:bodyPr>
          <a:lstStyle/>
          <a:p>
            <a:pPr marL="0" indent="0" algn="just">
              <a:buNone/>
            </a:pPr>
            <a:r>
              <a:rPr lang="el-GR" sz="2000" dirty="0" smtClean="0"/>
              <a:t>Υπάρχουν διάφοροι τύποι αργίλου που καθορίζουν τις ιδιότητες της μάσκας</a:t>
            </a:r>
            <a:r>
              <a:rPr lang="en-US" sz="2000" dirty="0" smtClean="0"/>
              <a:t>:</a:t>
            </a:r>
          </a:p>
          <a:p>
            <a:pPr marL="273600" lvl="1" algn="just">
              <a:buSzPct val="90000"/>
              <a:buFont typeface="Courier New" pitchFamily="49" charset="0"/>
              <a:buChar char="o"/>
            </a:pPr>
            <a:r>
              <a:rPr lang="el-GR" sz="2000" b="1" dirty="0" smtClean="0"/>
              <a:t>Κόκκινη άργιλος</a:t>
            </a:r>
            <a:r>
              <a:rPr lang="en-US" sz="2000" dirty="0" smtClean="0"/>
              <a:t>: </a:t>
            </a:r>
            <a:r>
              <a:rPr lang="el-GR" sz="2000" dirty="0" smtClean="0"/>
              <a:t>βελτιώνει την κυκλοφορία και δίνει λάμψη στο θαμπό δέρμα.</a:t>
            </a:r>
          </a:p>
          <a:p>
            <a:pPr marL="273600" lvl="1" algn="just">
              <a:buSzPct val="90000"/>
              <a:buFont typeface="Courier New" pitchFamily="49" charset="0"/>
              <a:buChar char="o"/>
            </a:pPr>
            <a:r>
              <a:rPr lang="el-GR" sz="2000" b="1" dirty="0" smtClean="0"/>
              <a:t>Πράσινη άργιλος</a:t>
            </a:r>
            <a:r>
              <a:rPr lang="en-US" sz="2000" dirty="0" smtClean="0"/>
              <a:t>: </a:t>
            </a:r>
            <a:r>
              <a:rPr lang="el-GR" sz="2000" dirty="0" smtClean="0"/>
              <a:t>είναι η πιο διαδεδομένη μορφή, έχει ισχυρές καθαριστικές ιδιότητες και χρησιμοποιείται σε λιπαρά και </a:t>
            </a:r>
            <a:r>
              <a:rPr lang="el-GR" sz="2000" dirty="0" err="1" smtClean="0"/>
              <a:t>ακνεϊκά</a:t>
            </a:r>
            <a:r>
              <a:rPr lang="el-GR" sz="2000" dirty="0" smtClean="0"/>
              <a:t> δέρματα καθώς επίσης και σε προβλήματα υπερβολικής λιπαρότητας των μαλλιών.</a:t>
            </a:r>
          </a:p>
          <a:p>
            <a:pPr marL="273600" lvl="1" algn="just">
              <a:buSzPct val="90000"/>
              <a:buFont typeface="Courier New" pitchFamily="49" charset="0"/>
              <a:buChar char="o"/>
            </a:pPr>
            <a:r>
              <a:rPr lang="el-GR" sz="2000" b="1" dirty="0" smtClean="0"/>
              <a:t>Λευκή ή γκρι άργιλος</a:t>
            </a:r>
            <a:r>
              <a:rPr lang="en-US" sz="2000" dirty="0" smtClean="0"/>
              <a:t>: </a:t>
            </a:r>
            <a:r>
              <a:rPr lang="el-GR" sz="2000" dirty="0" smtClean="0"/>
              <a:t>έχει πιο ήπιες καθαριστικές ιδιότητες και χρησιμοποιείται σε ξηρά και ευαίσθητα δέρματα</a:t>
            </a:r>
          </a:p>
          <a:p>
            <a:pPr marL="273600" lvl="1" algn="just">
              <a:buSzPct val="90000"/>
              <a:buFont typeface="Courier New" pitchFamily="49" charset="0"/>
              <a:buChar char="o"/>
            </a:pPr>
            <a:r>
              <a:rPr lang="el-GR" sz="2000" b="1" dirty="0" smtClean="0"/>
              <a:t>Ροζ άργιλος</a:t>
            </a:r>
            <a:r>
              <a:rPr lang="en-US" sz="2000" dirty="0" smtClean="0"/>
              <a:t>: </a:t>
            </a:r>
            <a:r>
              <a:rPr lang="el-GR" sz="2000" dirty="0" smtClean="0"/>
              <a:t>είναι μίγμα από κόκκινη και λευκή άργιλο και χρησιμοποιείται σε ευαίσθητα δέρματα.</a:t>
            </a:r>
          </a:p>
          <a:p>
            <a:pPr marL="273600" lvl="1" algn="just">
              <a:buSzPct val="90000"/>
              <a:buFont typeface="Courier New" pitchFamily="49" charset="0"/>
              <a:buChar char="o"/>
            </a:pPr>
            <a:r>
              <a:rPr lang="el-GR" sz="2000" b="1" dirty="0" smtClean="0"/>
              <a:t>Κίτρινη άργιλος</a:t>
            </a:r>
            <a:r>
              <a:rPr lang="en-US" sz="2000" dirty="0" smtClean="0"/>
              <a:t>: </a:t>
            </a:r>
            <a:r>
              <a:rPr lang="el-GR" sz="2000" dirty="0" smtClean="0"/>
              <a:t>τονώνει την επιδερμίδα και έχει επουλωτικές ιδιότητες. Χρησιμοποιείται σε ώριμα δέρματα και εύθραυστα μαλλιά.</a:t>
            </a:r>
          </a:p>
          <a:p>
            <a:pPr marL="273600" lvl="1" algn="just">
              <a:buSzPct val="90000"/>
              <a:buFont typeface="Courier New" pitchFamily="49" charset="0"/>
              <a:buChar char="o"/>
            </a:pPr>
            <a:r>
              <a:rPr lang="el-GR" sz="2000" b="1" dirty="0" smtClean="0"/>
              <a:t>Άργιλος </a:t>
            </a:r>
            <a:r>
              <a:rPr lang="en-US" sz="2000" b="1" dirty="0" err="1" smtClean="0"/>
              <a:t>rhassoul</a:t>
            </a:r>
            <a:r>
              <a:rPr lang="en-US" sz="2000" dirty="0" smtClean="0"/>
              <a:t>: </a:t>
            </a:r>
            <a:r>
              <a:rPr lang="el-GR" sz="2000" dirty="0" smtClean="0"/>
              <a:t>έχει </a:t>
            </a:r>
            <a:r>
              <a:rPr lang="el-GR" sz="2000" dirty="0" err="1" smtClean="0"/>
              <a:t>καφεκόκκινο</a:t>
            </a:r>
            <a:r>
              <a:rPr lang="el-GR" sz="2000" dirty="0" smtClean="0"/>
              <a:t> χρώμα και καθαριστική δράση. Μπορεί να χρησιμοποιηθεί σε όλους τους τύπους δέρματος.</a:t>
            </a:r>
          </a:p>
          <a:p>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238</TotalTime>
  <Words>1465</Words>
  <Application>Microsoft Office PowerPoint</Application>
  <PresentationFormat>Προβολή στην οθόνη (4:3)</PresentationFormat>
  <Paragraphs>101</Paragraphs>
  <Slides>14</Slides>
  <Notes>5</Notes>
  <HiddenSlides>0</HiddenSlides>
  <MMClips>0</MMClips>
  <ScaleCrop>false</ScaleCrop>
  <HeadingPairs>
    <vt:vector size="4" baseType="variant">
      <vt:variant>
        <vt:lpstr>Θέμα</vt:lpstr>
      </vt:variant>
      <vt:variant>
        <vt:i4>1</vt:i4>
      </vt:variant>
      <vt:variant>
        <vt:lpstr>Τίτλοι διαφανειών</vt:lpstr>
      </vt:variant>
      <vt:variant>
        <vt:i4>14</vt:i4>
      </vt:variant>
    </vt:vector>
  </HeadingPairs>
  <TitlesOfParts>
    <vt:vector size="15" baseType="lpstr">
      <vt:lpstr>Προεξοχή</vt:lpstr>
      <vt:lpstr>μασκεσ προσωπου - σωματοσ</vt:lpstr>
      <vt:lpstr>ορισμοσ</vt:lpstr>
      <vt:lpstr>ειδη μασκων</vt:lpstr>
      <vt:lpstr>τροποσ εφαρμογησ των μασκων</vt:lpstr>
      <vt:lpstr>αποτελεσματα χρησησ των μασκων</vt:lpstr>
      <vt:lpstr>γενικεσ αντενδειξεισ</vt:lpstr>
      <vt:lpstr>μασκεσ κεριων</vt:lpstr>
      <vt:lpstr>αργιλωδεισ μασκεσ</vt:lpstr>
      <vt:lpstr>Διαφάνεια 9</vt:lpstr>
      <vt:lpstr>υδροκολλοειδεισ μασκεσ</vt:lpstr>
      <vt:lpstr>γαλακτωματοποιημενεσ μασκεσ</vt:lpstr>
      <vt:lpstr>εκμαγεια</vt:lpstr>
      <vt:lpstr>ελαστικεσ μασκεσ</vt:lpstr>
      <vt:lpstr>μασκεσ ματιων</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μασκεσ προσωπου - σωματοσ</dc:title>
  <dc:creator>Vaggelis</dc:creator>
  <cp:lastModifiedBy>Vaggelis</cp:lastModifiedBy>
  <cp:revision>24</cp:revision>
  <dcterms:created xsi:type="dcterms:W3CDTF">2019-01-06T11:38:34Z</dcterms:created>
  <dcterms:modified xsi:type="dcterms:W3CDTF">2019-01-09T17:02:20Z</dcterms:modified>
</cp:coreProperties>
</file>