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7F96-9203-4145-BD10-DF0F32154C1A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6EED7-B1DD-40C0-991C-986CDEAA5F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EED7-B1DD-40C0-991C-986CDEAA5FD4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61722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err="1" smtClean="0"/>
              <a:t>Μηχανηματα</a:t>
            </a:r>
            <a:r>
              <a:rPr lang="el-GR" sz="4400" dirty="0" smtClean="0"/>
              <a:t> </a:t>
            </a:r>
            <a:r>
              <a:rPr lang="el-GR" sz="4400" dirty="0" err="1" smtClean="0"/>
              <a:t>αισθητικησ</a:t>
            </a:r>
            <a:r>
              <a:rPr lang="el-GR" sz="4400" dirty="0" smtClean="0"/>
              <a:t> </a:t>
            </a:r>
            <a:r>
              <a:rPr lang="el-GR" sz="4400" dirty="0" err="1" smtClean="0"/>
              <a:t>προσωπου</a:t>
            </a:r>
            <a:endParaRPr lang="el-GR" sz="4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ατμου</a:t>
            </a:r>
            <a:r>
              <a:rPr lang="el-GR" dirty="0" smtClean="0"/>
              <a:t> (</a:t>
            </a:r>
            <a:r>
              <a:rPr lang="en-US" dirty="0" err="1" smtClean="0"/>
              <a:t>vapeur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992888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Αποτελείται από ένα γυάλινο ή μεταλλικό κάδο και μια ηλεκτρική αντίσταση που θερμαίνει το νερό. Με το βρασμό το νερό μετατρέπεται σε ατμό και με τη βοήθεια του </a:t>
            </a:r>
            <a:r>
              <a:rPr lang="el-GR" sz="2000" dirty="0" err="1" smtClean="0"/>
              <a:t>ακροφυσίου</a:t>
            </a:r>
            <a:r>
              <a:rPr lang="el-GR" sz="2000" dirty="0" smtClean="0"/>
              <a:t> της συσκευής τον κατευθύνουμε στο πρόσωπο. Οι περισσότερες συσκευές διαθέτουν και λάμπα που ιονισμού που παράγει όζον. Το όζον έχει αντισηπτικές ιδιότητες. </a:t>
            </a:r>
          </a:p>
          <a:p>
            <a:pPr>
              <a:buNone/>
            </a:pPr>
            <a:endParaRPr lang="el-GR" sz="20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2276872"/>
            <a:ext cx="5112568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Επίσης κάποιες συσκευές διαθέτουν και δεύτερο κάδο στον οποίο μπορούμε να βάλουμε αιθέρια έλαια.</a:t>
            </a:r>
          </a:p>
          <a:p>
            <a:pPr>
              <a:spcBef>
                <a:spcPts val="0"/>
              </a:spcBef>
              <a:buNone/>
            </a:pPr>
            <a:r>
              <a:rPr lang="el-GR" sz="2000" dirty="0" smtClean="0"/>
              <a:t>Ο ατμός προκαλεί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Αύξηση της αιματικής κυκλοφορίας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Αύξηση της </a:t>
            </a:r>
            <a:r>
              <a:rPr lang="el-GR" sz="2000" dirty="0" err="1" smtClean="0"/>
              <a:t>διαδερμικής</a:t>
            </a:r>
            <a:r>
              <a:rPr lang="el-GR" sz="2000" dirty="0" smtClean="0"/>
              <a:t> απορρόφησης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Ενυδάτωση της κεράτινης στοιβάδας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Διαστολή των πόρων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Μαλακώνει το σμήγμα και διευκολύνει την εξαγωγή του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  <p:pic>
        <p:nvPicPr>
          <p:cNvPr id="5" name="4 - Εικόνα" descr="469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564904"/>
            <a:ext cx="2567103" cy="38353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Τροποσ</a:t>
            </a:r>
            <a:r>
              <a:rPr lang="el-GR" dirty="0" smtClean="0"/>
              <a:t> </a:t>
            </a:r>
            <a:r>
              <a:rPr lang="el-GR" dirty="0" err="1" smtClean="0"/>
              <a:t>χρησησ</a:t>
            </a:r>
            <a:r>
              <a:rPr lang="el-GR" dirty="0" smtClean="0"/>
              <a:t> </a:t>
            </a:r>
            <a:r>
              <a:rPr lang="el-GR" dirty="0" err="1" smtClean="0"/>
              <a:t>μηχανηματοσ</a:t>
            </a:r>
            <a:r>
              <a:rPr lang="el-GR" dirty="0" smtClean="0"/>
              <a:t> </a:t>
            </a:r>
            <a:r>
              <a:rPr lang="el-GR" dirty="0" err="1" smtClean="0"/>
              <a:t>ατμου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7467600" cy="44644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Γεμίζουμε τον κάδο με νερό και προθερμαίνουμε το μηχάνημα.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Καθαρίζουμε καλά το πρόσωπο της πελάτισσας.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Καλύπτουμε τα μάτια της πελάτισσας με βαμβάκι εμποτισμένο σε λοσιόν ή νερό.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αρχίσει να βγαίνει ο ατμός τοποθετούμε το </a:t>
            </a:r>
            <a:r>
              <a:rPr lang="el-GR" sz="2000" dirty="0" err="1" smtClean="0"/>
              <a:t>ακροφύσιο</a:t>
            </a:r>
            <a:r>
              <a:rPr lang="el-GR" sz="2000" dirty="0" smtClean="0"/>
              <a:t> της συσκευής σε απόσταση 50-60 </a:t>
            </a:r>
            <a:r>
              <a:rPr lang="en-US" sz="2000" dirty="0" smtClean="0"/>
              <a:t>cm </a:t>
            </a:r>
            <a:r>
              <a:rPr lang="el-GR" sz="2000" dirty="0" smtClean="0"/>
              <a:t>ώστε ο ατμός να πηγαίνει σε όλο το πρόσωπο.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Ανά διαστήματα σκουπίζουμε το πρόσωπο της πελάτισσας από το νερό και τον ιδρώτα.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Μόλις η πελάτισσα μείνει 10 λεπτά στον ατμό ανοίγουμε και τη λυχνία παραγωγής όζοντος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θεραπεία διαρκεί 20 περίπου λεπτά</a:t>
            </a:r>
            <a:endParaRPr lang="el-G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Αντενδειξεισ</a:t>
            </a:r>
            <a:r>
              <a:rPr lang="el-GR" dirty="0" smtClean="0"/>
              <a:t> </a:t>
            </a:r>
            <a:r>
              <a:rPr lang="el-GR" dirty="0" err="1" smtClean="0"/>
              <a:t>μηχανηματοσ</a:t>
            </a:r>
            <a:r>
              <a:rPr lang="el-GR" dirty="0" smtClean="0"/>
              <a:t> </a:t>
            </a:r>
            <a:r>
              <a:rPr lang="el-GR" dirty="0" err="1" smtClean="0"/>
              <a:t>ατμου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55446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Τραύματα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Εγκαύματα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Διαβήτης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err="1" smtClean="0"/>
              <a:t>Ευρυαγγείες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Άσθμα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Επιληψία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Προσοχή σε κλειστοφοβικά άτομα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προσθέτουμε αιθέρια έλαια στο νερό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Κατά τη διάρκεια που η πελάτισσα είναι στον ατμό παραμένουμε κοντά της</a:t>
            </a:r>
          </a:p>
          <a:p>
            <a:pPr algn="ctr">
              <a:buNone/>
            </a:pPr>
            <a:r>
              <a:rPr lang="el-GR" sz="2000" u="sng" dirty="0" smtClean="0"/>
              <a:t>Που χρησιμοποιείται το μηχάνημα του ατμού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σημαντικότερη εφαρμογή είναι ο βαθύς καθαρισμός όμως μπορεί να χρησιμοποιηθεί και σε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Σε ενυδατώσεις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Σε </a:t>
            </a:r>
            <a:r>
              <a:rPr lang="el-GR" sz="2000" dirty="0" err="1" smtClean="0"/>
              <a:t>αρωματοθεραπεία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υπερηχων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003232" cy="1728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Υπέρηχοι είναι ηχητικά κύματα με πολύ υψηλή συχνότητα. Οι συχνότητες που χρησιμοποιούμε για θεραπευτικούς σκοπούς είναι από 0,7 έως 3,3 </a:t>
            </a:r>
            <a:r>
              <a:rPr lang="en-US" sz="2000" dirty="0" smtClean="0"/>
              <a:t>Mhz. </a:t>
            </a:r>
            <a:r>
              <a:rPr lang="el-GR" sz="2000" dirty="0" smtClean="0"/>
              <a:t>Όταν ένα τέτοιο κύμα προσπέσει πάνω σε ιστούς προκαλεί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Ταλάντωση των κυττάρων (μηχανικό αποτέλεσμα)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Θέρμανση (θερμικό αποτέλεσμα)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2492896"/>
            <a:ext cx="3816424" cy="40393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Οι υπέρηχοι χρησιμοποιούνται στο αδυνάτισμα και την κυτταρίτιδα, μπορούν να χρησιμοποιηθούν όμως και σε θεραπείες προσώπου.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 smtClean="0"/>
              <a:t>Τα μηχανήματα που χρησιμοποιούνται στο πρόσωπο παράγουν υπέρηχους με διαφορετική συχνότητα και ένταση.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dirty="0" smtClean="0"/>
              <a:t>Υπάρχουν όμως και μηχανήματα που παράγουν υπέρηχους διαφόρων συχνοτήτων και μπορούν να χρησιμοποιηθούν και στο σώμα και στο πρόσωπο.</a:t>
            </a:r>
          </a:p>
          <a:p>
            <a:endParaRPr lang="el-GR" dirty="0"/>
          </a:p>
        </p:txBody>
      </p:sp>
      <p:pic>
        <p:nvPicPr>
          <p:cNvPr id="5" name="4 - Εικόνα" descr="PelactivUltrasonicMid-R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92896"/>
            <a:ext cx="3645024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Τροποσ</a:t>
            </a:r>
            <a:r>
              <a:rPr lang="el-GR" dirty="0" smtClean="0"/>
              <a:t> </a:t>
            </a:r>
            <a:r>
              <a:rPr lang="el-GR" dirty="0" err="1" smtClean="0"/>
              <a:t>χρησησ</a:t>
            </a:r>
            <a:r>
              <a:rPr lang="el-GR" dirty="0" smtClean="0"/>
              <a:t> </a:t>
            </a:r>
            <a:r>
              <a:rPr lang="el-GR" dirty="0" err="1" smtClean="0"/>
              <a:t>υπερηχων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υπέρηχοι εφαρμόζονται σε καλά καθαρισμένο και απαλλαγμένο από λιπαρές ουσίες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Απλώνουμε στο δέρμα το ειδικό </a:t>
            </a:r>
            <a:r>
              <a:rPr lang="en-US" sz="2000" dirty="0" smtClean="0"/>
              <a:t>gel </a:t>
            </a:r>
            <a:r>
              <a:rPr lang="el-GR" sz="2000" dirty="0" smtClean="0"/>
              <a:t>ή την κρέμα.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Τοποθετούμε την κεφαλή του μηχανήματος </a:t>
            </a:r>
            <a:r>
              <a:rPr lang="el-GR" sz="2000" u="sng" dirty="0" smtClean="0"/>
              <a:t>κάθετα</a:t>
            </a:r>
            <a:r>
              <a:rPr lang="el-GR" sz="2000" dirty="0" smtClean="0"/>
              <a:t> πάνω στο δέρμα και εκτελούμε σπειροειδείς κινήσεις.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κεφαλή θα πρέπει να είναι σε πλήρη επαφή με το δέρμα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κεφαλή δεν πρέπει να παραμένει στάσιμη γιατί υπάρχει κίνδυνος εγκαύματος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Αποφεύγουμε την περιοχή των ματιών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</a:t>
            </a:r>
            <a:r>
              <a:rPr lang="en-US" sz="2000" dirty="0" smtClean="0"/>
              <a:t>gel </a:t>
            </a:r>
            <a:r>
              <a:rPr lang="el-GR" sz="2000" dirty="0" smtClean="0"/>
              <a:t>στεγνώσει προσθέτουμε άλλο.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Αντενδειξεισ</a:t>
            </a:r>
            <a:r>
              <a:rPr lang="el-GR" dirty="0" smtClean="0"/>
              <a:t> </a:t>
            </a:r>
            <a:r>
              <a:rPr lang="el-GR" dirty="0" err="1" smtClean="0"/>
              <a:t>υπερηχων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5616624"/>
          </a:xfrm>
        </p:spPr>
        <p:txBody>
          <a:bodyPr/>
          <a:lstStyle/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Τραύματα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Εγκαύματα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Δερματικές μολύνσεις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Υπαισθησία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Περιοχές με νεοπλασίες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Σε ασθενείς που αιμορραγούν εύκολα</a:t>
            </a:r>
          </a:p>
          <a:p>
            <a:pPr lvl="0">
              <a:spcAft>
                <a:spcPts val="600"/>
              </a:spcAft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Σε μεταλλικά πρόσθετα</a:t>
            </a:r>
          </a:p>
          <a:p>
            <a:pPr lvl="0" algn="ctr">
              <a:buClr>
                <a:srgbClr val="FE8637"/>
              </a:buClr>
              <a:buNone/>
            </a:pPr>
            <a:r>
              <a:rPr lang="el-GR" sz="1900" u="sng" dirty="0" smtClean="0">
                <a:solidFill>
                  <a:prstClr val="black"/>
                </a:solidFill>
              </a:rPr>
              <a:t>ΑΠΟΤΕΛΕΣΜΑΤΑ ΥΠΕΡΗΧΩΝ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Αυξάνουν την ελαστικότητα των κολλαγόνων και ελαστικών ινών και είναι χρήσιμοι σε θεραπείες </a:t>
            </a:r>
            <a:r>
              <a:rPr lang="el-GR" sz="1900" dirty="0" err="1" smtClean="0">
                <a:solidFill>
                  <a:prstClr val="black"/>
                </a:solidFill>
              </a:rPr>
              <a:t>αντιγήρανσης</a:t>
            </a:r>
            <a:r>
              <a:rPr lang="el-GR" sz="19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Αυξάνουν τη διεισδυτικότητα ειδικών για το σκοπό αυτό σκευασμάτων (</a:t>
            </a:r>
            <a:r>
              <a:rPr lang="el-GR" sz="1900" dirty="0" err="1" smtClean="0">
                <a:solidFill>
                  <a:prstClr val="black"/>
                </a:solidFill>
              </a:rPr>
              <a:t>φωνοφόρεση</a:t>
            </a:r>
            <a:r>
              <a:rPr lang="el-GR" sz="1900" dirty="0" smtClean="0">
                <a:solidFill>
                  <a:prstClr val="black"/>
                </a:solidFill>
              </a:rPr>
              <a:t>).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1900" dirty="0" smtClean="0">
                <a:solidFill>
                  <a:prstClr val="black"/>
                </a:solidFill>
              </a:rPr>
              <a:t>Χρησιμοποιώντας την ειδική κεφαλή μπορούμε να κάνουμε </a:t>
            </a:r>
            <a:r>
              <a:rPr lang="en-US" sz="1900" dirty="0" smtClean="0">
                <a:solidFill>
                  <a:prstClr val="black"/>
                </a:solidFill>
              </a:rPr>
              <a:t>peeling</a:t>
            </a:r>
            <a:r>
              <a:rPr lang="el-GR" sz="1900" dirty="0" smtClean="0">
                <a:solidFill>
                  <a:prstClr val="black"/>
                </a:solidFill>
              </a:rPr>
              <a:t> και καθαρισμό της επιδερμίδας.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http://cosmetology-info.com/img_lib/2014/02/1392147420_1fd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08720"/>
            <a:ext cx="3629074" cy="226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μικροδερμοαποξεσησ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920880" cy="3600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Πρόκειται για μια συσκευή που εκτοξεύει κρυστάλλους (συνήθως από οξείδιο του αλουμινίου) με μεγάλη ταχύτητα στο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κρύσταλλοι καθώς προσκρούουν στο δέρμα προκαλούν μηχανική απόσπαση των νεκρών κυττάρων.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Οι κρύσταλλοι και τα νεκρά κύτταρα αναρροφώνται από άλλο σημείο της συσκευής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μέθοδος είναι ανώδυνη και έχει ελάχιστο ερεθισμό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Μπορεί να εφαρμοστεί σε λεπτές ρυτίδες, σημάδια ακμής, πανάδες, </a:t>
            </a:r>
            <a:r>
              <a:rPr lang="el-GR" sz="2000" dirty="0" err="1" smtClean="0"/>
              <a:t>γηρασμένα</a:t>
            </a:r>
            <a:r>
              <a:rPr lang="el-GR" sz="2000" dirty="0" smtClean="0"/>
              <a:t> δέρματα.</a:t>
            </a:r>
            <a:endParaRPr lang="el-GR" sz="20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95536" y="3933056"/>
            <a:ext cx="3960440" cy="2383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u="sng" dirty="0" smtClean="0"/>
              <a:t>ΑΝΤΕΝΔΕΙΞΕΙΣ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Τραύματα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Εγκαύματα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Βλάβες με μικροβιακό φορτίο</a:t>
            </a:r>
            <a:endParaRPr lang="el-GR" sz="2000" dirty="0"/>
          </a:p>
        </p:txBody>
      </p:sp>
      <p:pic>
        <p:nvPicPr>
          <p:cNvPr id="4" name="3 - Εικόνα" descr="professional-hydro-microdermabrasion-hyd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933056"/>
            <a:ext cx="3635896" cy="195309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n-US" dirty="0" smtClean="0"/>
              <a:t>LASER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Το </a:t>
            </a:r>
            <a:r>
              <a:rPr lang="en-US" sz="2000" dirty="0" smtClean="0"/>
              <a:t>laser </a:t>
            </a:r>
            <a:r>
              <a:rPr lang="el-GR" sz="2000" dirty="0" smtClean="0"/>
              <a:t>παράγει φωτεινή ακτινοβολία πολύ υψηλής ενέργειας. Υπάρχουν πολλοί τύποι </a:t>
            </a:r>
            <a:r>
              <a:rPr lang="en-US" sz="2000" dirty="0" smtClean="0"/>
              <a:t>laser </a:t>
            </a:r>
            <a:r>
              <a:rPr lang="el-GR" sz="2000" dirty="0" smtClean="0"/>
              <a:t>στην αγορά. Η ακτινοβολία απορροφάται από τα κύτταρα και ανάλογα με τον τύπο του </a:t>
            </a:r>
            <a:r>
              <a:rPr lang="en-US" sz="2000" dirty="0" smtClean="0"/>
              <a:t>laser </a:t>
            </a:r>
            <a:r>
              <a:rPr lang="el-GR" sz="2000" dirty="0" smtClean="0"/>
              <a:t>μπορούμε να πετύχουμε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Βελτίωση της κυτταρίτιδας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Βελτίωση της παχυσαρκίας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Βελτίωση των ρυτίδων και της χαλάρωσης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Καταστροφή των αναγεννητικών κυττάρων της τρίχας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Απολέπιση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γενικα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Τα βασικότερα μηχανήματα που χρησιμοποιούμε στην αισθητική προσώπου είναι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Μηχάνημα </a:t>
            </a:r>
            <a:r>
              <a:rPr lang="el-GR" sz="2000" dirty="0" err="1" smtClean="0"/>
              <a:t>υψισύχνων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Μηχάνημα ιονισμού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Μηχάνημα ατμού (</a:t>
            </a:r>
            <a:r>
              <a:rPr lang="en-US" sz="2000" dirty="0" err="1" smtClean="0"/>
              <a:t>vapeur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Μηχάνημα υπερήχων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Συσκευή </a:t>
            </a:r>
            <a:r>
              <a:rPr lang="el-GR" sz="2000" dirty="0" err="1" smtClean="0"/>
              <a:t>μικροδερμοαπόξεσης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Συσκευή </a:t>
            </a:r>
            <a:r>
              <a:rPr lang="en-US" sz="2000" dirty="0" smtClean="0"/>
              <a:t>laser</a:t>
            </a: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υψισυχνων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692696"/>
            <a:ext cx="7632848" cy="23328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μηχάνημα αυτό παράγει </a:t>
            </a:r>
            <a:r>
              <a:rPr lang="el-GR" sz="2000" b="1" dirty="0" smtClean="0"/>
              <a:t>υψηλής συχνότητας </a:t>
            </a:r>
            <a:r>
              <a:rPr lang="el-GR" sz="2000" dirty="0" smtClean="0"/>
              <a:t>και </a:t>
            </a:r>
            <a:r>
              <a:rPr lang="el-GR" sz="2000" b="1" dirty="0" smtClean="0"/>
              <a:t>χαμηλής έντασης εναλλασσόμενο ρεύμα</a:t>
            </a:r>
            <a:r>
              <a:rPr lang="el-GR" sz="20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ρεύμα αυτό δεν προκαλεί μυϊκές συσπάσεις και το χρησιμοποιούμε για την </a:t>
            </a:r>
            <a:r>
              <a:rPr lang="el-GR" sz="2000" b="1" dirty="0" err="1" smtClean="0"/>
              <a:t>αντιμικροβιακή</a:t>
            </a:r>
            <a:r>
              <a:rPr lang="el-GR" sz="2000" b="1" dirty="0" smtClean="0"/>
              <a:t> του δράση</a:t>
            </a:r>
            <a:r>
              <a:rPr lang="el-GR" sz="20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ρεύμα διοχετεύεται στο δέρμα μέσω </a:t>
            </a:r>
            <a:r>
              <a:rPr lang="el-GR" sz="2000" b="1" dirty="0" smtClean="0"/>
              <a:t>γυάλινων ηλεκτροδίων </a:t>
            </a:r>
            <a:r>
              <a:rPr lang="el-GR" sz="2000" dirty="0" smtClean="0"/>
              <a:t>που περιέχουν ευγενή αέρια (αργό, νέον). </a:t>
            </a:r>
          </a:p>
          <a:p>
            <a:pPr algn="just">
              <a:buNone/>
            </a:pPr>
            <a:endParaRPr lang="el-GR" sz="20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755576" y="2780928"/>
            <a:ext cx="3888432" cy="3384376"/>
          </a:xfrm>
        </p:spPr>
        <p:txBody>
          <a:bodyPr>
            <a:normAutofit/>
          </a:bodyPr>
          <a:lstStyle/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Κατά τη διάρκεια της εφαρμογής του ρεύματος προκαλείται </a:t>
            </a:r>
            <a:r>
              <a:rPr lang="el-GR" sz="2000" b="1" dirty="0" smtClean="0">
                <a:solidFill>
                  <a:prstClr val="black"/>
                </a:solidFill>
              </a:rPr>
              <a:t>ιονισμός</a:t>
            </a:r>
            <a:r>
              <a:rPr lang="el-GR" sz="2000" dirty="0" smtClean="0">
                <a:solidFill>
                  <a:prstClr val="black"/>
                </a:solidFill>
              </a:rPr>
              <a:t> του οξυγόνου της ατμόσφαιρας με αποτέλεσμα να παράγεται </a:t>
            </a:r>
            <a:r>
              <a:rPr lang="el-GR" sz="2000" b="1" dirty="0" smtClean="0">
                <a:solidFill>
                  <a:prstClr val="black"/>
                </a:solidFill>
              </a:rPr>
              <a:t>όζον</a:t>
            </a:r>
            <a:r>
              <a:rPr lang="el-GR" sz="2000" dirty="0" smtClean="0">
                <a:solidFill>
                  <a:prstClr val="black"/>
                </a:solidFill>
              </a:rPr>
              <a:t> που έχει </a:t>
            </a:r>
            <a:r>
              <a:rPr lang="el-GR" sz="2000" dirty="0" err="1" smtClean="0">
                <a:solidFill>
                  <a:prstClr val="black"/>
                </a:solidFill>
              </a:rPr>
              <a:t>αντιμικροβιακή</a:t>
            </a:r>
            <a:r>
              <a:rPr lang="el-GR" sz="2000" dirty="0" smtClean="0">
                <a:solidFill>
                  <a:prstClr val="black"/>
                </a:solidFill>
              </a:rPr>
              <a:t> δράση. 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>
                <a:solidFill>
                  <a:prstClr val="black"/>
                </a:solidFill>
              </a:rPr>
              <a:t>Αν ανασηκώσουμε το ηλεκτρόδιο παράγεται </a:t>
            </a:r>
            <a:r>
              <a:rPr lang="el-GR" sz="2000" b="1" dirty="0" smtClean="0">
                <a:solidFill>
                  <a:prstClr val="black"/>
                </a:solidFill>
              </a:rPr>
              <a:t>σπινθήρας</a:t>
            </a:r>
            <a:r>
              <a:rPr lang="el-GR" sz="2000" dirty="0" smtClean="0">
                <a:solidFill>
                  <a:prstClr val="black"/>
                </a:solidFill>
              </a:rPr>
              <a:t> που προκαλεί καυτηριασμό</a:t>
            </a:r>
            <a:endParaRPr lang="el-GR" sz="2000" dirty="0"/>
          </a:p>
        </p:txBody>
      </p:sp>
      <p:pic>
        <p:nvPicPr>
          <p:cNvPr id="4" name="3 - Εικόνα" descr="SISKEVI-IPSISIXNA-F-8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212976"/>
            <a:ext cx="358476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Τροποσ</a:t>
            </a:r>
            <a:r>
              <a:rPr lang="el-GR" dirty="0" smtClean="0"/>
              <a:t> </a:t>
            </a:r>
            <a:r>
              <a:rPr lang="el-GR" dirty="0" err="1" smtClean="0"/>
              <a:t>εφαρμογησ</a:t>
            </a:r>
            <a:r>
              <a:rPr lang="el-GR" dirty="0" smtClean="0"/>
              <a:t> </a:t>
            </a:r>
            <a:r>
              <a:rPr lang="el-GR" dirty="0" err="1" smtClean="0"/>
              <a:t>υψισυχνων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6048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Τα </a:t>
            </a:r>
            <a:r>
              <a:rPr lang="el-GR" sz="2000" dirty="0" err="1" smtClean="0"/>
              <a:t>υψίσυχνα</a:t>
            </a:r>
            <a:r>
              <a:rPr lang="el-GR" sz="2000" dirty="0" smtClean="0"/>
              <a:t> εφαρμόζονται με 2 τρόπους</a:t>
            </a:r>
            <a:r>
              <a:rPr lang="en-US" sz="2000" dirty="0" smtClean="0"/>
              <a:t>: </a:t>
            </a:r>
            <a:endParaRPr lang="el-GR" sz="2000" dirty="0" smtClean="0"/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000" dirty="0" smtClean="0"/>
              <a:t>με </a:t>
            </a:r>
            <a:r>
              <a:rPr lang="el-GR" sz="2000" b="1" dirty="0" smtClean="0"/>
              <a:t>άμεση εφαρμογή </a:t>
            </a:r>
            <a:r>
              <a:rPr lang="el-GR" sz="2000" dirty="0" smtClean="0"/>
              <a:t>και 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000" dirty="0" smtClean="0"/>
              <a:t>με </a:t>
            </a:r>
            <a:r>
              <a:rPr lang="el-GR" sz="2000" b="1" dirty="0" smtClean="0"/>
              <a:t>έμμεση εφαρμογή</a:t>
            </a:r>
          </a:p>
          <a:p>
            <a:pPr marL="273600" indent="-273600" algn="ctr">
              <a:buNone/>
            </a:pPr>
            <a:r>
              <a:rPr lang="el-GR" sz="2000" u="sng" dirty="0" smtClean="0"/>
              <a:t>Άμεση εφαρμογή</a:t>
            </a:r>
          </a:p>
          <a:p>
            <a:pPr marL="0" indent="0" algn="just">
              <a:buNone/>
            </a:pPr>
            <a:r>
              <a:rPr lang="el-GR" sz="2000" dirty="0" smtClean="0"/>
              <a:t>Στην άμεση εφαρμογή, τοποθετούμε το ηλεκτρόδιο απ’ ευθείας στο πρόσωπο της πελάτισσας.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πρόσωπο της πελάτισσας θα πρέπει να είναι καθαρό και απαλλαγμένο από λιπαρές ουσίες.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Αφαιρούμε όλα τα μεταλλικά αντικείμενα (σκουλαρίκια καδένες) από το πρόσωπο της πελάτισσας.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Καθαρίζουμε το ηλεκτρόδιο με οινόπνευμα και το τοποθετούμε στη συσκευή.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Ανοίγουμε τη συσκευή αφού βεβαιωθούμε ότι η ένταση είναι στο μηδέν.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Τοποθετούμε το ηλεκτρόδιο στο πρόσωπο της πελάτισσας και ανοίγουμε σιγά σιγά την ένταση. Το ηλεκτρόδιο παίρνει ένα ροζ η βιολετί χρώμα λόγω της ηλεκτρικής εκκένωσης που δημιουργείται στο εσωτερικό του.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24528" y="548680"/>
            <a:ext cx="216024" cy="5458618"/>
          </a:xfrm>
        </p:spPr>
        <p:txBody>
          <a:bodyPr>
            <a:normAutofit/>
          </a:bodyPr>
          <a:lstStyle/>
          <a:p>
            <a:endParaRPr lang="el-GR" sz="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67600" cy="561662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πελάτισσα νιώθει ένα πολύ ελαφρύ τσίμπημα.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Περνάμε από όλα τα σημεία του προσώπου.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πελάτισσα κρατάει τα μάτια της κλειστά σε όλη τη διάρκεια της εφαρμογής.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πλησιάζουμε το ηλεκτρόδιο κοντά στην περιοχή των ματιών.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εφαρμογή διαρκεί 5 περίπου λεπτά.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Αν υπάρχουν φλεγμονές ανασηκώνουμε το ηλεκτρόδιο για να δημιουργηθεί σπινθήρας.</a:t>
            </a:r>
          </a:p>
          <a:p>
            <a:pPr algn="ctr">
              <a:buNone/>
            </a:pPr>
            <a:r>
              <a:rPr lang="el-GR" sz="2000" u="sng" dirty="0" smtClean="0"/>
              <a:t>Αποτελέσματα άμεσης εφαρμογής</a:t>
            </a:r>
          </a:p>
          <a:p>
            <a:pPr marL="0" indent="0" algn="just">
              <a:buNone/>
            </a:pPr>
            <a:r>
              <a:rPr lang="el-GR" sz="2000" dirty="0" smtClean="0"/>
              <a:t>Η άμεση εφαρμογή </a:t>
            </a:r>
            <a:r>
              <a:rPr lang="el-GR" sz="2000" dirty="0" err="1" smtClean="0"/>
              <a:t>υψισύχνων</a:t>
            </a:r>
            <a:r>
              <a:rPr lang="el-GR" sz="2000" dirty="0" smtClean="0"/>
              <a:t> έχει </a:t>
            </a:r>
            <a:r>
              <a:rPr lang="el-GR" sz="2000" dirty="0" err="1" smtClean="0"/>
              <a:t>αντιμικροβιακή</a:t>
            </a:r>
            <a:r>
              <a:rPr lang="el-GR" sz="2000" dirty="0" smtClean="0"/>
              <a:t> δράση και χρησιμοποιείται στην περιποίηση </a:t>
            </a:r>
            <a:r>
              <a:rPr lang="el-GR" sz="2000" dirty="0" err="1" smtClean="0"/>
              <a:t>ακνεϊκών</a:t>
            </a:r>
            <a:r>
              <a:rPr lang="el-GR" sz="2000" dirty="0" smtClean="0"/>
              <a:t> και λιπαρών δερμάτων.</a:t>
            </a:r>
            <a:endParaRPr lang="el-G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24528" y="332656"/>
            <a:ext cx="184448" cy="6178698"/>
          </a:xfrm>
        </p:spPr>
        <p:txBody>
          <a:bodyPr>
            <a:normAutofit/>
          </a:bodyPr>
          <a:lstStyle/>
          <a:p>
            <a:endParaRPr lang="el-GR" sz="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u="sng" dirty="0" smtClean="0"/>
              <a:t>Έμμεση εφαρμογή </a:t>
            </a:r>
            <a:r>
              <a:rPr lang="el-GR" sz="2000" u="sng" dirty="0" err="1" smtClean="0"/>
              <a:t>υψισύχνων</a:t>
            </a:r>
            <a:endParaRPr lang="el-GR" sz="2000" u="sng" dirty="0" smtClean="0"/>
          </a:p>
          <a:p>
            <a:pPr marL="0" indent="0" algn="just">
              <a:spcBef>
                <a:spcPts val="300"/>
              </a:spcBef>
              <a:buNone/>
            </a:pPr>
            <a:r>
              <a:rPr lang="el-GR" sz="2000" dirty="0" smtClean="0"/>
              <a:t>Στην έμμεση εφαρμογή η πελάτισσα κρατάει το ηλεκτρόδιο στο χέρι της και ο/η αισθητικός της κάνει ένα ελαφρύ μασάζ (χρησιμοποιώντας κυρίως δακτυλικές επικρούσεις και τσιμπήματα)</a:t>
            </a:r>
          </a:p>
          <a:p>
            <a:pPr algn="ctr">
              <a:buNone/>
            </a:pPr>
            <a:r>
              <a:rPr lang="el-GR" sz="2000" u="sng" dirty="0" smtClean="0"/>
              <a:t>Αποτελέσματα έμμεσης εφαρμογής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el-GR" sz="2000" dirty="0" smtClean="0"/>
              <a:t>Η έμμεση εφαρμογή έχει ένα διεγερτικό - τονωτικό αποτέλεσμα και χρησιμοποιείται σε ώριμα δέρματα.</a:t>
            </a:r>
            <a:endParaRPr 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Αντενδειξεισ</a:t>
            </a:r>
            <a:r>
              <a:rPr lang="el-GR" dirty="0" smtClean="0"/>
              <a:t> </a:t>
            </a:r>
            <a:r>
              <a:rPr lang="el-GR" dirty="0" err="1" smtClean="0"/>
              <a:t>υψισυχνων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Εγκαύματα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Έντονες </a:t>
            </a:r>
            <a:r>
              <a:rPr lang="el-GR" sz="2000" dirty="0" err="1" smtClean="0"/>
              <a:t>ευρυαγγείες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Επιληψία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Υπερβολικά νευρικά άτομα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Άσθμα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Εγκυμοσύνη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Καρδιακές παθήσεις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Σε μεταλλικά πρόσθετα</a:t>
            </a:r>
            <a:endParaRPr 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ιονισμου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2592288"/>
          </a:xfrm>
        </p:spPr>
        <p:txBody>
          <a:bodyPr/>
          <a:lstStyle/>
          <a:p>
            <a:pPr marL="0" indent="0" algn="just">
              <a:buNone/>
            </a:pPr>
            <a:r>
              <a:rPr lang="el-GR" sz="2000" dirty="0" smtClean="0"/>
              <a:t>Χρησιμοποιούμε το μηχάνημα που παράγει γαλβανικό ρεύμα. Το μηχάνημα αυτό χρησιμοποιείται για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Διείσδυση ουσιών </a:t>
            </a:r>
            <a:r>
              <a:rPr lang="el-GR" sz="2000" dirty="0" smtClean="0"/>
              <a:t>σε βαθύτερες στοιβάδες του δέρματος</a:t>
            </a:r>
          </a:p>
          <a:p>
            <a:pPr>
              <a:buFont typeface="Wingdings" pitchFamily="2" charset="2"/>
              <a:buChar char="Ø"/>
            </a:pPr>
            <a:r>
              <a:rPr lang="el-GR" sz="2000" b="1" dirty="0" err="1" smtClean="0"/>
              <a:t>Διαλυτοποίηση</a:t>
            </a:r>
            <a:r>
              <a:rPr lang="el-GR" sz="2000" b="1" dirty="0" smtClean="0"/>
              <a:t> σμήγματος </a:t>
            </a:r>
            <a:r>
              <a:rPr lang="el-GR" sz="2000" dirty="0" smtClean="0"/>
              <a:t>(</a:t>
            </a:r>
            <a:r>
              <a:rPr lang="en-US" sz="2000" dirty="0" err="1" smtClean="0"/>
              <a:t>desincrustation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pPr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l-GR" sz="1600" i="1" dirty="0" smtClean="0"/>
              <a:t>Για περισσότερες πληροφορίες βλέπε σημειώσεις ηλεκτροθεραπείας</a:t>
            </a:r>
            <a:endParaRPr lang="el-GR"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Μηχανημα</a:t>
            </a:r>
            <a:r>
              <a:rPr lang="el-GR" dirty="0" smtClean="0"/>
              <a:t> </a:t>
            </a:r>
            <a:r>
              <a:rPr lang="el-GR" dirty="0" err="1" smtClean="0"/>
              <a:t>φαραδικου</a:t>
            </a:r>
            <a:r>
              <a:rPr lang="el-GR" dirty="0" smtClean="0"/>
              <a:t> </a:t>
            </a:r>
            <a:r>
              <a:rPr lang="el-GR" dirty="0" err="1" smtClean="0"/>
              <a:t>ρευματοσ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Το μηχάνημα του </a:t>
            </a:r>
            <a:r>
              <a:rPr lang="el-GR" sz="2000" dirty="0" err="1" smtClean="0"/>
              <a:t>φαραδικού</a:t>
            </a:r>
            <a:r>
              <a:rPr lang="el-GR" sz="2000" dirty="0" smtClean="0"/>
              <a:t> προκαλεί </a:t>
            </a:r>
            <a:r>
              <a:rPr lang="el-GR" sz="2000" dirty="0" err="1" smtClean="0"/>
              <a:t>μυικές</a:t>
            </a:r>
            <a:r>
              <a:rPr lang="el-GR" sz="2000" dirty="0" smtClean="0"/>
              <a:t> συσπάσεις. Ως αποτέλεσμα έχουμε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Βελτίωση του μυϊκού τόνου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Ενεργοποίηση της κυκλοφορίας του αίματος και της λέμφου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Αύξηση του κυτταρικού μεταβολισμού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Καταπολέμηση των ρυτίδων και της χαλάρωσης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pPr marL="0" lvl="0" indent="0" algn="just">
              <a:buClr>
                <a:srgbClr val="FE8637"/>
              </a:buClr>
              <a:buNone/>
            </a:pPr>
            <a:r>
              <a:rPr lang="el-GR" sz="1600" i="1" dirty="0" smtClean="0">
                <a:solidFill>
                  <a:prstClr val="black"/>
                </a:solidFill>
              </a:rPr>
              <a:t>Για περισσότερες πληροφορίες βλέπε σημειώσεις ηλεκτροθεραπείας</a:t>
            </a:r>
          </a:p>
          <a:p>
            <a:pPr>
              <a:buNone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467</TotalTime>
  <Words>1066</Words>
  <Application>Microsoft Office PowerPoint</Application>
  <PresentationFormat>Προβολή στην οθόνη (4:3)</PresentationFormat>
  <Paragraphs>145</Paragraphs>
  <Slides>17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Προεξοχή</vt:lpstr>
      <vt:lpstr>Μηχανηματα αισθητικησ προσωπου</vt:lpstr>
      <vt:lpstr>γενικα</vt:lpstr>
      <vt:lpstr>Μηχανημα υψισυχνων</vt:lpstr>
      <vt:lpstr>Τροποσ εφαρμογησ υψισυχνων</vt:lpstr>
      <vt:lpstr>Διαφάνεια 5</vt:lpstr>
      <vt:lpstr>Διαφάνεια 6</vt:lpstr>
      <vt:lpstr>Αντενδειξεισ υψισυχνων</vt:lpstr>
      <vt:lpstr>Μηχανημα ιονισμου</vt:lpstr>
      <vt:lpstr>Μηχανημα φαραδικου ρευματοσ</vt:lpstr>
      <vt:lpstr>Μηχανημα ατμου (vapeur)</vt:lpstr>
      <vt:lpstr>Τροποσ χρησησ μηχανηματοσ ατμου</vt:lpstr>
      <vt:lpstr>Αντενδειξεισ μηχανηματοσ ατμου</vt:lpstr>
      <vt:lpstr>Μηχανημα υπερηχων</vt:lpstr>
      <vt:lpstr>Τροποσ χρησησ υπερηχων</vt:lpstr>
      <vt:lpstr>Αντενδειξεισ υπερηχων</vt:lpstr>
      <vt:lpstr>Μηχανημα μικροδερμοαποξεσησ</vt:lpstr>
      <vt:lpstr>LASER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Μηχανηματα αισθητικησ προσωπου</dc:title>
  <dc:creator>Vaggelis</dc:creator>
  <cp:lastModifiedBy>Vaggelis</cp:lastModifiedBy>
  <cp:revision>51</cp:revision>
  <dcterms:created xsi:type="dcterms:W3CDTF">2021-03-26T18:15:48Z</dcterms:created>
  <dcterms:modified xsi:type="dcterms:W3CDTF">2021-03-30T15:32:44Z</dcterms:modified>
</cp:coreProperties>
</file>