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72" r:id="rId10"/>
    <p:sldId id="273" r:id="rId11"/>
    <p:sldId id="274" r:id="rId12"/>
    <p:sldId id="275" r:id="rId13"/>
    <p:sldId id="277" r:id="rId14"/>
    <p:sldId id="276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75" autoAdjust="0"/>
  </p:normalViewPr>
  <p:slideViewPr>
    <p:cSldViewPr>
      <p:cViewPr varScale="1">
        <p:scale>
          <a:sx n="74" d="100"/>
          <a:sy n="74" d="100"/>
        </p:scale>
        <p:origin x="-4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00A731-BEFA-436C-AD7A-ECB72A502D4E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66FB5-D651-48B0-A27A-49D219F458D6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66FB5-D651-48B0-A27A-49D219F458D6}" type="slidenum">
              <a:rPr lang="el-GR" smtClean="0"/>
              <a:pPr/>
              <a:t>2</a:t>
            </a:fld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66FB5-D651-48B0-A27A-49D219F458D6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66FB5-D651-48B0-A27A-49D219F458D6}" type="slidenum">
              <a:rPr lang="el-GR" smtClean="0"/>
              <a:pPr/>
              <a:t>5</a:t>
            </a:fld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66FB5-D651-48B0-A27A-49D219F458D6}" type="slidenum">
              <a:rPr lang="el-GR" smtClean="0"/>
              <a:pPr/>
              <a:t>7</a:t>
            </a:fld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66FB5-D651-48B0-A27A-49D219F458D6}" type="slidenum">
              <a:rPr lang="el-GR" smtClean="0"/>
              <a:pPr/>
              <a:t>8</a:t>
            </a:fld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66FB5-D651-48B0-A27A-49D219F458D6}" type="slidenum">
              <a:rPr lang="el-GR" smtClean="0"/>
              <a:pPr/>
              <a:t>10</a:t>
            </a:fld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66FB5-D651-48B0-A27A-49D219F458D6}" type="slidenum">
              <a:rPr lang="el-GR" smtClean="0"/>
              <a:pPr/>
              <a:t>11</a:t>
            </a:fld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66FB5-D651-48B0-A27A-49D219F458D6}" type="slidenum">
              <a:rPr lang="el-GR" smtClean="0"/>
              <a:pPr/>
              <a:t>12</a:t>
            </a:fld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66FB5-D651-48B0-A27A-49D219F458D6}" type="slidenum">
              <a:rPr lang="el-GR" smtClean="0"/>
              <a:pPr/>
              <a:t>13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15/12/2016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2699792" y="1052736"/>
            <a:ext cx="5544616" cy="1013498"/>
          </a:xfrm>
        </p:spPr>
        <p:txBody>
          <a:bodyPr>
            <a:normAutofit/>
          </a:bodyPr>
          <a:lstStyle/>
          <a:p>
            <a:r>
              <a:rPr lang="el-GR" sz="5400" dirty="0" err="1" smtClean="0"/>
              <a:t>Ηρεμιστικη</a:t>
            </a:r>
            <a:r>
              <a:rPr lang="el-GR" sz="5400" dirty="0" smtClean="0"/>
              <a:t> </a:t>
            </a:r>
            <a:r>
              <a:rPr lang="el-GR" sz="5400" dirty="0" err="1" smtClean="0"/>
              <a:t>Μαλαξη</a:t>
            </a:r>
            <a:endParaRPr lang="el-GR" sz="54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  <p:pic>
        <p:nvPicPr>
          <p:cNvPr id="4" name="3 - Εικόνα" descr="massage-envy-imag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339752" y="2564904"/>
            <a:ext cx="6339459" cy="3600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Χαρακτηριστικα</a:t>
            </a:r>
            <a:r>
              <a:rPr lang="el-GR" dirty="0" smtClean="0"/>
              <a:t> των </a:t>
            </a:r>
            <a:r>
              <a:rPr lang="el-GR" dirty="0" err="1" smtClean="0"/>
              <a:t>χειρισμων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10445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u="sng" dirty="0" smtClean="0"/>
              <a:t>Πίεση</a:t>
            </a:r>
            <a:r>
              <a:rPr lang="en-US" dirty="0" smtClean="0"/>
              <a:t>: </a:t>
            </a:r>
            <a:r>
              <a:rPr lang="el-GR" dirty="0" smtClean="0"/>
              <a:t>ξεκινάμε με κινήσεις που έχουν ελαφριά πίεση που βαθμιαία αυξάνει. Στη συνέχεια η πίεση ελαττώνεται βαθμιαία και τελειώνουμε με χαλαρές κινήσεις.</a:t>
            </a:r>
          </a:p>
          <a:p>
            <a:pPr algn="just">
              <a:buFont typeface="Wingdings" pitchFamily="2" charset="2"/>
              <a:buChar char="Ø"/>
            </a:pPr>
            <a:r>
              <a:rPr lang="el-GR" u="sng" dirty="0" smtClean="0"/>
              <a:t>Κατεύθυνση</a:t>
            </a:r>
            <a:r>
              <a:rPr lang="en-US" dirty="0" smtClean="0"/>
              <a:t>:</a:t>
            </a:r>
            <a:r>
              <a:rPr lang="el-GR" dirty="0" smtClean="0"/>
              <a:t> οι κινήσεις γίνονται από κάτω προς τα πάνω και από μέσα προς τα έξω.</a:t>
            </a:r>
          </a:p>
          <a:p>
            <a:pPr algn="just">
              <a:buFont typeface="Wingdings" pitchFamily="2" charset="2"/>
              <a:buChar char="Ø"/>
            </a:pPr>
            <a:r>
              <a:rPr lang="el-GR" u="sng" dirty="0" smtClean="0"/>
              <a:t>Ταχύτητα</a:t>
            </a:r>
            <a:r>
              <a:rPr lang="en-US" dirty="0" smtClean="0"/>
              <a:t>: </a:t>
            </a:r>
            <a:r>
              <a:rPr lang="el-GR" dirty="0" smtClean="0"/>
              <a:t>η ταχύτητα μας θα πρέπει να είναι αργή.</a:t>
            </a:r>
          </a:p>
          <a:p>
            <a:pPr algn="just">
              <a:buFont typeface="Wingdings" pitchFamily="2" charset="2"/>
              <a:buChar char="Ø"/>
            </a:pPr>
            <a:r>
              <a:rPr lang="el-GR" u="sng" dirty="0" smtClean="0"/>
              <a:t>Ρυθμός</a:t>
            </a:r>
            <a:r>
              <a:rPr lang="en-US" dirty="0" smtClean="0"/>
              <a:t>: </a:t>
            </a:r>
            <a:r>
              <a:rPr lang="el-GR" dirty="0" smtClean="0"/>
              <a:t>ο ρυθμός θα πρέπει να συγχρονίζεται με την αναπνοή αυτού που εφαρμόζει τη μάλαξη και να είναι σταθερός.</a:t>
            </a:r>
          </a:p>
          <a:p>
            <a:pPr algn="just">
              <a:buFont typeface="Wingdings" pitchFamily="2" charset="2"/>
              <a:buChar char="Ø"/>
            </a:pPr>
            <a:r>
              <a:rPr lang="el-GR" u="sng" dirty="0" smtClean="0"/>
              <a:t>Διάρκεια</a:t>
            </a:r>
            <a:r>
              <a:rPr lang="en-US" dirty="0" smtClean="0"/>
              <a:t>: </a:t>
            </a:r>
            <a:r>
              <a:rPr lang="el-GR" dirty="0" smtClean="0"/>
              <a:t>σε όλο το σώμα η διάρκεια είναι περίπου 45-60 λεπτά. Αν κάνουμε μόνο ένα σημείο προσαρμόζουμε το χρόνο μας ανάλογα.</a:t>
            </a:r>
          </a:p>
        </p:txBody>
      </p:sp>
      <p:sp>
        <p:nvSpPr>
          <p:cNvPr id="4" name="3 - TextBox"/>
          <p:cNvSpPr txBox="1"/>
          <p:nvPr/>
        </p:nvSpPr>
        <p:spPr>
          <a:xfrm>
            <a:off x="611560" y="5157192"/>
            <a:ext cx="7344816" cy="1446550"/>
          </a:xfrm>
          <a:prstGeom prst="rect">
            <a:avLst/>
          </a:prstGeom>
          <a:ln w="28575"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l-GR" sz="2200" dirty="0" smtClean="0"/>
              <a:t>Για να τα πετύχουμε αυτά θα πρέπει να είμαστε </a:t>
            </a:r>
            <a:r>
              <a:rPr lang="el-GR" sz="2200" b="1" dirty="0" smtClean="0"/>
              <a:t>απόλυτα συγκεντρωμένοι </a:t>
            </a:r>
            <a:r>
              <a:rPr lang="el-GR" sz="2200" dirty="0" smtClean="0"/>
              <a:t>σε αυτό που κάνουμε. Αν υπάρχει φασαρία στο χώρο που μας αποσπά την προσοχή ή αν κάνουμε αρνητικές σκέψεις τότε δεν θα έχουμε καλό αποτέλεσμα</a:t>
            </a:r>
            <a:endParaRPr lang="el-GR" sz="2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Ωφελη</a:t>
            </a:r>
            <a:r>
              <a:rPr lang="el-GR" dirty="0" smtClean="0"/>
              <a:t> </a:t>
            </a:r>
            <a:r>
              <a:rPr lang="el-GR" dirty="0" err="1" smtClean="0"/>
              <a:t>μαλαξησ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764704"/>
            <a:ext cx="7467600" cy="560384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l-GR" u="sng" dirty="0" smtClean="0"/>
              <a:t>Στο δέρμα 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Αυξάνεται η κυκλοφορία του αίματος και της λέμφου. Απομακρύνονται οι τοξίνες και τα κύτταρα λαμβάνουν περισσότερο οξυγόνο και θρεπτικά συστατικά. Τα κύτταρα λειτουργούν καλύτερα και το δέρμα αποκτά υγιή όψη.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Ενεργοποιείται ο λιπώδης ιστός και έχουμε μείωση του τοπικού λίπους.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Το προϊόν που χρησιμοποιούμε απορροφάτε και φτάνει σε βαθύτερα στρώματα του δέρματος.</a:t>
            </a:r>
          </a:p>
          <a:p>
            <a:pPr algn="ctr">
              <a:buNone/>
            </a:pPr>
            <a:r>
              <a:rPr lang="el-GR" u="sng" dirty="0" smtClean="0"/>
              <a:t>Στο μυϊκό σύστημα</a:t>
            </a:r>
            <a:endParaRPr lang="el-GR" u="sng" dirty="0"/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dirty="0" smtClean="0"/>
              <a:t>Με τη μάλαξη οι μυϊκές ίνες χαλαρώνουν και καταπολεμάται η κούραση και ο πόνος.</a:t>
            </a:r>
          </a:p>
          <a:p>
            <a:pPr algn="ctr">
              <a:buNone/>
            </a:pPr>
            <a:r>
              <a:rPr lang="el-GR" u="sng" dirty="0" smtClean="0"/>
              <a:t>Στην ψυχολογία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Η ηρεμιστική μάλαξη είναι μια εξαιρετική και φυσική μέθοδος για την ανακούφιση από το άγχος και την ένταση. Χαρίζει ενέργεια και ευεξία 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Αντενδειξεισ</a:t>
            </a:r>
            <a:r>
              <a:rPr lang="el-GR" dirty="0" smtClean="0"/>
              <a:t> </a:t>
            </a:r>
            <a:r>
              <a:rPr lang="el-GR" dirty="0" err="1" smtClean="0"/>
              <a:t>μαλαξησ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5400600"/>
          </a:xfrm>
        </p:spPr>
        <p:txBody>
          <a:bodyPr>
            <a:normAutofit fontScale="850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Σε όλες τις δερματικές παθήσεις. Η μάλαξη εφαρμόζεται σε απόλυτα υγιές δέρμα.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Σε τραυματισμούς, εγκαύματα, κατάγματα.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Σε αρθρίτιδα.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Σε περιοχές που πιέζεται κάποιο νεύρο (καρπιαίος σωλήνας, ισχιαλγία κτλ).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Σε κιρσούς – φλεβίτιδα. (Αν δεν είναι έντονο το πρόβλημα μπορεί να γίνει με προσοχή.)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Σε άτομα που πάσχουν από αιμορροφιλία. Η αιμορροφιλία είναι μια πάθηση στην οποία απουσιάζει ένας παράγοντας που παίζει βασικό ρόλο στην πήξη του αίματος. Τα αιμορροφιλικά άτομα έχουν την τάση να κάνουν εύκολα εκχυμώσεις (μελανιές).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Σε εμπύρετες καταστάσεις.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Σε εγκυμοσύνη απαγορεύεται η μάλαξη στην κοιλιά. Επίσης απαγορεύεται η πελάτισσα να ξαπλώσει μπρούμυτα. (Καλό είναι παρόλα αυτά να έχουμε την έγκριση του γυναικολόγου)</a:t>
            </a:r>
          </a:p>
          <a:p>
            <a:pPr algn="just">
              <a:buFont typeface="Wingdings" pitchFamily="2" charset="2"/>
              <a:buChar char="Ø"/>
            </a:pPr>
            <a:r>
              <a:rPr lang="el-GR" dirty="0" smtClean="0"/>
              <a:t>Στην έμμηνο ρύση απαγορεύεται η μάλαξη στην κοιλιά.</a:t>
            </a:r>
          </a:p>
          <a:p>
            <a:pPr algn="just">
              <a:buFont typeface="Wingdings" pitchFamily="2" charset="2"/>
              <a:buChar char="Ø"/>
            </a:pPr>
            <a:endParaRPr lang="el-GR" dirty="0" smtClean="0"/>
          </a:p>
          <a:p>
            <a:pPr algn="just">
              <a:buFont typeface="Wingdings" pitchFamily="2" charset="2"/>
              <a:buChar char="Ø"/>
            </a:pPr>
            <a:endParaRPr lang="el-G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Αντενδειξεισ</a:t>
            </a:r>
            <a:r>
              <a:rPr lang="el-GR" dirty="0" smtClean="0"/>
              <a:t> </a:t>
            </a:r>
            <a:r>
              <a:rPr lang="el-GR" dirty="0" err="1" smtClean="0"/>
              <a:t>μαλαξησ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487375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200" dirty="0" smtClean="0"/>
              <a:t>Επίσης δεν κάνουμε μάλαξη</a:t>
            </a:r>
            <a:r>
              <a:rPr lang="en-US" sz="2200" dirty="0" smtClean="0"/>
              <a:t>: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Πάνω σε αρθρώσεις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Στο τρίγωνο του </a:t>
            </a:r>
            <a:r>
              <a:rPr lang="en-US" sz="2200" dirty="0" err="1" smtClean="0"/>
              <a:t>Scarpa</a:t>
            </a:r>
            <a:endParaRPr lang="en-US" sz="2200" dirty="0" smtClean="0"/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Στην ιγνυακή κοιλότητα (πίσω από το γόνατο)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Στην έσω καμπή του αγκώνα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Στη μασχάλη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Στο θυρεοειδή αδένα</a:t>
            </a:r>
          </a:p>
          <a:p>
            <a:pPr>
              <a:buNone/>
            </a:pPr>
            <a:r>
              <a:rPr lang="el-GR" sz="2200" dirty="0" smtClean="0"/>
              <a:t>Στις περιοχές αυτές εφαρμόζουμε μόνο θωπείες.</a:t>
            </a:r>
            <a:endParaRPr lang="en-US" sz="2200" dirty="0" smtClean="0"/>
          </a:p>
          <a:p>
            <a:pPr>
              <a:buNone/>
            </a:pPr>
            <a:endParaRPr lang="el-GR" sz="2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Ανακεφαλαιωση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704856" cy="331236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200" dirty="0" smtClean="0"/>
              <a:t>Η ηρεμιστική μάλαξη έχει σαν στόχο την ανακούφιση από την μυϊκή ένταση και τον πόνο και την καταπολέμηση του </a:t>
            </a:r>
            <a:r>
              <a:rPr lang="en-US" sz="2200" dirty="0" smtClean="0"/>
              <a:t>stress.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Εφαρμόζεται με λάδια ή κρέμες μασάζ. 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Η μάλαξη εφαρμόζεται σε υγιές δέρμα.</a:t>
            </a:r>
          </a:p>
          <a:p>
            <a:pPr>
              <a:buFont typeface="Wingdings" pitchFamily="2" charset="2"/>
              <a:buChar char="Ø"/>
            </a:pPr>
            <a:r>
              <a:rPr lang="el-GR" sz="2200" dirty="0" smtClean="0"/>
              <a:t>Απαγορεύεται να κάνουμε μάλαξη σε περιοχές που υπάρχει πόνος ο οποίος δεν έχει μυϊκή προέλευση, σε αρθρώσεις και σε περιοχές όπου υπάρχουν αδένες και μεγάλα αγγεία.</a:t>
            </a:r>
            <a:endParaRPr lang="el-GR" sz="2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Ορισμοσ</a:t>
            </a:r>
            <a:r>
              <a:rPr lang="el-GR" dirty="0" smtClean="0"/>
              <a:t> – </a:t>
            </a:r>
            <a:r>
              <a:rPr lang="el-GR" dirty="0" err="1" smtClean="0"/>
              <a:t>ιστορικα</a:t>
            </a:r>
            <a:r>
              <a:rPr lang="el-GR" dirty="0" smtClean="0"/>
              <a:t> </a:t>
            </a:r>
            <a:r>
              <a:rPr lang="el-GR" dirty="0" err="1" smtClean="0"/>
              <a:t>στοιχεια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7467600" cy="4608512"/>
          </a:xfrm>
        </p:spPr>
        <p:txBody>
          <a:bodyPr>
            <a:normAutofit/>
          </a:bodyPr>
          <a:lstStyle/>
          <a:p>
            <a:pPr marL="180000" indent="-1800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Με τον όρο μάλαξη εννοούμε μια σειρά χειρισμών που εφαρμόζονται στην επιφάνεια του ανθρώπινου σώματος με τα χέρια και μερικές φορές με ειδικά μηχανήματα.</a:t>
            </a:r>
          </a:p>
          <a:p>
            <a:pPr marL="180000" indent="-180000" algn="just">
              <a:buFont typeface="Wingdings" pitchFamily="2" charset="2"/>
              <a:buChar char="Ø"/>
            </a:pPr>
            <a:r>
              <a:rPr lang="el-GR" sz="2200" dirty="0" smtClean="0"/>
              <a:t>Η μάλαξη είναι η πιο αρχαία θεραπευτική μέθοδος. Σχεδόν κάθε πολιτισμός είχε αναπτύξει τη δική του τεχνική. Τα αποτελέσματα της μάλαξης στο μυϊκό το νευρικό και το κυκλοφορικό σύστημα ήταν γνωστά από πολύ νωρίς. </a:t>
            </a:r>
          </a:p>
          <a:p>
            <a:pPr marL="180000" indent="-180000" algn="just">
              <a:buFont typeface="Wingdings" pitchFamily="2" charset="2"/>
              <a:buChar char="Ø"/>
            </a:pPr>
            <a:r>
              <a:rPr lang="el-GR" sz="2200" dirty="0" smtClean="0"/>
              <a:t>Οι Κινέζοι, οι αρχαίοι Αιγύπτιοι είχαν σημαντικές και πολύπλοκες τεχνικές ενώ ο Ιπποκράτης στην Αρχαία Ελλάδα είχε αναπτύξει μια εξαιρετική τεχνική που χρησιμοποιείται σχεδόν αυτούσια μέχρι και σήμερα.</a:t>
            </a:r>
          </a:p>
          <a:p>
            <a:pPr marL="0" indent="0" algn="just"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Ειδη</a:t>
            </a:r>
            <a:r>
              <a:rPr lang="el-GR" dirty="0" smtClean="0"/>
              <a:t> </a:t>
            </a:r>
            <a:r>
              <a:rPr lang="el-GR" dirty="0" err="1" smtClean="0"/>
              <a:t>μαλαξησ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80728"/>
            <a:ext cx="7467600" cy="37444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200" dirty="0" smtClean="0"/>
              <a:t>Η μάλαξη διακρίνεται σε χαλαρωτική και θεραπευτική.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Η χαλαρωτική μάλαξη αποσκοπεί στην ανακούφιση από τη σωματική και συναισθηματική ένταση.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Η θεραπευτική μάλαξη αποσκοπεί</a:t>
            </a:r>
            <a:r>
              <a:rPr lang="en-US" sz="2200" dirty="0" smtClean="0"/>
              <a:t>: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el-GR" sz="2200" dirty="0" smtClean="0"/>
              <a:t>Στην θεραπεία των </a:t>
            </a:r>
            <a:r>
              <a:rPr lang="el-GR" sz="2200" dirty="0" err="1" smtClean="0"/>
              <a:t>μυοσκελετικών</a:t>
            </a:r>
            <a:r>
              <a:rPr lang="el-GR" sz="2200" dirty="0" smtClean="0"/>
              <a:t> παθήσεων.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el-GR" sz="2200" dirty="0" smtClean="0"/>
              <a:t>Στην βελτίωση της παχυσαρκίας.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el-GR" sz="2200" dirty="0" smtClean="0"/>
              <a:t>Στην αποκατάσταση της κυτταρίτιδας.</a:t>
            </a:r>
          </a:p>
          <a:p>
            <a:pPr marL="822960" lvl="1" indent="-457200" algn="just">
              <a:buFont typeface="+mj-lt"/>
              <a:buAutoNum type="arabicPeriod"/>
            </a:pPr>
            <a:r>
              <a:rPr lang="el-GR" sz="2200" dirty="0" smtClean="0"/>
              <a:t>Στη βελτίωση της εμφάνισης του δέρματος.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Υγιεινη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μαλαξησ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5400600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l-GR" sz="2200" dirty="0" smtClean="0"/>
              <a:t>Για την αποφυγή μετάδοσης μικροβίων θα πρέπει οπωσδήποτε να τηρούνται οι κανόνες υγιεινής. Αυτοί οι κανόνες αφορούν τον/την αισθητικό, τον πελάτη, τον χώρο και τα προϊόντα.</a:t>
            </a:r>
            <a:endParaRPr lang="en-US" sz="2200" dirty="0" smtClean="0"/>
          </a:p>
          <a:p>
            <a:pPr marL="457200" indent="-457200" algn="just">
              <a:buSzPct val="90000"/>
              <a:buNone/>
            </a:pPr>
            <a:r>
              <a:rPr lang="el-GR" sz="2200" u="sng" dirty="0" smtClean="0"/>
              <a:t>Ο/η αισθητικός</a:t>
            </a:r>
            <a:r>
              <a:rPr lang="en-US" sz="2200" dirty="0" smtClean="0"/>
              <a:t>:</a:t>
            </a:r>
          </a:p>
          <a:p>
            <a:pPr marL="180000" lvl="1" indent="-180000" algn="just">
              <a:buSzPct val="70000"/>
              <a:buFont typeface="Wingdings" pitchFamily="2" charset="2"/>
              <a:buChar char="Ø"/>
            </a:pPr>
            <a:r>
              <a:rPr lang="el-GR" sz="2200" dirty="0" smtClean="0"/>
              <a:t> Θα πρέπει να φοράει </a:t>
            </a:r>
            <a:r>
              <a:rPr lang="el-GR" sz="2200" u="sng" dirty="0" smtClean="0"/>
              <a:t>πάντα</a:t>
            </a:r>
            <a:r>
              <a:rPr lang="el-GR" sz="2200" dirty="0" smtClean="0"/>
              <a:t> καθαρή ποδιά.</a:t>
            </a:r>
          </a:p>
          <a:p>
            <a:pPr marL="180000" lvl="1" indent="-180000" algn="just">
              <a:buSzPct val="70000"/>
              <a:buFont typeface="Wingdings" pitchFamily="2" charset="2"/>
              <a:buChar char="Ø"/>
            </a:pPr>
            <a:r>
              <a:rPr lang="el-GR" sz="2200" dirty="0" smtClean="0"/>
              <a:t> Να πλένει τα χέρια πριν και μετά από κάθε θεραπεία.</a:t>
            </a:r>
          </a:p>
          <a:p>
            <a:pPr marL="180000" lvl="1" indent="-180000" algn="just">
              <a:buSzPct val="70000"/>
              <a:buFont typeface="Wingdings" pitchFamily="2" charset="2"/>
              <a:buChar char="Ø"/>
            </a:pPr>
            <a:r>
              <a:rPr lang="el-GR" sz="2200" dirty="0" smtClean="0"/>
              <a:t> Να μη φοράει κοσμήματα στα χέρια.</a:t>
            </a:r>
          </a:p>
          <a:p>
            <a:pPr marL="180000" lvl="1" indent="-180000" algn="just">
              <a:buSzPct val="70000"/>
              <a:buFont typeface="Wingdings" pitchFamily="2" charset="2"/>
              <a:buChar char="Ø"/>
            </a:pPr>
            <a:r>
              <a:rPr lang="el-GR" sz="2200" dirty="0" smtClean="0"/>
              <a:t> Τα νύχια να είναι </a:t>
            </a:r>
            <a:r>
              <a:rPr lang="el-GR" sz="2200" u="sng" dirty="0" smtClean="0"/>
              <a:t>απαραιτήτως</a:t>
            </a:r>
            <a:r>
              <a:rPr lang="el-GR" sz="2200" dirty="0" smtClean="0"/>
              <a:t> κομμένα κοντά</a:t>
            </a:r>
          </a:p>
          <a:p>
            <a:pPr marL="180000" lvl="1" indent="-180000" algn="just">
              <a:spcAft>
                <a:spcPts val="600"/>
              </a:spcAft>
              <a:buSzPct val="70000"/>
              <a:buFont typeface="Wingdings" pitchFamily="2" charset="2"/>
              <a:buChar char="Ø"/>
            </a:pPr>
            <a:r>
              <a:rPr lang="el-GR" sz="2200" dirty="0" smtClean="0"/>
              <a:t> Τα μαλλιά να είναι μαζεμένα πίσω.</a:t>
            </a:r>
            <a:endParaRPr lang="en-US" sz="2200" dirty="0" smtClean="0"/>
          </a:p>
          <a:p>
            <a:pPr algn="just">
              <a:buNone/>
            </a:pPr>
            <a:r>
              <a:rPr lang="el-GR" sz="2200" u="sng" dirty="0" smtClean="0"/>
              <a:t>Ο πελάτης/πελάτισσα</a:t>
            </a:r>
            <a:r>
              <a:rPr lang="en-US" sz="22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Θα πρέπει να κάνει ένα </a:t>
            </a:r>
            <a:r>
              <a:rPr lang="el-GR" sz="2200" dirty="0" err="1" smtClean="0"/>
              <a:t>ντουζ</a:t>
            </a:r>
            <a:r>
              <a:rPr lang="el-GR" sz="2200" dirty="0" smtClean="0"/>
              <a:t> πριν τη θεραπεία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Αν φοράει κοσμήματα που τυχόν εμποδίζουν το μασάζ, θα πρέπει να αφαιρεθούν.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Να μην έχει γευματίσει 2-3 ώρες πριν τη θεραπεία και η ουροδόχος κύστη να είναι κενή</a:t>
            </a:r>
            <a:r>
              <a:rPr lang="en-US" sz="2200" dirty="0" smtClean="0"/>
              <a:t>.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Όταν ο πελάτης μπει στο χώρο της θεραπείας στρώνουμε το κρεβάτι με καθαρό </a:t>
            </a:r>
            <a:r>
              <a:rPr lang="el-GR" sz="2200" dirty="0" err="1" smtClean="0"/>
              <a:t>χαρτοσέντονο</a:t>
            </a:r>
            <a:endParaRPr lang="el-GR" sz="22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pPr algn="ctr"/>
            <a:r>
              <a:rPr lang="el-GR" dirty="0" err="1" smtClean="0"/>
              <a:t>Υγιεινη</a:t>
            </a:r>
            <a:r>
              <a:rPr lang="el-GR" dirty="0" smtClean="0"/>
              <a:t> </a:t>
            </a:r>
            <a:r>
              <a:rPr lang="el-GR" dirty="0" err="1" smtClean="0"/>
              <a:t>τησ</a:t>
            </a:r>
            <a:r>
              <a:rPr lang="el-GR" dirty="0" smtClean="0"/>
              <a:t> </a:t>
            </a:r>
            <a:r>
              <a:rPr lang="el-GR" dirty="0" err="1" smtClean="0"/>
              <a:t>μαλαξησ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5040560" cy="532859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sz="2200" u="sng" dirty="0" smtClean="0"/>
              <a:t>Ο χώρος</a:t>
            </a:r>
            <a:r>
              <a:rPr lang="en-US" sz="2200" dirty="0" smtClean="0"/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Θα πρέπει να είναι πάντα καθαρός.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Να υπάρχει επαρκής αερισμός.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Ο φωτισμός να είναι χαμηλός.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Να υπάρχει ησυχία.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Να ακούγεται χαλαρωτική μουσική.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dirty="0" smtClean="0"/>
              <a:t>Η θερμοκρασία να είναι γύρω στους 25</a:t>
            </a:r>
            <a:r>
              <a:rPr lang="el-GR" sz="2200" baseline="30000" dirty="0" smtClean="0"/>
              <a:t>ο</a:t>
            </a:r>
            <a:r>
              <a:rPr lang="el-GR" sz="2200" dirty="0" smtClean="0"/>
              <a:t> </a:t>
            </a:r>
            <a:r>
              <a:rPr lang="en-US" sz="2200" dirty="0" smtClean="0"/>
              <a:t>C</a:t>
            </a:r>
            <a:r>
              <a:rPr lang="el-GR" sz="2200" dirty="0" smtClean="0"/>
              <a:t>.</a:t>
            </a:r>
            <a:endParaRPr lang="en-US" sz="2200" dirty="0" smtClean="0"/>
          </a:p>
          <a:p>
            <a:pPr algn="just">
              <a:buNone/>
            </a:pPr>
            <a:r>
              <a:rPr lang="el-GR" sz="2200" u="sng" dirty="0" smtClean="0"/>
              <a:t>Τα προϊόντα</a:t>
            </a:r>
            <a:r>
              <a:rPr lang="en-US" sz="2200" dirty="0" smtClean="0"/>
              <a:t>: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Φυλάσσονται σε δροσερό και σκοτεινό χώρο.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Χρησιμοποιούμε </a:t>
            </a:r>
            <a:r>
              <a:rPr lang="el-GR" sz="2200" u="sng" dirty="0" smtClean="0"/>
              <a:t>πάντα</a:t>
            </a:r>
            <a:r>
              <a:rPr lang="el-GR" sz="2200" dirty="0" smtClean="0"/>
              <a:t> ξύλινη σπάτουλα για να πάρουμε το προϊόν από το δοχείο του.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Κλείνουμε το καπάκι του προϊόντος </a:t>
            </a:r>
            <a:r>
              <a:rPr lang="el-GR" sz="2200" u="sng" dirty="0" smtClean="0"/>
              <a:t>αμέσως</a:t>
            </a:r>
            <a:r>
              <a:rPr lang="el-GR" sz="2200" dirty="0" smtClean="0"/>
              <a:t> μετά τη χρήση του.</a:t>
            </a:r>
          </a:p>
          <a:p>
            <a:pPr algn="just">
              <a:buFont typeface="Wingdings" pitchFamily="2" charset="2"/>
              <a:buChar char="Ø"/>
            </a:pPr>
            <a:r>
              <a:rPr lang="el-GR" sz="2200" dirty="0" smtClean="0"/>
              <a:t>Ελέγχουμε τακτικά τις ημερομηνίες λήξης των προϊόντων.</a:t>
            </a:r>
            <a:endParaRPr lang="el-GR" sz="2200" dirty="0"/>
          </a:p>
        </p:txBody>
      </p:sp>
      <p:pic>
        <p:nvPicPr>
          <p:cNvPr id="5" name="4 - Εικόνα" descr="142608702536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1844824"/>
            <a:ext cx="2795389" cy="279538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smtClean="0"/>
              <a:t> </a:t>
            </a:r>
            <a:r>
              <a:rPr lang="el-GR" dirty="0" err="1" smtClean="0"/>
              <a:t>προϋποθεσεισ</a:t>
            </a:r>
            <a:r>
              <a:rPr lang="el-GR" dirty="0" smtClean="0"/>
              <a:t> </a:t>
            </a:r>
            <a:r>
              <a:rPr lang="el-GR" dirty="0" err="1" smtClean="0"/>
              <a:t>μαλαξησ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l-GR" sz="2200" dirty="0" smtClean="0"/>
              <a:t>Για να εκτελέσουμε σωστά μια συνεδρία μάλαξης θα πρέπει</a:t>
            </a:r>
            <a:r>
              <a:rPr lang="en-US" sz="2200" dirty="0" smtClean="0"/>
              <a:t>:</a:t>
            </a:r>
            <a:endParaRPr lang="el-GR" sz="2200" dirty="0" smtClean="0"/>
          </a:p>
          <a:p>
            <a:pPr marL="180000" indent="-180000" algn="just">
              <a:buFont typeface="Wingdings" pitchFamily="2" charset="2"/>
              <a:buChar char="Ø"/>
            </a:pPr>
            <a:r>
              <a:rPr lang="el-GR" sz="2200" dirty="0" smtClean="0"/>
              <a:t> Να γνωρίζουμε την ανατομία του ανθρώπινου σώματος (</a:t>
            </a:r>
            <a:r>
              <a:rPr lang="el-GR" sz="2200" dirty="0" err="1" smtClean="0"/>
              <a:t>μυοσκελετικό</a:t>
            </a:r>
            <a:r>
              <a:rPr lang="el-GR" sz="2200" dirty="0" smtClean="0"/>
              <a:t> σύστημα).</a:t>
            </a:r>
          </a:p>
          <a:p>
            <a:pPr marL="180000" indent="-180000" algn="just">
              <a:buFont typeface="Wingdings" pitchFamily="2" charset="2"/>
              <a:buChar char="Ø"/>
            </a:pPr>
            <a:r>
              <a:rPr lang="el-GR" sz="2200" dirty="0" smtClean="0"/>
              <a:t> Να έχουμε ευλύγιστα χέρια.</a:t>
            </a:r>
          </a:p>
          <a:p>
            <a:pPr marL="180000" indent="-180000" algn="just">
              <a:buFont typeface="Wingdings" pitchFamily="2" charset="2"/>
              <a:buChar char="Ø"/>
            </a:pPr>
            <a:r>
              <a:rPr lang="el-GR" sz="2200" dirty="0" smtClean="0"/>
              <a:t> Να έχουμε σωστή στάση στο σώμα μας.</a:t>
            </a:r>
          </a:p>
          <a:p>
            <a:pPr marL="180000" indent="-180000" algn="just">
              <a:buFont typeface="Wingdings" pitchFamily="2" charset="2"/>
              <a:buChar char="Ø"/>
            </a:pPr>
            <a:r>
              <a:rPr lang="el-GR" sz="2200" dirty="0" smtClean="0"/>
              <a:t> Να διατηρούμε σταθερό ρυθμό και ταχύτητα στις κινήσεις μας.</a:t>
            </a:r>
            <a:endParaRPr lang="el-GR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580926"/>
          </a:xfrm>
        </p:spPr>
        <p:txBody>
          <a:bodyPr/>
          <a:lstStyle/>
          <a:p>
            <a:pPr algn="ctr"/>
            <a:r>
              <a:rPr lang="el-GR" dirty="0" err="1" smtClean="0"/>
              <a:t>Προϊοντα</a:t>
            </a:r>
            <a:r>
              <a:rPr lang="el-GR" dirty="0" smtClean="0"/>
              <a:t> </a:t>
            </a:r>
            <a:r>
              <a:rPr lang="el-GR" dirty="0" err="1" smtClean="0"/>
              <a:t>μαλαξησ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836712"/>
            <a:ext cx="7467600" cy="5688632"/>
          </a:xfrm>
        </p:spPr>
        <p:txBody>
          <a:bodyPr>
            <a:normAutofit lnSpcReduction="10000"/>
          </a:bodyPr>
          <a:lstStyle/>
          <a:p>
            <a:pPr marL="0" lvl="1" indent="0" algn="just">
              <a:buNone/>
            </a:pPr>
            <a:r>
              <a:rPr lang="el-GR" sz="2200" dirty="0" smtClean="0"/>
              <a:t>Οποιοδήποτε προϊόν χρησιμοποιήσουμε για να κάνουμε μάλαξη θα πρέπει να έχει δύο βασικές ιδιότητες</a:t>
            </a:r>
            <a:r>
              <a:rPr lang="en-US" sz="2200" dirty="0" smtClean="0"/>
              <a:t>:</a:t>
            </a:r>
          </a:p>
          <a:p>
            <a:pPr marL="180000" lvl="1" indent="-252000" algn="just">
              <a:buFont typeface="+mj-lt"/>
              <a:buAutoNum type="arabicPeriod"/>
            </a:pPr>
            <a:r>
              <a:rPr lang="el-GR" sz="2200" dirty="0" smtClean="0"/>
              <a:t>Να γλιστράει.</a:t>
            </a:r>
          </a:p>
          <a:p>
            <a:pPr marL="180000" lvl="1" indent="-252000" algn="just">
              <a:spcAft>
                <a:spcPts val="600"/>
              </a:spcAft>
              <a:buFont typeface="+mj-lt"/>
              <a:buAutoNum type="arabicPeriod"/>
            </a:pPr>
            <a:r>
              <a:rPr lang="el-GR" sz="2200" dirty="0" smtClean="0"/>
              <a:t>Να μην απορροφάτε γρήγορα.</a:t>
            </a:r>
          </a:p>
          <a:p>
            <a:pPr marL="180000" lvl="1" indent="-252000" algn="just">
              <a:buNone/>
            </a:pPr>
            <a:r>
              <a:rPr lang="el-GR" sz="2200" dirty="0" smtClean="0"/>
              <a:t>Τα κυριότερα προϊόντα που χρησιμοποιούμε είναι</a:t>
            </a:r>
            <a:r>
              <a:rPr lang="en-US" sz="2200" dirty="0" smtClean="0"/>
              <a:t>:</a:t>
            </a:r>
            <a:endParaRPr lang="el-GR" sz="2200" dirty="0" smtClean="0"/>
          </a:p>
          <a:p>
            <a:pPr algn="just">
              <a:buFont typeface="Wingdings" pitchFamily="2" charset="2"/>
              <a:buChar char="Ø"/>
            </a:pPr>
            <a:r>
              <a:rPr lang="el-GR" sz="2200" u="sng" dirty="0" smtClean="0"/>
              <a:t>Λάδια</a:t>
            </a:r>
            <a:r>
              <a:rPr lang="el-GR" sz="2200" dirty="0" smtClean="0"/>
              <a:t>. Είναι τα προϊόντα που χρησιμοποιούμε κατά κύριο λόγο στο σώμα. Μπορούμε να χρησιμοποιήσουμε τα εξής λάδια</a:t>
            </a:r>
            <a:r>
              <a:rPr lang="en-US" sz="2200" dirty="0" smtClean="0"/>
              <a:t>:</a:t>
            </a:r>
          </a:p>
          <a:p>
            <a:pPr lvl="1" algn="just">
              <a:buFont typeface="Wingdings" pitchFamily="2" charset="2"/>
              <a:buChar char="v"/>
            </a:pPr>
            <a:r>
              <a:rPr lang="el-GR" sz="2200" dirty="0" smtClean="0"/>
              <a:t>Παραφινέλαιο.</a:t>
            </a:r>
          </a:p>
          <a:p>
            <a:pPr lvl="1" algn="just">
              <a:buFont typeface="Wingdings" pitchFamily="2" charset="2"/>
              <a:buChar char="v"/>
            </a:pPr>
            <a:r>
              <a:rPr lang="el-GR" sz="2200" dirty="0" smtClean="0"/>
              <a:t>Παιδικό λάδι </a:t>
            </a:r>
            <a:r>
              <a:rPr lang="en-US" sz="2200" dirty="0" smtClean="0"/>
              <a:t>(baby oil)</a:t>
            </a:r>
            <a:r>
              <a:rPr lang="el-GR" sz="2200" dirty="0" smtClean="0"/>
              <a:t>.</a:t>
            </a:r>
            <a:endParaRPr lang="en-US" sz="2200" dirty="0" smtClean="0"/>
          </a:p>
          <a:p>
            <a:pPr lvl="1" algn="just">
              <a:buFont typeface="Wingdings" pitchFamily="2" charset="2"/>
              <a:buChar char="v"/>
            </a:pPr>
            <a:r>
              <a:rPr lang="en-US" sz="2200" dirty="0" smtClean="0"/>
              <a:t> </a:t>
            </a:r>
            <a:r>
              <a:rPr lang="el-GR" sz="2200" dirty="0" smtClean="0"/>
              <a:t>Φυτικά λάδια (αμυγδαλέλαιο, λάδι καρύδας, λάδι αβοκάντο, </a:t>
            </a:r>
            <a:r>
              <a:rPr lang="el-GR" sz="2200" dirty="0" err="1" smtClean="0"/>
              <a:t>σιτέλαιο</a:t>
            </a:r>
            <a:r>
              <a:rPr lang="el-GR" sz="2200" dirty="0" smtClean="0"/>
              <a:t>).</a:t>
            </a:r>
          </a:p>
          <a:p>
            <a:pPr lvl="1" algn="just">
              <a:spcAft>
                <a:spcPts val="600"/>
              </a:spcAft>
              <a:buFont typeface="Wingdings" pitchFamily="2" charset="2"/>
              <a:buChar char="v"/>
            </a:pPr>
            <a:r>
              <a:rPr lang="el-GR" sz="2200" dirty="0" smtClean="0"/>
              <a:t>Αιθέρια έλαια.</a:t>
            </a:r>
          </a:p>
          <a:p>
            <a:pPr marL="273600" lvl="1" indent="-27360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l-GR" sz="2200" u="sng" dirty="0" smtClean="0"/>
              <a:t>Κρέμες μάλαξης</a:t>
            </a:r>
            <a:r>
              <a:rPr lang="el-GR" sz="2200" dirty="0" smtClean="0"/>
              <a:t>. Χρησιμοποιούνται κυρίως στο πρόσωπο για λόγους οικονομίας.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Τεχνικη</a:t>
            </a:r>
            <a:r>
              <a:rPr lang="el-GR" dirty="0" smtClean="0"/>
              <a:t> και </a:t>
            </a:r>
            <a:r>
              <a:rPr lang="el-GR" dirty="0" err="1" smtClean="0"/>
              <a:t>κινησεισ</a:t>
            </a:r>
            <a:r>
              <a:rPr lang="el-GR" dirty="0" smtClean="0"/>
              <a:t> </a:t>
            </a:r>
            <a:r>
              <a:rPr lang="el-GR" dirty="0" err="1" smtClean="0"/>
              <a:t>μαλαξησ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5544616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l-GR" dirty="0" smtClean="0"/>
              <a:t>Οι χειρισμοί της μάλαξης διακρίνονται σε</a:t>
            </a:r>
            <a:r>
              <a:rPr lang="en-US" dirty="0" smtClean="0"/>
              <a:t>:</a:t>
            </a:r>
          </a:p>
          <a:p>
            <a:pPr marL="360000" indent="-360000" algn="just">
              <a:buSzPct val="90000"/>
              <a:buFont typeface="+mj-lt"/>
              <a:buAutoNum type="romanUcPeriod"/>
            </a:pPr>
            <a:r>
              <a:rPr lang="el-GR" dirty="0" smtClean="0"/>
              <a:t>Πιέσεις</a:t>
            </a:r>
          </a:p>
          <a:p>
            <a:pPr marL="360000" indent="-360000" algn="just">
              <a:buSzPct val="90000"/>
              <a:buFont typeface="+mj-lt"/>
              <a:buAutoNum type="romanUcPeriod"/>
            </a:pPr>
            <a:r>
              <a:rPr lang="el-GR" dirty="0" smtClean="0"/>
              <a:t>Πλήξεις</a:t>
            </a:r>
          </a:p>
          <a:p>
            <a:pPr marL="360000" indent="-360000" algn="just">
              <a:spcAft>
                <a:spcPts val="600"/>
              </a:spcAft>
              <a:buSzPct val="90000"/>
              <a:buFont typeface="+mj-lt"/>
              <a:buAutoNum type="romanUcPeriod"/>
            </a:pPr>
            <a:r>
              <a:rPr lang="el-GR" dirty="0" smtClean="0"/>
              <a:t>Δονήσεις</a:t>
            </a:r>
          </a:p>
          <a:p>
            <a:pPr marL="457200" indent="-457200" algn="just">
              <a:buSzPct val="90000"/>
              <a:buNone/>
            </a:pPr>
            <a:r>
              <a:rPr lang="el-GR" dirty="0" smtClean="0"/>
              <a:t>Οι πιέσεις διακρίνονται σε</a:t>
            </a:r>
            <a:r>
              <a:rPr lang="en-US" dirty="0" smtClean="0"/>
              <a:t>:</a:t>
            </a:r>
          </a:p>
          <a:p>
            <a:pPr marL="360000" indent="-360000" algn="just">
              <a:buSzPct val="90000"/>
              <a:buFont typeface="+mj-lt"/>
              <a:buAutoNum type="arabicPeriod"/>
            </a:pPr>
            <a:r>
              <a:rPr lang="el-GR" u="sng" dirty="0" smtClean="0"/>
              <a:t>Θωπείες</a:t>
            </a:r>
            <a:r>
              <a:rPr lang="en-US" dirty="0" smtClean="0"/>
              <a:t>: </a:t>
            </a:r>
            <a:r>
              <a:rPr lang="el-GR" dirty="0" smtClean="0"/>
              <a:t>θωπεία σημαίνει χάδι. Είναι ο χειρισμός που χρησιμοποιούμε περισσότερο. Τα χέρια γλιστρούν απαλά πάνω στο δέρμα. Γίνονται με ολόκληρη την παλάμη ή μόνο με τα δάχτυλα.</a:t>
            </a:r>
          </a:p>
          <a:p>
            <a:pPr marL="360000" indent="-360000" algn="just">
              <a:buSzPct val="90000"/>
              <a:buFont typeface="+mj-lt"/>
              <a:buAutoNum type="arabicPeriod"/>
            </a:pPr>
            <a:r>
              <a:rPr lang="el-GR" u="sng" dirty="0" err="1" smtClean="0"/>
              <a:t>Ανάτριψεις</a:t>
            </a:r>
            <a:r>
              <a:rPr lang="en-US" dirty="0" smtClean="0"/>
              <a:t>:</a:t>
            </a:r>
            <a:r>
              <a:rPr lang="el-GR" dirty="0" smtClean="0"/>
              <a:t> γίνονται όπως και οι θωπείες αλλά με μεγαλύτερη πίεση. </a:t>
            </a:r>
          </a:p>
          <a:p>
            <a:pPr marL="360000" indent="-360000" algn="just">
              <a:buSzPct val="90000"/>
              <a:buFont typeface="+mj-lt"/>
              <a:buAutoNum type="arabicPeriod"/>
            </a:pPr>
            <a:r>
              <a:rPr lang="el-GR" u="sng" dirty="0" smtClean="0"/>
              <a:t>Κυκλικές </a:t>
            </a:r>
            <a:r>
              <a:rPr lang="el-GR" u="sng" dirty="0" err="1" smtClean="0"/>
              <a:t>ανατρίψεις</a:t>
            </a:r>
            <a:r>
              <a:rPr lang="en-US" dirty="0" smtClean="0"/>
              <a:t>: </a:t>
            </a:r>
            <a:r>
              <a:rPr lang="el-GR" dirty="0" smtClean="0"/>
              <a:t>γίνονται με ολόκληρη την παλάμη ή με τις άκρες των δακτύλων.</a:t>
            </a:r>
          </a:p>
          <a:p>
            <a:pPr marL="360000" indent="-360000" algn="just">
              <a:buSzPct val="90000"/>
              <a:buFont typeface="+mj-lt"/>
              <a:buAutoNum type="arabicPeriod"/>
            </a:pPr>
            <a:r>
              <a:rPr lang="el-GR" u="sng" dirty="0" smtClean="0"/>
              <a:t>Επιβολές (τοπικές πιέσεις)</a:t>
            </a:r>
            <a:r>
              <a:rPr lang="en-US" dirty="0" smtClean="0"/>
              <a:t>: </a:t>
            </a:r>
            <a:r>
              <a:rPr lang="el-GR" dirty="0" smtClean="0"/>
              <a:t>γίνονται με τα δάχτυλα ή όλη την παλάμη. Είναι δυνατός χειρισμός αλλά δεν πρέπει να προκαλεί πόνο.</a:t>
            </a:r>
          </a:p>
          <a:p>
            <a:pPr marL="360000" indent="-360000" algn="just">
              <a:buSzPct val="90000"/>
              <a:buFont typeface="+mj-lt"/>
              <a:buAutoNum type="arabicPeriod"/>
            </a:pPr>
            <a:r>
              <a:rPr lang="el-GR" u="sng" dirty="0" smtClean="0"/>
              <a:t>Ζυμώματα</a:t>
            </a:r>
            <a:r>
              <a:rPr lang="en-US" dirty="0" smtClean="0"/>
              <a:t>: </a:t>
            </a:r>
            <a:r>
              <a:rPr lang="el-GR" dirty="0" smtClean="0"/>
              <a:t>είναι </a:t>
            </a:r>
            <a:r>
              <a:rPr lang="el-GR" dirty="0" err="1" smtClean="0"/>
              <a:t>βαθείς</a:t>
            </a:r>
            <a:r>
              <a:rPr lang="el-GR" dirty="0" smtClean="0"/>
              <a:t> χειρισμοί γίνονται σε περιοχές όπου υπάρχει μεγάλη μυϊκή μάζα.</a:t>
            </a:r>
          </a:p>
          <a:p>
            <a:pPr marL="360000" indent="-360000">
              <a:buSzPct val="90000"/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SzPct val="90000"/>
              <a:buNone/>
            </a:pP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652934"/>
          </a:xfrm>
        </p:spPr>
        <p:txBody>
          <a:bodyPr/>
          <a:lstStyle/>
          <a:p>
            <a:pPr algn="ctr"/>
            <a:r>
              <a:rPr lang="el-GR" dirty="0" err="1" smtClean="0"/>
              <a:t>Τεχνικη</a:t>
            </a:r>
            <a:r>
              <a:rPr lang="el-GR" dirty="0" smtClean="0"/>
              <a:t> και </a:t>
            </a:r>
            <a:r>
              <a:rPr lang="el-GR" dirty="0" err="1" smtClean="0"/>
              <a:t>κινησεισ</a:t>
            </a:r>
            <a:r>
              <a:rPr lang="el-GR" dirty="0" smtClean="0"/>
              <a:t> </a:t>
            </a:r>
            <a:r>
              <a:rPr lang="el-GR" dirty="0" err="1" smtClean="0"/>
              <a:t>μαλαξησ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7467600" cy="554461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l-GR" dirty="0" smtClean="0"/>
              <a:t>Οι πλήξεις διακρίνονται σε</a:t>
            </a:r>
            <a:r>
              <a:rPr lang="en-US" dirty="0" smtClean="0"/>
              <a:t>:</a:t>
            </a:r>
          </a:p>
          <a:p>
            <a:pPr marL="457200" indent="-457200" algn="just">
              <a:buSzPct val="90000"/>
              <a:buFont typeface="+mj-lt"/>
              <a:buAutoNum type="arabicPeriod"/>
            </a:pPr>
            <a:r>
              <a:rPr lang="el-GR" u="sng" dirty="0" smtClean="0"/>
              <a:t>Πελεκισμούς</a:t>
            </a:r>
            <a:r>
              <a:rPr lang="en-US" dirty="0" smtClean="0"/>
              <a:t>: </a:t>
            </a:r>
            <a:r>
              <a:rPr lang="el-GR" dirty="0" smtClean="0"/>
              <a:t>τα χέρια πέφτουν χαλαρά πάνω στη </a:t>
            </a:r>
            <a:r>
              <a:rPr lang="el-GR" dirty="0" err="1" smtClean="0"/>
              <a:t>μαλασόμενη</a:t>
            </a:r>
            <a:r>
              <a:rPr lang="el-GR" dirty="0" smtClean="0"/>
              <a:t> επιφάνεια εναλλάξ και χτυπούν με το ωλένιο χείλος της παλάμης.</a:t>
            </a:r>
          </a:p>
          <a:p>
            <a:pPr marL="457200" indent="-457200" algn="just">
              <a:buSzPct val="90000"/>
              <a:buFont typeface="+mj-lt"/>
              <a:buAutoNum type="arabicPeriod"/>
            </a:pPr>
            <a:r>
              <a:rPr lang="el-GR" u="sng" dirty="0" err="1" smtClean="0"/>
              <a:t>Κονδυλισμούς</a:t>
            </a:r>
            <a:r>
              <a:rPr lang="en-US" dirty="0" smtClean="0"/>
              <a:t>: </a:t>
            </a:r>
            <a:r>
              <a:rPr lang="el-GR" dirty="0" smtClean="0"/>
              <a:t>χτυπάμε με τις γροθιές τη </a:t>
            </a:r>
            <a:r>
              <a:rPr lang="el-GR" dirty="0" err="1" smtClean="0"/>
              <a:t>μαλασόμενη</a:t>
            </a:r>
            <a:r>
              <a:rPr lang="el-GR" dirty="0" smtClean="0"/>
              <a:t> </a:t>
            </a:r>
            <a:r>
              <a:rPr lang="el-GR" dirty="0" err="1" smtClean="0"/>
              <a:t>επι</a:t>
            </a:r>
            <a:r>
              <a:rPr lang="el-GR" dirty="0" smtClean="0"/>
              <a:t>-</a:t>
            </a:r>
            <a:r>
              <a:rPr lang="el-GR" dirty="0" err="1" smtClean="0"/>
              <a:t>φάνεια</a:t>
            </a:r>
            <a:r>
              <a:rPr lang="el-GR" dirty="0" smtClean="0"/>
              <a:t>. Είναι δυνατός χειρισμός και εφαρμόζεται σε περιοχές με μεγάλη μυϊκή μάζα.</a:t>
            </a:r>
          </a:p>
          <a:p>
            <a:pPr marL="457200" indent="-457200" algn="just">
              <a:buSzPct val="90000"/>
              <a:buFont typeface="+mj-lt"/>
              <a:buAutoNum type="arabicPeriod"/>
            </a:pPr>
            <a:r>
              <a:rPr lang="el-GR" u="sng" dirty="0" smtClean="0"/>
              <a:t>Πλαταγίσματα</a:t>
            </a:r>
            <a:r>
              <a:rPr lang="en-US" dirty="0" smtClean="0"/>
              <a:t>: </a:t>
            </a:r>
            <a:r>
              <a:rPr lang="el-GR" dirty="0" smtClean="0"/>
              <a:t>οι παλάμες είναι ανοικτές τα δάχτυλα ενωμένα και χτυπούν εναλλάξ τη </a:t>
            </a:r>
            <a:r>
              <a:rPr lang="el-GR" dirty="0" err="1" smtClean="0"/>
              <a:t>μαλασόμενη</a:t>
            </a:r>
            <a:r>
              <a:rPr lang="el-GR" dirty="0" smtClean="0"/>
              <a:t> επιφάνεια.</a:t>
            </a:r>
          </a:p>
          <a:p>
            <a:pPr marL="457200" indent="-457200" algn="just">
              <a:buSzPct val="90000"/>
              <a:buFont typeface="+mj-lt"/>
              <a:buAutoNum type="arabicPeriod"/>
            </a:pPr>
            <a:r>
              <a:rPr lang="el-GR" u="sng" dirty="0" smtClean="0"/>
              <a:t>Ραπίσματα</a:t>
            </a:r>
            <a:r>
              <a:rPr lang="en-US" dirty="0" smtClean="0"/>
              <a:t>: </a:t>
            </a:r>
            <a:r>
              <a:rPr lang="el-GR" dirty="0" smtClean="0"/>
              <a:t>γίνονται όπως και τα πλαταγίσματα αλλά με τη ραχιαία επιφάνεια του χεριού.</a:t>
            </a:r>
          </a:p>
          <a:p>
            <a:pPr marL="457200" indent="-457200" algn="just">
              <a:buSzPct val="90000"/>
              <a:buFont typeface="+mj-lt"/>
              <a:buAutoNum type="arabicPeriod"/>
            </a:pPr>
            <a:r>
              <a:rPr lang="el-GR" u="sng" dirty="0" smtClean="0"/>
              <a:t>Δακτυλικές επικρούσεις</a:t>
            </a:r>
            <a:r>
              <a:rPr lang="en-US" dirty="0" smtClean="0"/>
              <a:t>:</a:t>
            </a:r>
            <a:r>
              <a:rPr lang="el-GR" dirty="0" smtClean="0"/>
              <a:t> γίνονται με τις άκρες των δακτύλων και χτυπάμε εναλλάξ την </a:t>
            </a:r>
            <a:r>
              <a:rPr lang="el-GR" dirty="0" err="1" smtClean="0"/>
              <a:t>μαλασόμενη</a:t>
            </a:r>
            <a:r>
              <a:rPr lang="el-GR" dirty="0" smtClean="0"/>
              <a:t> επιφάνεια.</a:t>
            </a:r>
          </a:p>
          <a:p>
            <a:pPr marL="457200" indent="-457200" algn="just">
              <a:buSzPct val="90000"/>
              <a:buFont typeface="+mj-lt"/>
              <a:buAutoNum type="arabicPeriod"/>
            </a:pPr>
            <a:r>
              <a:rPr lang="el-GR" u="sng" dirty="0" smtClean="0"/>
              <a:t>Πλήγματα με κοίλη παλάμη</a:t>
            </a:r>
            <a:r>
              <a:rPr lang="en-US" dirty="0" smtClean="0"/>
              <a:t>: </a:t>
            </a:r>
            <a:r>
              <a:rPr lang="el-GR" dirty="0" smtClean="0"/>
              <a:t>οι παλάμες με τα δάχτυλα ενωμένα και λυγισμένα χτυπούν σαν βεντούζες πάνω στο δέρμα.</a:t>
            </a:r>
          </a:p>
          <a:p>
            <a:pPr marL="457200" indent="-457200" algn="just">
              <a:spcAft>
                <a:spcPts val="600"/>
              </a:spcAft>
              <a:buSzPct val="90000"/>
              <a:buFont typeface="+mj-lt"/>
              <a:buAutoNum type="arabicPeriod"/>
            </a:pPr>
            <a:r>
              <a:rPr lang="el-GR" u="sng" dirty="0" smtClean="0"/>
              <a:t>Λαβές ή τσιμπήματα</a:t>
            </a:r>
            <a:r>
              <a:rPr lang="en-US" dirty="0" smtClean="0"/>
              <a:t>: </a:t>
            </a:r>
            <a:r>
              <a:rPr lang="el-GR" dirty="0" smtClean="0"/>
              <a:t>εφαρμόζουμε τσιμπήματα ελαφρά και εναλλάξ.</a:t>
            </a:r>
          </a:p>
          <a:p>
            <a:pPr marL="0" indent="0" algn="just">
              <a:buSzPct val="90000"/>
              <a:buNone/>
            </a:pPr>
            <a:r>
              <a:rPr lang="el-GR" u="sng" dirty="0" smtClean="0"/>
              <a:t>Δονήσεις</a:t>
            </a:r>
            <a:r>
              <a:rPr lang="en-US" dirty="0" smtClean="0"/>
              <a:t>: </a:t>
            </a:r>
            <a:r>
              <a:rPr lang="el-GR" dirty="0" smtClean="0"/>
              <a:t>εφαρμόζονται με ολόκληρη την παλάμη με τα δάχτυλα ή τις γροθιές.</a:t>
            </a:r>
          </a:p>
          <a:p>
            <a:pPr marL="457200" indent="-457200" algn="just">
              <a:buSzPct val="90000"/>
              <a:buNone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l-G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836</TotalTime>
  <Words>1265</Words>
  <Application>Microsoft Office PowerPoint</Application>
  <PresentationFormat>Προβολή στην οθόνη (4:3)</PresentationFormat>
  <Paragraphs>126</Paragraphs>
  <Slides>14</Slides>
  <Notes>9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Προεξοχή</vt:lpstr>
      <vt:lpstr>Ηρεμιστικη Μαλαξη</vt:lpstr>
      <vt:lpstr>Ορισμοσ – ιστορικα στοιχεια</vt:lpstr>
      <vt:lpstr>Ειδη μαλαξησ</vt:lpstr>
      <vt:lpstr>Υγιεινη τησ μαλαξησ</vt:lpstr>
      <vt:lpstr>Υγιεινη τησ μαλαξησ</vt:lpstr>
      <vt:lpstr> προϋποθεσεισ μαλαξησ</vt:lpstr>
      <vt:lpstr>Προϊοντα μαλαξησ</vt:lpstr>
      <vt:lpstr>Τεχνικη και κινησεισ μαλαξησ</vt:lpstr>
      <vt:lpstr>Τεχνικη και κινησεισ μαλαξησ</vt:lpstr>
      <vt:lpstr>Χαρακτηριστικα των χειρισμων</vt:lpstr>
      <vt:lpstr>Ωφελη μαλαξησ</vt:lpstr>
      <vt:lpstr>Αντενδειξεισ μαλαξησ</vt:lpstr>
      <vt:lpstr>Αντενδειξεισ μαλαξησ</vt:lpstr>
      <vt:lpstr>Ανακεφαλαιωση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Μαλαξη (massage)</dc:title>
  <dc:creator>Vaggelis</dc:creator>
  <cp:lastModifiedBy>Vaggelis</cp:lastModifiedBy>
  <cp:revision>94</cp:revision>
  <dcterms:created xsi:type="dcterms:W3CDTF">2016-10-23T10:22:27Z</dcterms:created>
  <dcterms:modified xsi:type="dcterms:W3CDTF">2016-12-15T18:14:44Z</dcterms:modified>
</cp:coreProperties>
</file>