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5" r:id="rId6"/>
    <p:sldId id="268" r:id="rId7"/>
    <p:sldId id="267" r:id="rId8"/>
    <p:sldId id="269" r:id="rId9"/>
    <p:sldId id="271" r:id="rId10"/>
    <p:sldId id="272" r:id="rId11"/>
    <p:sldId id="273" r:id="rId12"/>
    <p:sldId id="274" r:id="rId13"/>
    <p:sldId id="275" r:id="rId14"/>
    <p:sldId id="278" r:id="rId15"/>
    <p:sldId id="277"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7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DEFE77-12CB-493A-AB87-BF852A147369}" type="datetimeFigureOut">
              <a:rPr lang="el-GR" smtClean="0"/>
              <a:pPr/>
              <a:t>21/3/2021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047CD8-40EE-4476-B8DF-31798EB93BB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96047CD8-40EE-4476-B8DF-31798EB93BB5}"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96047CD8-40EE-4476-B8DF-31798EB93BB5}"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96047CD8-40EE-4476-B8DF-31798EB93BB5}" type="slidenum">
              <a:rPr lang="el-GR" smtClean="0"/>
              <a:pPr/>
              <a:t>8</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96047CD8-40EE-4476-B8DF-31798EB93BB5}" type="slidenum">
              <a:rPr lang="el-GR" smtClean="0"/>
              <a:pPr/>
              <a:t>10</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96047CD8-40EE-4476-B8DF-31798EB93BB5}" type="slidenum">
              <a:rPr lang="el-GR" smtClean="0"/>
              <a:pPr/>
              <a:t>11</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96047CD8-40EE-4476-B8DF-31798EB93BB5}" type="slidenum">
              <a:rPr lang="el-GR" smtClean="0"/>
              <a:pPr/>
              <a:t>14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21/3/2021</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21/3/2021</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21/3/2021</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21/3/2021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21/3/2021</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21/3/2021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21/3/2021</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21/3/2021</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21/3/2021</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___________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package" Target="../embeddings/____________Microsoft_Office_Word2.docx"/><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package" Target="../embeddings/____________Microsoft_Office_Word3.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package" Target="../embeddings/____________Microsoft_Office_Word4.docx"/></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979712" y="980728"/>
            <a:ext cx="6172200" cy="1368152"/>
          </a:xfrm>
        </p:spPr>
        <p:txBody>
          <a:bodyPr>
            <a:normAutofit/>
          </a:bodyPr>
          <a:lstStyle/>
          <a:p>
            <a:pPr algn="ctr"/>
            <a:r>
              <a:rPr lang="el-GR" sz="5400" dirty="0" err="1" smtClean="0"/>
              <a:t>Ιστορικο</a:t>
            </a:r>
            <a:r>
              <a:rPr lang="el-GR" sz="5400" dirty="0" smtClean="0"/>
              <a:t> </a:t>
            </a:r>
            <a:r>
              <a:rPr lang="el-GR" sz="5400" dirty="0" err="1" smtClean="0"/>
              <a:t>πελατη</a:t>
            </a:r>
            <a:endParaRPr lang="el-GR" sz="4900" dirty="0"/>
          </a:p>
        </p:txBody>
      </p:sp>
      <p:sp>
        <p:nvSpPr>
          <p:cNvPr id="3" name="2 - Υπότιτλος"/>
          <p:cNvSpPr>
            <a:spLocks noGrp="1"/>
          </p:cNvSpPr>
          <p:nvPr>
            <p:ph type="subTitle" idx="1"/>
          </p:nvPr>
        </p:nvSpPr>
        <p:spPr>
          <a:xfrm>
            <a:off x="2051720" y="2708920"/>
            <a:ext cx="6552728" cy="1371600"/>
          </a:xfrm>
        </p:spPr>
        <p:txBody>
          <a:bodyPr>
            <a:normAutofit/>
          </a:bodyPr>
          <a:lstStyle/>
          <a:p>
            <a:pPr algn="ctr"/>
            <a:r>
              <a:rPr lang="el-GR" sz="2800" dirty="0" smtClean="0"/>
              <a:t>Μετρήσεις σώματος&amp; ανάλυση δέρματος</a:t>
            </a:r>
            <a:endParaRPr lang="el-G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652934"/>
          </a:xfrm>
        </p:spPr>
        <p:txBody>
          <a:bodyPr/>
          <a:lstStyle/>
          <a:p>
            <a:pPr algn="ctr"/>
            <a:r>
              <a:rPr lang="el-GR" dirty="0" err="1" smtClean="0"/>
              <a:t>Καταταξη</a:t>
            </a:r>
            <a:r>
              <a:rPr lang="el-GR" dirty="0" smtClean="0"/>
              <a:t> με </a:t>
            </a:r>
            <a:r>
              <a:rPr lang="el-GR" dirty="0" err="1" smtClean="0"/>
              <a:t>βαση</a:t>
            </a:r>
            <a:r>
              <a:rPr lang="el-GR" dirty="0" smtClean="0"/>
              <a:t> το </a:t>
            </a:r>
            <a:r>
              <a:rPr lang="el-GR" dirty="0" err="1" smtClean="0"/>
              <a:t>ποσοστο</a:t>
            </a:r>
            <a:r>
              <a:rPr lang="el-GR" dirty="0" smtClean="0"/>
              <a:t> </a:t>
            </a:r>
            <a:r>
              <a:rPr lang="el-GR" dirty="0" err="1" smtClean="0"/>
              <a:t>λιπουσ</a:t>
            </a:r>
            <a:endParaRPr lang="el-GR" dirty="0"/>
          </a:p>
        </p:txBody>
      </p:sp>
      <p:sp>
        <p:nvSpPr>
          <p:cNvPr id="3" name="2 - Θέση περιεχομένου"/>
          <p:cNvSpPr>
            <a:spLocks noGrp="1"/>
          </p:cNvSpPr>
          <p:nvPr>
            <p:ph sz="quarter" idx="1"/>
          </p:nvPr>
        </p:nvSpPr>
        <p:spPr>
          <a:xfrm>
            <a:off x="539552" y="980728"/>
            <a:ext cx="7467600" cy="4873752"/>
          </a:xfrm>
        </p:spPr>
        <p:txBody>
          <a:bodyPr/>
          <a:lstStyle/>
          <a:p>
            <a:pPr marL="0" indent="0" algn="just">
              <a:buNone/>
            </a:pPr>
            <a:r>
              <a:rPr lang="el-GR" sz="2000" dirty="0" smtClean="0"/>
              <a:t>Η κατάταξη με βάση το ποσοστό λίπους φαίνεται στον παρακάτω πίνακα</a:t>
            </a:r>
            <a:r>
              <a:rPr lang="en-US" sz="2000" dirty="0" smtClean="0"/>
              <a:t>:</a:t>
            </a:r>
          </a:p>
          <a:p>
            <a:pPr marL="0" indent="0">
              <a:buNone/>
            </a:pPr>
            <a:endParaRPr lang="el-GR" dirty="0"/>
          </a:p>
        </p:txBody>
      </p:sp>
      <p:graphicFrame>
        <p:nvGraphicFramePr>
          <p:cNvPr id="5" name="4 - Πίνακας"/>
          <p:cNvGraphicFramePr>
            <a:graphicFrameLocks noGrp="1"/>
          </p:cNvGraphicFramePr>
          <p:nvPr/>
        </p:nvGraphicFramePr>
        <p:xfrm>
          <a:off x="467544" y="2204864"/>
          <a:ext cx="7920879" cy="3096348"/>
        </p:xfrm>
        <a:graphic>
          <a:graphicData uri="http://schemas.openxmlformats.org/drawingml/2006/table">
            <a:tbl>
              <a:tblPr firstRow="1" bandRow="1">
                <a:tableStyleId>{21E4AEA4-8DFA-4A89-87EB-49C32662AFE0}</a:tableStyleId>
              </a:tblPr>
              <a:tblGrid>
                <a:gridCol w="2640293"/>
                <a:gridCol w="2640293"/>
                <a:gridCol w="2640293"/>
              </a:tblGrid>
              <a:tr h="516058">
                <a:tc>
                  <a:txBody>
                    <a:bodyPr/>
                    <a:lstStyle/>
                    <a:p>
                      <a:pPr algn="ctr"/>
                      <a:r>
                        <a:rPr lang="el-GR" dirty="0" smtClean="0"/>
                        <a:t>Κατάταξη</a:t>
                      </a:r>
                      <a:endParaRPr lang="el-GR" dirty="0"/>
                    </a:p>
                  </a:txBody>
                  <a:tcPr/>
                </a:tc>
                <a:tc>
                  <a:txBody>
                    <a:bodyPr/>
                    <a:lstStyle/>
                    <a:p>
                      <a:pPr algn="ctr"/>
                      <a:r>
                        <a:rPr lang="el-GR" dirty="0" smtClean="0"/>
                        <a:t>Άντρες</a:t>
                      </a:r>
                      <a:r>
                        <a:rPr lang="el-GR" baseline="0" dirty="0" smtClean="0"/>
                        <a:t> ποσοστό λίπους</a:t>
                      </a:r>
                      <a:endParaRPr lang="el-GR" dirty="0"/>
                    </a:p>
                  </a:txBody>
                  <a:tcPr/>
                </a:tc>
                <a:tc>
                  <a:txBody>
                    <a:bodyPr/>
                    <a:lstStyle/>
                    <a:p>
                      <a:pPr algn="ctr"/>
                      <a:r>
                        <a:rPr lang="el-GR" dirty="0" smtClean="0"/>
                        <a:t>Γυναίκες ποσοστό λίπους</a:t>
                      </a:r>
                      <a:endParaRPr lang="el-GR" dirty="0"/>
                    </a:p>
                  </a:txBody>
                  <a:tcPr/>
                </a:tc>
              </a:tr>
              <a:tr h="516058">
                <a:tc>
                  <a:txBody>
                    <a:bodyPr/>
                    <a:lstStyle/>
                    <a:p>
                      <a:r>
                        <a:rPr lang="el-GR" dirty="0" smtClean="0"/>
                        <a:t>Ελλιπής</a:t>
                      </a:r>
                      <a:endParaRPr lang="el-GR" dirty="0"/>
                    </a:p>
                  </a:txBody>
                  <a:tcPr/>
                </a:tc>
                <a:tc>
                  <a:txBody>
                    <a:bodyPr/>
                    <a:lstStyle/>
                    <a:p>
                      <a:pPr algn="ctr"/>
                      <a:r>
                        <a:rPr lang="el-GR" dirty="0" smtClean="0"/>
                        <a:t>2-4%</a:t>
                      </a:r>
                      <a:endParaRPr lang="el-GR" dirty="0"/>
                    </a:p>
                  </a:txBody>
                  <a:tcPr/>
                </a:tc>
                <a:tc>
                  <a:txBody>
                    <a:bodyPr/>
                    <a:lstStyle/>
                    <a:p>
                      <a:pPr algn="ctr"/>
                      <a:r>
                        <a:rPr lang="el-GR" dirty="0" smtClean="0"/>
                        <a:t>10-12%</a:t>
                      </a:r>
                      <a:endParaRPr lang="el-GR" dirty="0"/>
                    </a:p>
                  </a:txBody>
                  <a:tcPr/>
                </a:tc>
              </a:tr>
              <a:tr h="516058">
                <a:tc>
                  <a:txBody>
                    <a:bodyPr/>
                    <a:lstStyle/>
                    <a:p>
                      <a:r>
                        <a:rPr lang="el-GR" dirty="0" smtClean="0"/>
                        <a:t>Αθλητικός</a:t>
                      </a:r>
                      <a:endParaRPr lang="el-GR" dirty="0"/>
                    </a:p>
                  </a:txBody>
                  <a:tcPr/>
                </a:tc>
                <a:tc>
                  <a:txBody>
                    <a:bodyPr/>
                    <a:lstStyle/>
                    <a:p>
                      <a:pPr algn="ctr"/>
                      <a:r>
                        <a:rPr lang="el-GR" dirty="0" smtClean="0"/>
                        <a:t>6-13%</a:t>
                      </a:r>
                      <a:endParaRPr lang="el-GR" dirty="0"/>
                    </a:p>
                  </a:txBody>
                  <a:tcPr/>
                </a:tc>
                <a:tc>
                  <a:txBody>
                    <a:bodyPr/>
                    <a:lstStyle/>
                    <a:p>
                      <a:pPr algn="ctr"/>
                      <a:r>
                        <a:rPr lang="el-GR" dirty="0" smtClean="0"/>
                        <a:t>14-20%</a:t>
                      </a:r>
                      <a:endParaRPr lang="el-GR" dirty="0"/>
                    </a:p>
                  </a:txBody>
                  <a:tcPr/>
                </a:tc>
              </a:tr>
              <a:tr h="516058">
                <a:tc>
                  <a:txBody>
                    <a:bodyPr/>
                    <a:lstStyle/>
                    <a:p>
                      <a:r>
                        <a:rPr lang="el-GR" dirty="0" smtClean="0"/>
                        <a:t>Υγιής</a:t>
                      </a:r>
                      <a:endParaRPr lang="el-GR" dirty="0"/>
                    </a:p>
                  </a:txBody>
                  <a:tcPr/>
                </a:tc>
                <a:tc>
                  <a:txBody>
                    <a:bodyPr/>
                    <a:lstStyle/>
                    <a:p>
                      <a:pPr algn="ctr"/>
                      <a:r>
                        <a:rPr lang="el-GR" dirty="0" smtClean="0"/>
                        <a:t>14-17%</a:t>
                      </a:r>
                      <a:endParaRPr lang="el-GR" dirty="0"/>
                    </a:p>
                  </a:txBody>
                  <a:tcPr/>
                </a:tc>
                <a:tc>
                  <a:txBody>
                    <a:bodyPr/>
                    <a:lstStyle/>
                    <a:p>
                      <a:pPr algn="ctr"/>
                      <a:r>
                        <a:rPr lang="el-GR" dirty="0" smtClean="0"/>
                        <a:t>21-24%</a:t>
                      </a:r>
                      <a:endParaRPr lang="el-GR" dirty="0"/>
                    </a:p>
                  </a:txBody>
                  <a:tcPr/>
                </a:tc>
              </a:tr>
              <a:tr h="516058">
                <a:tc>
                  <a:txBody>
                    <a:bodyPr/>
                    <a:lstStyle/>
                    <a:p>
                      <a:r>
                        <a:rPr lang="el-GR" dirty="0" smtClean="0"/>
                        <a:t>Επιπλέον</a:t>
                      </a:r>
                      <a:r>
                        <a:rPr lang="el-GR" baseline="0" dirty="0" smtClean="0"/>
                        <a:t> λίπος</a:t>
                      </a:r>
                      <a:endParaRPr lang="el-GR" dirty="0"/>
                    </a:p>
                  </a:txBody>
                  <a:tcPr/>
                </a:tc>
                <a:tc>
                  <a:txBody>
                    <a:bodyPr/>
                    <a:lstStyle/>
                    <a:p>
                      <a:pPr algn="ctr"/>
                      <a:r>
                        <a:rPr lang="el-GR" dirty="0" smtClean="0"/>
                        <a:t>18-25%</a:t>
                      </a:r>
                      <a:endParaRPr lang="el-GR" dirty="0"/>
                    </a:p>
                  </a:txBody>
                  <a:tcPr/>
                </a:tc>
                <a:tc>
                  <a:txBody>
                    <a:bodyPr/>
                    <a:lstStyle/>
                    <a:p>
                      <a:pPr algn="ctr"/>
                      <a:r>
                        <a:rPr lang="el-GR" dirty="0" smtClean="0"/>
                        <a:t>25-31%</a:t>
                      </a:r>
                      <a:endParaRPr lang="el-GR" dirty="0"/>
                    </a:p>
                  </a:txBody>
                  <a:tcPr/>
                </a:tc>
              </a:tr>
              <a:tr h="516058">
                <a:tc>
                  <a:txBody>
                    <a:bodyPr/>
                    <a:lstStyle/>
                    <a:p>
                      <a:r>
                        <a:rPr lang="el-GR" dirty="0" smtClean="0"/>
                        <a:t>Παχύσαρκος</a:t>
                      </a:r>
                      <a:endParaRPr lang="el-GR" dirty="0"/>
                    </a:p>
                  </a:txBody>
                  <a:tcPr/>
                </a:tc>
                <a:tc>
                  <a:txBody>
                    <a:bodyPr/>
                    <a:lstStyle/>
                    <a:p>
                      <a:pPr algn="ctr"/>
                      <a:r>
                        <a:rPr lang="el-GR" dirty="0" smtClean="0"/>
                        <a:t>&gt;25</a:t>
                      </a:r>
                      <a:endParaRPr lang="el-GR" dirty="0"/>
                    </a:p>
                  </a:txBody>
                  <a:tcPr/>
                </a:tc>
                <a:tc>
                  <a:txBody>
                    <a:bodyPr/>
                    <a:lstStyle/>
                    <a:p>
                      <a:pPr algn="ctr"/>
                      <a:r>
                        <a:rPr lang="el-GR" dirty="0" smtClean="0"/>
                        <a:t>&gt;32%</a:t>
                      </a:r>
                      <a:endParaRPr lang="el-GR"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Μετρησεισ</a:t>
            </a:r>
            <a:r>
              <a:rPr lang="el-GR" dirty="0" smtClean="0"/>
              <a:t> </a:t>
            </a:r>
            <a:r>
              <a:rPr lang="el-GR" dirty="0" err="1" smtClean="0"/>
              <a:t>ποντων</a:t>
            </a:r>
            <a:r>
              <a:rPr lang="el-GR" dirty="0" smtClean="0"/>
              <a:t> στο </a:t>
            </a:r>
            <a:r>
              <a:rPr lang="el-GR" dirty="0" err="1" smtClean="0"/>
              <a:t>σωμα</a:t>
            </a:r>
            <a:endParaRPr lang="el-GR" dirty="0"/>
          </a:p>
        </p:txBody>
      </p:sp>
      <p:sp>
        <p:nvSpPr>
          <p:cNvPr id="3" name="2 - Θέση περιεχομένου"/>
          <p:cNvSpPr>
            <a:spLocks noGrp="1"/>
          </p:cNvSpPr>
          <p:nvPr>
            <p:ph sz="quarter" idx="1"/>
          </p:nvPr>
        </p:nvSpPr>
        <p:spPr>
          <a:xfrm>
            <a:off x="539552" y="908720"/>
            <a:ext cx="7467600" cy="5328592"/>
          </a:xfrm>
        </p:spPr>
        <p:txBody>
          <a:bodyPr/>
          <a:lstStyle/>
          <a:p>
            <a:pPr marL="273600" indent="-273600" algn="just">
              <a:buFont typeface="Wingdings" pitchFamily="2" charset="2"/>
              <a:buChar char="Ø"/>
            </a:pPr>
            <a:r>
              <a:rPr lang="el-GR" sz="2000" dirty="0" smtClean="0"/>
              <a:t>Η μέτρηση πόντων στο σώμα γίνεται ανά τακτά χρονικά διαστήματα  (συνήθως ανά μία εβδομάδα) για να διαπιστώσουμε την απώλεια λίπους. </a:t>
            </a:r>
          </a:p>
          <a:p>
            <a:pPr marL="273600" indent="-273600" algn="just">
              <a:buFont typeface="Wingdings" pitchFamily="2" charset="2"/>
              <a:buChar char="Ø"/>
            </a:pPr>
            <a:r>
              <a:rPr lang="el-GR" sz="2000" dirty="0" smtClean="0"/>
              <a:t>Πραγματοποιείται σε συγκεκριμένα σημεία του σώματος που συνήθως αποθηκεύουν λίπος. </a:t>
            </a:r>
          </a:p>
          <a:p>
            <a:pPr marL="273600" indent="-273600" algn="just">
              <a:buFont typeface="Wingdings" pitchFamily="2" charset="2"/>
              <a:buChar char="Ø"/>
            </a:pPr>
            <a:r>
              <a:rPr lang="el-GR" sz="2000" dirty="0" smtClean="0"/>
              <a:t>Αν δεν υπάρχει απώλεια τροποποιούμε το πρόγραμμα διατροφής ή τα μηχανήματα αδυνατίσματος ή και τα δύο.</a:t>
            </a:r>
            <a:endParaRPr lang="el-GR" dirty="0" smtClean="0"/>
          </a:p>
          <a:p>
            <a:pPr marL="0" indent="0" algn="just">
              <a:buNone/>
            </a:pPr>
            <a:endParaRPr lang="el-GR" dirty="0" smtClean="0"/>
          </a:p>
          <a:p>
            <a:pPr marL="0" indent="0" algn="just">
              <a:buNone/>
            </a:pPr>
            <a:endParaRPr lang="el-GR" dirty="0" smtClean="0"/>
          </a:p>
          <a:p>
            <a:pPr marL="0" indent="0" algn="just">
              <a:buNone/>
            </a:pPr>
            <a:endParaRPr lang="el-GR" dirty="0" smtClean="0"/>
          </a:p>
          <a:p>
            <a:pPr marL="0" indent="0" algn="just">
              <a:buNone/>
            </a:pPr>
            <a:endParaRPr lang="el-GR" dirty="0" smtClean="0"/>
          </a:p>
          <a:p>
            <a:pPr marL="0" indent="0" algn="just">
              <a:buNone/>
            </a:pPr>
            <a:endParaRPr lang="el-GR" dirty="0" smtClean="0"/>
          </a:p>
        </p:txBody>
      </p:sp>
      <p:graphicFrame>
        <p:nvGraphicFramePr>
          <p:cNvPr id="4" name="3 - Πίνακας"/>
          <p:cNvGraphicFramePr>
            <a:graphicFrameLocks noGrp="1"/>
          </p:cNvGraphicFramePr>
          <p:nvPr/>
        </p:nvGraphicFramePr>
        <p:xfrm>
          <a:off x="1331640" y="3717032"/>
          <a:ext cx="6096000" cy="1483360"/>
        </p:xfrm>
        <a:graphic>
          <a:graphicData uri="http://schemas.openxmlformats.org/drawingml/2006/table">
            <a:tbl>
              <a:tblPr firstRow="1" bandRow="1">
                <a:tableStyleId>{5C22544A-7EE6-4342-B048-85BDC9FD1C3A}</a:tableStyleId>
              </a:tblPr>
              <a:tblGrid>
                <a:gridCol w="3048000"/>
                <a:gridCol w="3048000"/>
              </a:tblGrid>
              <a:tr h="370840">
                <a:tc gridSpan="2">
                  <a:txBody>
                    <a:bodyPr/>
                    <a:lstStyle/>
                    <a:p>
                      <a:pPr algn="ctr"/>
                      <a:r>
                        <a:rPr lang="el-GR" dirty="0" smtClean="0"/>
                        <a:t>Περιοχές</a:t>
                      </a:r>
                      <a:r>
                        <a:rPr lang="el-GR" baseline="0" dirty="0" smtClean="0"/>
                        <a:t> σώματος που κάνουμε μετρήσεις</a:t>
                      </a:r>
                      <a:endParaRPr lang="el-GR" dirty="0"/>
                    </a:p>
                  </a:txBody>
                  <a:tcPr/>
                </a:tc>
                <a:tc hMerge="1">
                  <a:txBody>
                    <a:bodyPr/>
                    <a:lstStyle/>
                    <a:p>
                      <a:pPr algn="ctr"/>
                      <a:endParaRPr lang="el-GR" dirty="0"/>
                    </a:p>
                  </a:txBody>
                  <a:tcPr/>
                </a:tc>
              </a:tr>
              <a:tr h="370840">
                <a:tc>
                  <a:txBody>
                    <a:bodyPr/>
                    <a:lstStyle/>
                    <a:p>
                      <a:r>
                        <a:rPr lang="el-GR" dirty="0" smtClean="0"/>
                        <a:t>Γάμπες</a:t>
                      </a:r>
                      <a:endParaRPr lang="el-GR" dirty="0"/>
                    </a:p>
                  </a:txBody>
                  <a:tcPr/>
                </a:tc>
                <a:tc>
                  <a:txBody>
                    <a:bodyPr/>
                    <a:lstStyle/>
                    <a:p>
                      <a:r>
                        <a:rPr lang="el-GR" dirty="0" smtClean="0"/>
                        <a:t>Κοιλιά</a:t>
                      </a:r>
                      <a:r>
                        <a:rPr lang="el-GR" baseline="0" dirty="0" smtClean="0"/>
                        <a:t> &amp; μέση</a:t>
                      </a:r>
                      <a:endParaRPr lang="el-GR" dirty="0"/>
                    </a:p>
                  </a:txBody>
                  <a:tcPr/>
                </a:tc>
              </a:tr>
              <a:tr h="370840">
                <a:tc>
                  <a:txBody>
                    <a:bodyPr/>
                    <a:lstStyle/>
                    <a:p>
                      <a:r>
                        <a:rPr lang="el-GR" dirty="0" smtClean="0"/>
                        <a:t>Μηροί</a:t>
                      </a:r>
                      <a:endParaRPr lang="el-GR" dirty="0"/>
                    </a:p>
                  </a:txBody>
                  <a:tcPr/>
                </a:tc>
                <a:tc>
                  <a:txBody>
                    <a:bodyPr/>
                    <a:lstStyle/>
                    <a:p>
                      <a:r>
                        <a:rPr lang="el-GR" dirty="0" smtClean="0"/>
                        <a:t>Στήθος</a:t>
                      </a:r>
                      <a:endParaRPr lang="el-GR" dirty="0"/>
                    </a:p>
                  </a:txBody>
                  <a:tcPr/>
                </a:tc>
              </a:tr>
              <a:tr h="370840">
                <a:tc>
                  <a:txBody>
                    <a:bodyPr/>
                    <a:lstStyle/>
                    <a:p>
                      <a:r>
                        <a:rPr lang="el-GR" dirty="0" smtClean="0"/>
                        <a:t>Γλουτοί</a:t>
                      </a:r>
                      <a:endParaRPr lang="el-GR" dirty="0"/>
                    </a:p>
                  </a:txBody>
                  <a:tcPr/>
                </a:tc>
                <a:tc>
                  <a:txBody>
                    <a:bodyPr/>
                    <a:lstStyle/>
                    <a:p>
                      <a:r>
                        <a:rPr lang="el-GR" dirty="0" smtClean="0"/>
                        <a:t>Βραχίονες</a:t>
                      </a:r>
                      <a:endParaRPr lang="el-GR"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Αναλυσεισ</a:t>
            </a:r>
            <a:r>
              <a:rPr lang="el-GR" dirty="0" smtClean="0"/>
              <a:t> </a:t>
            </a:r>
            <a:r>
              <a:rPr lang="el-GR" dirty="0" err="1" smtClean="0"/>
              <a:t>δερματοσ</a:t>
            </a:r>
            <a:endParaRPr lang="el-GR" dirty="0"/>
          </a:p>
        </p:txBody>
      </p:sp>
      <p:sp>
        <p:nvSpPr>
          <p:cNvPr id="3" name="2 - Θέση περιεχομένου"/>
          <p:cNvSpPr>
            <a:spLocks noGrp="1"/>
          </p:cNvSpPr>
          <p:nvPr>
            <p:ph sz="quarter" idx="1"/>
          </p:nvPr>
        </p:nvSpPr>
        <p:spPr>
          <a:xfrm>
            <a:off x="467544" y="836712"/>
            <a:ext cx="3888432" cy="5688632"/>
          </a:xfrm>
        </p:spPr>
        <p:txBody>
          <a:bodyPr>
            <a:normAutofit fontScale="85000" lnSpcReduction="20000"/>
          </a:bodyPr>
          <a:lstStyle/>
          <a:p>
            <a:pPr marL="0" indent="0" algn="just">
              <a:buNone/>
            </a:pPr>
            <a:r>
              <a:rPr lang="el-GR" dirty="0" smtClean="0"/>
              <a:t>Η ανάλυση δέρματος προσδιορίζει τον τύπο του δέρματος (πχ λιπαρό, ξηρό, κανονικό κτλ) και την κατάστασή του (πχ αφυδατωμένο) ώστε να προτείνουμε την κατάλληλη θεραπεία. Χρησιμοποιούμε τα εξής μηχανήματα – εργαλεία</a:t>
            </a:r>
            <a:r>
              <a:rPr lang="en-US" dirty="0" smtClean="0"/>
              <a:t>:</a:t>
            </a:r>
          </a:p>
          <a:p>
            <a:pPr algn="just">
              <a:buFont typeface="Wingdings" pitchFamily="2" charset="2"/>
              <a:buChar char="Ø"/>
            </a:pPr>
            <a:r>
              <a:rPr lang="el-GR" b="1" dirty="0" smtClean="0"/>
              <a:t>Δερματολογικός φακός</a:t>
            </a:r>
            <a:r>
              <a:rPr lang="el-GR" dirty="0" smtClean="0"/>
              <a:t>. Είναι η πιο παλιά και απλή μέθοδος. Παρόλα αυτά για έναν έμπειρο επαγγελματία είναι αρκετά αξιόπιστη.</a:t>
            </a:r>
          </a:p>
          <a:p>
            <a:pPr algn="just">
              <a:buFont typeface="Wingdings" pitchFamily="2" charset="2"/>
              <a:buChar char="Ø"/>
            </a:pPr>
            <a:r>
              <a:rPr lang="el-GR" b="1" dirty="0" err="1" smtClean="0"/>
              <a:t>Δερματοσκόπιο</a:t>
            </a:r>
            <a:r>
              <a:rPr lang="el-GR" dirty="0" smtClean="0"/>
              <a:t>. Πρόκειται για μια κάμερα υψηλής ανάλυσης που φωτογραφίζει το δέρμα και το προβάλλει σε μια οθόνη. Με την κάμερα μπορούμε να δούμε και την παραμικρή ατέλεια του δέρματος ώστε να κάνουμε μια εις βάθος διάγνωση.</a:t>
            </a:r>
          </a:p>
        </p:txBody>
      </p:sp>
      <p:pic>
        <p:nvPicPr>
          <p:cNvPr id="5" name="4 - Εικόνα" descr="HTB1MpoLMVXXXXc.aXXX760XFXXXF.png"/>
          <p:cNvPicPr>
            <a:picLocks noChangeAspect="1"/>
          </p:cNvPicPr>
          <p:nvPr/>
        </p:nvPicPr>
        <p:blipFill>
          <a:blip r:embed="rId2" cstate="print"/>
          <a:stretch>
            <a:fillRect/>
          </a:stretch>
        </p:blipFill>
        <p:spPr>
          <a:xfrm>
            <a:off x="7020272" y="980728"/>
            <a:ext cx="1621319" cy="2492896"/>
          </a:xfrm>
          <a:prstGeom prst="rect">
            <a:avLst/>
          </a:prstGeom>
        </p:spPr>
      </p:pic>
      <p:pic>
        <p:nvPicPr>
          <p:cNvPr id="6" name="5 - Εικόνα" descr="ps11072591-wireless_video_dermatoscope_skin_analyzer_skin_camera_500_times_magnification_with_measurement_capturing_pictures_to_pc.jpg"/>
          <p:cNvPicPr>
            <a:picLocks noChangeAspect="1"/>
          </p:cNvPicPr>
          <p:nvPr/>
        </p:nvPicPr>
        <p:blipFill>
          <a:blip r:embed="rId3" cstate="print"/>
          <a:stretch>
            <a:fillRect/>
          </a:stretch>
        </p:blipFill>
        <p:spPr>
          <a:xfrm>
            <a:off x="5004048" y="3645024"/>
            <a:ext cx="3706052" cy="2780928"/>
          </a:xfrm>
          <a:prstGeom prst="rect">
            <a:avLst/>
          </a:prstGeom>
        </p:spPr>
      </p:pic>
      <p:sp>
        <p:nvSpPr>
          <p:cNvPr id="7" name="6 - TextBox"/>
          <p:cNvSpPr txBox="1"/>
          <p:nvPr/>
        </p:nvSpPr>
        <p:spPr>
          <a:xfrm>
            <a:off x="5652120" y="1844824"/>
            <a:ext cx="1633652" cy="276999"/>
          </a:xfrm>
          <a:prstGeom prst="rect">
            <a:avLst/>
          </a:prstGeom>
          <a:noFill/>
        </p:spPr>
        <p:txBody>
          <a:bodyPr wrap="none" rtlCol="0">
            <a:spAutoFit/>
          </a:bodyPr>
          <a:lstStyle/>
          <a:p>
            <a:r>
              <a:rPr lang="el-GR" sz="1200" dirty="0" smtClean="0"/>
              <a:t>Δερματολογικός φακός</a:t>
            </a:r>
            <a:endParaRPr lang="el-GR" sz="1200" dirty="0"/>
          </a:p>
        </p:txBody>
      </p:sp>
      <p:sp>
        <p:nvSpPr>
          <p:cNvPr id="8" name="7 - TextBox"/>
          <p:cNvSpPr txBox="1"/>
          <p:nvPr/>
        </p:nvSpPr>
        <p:spPr>
          <a:xfrm>
            <a:off x="6372200" y="6381328"/>
            <a:ext cx="1168397" cy="276999"/>
          </a:xfrm>
          <a:prstGeom prst="rect">
            <a:avLst/>
          </a:prstGeom>
          <a:noFill/>
        </p:spPr>
        <p:txBody>
          <a:bodyPr wrap="none" rtlCol="0">
            <a:spAutoFit/>
          </a:bodyPr>
          <a:lstStyle/>
          <a:p>
            <a:r>
              <a:rPr lang="el-GR" sz="1200" dirty="0" err="1" smtClean="0"/>
              <a:t>Δερματοσκόπιο</a:t>
            </a:r>
            <a:endParaRPr lang="el-GR"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9324528" y="1772816"/>
            <a:ext cx="91208" cy="4320480"/>
          </a:xfrm>
        </p:spPr>
        <p:txBody>
          <a:bodyPr>
            <a:normAutofit/>
          </a:bodyPr>
          <a:lstStyle/>
          <a:p>
            <a:endParaRPr lang="el-GR" sz="800" dirty="0"/>
          </a:p>
        </p:txBody>
      </p:sp>
      <p:sp>
        <p:nvSpPr>
          <p:cNvPr id="3" name="2 - Θέση περιεχομένου"/>
          <p:cNvSpPr>
            <a:spLocks noGrp="1"/>
          </p:cNvSpPr>
          <p:nvPr>
            <p:ph sz="quarter" idx="1"/>
          </p:nvPr>
        </p:nvSpPr>
        <p:spPr>
          <a:xfrm>
            <a:off x="539552" y="548680"/>
            <a:ext cx="7704856" cy="1584176"/>
          </a:xfrm>
        </p:spPr>
        <p:txBody>
          <a:bodyPr>
            <a:noAutofit/>
          </a:bodyPr>
          <a:lstStyle/>
          <a:p>
            <a:pPr marL="0" indent="0" algn="just">
              <a:buNone/>
            </a:pPr>
            <a:r>
              <a:rPr lang="el-GR" sz="2000" b="1" dirty="0" err="1" smtClean="0"/>
              <a:t>Δερμοαναλυτές</a:t>
            </a:r>
            <a:r>
              <a:rPr lang="el-GR" sz="2000" b="1" dirty="0" smtClean="0"/>
              <a:t> προσώπου</a:t>
            </a:r>
            <a:r>
              <a:rPr lang="el-GR" sz="2000" dirty="0" smtClean="0"/>
              <a:t>. Τα περισσότερα μηχανήματα αυτού του τύπου κατασκευάζονται από εταιρείες καλλυντικών και είναι ουσιαστικά ένα εργαλείο </a:t>
            </a:r>
            <a:r>
              <a:rPr lang="en-US" sz="2000" dirty="0" smtClean="0"/>
              <a:t>marketing. </a:t>
            </a:r>
            <a:r>
              <a:rPr lang="el-GR" sz="2000" dirty="0" smtClean="0"/>
              <a:t>Ένα τέτοιο μηχάνημα φαίνεται στην παρακάτω εικόνα. Διαθέτει 5 ηλεκτρόδια τα οποία μετράνε τα εξής χαρακτηριστικά του δέρματος</a:t>
            </a:r>
            <a:r>
              <a:rPr lang="en-US" sz="2000" dirty="0" smtClean="0"/>
              <a:t>:</a:t>
            </a:r>
            <a:endParaRPr lang="el-GR" sz="2000" dirty="0"/>
          </a:p>
        </p:txBody>
      </p:sp>
      <p:sp>
        <p:nvSpPr>
          <p:cNvPr id="6" name="5 - Θέση περιεχομένου"/>
          <p:cNvSpPr>
            <a:spLocks noGrp="1"/>
          </p:cNvSpPr>
          <p:nvPr>
            <p:ph sz="quarter" idx="2"/>
          </p:nvPr>
        </p:nvSpPr>
        <p:spPr>
          <a:xfrm>
            <a:off x="539552" y="2276872"/>
            <a:ext cx="3600400" cy="3672408"/>
          </a:xfrm>
        </p:spPr>
        <p:txBody>
          <a:bodyPr>
            <a:normAutofit/>
          </a:bodyPr>
          <a:lstStyle/>
          <a:p>
            <a:pPr marL="252000" indent="-252000" algn="just">
              <a:buClr>
                <a:schemeClr val="tx1"/>
              </a:buClr>
              <a:buSzPct val="90000"/>
              <a:buFont typeface="+mj-lt"/>
              <a:buAutoNum type="arabicPeriod"/>
            </a:pPr>
            <a:r>
              <a:rPr lang="el-GR" sz="2000" dirty="0" smtClean="0"/>
              <a:t>Μέτρηση υγρασίας.</a:t>
            </a:r>
          </a:p>
          <a:p>
            <a:pPr marL="252000" indent="-252000" algn="just">
              <a:buClr>
                <a:schemeClr val="tx1"/>
              </a:buClr>
              <a:buSzPct val="90000"/>
              <a:buFont typeface="+mj-lt"/>
              <a:buAutoNum type="arabicPeriod"/>
            </a:pPr>
            <a:r>
              <a:rPr lang="el-GR" sz="2000" dirty="0" smtClean="0"/>
              <a:t>Μέτρηση ταχύτητας </a:t>
            </a:r>
            <a:r>
              <a:rPr lang="en-US" sz="2000" dirty="0" smtClean="0"/>
              <a:t>   </a:t>
            </a:r>
            <a:r>
              <a:rPr lang="el-GR" sz="2000" dirty="0" err="1" smtClean="0"/>
              <a:t>αφυδά</a:t>
            </a:r>
            <a:r>
              <a:rPr lang="el-GR" sz="2000" dirty="0" smtClean="0"/>
              <a:t>-</a:t>
            </a:r>
            <a:r>
              <a:rPr lang="el-GR" sz="2000" dirty="0" err="1" smtClean="0"/>
              <a:t>τωσης</a:t>
            </a:r>
            <a:r>
              <a:rPr lang="el-GR" sz="2000" dirty="0" smtClean="0"/>
              <a:t> της επιδερμίδας</a:t>
            </a:r>
            <a:r>
              <a:rPr lang="en-US" sz="2000" dirty="0" smtClean="0"/>
              <a:t>.</a:t>
            </a:r>
            <a:endParaRPr lang="el-GR" sz="2000" dirty="0" smtClean="0"/>
          </a:p>
          <a:p>
            <a:pPr marL="252000" indent="-252000" algn="just">
              <a:buClr>
                <a:schemeClr val="tx1"/>
              </a:buClr>
              <a:buSzPct val="90000"/>
              <a:buFont typeface="+mj-lt"/>
              <a:buAutoNum type="arabicPeriod"/>
            </a:pPr>
            <a:r>
              <a:rPr lang="el-GR" sz="2000" dirty="0" smtClean="0"/>
              <a:t>Μέτρηση ελαστικότητας</a:t>
            </a:r>
            <a:r>
              <a:rPr lang="en-US" sz="2000" dirty="0" smtClean="0"/>
              <a:t>.</a:t>
            </a:r>
            <a:endParaRPr lang="el-GR" sz="2000" dirty="0" smtClean="0"/>
          </a:p>
          <a:p>
            <a:pPr marL="252000" indent="-252000" algn="just">
              <a:buClr>
                <a:schemeClr val="tx1"/>
              </a:buClr>
              <a:buSzPct val="90000"/>
              <a:buFont typeface="+mj-lt"/>
              <a:buAutoNum type="arabicPeriod"/>
            </a:pPr>
            <a:r>
              <a:rPr lang="el-GR" sz="2000" dirty="0" smtClean="0"/>
              <a:t>Μέτρηση μελανίνης.</a:t>
            </a:r>
          </a:p>
          <a:p>
            <a:pPr marL="252000" indent="-252000" algn="just">
              <a:buClr>
                <a:schemeClr val="tx1"/>
              </a:buClr>
              <a:buSzPct val="90000"/>
              <a:buFont typeface="+mj-lt"/>
              <a:buAutoNum type="arabicPeriod"/>
            </a:pPr>
            <a:r>
              <a:rPr lang="el-GR" sz="2000" dirty="0" smtClean="0"/>
              <a:t>Μέτρηση σμήγματος.</a:t>
            </a:r>
            <a:endParaRPr lang="en-US" sz="2000" dirty="0" smtClean="0"/>
          </a:p>
          <a:p>
            <a:pPr marL="0" indent="0" algn="just">
              <a:buClr>
                <a:schemeClr val="tx1"/>
              </a:buClr>
              <a:buSzPct val="90000"/>
              <a:buNone/>
            </a:pPr>
            <a:r>
              <a:rPr lang="el-GR" sz="2000" dirty="0" smtClean="0"/>
              <a:t>Το μηχάνημα διαθέτει ειδικό λογισμικό που προτείνει στον/στην αισθητικό τι προϊόντα θα χρησιμοποιήσει.</a:t>
            </a:r>
            <a:endParaRPr lang="en-US" sz="2000" dirty="0" smtClean="0"/>
          </a:p>
          <a:p>
            <a:pPr marL="252000" indent="-252000">
              <a:buClr>
                <a:schemeClr val="tx1"/>
              </a:buClr>
              <a:buSzPct val="90000"/>
              <a:buNone/>
            </a:pPr>
            <a:endParaRPr lang="el-GR" sz="2000" dirty="0"/>
          </a:p>
        </p:txBody>
      </p:sp>
      <p:pic>
        <p:nvPicPr>
          <p:cNvPr id="4" name="3 - Εικόνα" descr="story-20130214163347-SkinInstantLab.jpg"/>
          <p:cNvPicPr>
            <a:picLocks noChangeAspect="1"/>
          </p:cNvPicPr>
          <p:nvPr/>
        </p:nvPicPr>
        <p:blipFill>
          <a:blip r:embed="rId2" cstate="print"/>
          <a:stretch>
            <a:fillRect/>
          </a:stretch>
        </p:blipFill>
        <p:spPr>
          <a:xfrm>
            <a:off x="4139952" y="1988840"/>
            <a:ext cx="4680520" cy="3510390"/>
          </a:xfrm>
          <a:prstGeom prst="rect">
            <a:avLst/>
          </a:prstGeom>
        </p:spPr>
      </p:pic>
      <p:sp>
        <p:nvSpPr>
          <p:cNvPr id="7" name="6 - TextBox"/>
          <p:cNvSpPr txBox="1"/>
          <p:nvPr/>
        </p:nvSpPr>
        <p:spPr>
          <a:xfrm>
            <a:off x="4644008" y="4941168"/>
            <a:ext cx="3791551" cy="276999"/>
          </a:xfrm>
          <a:prstGeom prst="rect">
            <a:avLst/>
          </a:prstGeom>
          <a:noFill/>
        </p:spPr>
        <p:txBody>
          <a:bodyPr wrap="none" rtlCol="0">
            <a:spAutoFit/>
          </a:bodyPr>
          <a:lstStyle/>
          <a:p>
            <a:r>
              <a:rPr lang="el-GR" sz="1200" dirty="0" smtClean="0"/>
              <a:t>Μηχάνημα ανάλυσης δέρματος της </a:t>
            </a:r>
            <a:r>
              <a:rPr lang="en-US" sz="1200" dirty="0" err="1" smtClean="0"/>
              <a:t>Biologique</a:t>
            </a:r>
            <a:r>
              <a:rPr lang="en-US" sz="1200" dirty="0" smtClean="0"/>
              <a:t> </a:t>
            </a:r>
            <a:r>
              <a:rPr lang="en-US" sz="1200" dirty="0" err="1" smtClean="0"/>
              <a:t>Recherche</a:t>
            </a:r>
            <a:endParaRPr lang="el-GR"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827584" y="0"/>
            <a:ext cx="7416824" cy="576064"/>
          </a:xfrm>
        </p:spPr>
        <p:txBody>
          <a:bodyPr>
            <a:normAutofit/>
          </a:bodyPr>
          <a:lstStyle/>
          <a:p>
            <a:pPr algn="ctr"/>
            <a:r>
              <a:rPr lang="el-GR" dirty="0" err="1" smtClean="0"/>
              <a:t>Θερμογραφια</a:t>
            </a:r>
            <a:r>
              <a:rPr lang="el-GR" dirty="0" smtClean="0"/>
              <a:t> </a:t>
            </a:r>
            <a:r>
              <a:rPr lang="el-GR" dirty="0" err="1" smtClean="0"/>
              <a:t>σωματοσ</a:t>
            </a:r>
            <a:endParaRPr lang="el-GR" dirty="0"/>
          </a:p>
        </p:txBody>
      </p:sp>
      <p:sp>
        <p:nvSpPr>
          <p:cNvPr id="6" name="5 - Θέση περιεχομένου"/>
          <p:cNvSpPr>
            <a:spLocks noGrp="1"/>
          </p:cNvSpPr>
          <p:nvPr>
            <p:ph sz="quarter" idx="1"/>
          </p:nvPr>
        </p:nvSpPr>
        <p:spPr>
          <a:xfrm>
            <a:off x="611560" y="620688"/>
            <a:ext cx="4680520" cy="6048672"/>
          </a:xfrm>
        </p:spPr>
        <p:txBody>
          <a:bodyPr>
            <a:normAutofit lnSpcReduction="10000"/>
          </a:bodyPr>
          <a:lstStyle/>
          <a:p>
            <a:pPr marL="0" indent="0" algn="just">
              <a:buNone/>
            </a:pPr>
            <a:r>
              <a:rPr lang="el-GR" sz="2000" dirty="0" smtClean="0"/>
              <a:t>Είναι μια μέθοδος απεικόνισης της υπέρυθρης ακτινοβολίας του σώματος με τη χρήση ειδικής </a:t>
            </a:r>
            <a:r>
              <a:rPr lang="el-GR" sz="2000" dirty="0" err="1" smtClean="0"/>
              <a:t>θερμοκάμερας</a:t>
            </a:r>
            <a:r>
              <a:rPr lang="el-GR" sz="2000" dirty="0" smtClean="0"/>
              <a:t>. Η ακτινοβολία που εκπέμπει το σώμα διαφέρει ανάλογα με τη σύσταση των ιστών. Η συσκευή μετατρέπει τη θερμοκρασία που εκπέμπει το σώμα σε χρωματική εικόνα. Με αυτό τον τρόπο μπορούμε να διαγνώσουμε πολλά προβλήματα υγείας όπως</a:t>
            </a:r>
            <a:r>
              <a:rPr lang="en-US" sz="2000" dirty="0" smtClean="0"/>
              <a:t>:</a:t>
            </a:r>
          </a:p>
          <a:p>
            <a:pPr>
              <a:buFont typeface="Wingdings" pitchFamily="2" charset="2"/>
              <a:buChar char="Ø"/>
            </a:pPr>
            <a:r>
              <a:rPr lang="el-GR" sz="2000" dirty="0" smtClean="0"/>
              <a:t>Τραυματισμούς</a:t>
            </a:r>
          </a:p>
          <a:p>
            <a:pPr>
              <a:buFont typeface="Wingdings" pitchFamily="2" charset="2"/>
              <a:buChar char="Ø"/>
            </a:pPr>
            <a:r>
              <a:rPr lang="el-GR" sz="2000" dirty="0" smtClean="0"/>
              <a:t>Φλεγμονές</a:t>
            </a:r>
          </a:p>
          <a:p>
            <a:pPr>
              <a:buFont typeface="Wingdings" pitchFamily="2" charset="2"/>
              <a:buChar char="Ø"/>
            </a:pPr>
            <a:r>
              <a:rPr lang="el-GR" sz="2000" dirty="0" smtClean="0"/>
              <a:t>Καρκίνο του δέρματος</a:t>
            </a:r>
          </a:p>
          <a:p>
            <a:pPr>
              <a:buFont typeface="Wingdings" pitchFamily="2" charset="2"/>
              <a:buChar char="Ø"/>
            </a:pPr>
            <a:r>
              <a:rPr lang="el-GR" sz="2000" dirty="0" smtClean="0"/>
              <a:t>Καρκίνο του μαστού</a:t>
            </a:r>
          </a:p>
          <a:p>
            <a:pPr>
              <a:buFont typeface="Wingdings" pitchFamily="2" charset="2"/>
              <a:buChar char="Ø"/>
            </a:pPr>
            <a:r>
              <a:rPr lang="el-GR" sz="2000" dirty="0" smtClean="0"/>
              <a:t>Νευρολογικά προβλήματα</a:t>
            </a:r>
          </a:p>
          <a:p>
            <a:pPr>
              <a:buFont typeface="Wingdings" pitchFamily="2" charset="2"/>
              <a:buChar char="Ø"/>
            </a:pPr>
            <a:r>
              <a:rPr lang="el-GR" sz="2000" dirty="0" smtClean="0"/>
              <a:t>Αγγειακές παθήσεις</a:t>
            </a:r>
          </a:p>
          <a:p>
            <a:pPr>
              <a:buFont typeface="Wingdings" pitchFamily="2" charset="2"/>
              <a:buChar char="Ø"/>
            </a:pPr>
            <a:r>
              <a:rPr lang="el-GR" sz="2000" dirty="0" smtClean="0"/>
              <a:t>Στην αισθητική η μέθοδος χρησιμοποιείται για τη διάγνωση του σταδίου της κυτταρίτιδας.</a:t>
            </a:r>
            <a:endParaRPr lang="el-GR" sz="2000" dirty="0"/>
          </a:p>
        </p:txBody>
      </p:sp>
      <p:pic>
        <p:nvPicPr>
          <p:cNvPr id="7" name="6 - Εικόνα" descr="20_205.png"/>
          <p:cNvPicPr>
            <a:picLocks noChangeAspect="1"/>
          </p:cNvPicPr>
          <p:nvPr/>
        </p:nvPicPr>
        <p:blipFill>
          <a:blip r:embed="rId3" cstate="print"/>
          <a:stretch>
            <a:fillRect/>
          </a:stretch>
        </p:blipFill>
        <p:spPr>
          <a:xfrm>
            <a:off x="5364088" y="908720"/>
            <a:ext cx="3609073" cy="410445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Φωτοτυποσ</a:t>
            </a:r>
            <a:r>
              <a:rPr lang="el-GR" dirty="0" smtClean="0"/>
              <a:t> – </a:t>
            </a:r>
            <a:r>
              <a:rPr lang="el-GR" dirty="0" err="1" smtClean="0"/>
              <a:t>κλιμακα</a:t>
            </a:r>
            <a:r>
              <a:rPr lang="el-GR" dirty="0" smtClean="0"/>
              <a:t> </a:t>
            </a:r>
            <a:r>
              <a:rPr lang="en-US" dirty="0" err="1" smtClean="0"/>
              <a:t>fitzpatrick</a:t>
            </a:r>
            <a:endParaRPr lang="el-GR" dirty="0"/>
          </a:p>
        </p:txBody>
      </p:sp>
      <p:sp>
        <p:nvSpPr>
          <p:cNvPr id="3" name="2 - Θέση περιεχομένου"/>
          <p:cNvSpPr>
            <a:spLocks noGrp="1"/>
          </p:cNvSpPr>
          <p:nvPr>
            <p:ph sz="quarter" idx="1"/>
          </p:nvPr>
        </p:nvSpPr>
        <p:spPr>
          <a:xfrm>
            <a:off x="467544" y="980728"/>
            <a:ext cx="7467600" cy="2952328"/>
          </a:xfrm>
        </p:spPr>
        <p:txBody>
          <a:bodyPr>
            <a:normAutofit/>
          </a:bodyPr>
          <a:lstStyle/>
          <a:p>
            <a:pPr marL="0" indent="0">
              <a:buNone/>
            </a:pPr>
            <a:r>
              <a:rPr lang="el-GR" sz="2000" dirty="0" smtClean="0"/>
              <a:t>Ο προσδιορισμός του </a:t>
            </a:r>
            <a:r>
              <a:rPr lang="el-GR" sz="2000" dirty="0" err="1" smtClean="0"/>
              <a:t>φωτότυπου</a:t>
            </a:r>
            <a:r>
              <a:rPr lang="el-GR" sz="2000" dirty="0" smtClean="0"/>
              <a:t> είναι μια πολύ χρήσιμη μέθοδος που μας βοηθάει</a:t>
            </a:r>
            <a:r>
              <a:rPr lang="en-US" sz="2000" dirty="0" smtClean="0"/>
              <a:t>:</a:t>
            </a:r>
          </a:p>
          <a:p>
            <a:pPr marL="252000" indent="-252000">
              <a:buClr>
                <a:schemeClr val="tx1"/>
              </a:buClr>
              <a:buSzPct val="90000"/>
              <a:buFont typeface="+mj-lt"/>
              <a:buAutoNum type="arabicPeriod"/>
            </a:pPr>
            <a:r>
              <a:rPr lang="el-GR" sz="2000" dirty="0" smtClean="0"/>
              <a:t>Να επιλέξουμε το κατάλληλο </a:t>
            </a:r>
            <a:r>
              <a:rPr lang="el-GR" sz="2000" dirty="0" err="1" smtClean="0"/>
              <a:t>αντιηλιακό</a:t>
            </a:r>
            <a:r>
              <a:rPr lang="el-GR" sz="2000" dirty="0" smtClean="0"/>
              <a:t> προϊόν και πόση ώρα θα κάνουμε ηλιοθεραπεία.</a:t>
            </a:r>
          </a:p>
          <a:p>
            <a:pPr marL="252000" indent="-252000">
              <a:buClr>
                <a:schemeClr val="tx1"/>
              </a:buClr>
              <a:buSzPct val="90000"/>
              <a:buFont typeface="+mj-lt"/>
              <a:buAutoNum type="arabicPeriod"/>
            </a:pPr>
            <a:r>
              <a:rPr lang="el-GR" sz="2000" dirty="0" smtClean="0"/>
              <a:t>Να υπολογίσουμε την ένταση και το χρόνο έκθεσης στο </a:t>
            </a:r>
            <a:r>
              <a:rPr lang="en-US" sz="2000" dirty="0" smtClean="0"/>
              <a:t>solarium</a:t>
            </a:r>
          </a:p>
          <a:p>
            <a:pPr marL="252000" indent="-252000">
              <a:buClr>
                <a:schemeClr val="tx1"/>
              </a:buClr>
              <a:buSzPct val="90000"/>
              <a:buFont typeface="+mj-lt"/>
              <a:buAutoNum type="arabicPeriod"/>
            </a:pPr>
            <a:r>
              <a:rPr lang="el-GR" sz="2000" dirty="0" smtClean="0"/>
              <a:t>Να υπολογίσουμε τη δόση της ακτινοβολίας </a:t>
            </a:r>
            <a:r>
              <a:rPr lang="en-US" sz="2000" dirty="0" smtClean="0"/>
              <a:t>laser </a:t>
            </a:r>
            <a:r>
              <a:rPr lang="el-GR" sz="2000" dirty="0" smtClean="0"/>
              <a:t>όταν κάνουμε αποτρίχωση.</a:t>
            </a:r>
            <a:endParaRPr lang="el-GR" sz="2000" dirty="0"/>
          </a:p>
        </p:txBody>
      </p:sp>
      <p:pic>
        <p:nvPicPr>
          <p:cNvPr id="4" name="Εικόνα 5">
            <a:extLst>
              <a:ext uri="{FF2B5EF4-FFF2-40B4-BE49-F238E27FC236}">
                <a16:creationId xmlns:a16="http://schemas.microsoft.com/office/drawing/2014/main" xmlns="" id="{4961C7BC-2076-4248-8326-B80ED715F12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79512" y="3501008"/>
            <a:ext cx="8554967" cy="297418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32656"/>
            <a:ext cx="7467600" cy="652934"/>
          </a:xfrm>
        </p:spPr>
        <p:txBody>
          <a:bodyPr/>
          <a:lstStyle/>
          <a:p>
            <a:pPr algn="ctr"/>
            <a:r>
              <a:rPr lang="el-GR" dirty="0" smtClean="0"/>
              <a:t>Η </a:t>
            </a:r>
            <a:r>
              <a:rPr lang="el-GR" dirty="0" err="1" smtClean="0"/>
              <a:t>σημασια</a:t>
            </a:r>
            <a:r>
              <a:rPr lang="el-GR" dirty="0" smtClean="0"/>
              <a:t> του </a:t>
            </a:r>
            <a:r>
              <a:rPr lang="el-GR" dirty="0" err="1" smtClean="0"/>
              <a:t>ιστορικου</a:t>
            </a:r>
            <a:r>
              <a:rPr lang="el-GR" dirty="0" smtClean="0"/>
              <a:t> (</a:t>
            </a:r>
            <a:r>
              <a:rPr lang="el-GR" dirty="0" err="1" smtClean="0"/>
              <a:t>πρωτευοντεσ</a:t>
            </a:r>
            <a:r>
              <a:rPr lang="el-GR" dirty="0" smtClean="0"/>
              <a:t> </a:t>
            </a:r>
            <a:r>
              <a:rPr lang="el-GR" dirty="0" err="1" smtClean="0"/>
              <a:t>στοχοι</a:t>
            </a:r>
            <a:r>
              <a:rPr lang="el-GR" dirty="0" smtClean="0"/>
              <a:t>)</a:t>
            </a:r>
            <a:endParaRPr lang="el-GR" dirty="0"/>
          </a:p>
        </p:txBody>
      </p:sp>
      <p:sp>
        <p:nvSpPr>
          <p:cNvPr id="3" name="2 - Θέση περιεχομένου"/>
          <p:cNvSpPr>
            <a:spLocks noGrp="1"/>
          </p:cNvSpPr>
          <p:nvPr>
            <p:ph sz="quarter" idx="1"/>
          </p:nvPr>
        </p:nvSpPr>
        <p:spPr>
          <a:xfrm>
            <a:off x="467544" y="1124744"/>
            <a:ext cx="7467600" cy="4968552"/>
          </a:xfrm>
        </p:spPr>
        <p:txBody>
          <a:bodyPr>
            <a:normAutofit lnSpcReduction="10000"/>
          </a:bodyPr>
          <a:lstStyle/>
          <a:p>
            <a:pPr algn="just">
              <a:buFont typeface="Wingdings" pitchFamily="2" charset="2"/>
              <a:buChar char="Ø"/>
            </a:pPr>
            <a:r>
              <a:rPr lang="el-GR" sz="2000" dirty="0" smtClean="0"/>
              <a:t>Δίνει ολοκληρωμένη εικόνα για την κατάσταση της υγείας του πελάτη.</a:t>
            </a:r>
          </a:p>
          <a:p>
            <a:pPr algn="just">
              <a:buFont typeface="Wingdings" pitchFamily="2" charset="2"/>
              <a:buChar char="Ø"/>
            </a:pPr>
            <a:r>
              <a:rPr lang="el-GR" sz="2000" dirty="0" smtClean="0"/>
              <a:t>Περιέχει σημαντικές πληροφορίες για προβλήματα τα οποία επηρεάζουν τις θεραπείες που σκοπεύουμε να εφαρμόσουμε.</a:t>
            </a:r>
          </a:p>
          <a:p>
            <a:pPr algn="just">
              <a:buFont typeface="Wingdings" pitchFamily="2" charset="2"/>
              <a:buChar char="Ø"/>
            </a:pPr>
            <a:r>
              <a:rPr lang="el-GR" sz="2000" dirty="0" smtClean="0"/>
              <a:t>Βοηθάει στη σωστή διάγνωση των προβλημάτων του πελάτη.</a:t>
            </a:r>
          </a:p>
          <a:p>
            <a:pPr algn="just">
              <a:buFont typeface="Wingdings" pitchFamily="2" charset="2"/>
              <a:buChar char="Ø"/>
            </a:pPr>
            <a:r>
              <a:rPr lang="el-GR" sz="2000" dirty="0" smtClean="0"/>
              <a:t>Βοηθάει τον/την αισθητικό να αποφύγει προϊόντα ή θεραπείες που αντενδείκνυνται. </a:t>
            </a:r>
          </a:p>
          <a:p>
            <a:pPr algn="just">
              <a:buFont typeface="Wingdings" pitchFamily="2" charset="2"/>
              <a:buChar char="Ø"/>
            </a:pPr>
            <a:r>
              <a:rPr lang="el-GR" sz="2000" dirty="0" smtClean="0"/>
              <a:t>Είναι χρήσιμο εργαλείο για τη σωστή και εύστοχη επιλογή θεραπειών προϊόντων.</a:t>
            </a:r>
          </a:p>
          <a:p>
            <a:pPr algn="just">
              <a:buFont typeface="Wingdings" pitchFamily="2" charset="2"/>
              <a:buChar char="Ø"/>
            </a:pPr>
            <a:r>
              <a:rPr lang="el-GR" sz="2000" dirty="0" smtClean="0"/>
              <a:t>Βοηθάει τον/την αισθητικό στο να προσαρμόζει τις θεραπείες στις ανάγκες του κάθε πελάτη.</a:t>
            </a:r>
          </a:p>
          <a:p>
            <a:pPr algn="just">
              <a:buFont typeface="Wingdings" pitchFamily="2" charset="2"/>
              <a:buChar char="Ø"/>
            </a:pPr>
            <a:r>
              <a:rPr lang="el-GR" sz="2000" dirty="0" smtClean="0"/>
              <a:t>Δίνει κύρος και επαγγελματισμό και συμβάλλει στο χτίσιμο εμπιστοσύνης μεταξύ πελάτη και αισθητικού.</a:t>
            </a:r>
          </a:p>
          <a:p>
            <a:pPr algn="just">
              <a:buFont typeface="Wingdings" pitchFamily="2" charset="2"/>
              <a:buChar char="Ø"/>
            </a:pPr>
            <a:r>
              <a:rPr lang="el-GR" sz="2000" dirty="0" smtClean="0"/>
              <a:t>Αν εργαζόμαστε σε μεγάλο ινστιτούτο η </a:t>
            </a:r>
            <a:r>
              <a:rPr lang="en-US" sz="2000" dirty="0" smtClean="0"/>
              <a:t>spa </a:t>
            </a:r>
            <a:r>
              <a:rPr lang="el-GR" sz="2000" dirty="0" smtClean="0"/>
              <a:t>το ιστορικό είναι σημαντικό εργαλείο πληροφόρησης για όλους τους θεραπευτές.</a:t>
            </a:r>
          </a:p>
          <a:p>
            <a:pPr algn="just">
              <a:buFont typeface="Wingdings" pitchFamily="2" charset="2"/>
              <a:buChar char="Ø"/>
            </a:pPr>
            <a:endParaRPr lang="el-G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32656"/>
            <a:ext cx="7467600" cy="652934"/>
          </a:xfrm>
        </p:spPr>
        <p:txBody>
          <a:bodyPr/>
          <a:lstStyle/>
          <a:p>
            <a:pPr algn="ctr"/>
            <a:r>
              <a:rPr lang="el-GR" dirty="0" smtClean="0"/>
              <a:t>Η </a:t>
            </a:r>
            <a:r>
              <a:rPr lang="el-GR" dirty="0" err="1" smtClean="0"/>
              <a:t>σημασια</a:t>
            </a:r>
            <a:r>
              <a:rPr lang="el-GR" dirty="0" smtClean="0"/>
              <a:t> του </a:t>
            </a:r>
            <a:r>
              <a:rPr lang="el-GR" dirty="0" err="1" smtClean="0"/>
              <a:t>ιστορικου</a:t>
            </a:r>
            <a:r>
              <a:rPr lang="el-GR" dirty="0" smtClean="0"/>
              <a:t> (</a:t>
            </a:r>
            <a:r>
              <a:rPr lang="el-GR" dirty="0" err="1" smtClean="0"/>
              <a:t>δευτερευοντεσ</a:t>
            </a:r>
            <a:r>
              <a:rPr lang="el-GR" dirty="0" smtClean="0"/>
              <a:t> </a:t>
            </a:r>
            <a:r>
              <a:rPr lang="el-GR" dirty="0" err="1" smtClean="0"/>
              <a:t>στοχοι</a:t>
            </a:r>
            <a:r>
              <a:rPr lang="el-GR" dirty="0" smtClean="0"/>
              <a:t>)</a:t>
            </a:r>
            <a:endParaRPr lang="el-GR" dirty="0"/>
          </a:p>
        </p:txBody>
      </p:sp>
      <p:sp>
        <p:nvSpPr>
          <p:cNvPr id="3" name="2 - Θέση περιεχομένου"/>
          <p:cNvSpPr>
            <a:spLocks noGrp="1"/>
          </p:cNvSpPr>
          <p:nvPr>
            <p:ph sz="quarter" idx="1"/>
          </p:nvPr>
        </p:nvSpPr>
        <p:spPr>
          <a:xfrm>
            <a:off x="467544" y="1196752"/>
            <a:ext cx="7467600" cy="4873752"/>
          </a:xfrm>
        </p:spPr>
        <p:txBody>
          <a:bodyPr>
            <a:normAutofit/>
          </a:bodyPr>
          <a:lstStyle/>
          <a:p>
            <a:pPr algn="just">
              <a:buFont typeface="Wingdings" pitchFamily="2" charset="2"/>
              <a:buChar char="Ø"/>
            </a:pPr>
            <a:r>
              <a:rPr lang="el-GR" sz="2000" dirty="0" smtClean="0"/>
              <a:t>Δίνει στατιστική εικόνα για</a:t>
            </a:r>
            <a:r>
              <a:rPr lang="en-US" sz="2000" dirty="0" smtClean="0"/>
              <a:t>:</a:t>
            </a:r>
            <a:endParaRPr lang="el-GR" sz="2000" dirty="0" smtClean="0"/>
          </a:p>
          <a:p>
            <a:pPr lvl="1" algn="just">
              <a:buFont typeface="Arial" pitchFamily="34" charset="0"/>
              <a:buChar char="•"/>
            </a:pPr>
            <a:r>
              <a:rPr lang="el-GR" sz="2000" dirty="0" smtClean="0"/>
              <a:t>Το είδος των πελατών που επισκέπτονται την επιχείρηση.</a:t>
            </a:r>
            <a:endParaRPr lang="en-US" sz="2000" dirty="0" smtClean="0"/>
          </a:p>
          <a:p>
            <a:pPr lvl="1" algn="just">
              <a:buFont typeface="Arial" pitchFamily="34" charset="0"/>
              <a:buChar char="•"/>
            </a:pPr>
            <a:r>
              <a:rPr lang="el-GR" sz="2000" dirty="0" smtClean="0"/>
              <a:t>Τις θεραπείες και τα προϊόντα που είναι πιο δημοφιλή.</a:t>
            </a:r>
          </a:p>
          <a:p>
            <a:pPr lvl="1" algn="just">
              <a:buFont typeface="Arial" pitchFamily="34" charset="0"/>
              <a:buChar char="•"/>
            </a:pPr>
            <a:r>
              <a:rPr lang="el-GR" sz="2000" dirty="0" smtClean="0"/>
              <a:t>Τις θεραπείες και τα προϊόντα που δεν έχουν ζήτηση.</a:t>
            </a:r>
          </a:p>
          <a:p>
            <a:pPr lvl="1" algn="just">
              <a:buFont typeface="Arial" pitchFamily="34" charset="0"/>
              <a:buChar char="•"/>
            </a:pPr>
            <a:r>
              <a:rPr lang="el-GR" sz="2000" dirty="0" smtClean="0"/>
              <a:t>Πόσες θεραπείες εφαρμόζει ο κάθε θεραπευτής κάθε μέρα.</a:t>
            </a:r>
          </a:p>
          <a:p>
            <a:pPr marL="273600" lvl="1" algn="just">
              <a:buFont typeface="Wingdings" pitchFamily="2" charset="2"/>
              <a:buChar char="Ø"/>
            </a:pPr>
            <a:r>
              <a:rPr lang="el-GR" sz="2000" dirty="0" smtClean="0"/>
              <a:t>Παρέχει τη δυνατότητα για πιο σωστό οικονομικό προϋπολογισμό.</a:t>
            </a:r>
          </a:p>
          <a:p>
            <a:pPr marL="273600" lvl="1" algn="just">
              <a:buFont typeface="Wingdings" pitchFamily="2" charset="2"/>
              <a:buChar char="Ø"/>
            </a:pPr>
            <a:r>
              <a:rPr lang="el-GR" sz="2000" dirty="0" smtClean="0"/>
              <a:t>Μέσω των πληροφοριών που παρέχει βοηθάει στο να γίνεται </a:t>
            </a:r>
            <a:r>
              <a:rPr lang="el-GR" sz="2000" dirty="0" err="1" smtClean="0"/>
              <a:t>στοχευμένη</a:t>
            </a:r>
            <a:r>
              <a:rPr lang="el-GR" sz="2000" dirty="0" smtClean="0"/>
              <a:t> προώθηση θεραπειών και προϊόντων σε πελάτες.</a:t>
            </a:r>
          </a:p>
          <a:p>
            <a:pPr marL="273600" lvl="1" algn="just">
              <a:buFont typeface="Wingdings" pitchFamily="2" charset="2"/>
              <a:buChar char="Ø"/>
            </a:pPr>
            <a:r>
              <a:rPr lang="el-GR" sz="2000" dirty="0" smtClean="0"/>
              <a:t>Προφύλαξη των υπαλλήλων από ασθένειες των πελατών.</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580926"/>
          </a:xfrm>
        </p:spPr>
        <p:txBody>
          <a:bodyPr/>
          <a:lstStyle/>
          <a:p>
            <a:pPr algn="ctr"/>
            <a:r>
              <a:rPr lang="el-GR" dirty="0" err="1" smtClean="0"/>
              <a:t>Ποτε</a:t>
            </a:r>
            <a:r>
              <a:rPr lang="el-GR" dirty="0" smtClean="0"/>
              <a:t> </a:t>
            </a:r>
            <a:r>
              <a:rPr lang="el-GR" dirty="0" err="1" smtClean="0"/>
              <a:t>λαμβανουμε</a:t>
            </a:r>
            <a:r>
              <a:rPr lang="el-GR" dirty="0" smtClean="0"/>
              <a:t> το </a:t>
            </a:r>
            <a:r>
              <a:rPr lang="el-GR" dirty="0" err="1" smtClean="0"/>
              <a:t>ιστορικο</a:t>
            </a:r>
            <a:endParaRPr lang="el-GR" dirty="0"/>
          </a:p>
        </p:txBody>
      </p:sp>
      <p:sp>
        <p:nvSpPr>
          <p:cNvPr id="3" name="2 - Θέση περιεχομένου"/>
          <p:cNvSpPr>
            <a:spLocks noGrp="1"/>
          </p:cNvSpPr>
          <p:nvPr>
            <p:ph sz="quarter" idx="1"/>
          </p:nvPr>
        </p:nvSpPr>
        <p:spPr>
          <a:xfrm>
            <a:off x="467544" y="1052736"/>
            <a:ext cx="7467600" cy="3240360"/>
          </a:xfrm>
        </p:spPr>
        <p:txBody>
          <a:bodyPr>
            <a:normAutofit/>
          </a:bodyPr>
          <a:lstStyle/>
          <a:p>
            <a:pPr algn="just">
              <a:buFont typeface="Wingdings" pitchFamily="2" charset="2"/>
              <a:buChar char="Ø"/>
            </a:pPr>
            <a:r>
              <a:rPr lang="el-GR" sz="2000" dirty="0" smtClean="0"/>
              <a:t>Το ιστορικό λαμβάνεται στην πρώτη επίσκεψη του πελάτη στο χώρο μας.</a:t>
            </a:r>
          </a:p>
          <a:p>
            <a:pPr algn="just">
              <a:buFont typeface="Wingdings" pitchFamily="2" charset="2"/>
              <a:buChar char="Ø"/>
            </a:pPr>
            <a:r>
              <a:rPr lang="el-GR" sz="2000" dirty="0" smtClean="0"/>
              <a:t>Είναι απαραίτητο να ενημερώνεται σε κάθε επίσκεψη με τις θεραπείες που εκτελέσαμε και αν τυχόν αλλάξει κάτι στην υγεία του πελάτη.</a:t>
            </a:r>
          </a:p>
          <a:p>
            <a:pPr algn="just">
              <a:buFont typeface="Wingdings" pitchFamily="2" charset="2"/>
              <a:buChar char="Ø"/>
            </a:pPr>
            <a:r>
              <a:rPr lang="el-GR" sz="2000" dirty="0" smtClean="0"/>
              <a:t>Αν εργαζόμαστε σε μεγάλο κέντρο ομορφιάς ή </a:t>
            </a:r>
            <a:r>
              <a:rPr lang="en-US" sz="2000" dirty="0" smtClean="0"/>
              <a:t>spa</a:t>
            </a:r>
            <a:r>
              <a:rPr lang="el-GR" sz="2000" dirty="0" smtClean="0"/>
              <a:t> είναι απαραίτητο να ενημερώνονται όλοι οι θεραπευτές για τους καινούργιους πελάτες που έχουν έρθει στο χώρο.</a:t>
            </a: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467600" cy="508918"/>
          </a:xfrm>
        </p:spPr>
        <p:txBody>
          <a:bodyPr>
            <a:normAutofit fontScale="90000"/>
          </a:bodyPr>
          <a:lstStyle/>
          <a:p>
            <a:pPr algn="ctr"/>
            <a:r>
              <a:rPr lang="el-GR" dirty="0" smtClean="0"/>
              <a:t>Τι </a:t>
            </a:r>
            <a:r>
              <a:rPr lang="el-GR" dirty="0" err="1" smtClean="0"/>
              <a:t>πληροφοριεσ</a:t>
            </a:r>
            <a:r>
              <a:rPr lang="el-GR" dirty="0" smtClean="0"/>
              <a:t> </a:t>
            </a:r>
            <a:r>
              <a:rPr lang="el-GR" dirty="0" err="1" smtClean="0"/>
              <a:t>περιλαμβανει</a:t>
            </a:r>
            <a:r>
              <a:rPr lang="el-GR" dirty="0" smtClean="0"/>
              <a:t> το </a:t>
            </a:r>
            <a:r>
              <a:rPr lang="el-GR" dirty="0" err="1" smtClean="0"/>
              <a:t>ιστορικο</a:t>
            </a:r>
            <a:endParaRPr lang="el-GR" dirty="0"/>
          </a:p>
        </p:txBody>
      </p:sp>
      <p:graphicFrame>
        <p:nvGraphicFramePr>
          <p:cNvPr id="4" name="3 - Θέση περιεχομένου"/>
          <p:cNvGraphicFramePr>
            <a:graphicFrameLocks noChangeAspect="1"/>
          </p:cNvGraphicFramePr>
          <p:nvPr>
            <p:ph sz="quarter" idx="1"/>
          </p:nvPr>
        </p:nvGraphicFramePr>
        <p:xfrm>
          <a:off x="1475656" y="476672"/>
          <a:ext cx="5544616" cy="6192093"/>
        </p:xfrm>
        <a:graphic>
          <a:graphicData uri="http://schemas.openxmlformats.org/presentationml/2006/ole">
            <p:oleObj spid="_x0000_s48130" name="Έγγραφο" r:id="rId3" imgW="6078479" imgH="8820005" progId="Word.Documen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Αντικείμενο"/>
          <p:cNvGraphicFramePr>
            <a:graphicFrameLocks noChangeAspect="1"/>
          </p:cNvGraphicFramePr>
          <p:nvPr/>
        </p:nvGraphicFramePr>
        <p:xfrm>
          <a:off x="1547663" y="332655"/>
          <a:ext cx="5976665" cy="6264697"/>
        </p:xfrm>
        <a:graphic>
          <a:graphicData uri="http://schemas.openxmlformats.org/presentationml/2006/ole">
            <p:oleObj spid="_x0000_s50178" name="Έγγραφο" r:id="rId3" imgW="6234337" imgH="8443205" progId="Word.Document.12">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Αντικείμενο"/>
          <p:cNvGraphicFramePr>
            <a:graphicFrameLocks noChangeAspect="1"/>
          </p:cNvGraphicFramePr>
          <p:nvPr/>
        </p:nvGraphicFramePr>
        <p:xfrm>
          <a:off x="1187624" y="260648"/>
          <a:ext cx="7342187" cy="6336704"/>
        </p:xfrm>
        <a:graphic>
          <a:graphicData uri="http://schemas.openxmlformats.org/presentationml/2006/ole">
            <p:oleObj spid="_x0000_s49154" name="Έγγραφο" r:id="rId3" imgW="6078479" imgH="4070522" progId="Word.Document.12">
              <p:embed/>
            </p:oleObj>
          </a:graphicData>
        </a:graphic>
      </p:graphicFrame>
      <p:graphicFrame>
        <p:nvGraphicFramePr>
          <p:cNvPr id="3" name="2 - Αντικείμενο"/>
          <p:cNvGraphicFramePr>
            <a:graphicFrameLocks noChangeAspect="1"/>
          </p:cNvGraphicFramePr>
          <p:nvPr/>
        </p:nvGraphicFramePr>
        <p:xfrm>
          <a:off x="1763687" y="980728"/>
          <a:ext cx="5688633" cy="4769197"/>
        </p:xfrm>
        <a:graphic>
          <a:graphicData uri="http://schemas.openxmlformats.org/presentationml/2006/ole">
            <p:oleObj spid="_x0000_s49155" name="Έγγραφο" r:id="rId4" imgW="6463815" imgH="4388188" progId="Word.Document.12">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Μετρησεισ</a:t>
            </a:r>
            <a:r>
              <a:rPr lang="el-GR" dirty="0" smtClean="0"/>
              <a:t> </a:t>
            </a:r>
            <a:r>
              <a:rPr lang="el-GR" dirty="0" err="1" smtClean="0"/>
              <a:t>σωματοσ</a:t>
            </a:r>
            <a:endParaRPr lang="el-GR" dirty="0"/>
          </a:p>
        </p:txBody>
      </p:sp>
      <p:sp>
        <p:nvSpPr>
          <p:cNvPr id="3" name="2 - Θέση περιεχομένου"/>
          <p:cNvSpPr>
            <a:spLocks noGrp="1"/>
          </p:cNvSpPr>
          <p:nvPr>
            <p:ph sz="quarter" idx="1"/>
          </p:nvPr>
        </p:nvSpPr>
        <p:spPr>
          <a:xfrm>
            <a:off x="467544" y="908720"/>
            <a:ext cx="7467600" cy="5256584"/>
          </a:xfrm>
        </p:spPr>
        <p:txBody>
          <a:bodyPr>
            <a:normAutofit fontScale="85000" lnSpcReduction="20000"/>
          </a:bodyPr>
          <a:lstStyle/>
          <a:p>
            <a:pPr algn="ctr">
              <a:buNone/>
            </a:pPr>
            <a:r>
              <a:rPr lang="el-GR" u="sng" dirty="0" smtClean="0"/>
              <a:t>Μέτρηση ύψους &amp; βάρους – δείκτης μάζας σώματος</a:t>
            </a:r>
          </a:p>
          <a:p>
            <a:pPr marL="0" indent="0" algn="just">
              <a:buNone/>
            </a:pPr>
            <a:r>
              <a:rPr lang="el-GR" dirty="0" smtClean="0"/>
              <a:t>Ο δείκτης μάζας σώματος είναι μια μέτρηση που μας πληροφορεί αν κάποιος έχει φυσιολογικό βάρος ή όχι. Ο δείκτης μάζας σώματος προσδιορίζεται από τον εξής μαθηματικό τύπο</a:t>
            </a:r>
            <a:r>
              <a:rPr lang="en-US" dirty="0" smtClean="0"/>
              <a:t>:</a:t>
            </a:r>
          </a:p>
          <a:p>
            <a:pPr marL="0" indent="0" algn="just">
              <a:buNone/>
            </a:pPr>
            <a:endParaRPr lang="el-GR" dirty="0" smtClean="0"/>
          </a:p>
          <a:p>
            <a:pPr>
              <a:buNone/>
            </a:pPr>
            <a:endParaRPr lang="en-US" dirty="0" smtClean="0"/>
          </a:p>
          <a:p>
            <a:pPr>
              <a:buNone/>
            </a:pPr>
            <a:endParaRPr lang="en-US" dirty="0" smtClean="0"/>
          </a:p>
          <a:p>
            <a:pPr>
              <a:buFont typeface="Wingdings" pitchFamily="2" charset="2"/>
              <a:buChar char="Ø"/>
            </a:pPr>
            <a:endParaRPr lang="el-GR" dirty="0" smtClean="0"/>
          </a:p>
          <a:p>
            <a:pPr>
              <a:buFont typeface="Wingdings" pitchFamily="2" charset="2"/>
              <a:buChar char="Ø"/>
            </a:pPr>
            <a:endParaRPr lang="el-GR" dirty="0" smtClean="0"/>
          </a:p>
          <a:p>
            <a:pPr>
              <a:buFont typeface="Wingdings" pitchFamily="2" charset="2"/>
              <a:buChar char="Ø"/>
            </a:pPr>
            <a:r>
              <a:rPr lang="en-US" dirty="0" smtClean="0"/>
              <a:t>BMI &lt; 20 </a:t>
            </a:r>
            <a:r>
              <a:rPr lang="el-GR" dirty="0" smtClean="0"/>
              <a:t>	αδύνατος</a:t>
            </a:r>
            <a:endParaRPr lang="en-US" dirty="0" smtClean="0"/>
          </a:p>
          <a:p>
            <a:pPr>
              <a:buFont typeface="Wingdings" pitchFamily="2" charset="2"/>
              <a:buChar char="Ø"/>
            </a:pPr>
            <a:r>
              <a:rPr lang="en-US" dirty="0" smtClean="0"/>
              <a:t>BMI 20 – 25</a:t>
            </a:r>
            <a:r>
              <a:rPr lang="el-GR" dirty="0" smtClean="0"/>
              <a:t>	φυσιολογικό βάρος</a:t>
            </a:r>
            <a:endParaRPr lang="en-US" dirty="0" smtClean="0"/>
          </a:p>
          <a:p>
            <a:pPr>
              <a:buFont typeface="Wingdings" pitchFamily="2" charset="2"/>
              <a:buChar char="Ø"/>
            </a:pPr>
            <a:r>
              <a:rPr lang="en-US" dirty="0" smtClean="0"/>
              <a:t>BMI 25 – 30</a:t>
            </a:r>
            <a:r>
              <a:rPr lang="el-GR" dirty="0" smtClean="0"/>
              <a:t> 	υπέρβαρος</a:t>
            </a:r>
            <a:endParaRPr lang="en-US" dirty="0" smtClean="0"/>
          </a:p>
          <a:p>
            <a:pPr>
              <a:buFont typeface="Wingdings" pitchFamily="2" charset="2"/>
              <a:buChar char="Ø"/>
            </a:pPr>
            <a:r>
              <a:rPr lang="en-US" dirty="0" smtClean="0"/>
              <a:t>BMI 30 – 40</a:t>
            </a:r>
            <a:r>
              <a:rPr lang="el-GR" dirty="0" smtClean="0"/>
              <a:t>	παχύσαρκος</a:t>
            </a:r>
            <a:endParaRPr lang="en-US" dirty="0" smtClean="0"/>
          </a:p>
          <a:p>
            <a:pPr>
              <a:buFont typeface="Wingdings" pitchFamily="2" charset="2"/>
              <a:buChar char="Ø"/>
            </a:pPr>
            <a:r>
              <a:rPr lang="en-US" dirty="0" smtClean="0"/>
              <a:t>BMI &gt; 40</a:t>
            </a:r>
            <a:r>
              <a:rPr lang="el-GR" dirty="0" smtClean="0"/>
              <a:t> 	πολύ παχύσαρκος</a:t>
            </a:r>
          </a:p>
          <a:p>
            <a:pPr>
              <a:buNone/>
            </a:pPr>
            <a:endParaRPr lang="el-GR" dirty="0" smtClean="0"/>
          </a:p>
          <a:p>
            <a:pPr marL="0" indent="0">
              <a:buNone/>
            </a:pPr>
            <a:r>
              <a:rPr lang="el-GR" u="sng" dirty="0" smtClean="0"/>
              <a:t>Προσοχή</a:t>
            </a:r>
            <a:r>
              <a:rPr lang="en-US" dirty="0" smtClean="0"/>
              <a:t>: </a:t>
            </a:r>
            <a:r>
              <a:rPr lang="el-GR" dirty="0" smtClean="0"/>
              <a:t>ο δείκτης μάζας σώματος είναι συνηθισμένη μέτρηση αλλά από μόνος του δεν είναι αξιόπιστος.</a:t>
            </a:r>
          </a:p>
        </p:txBody>
      </p:sp>
      <p:pic>
        <p:nvPicPr>
          <p:cNvPr id="5" name="4 - Εικόνα" descr="Untitled-12.jpg"/>
          <p:cNvPicPr>
            <a:picLocks noChangeAspect="1"/>
          </p:cNvPicPr>
          <p:nvPr/>
        </p:nvPicPr>
        <p:blipFill>
          <a:blip r:embed="rId3" cstate="print"/>
          <a:stretch>
            <a:fillRect/>
          </a:stretch>
        </p:blipFill>
        <p:spPr>
          <a:xfrm>
            <a:off x="3131840" y="2276872"/>
            <a:ext cx="2448272" cy="129614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Μετρησεισ</a:t>
            </a:r>
            <a:r>
              <a:rPr lang="el-GR" dirty="0" smtClean="0"/>
              <a:t> </a:t>
            </a:r>
            <a:r>
              <a:rPr lang="el-GR" dirty="0" err="1" smtClean="0"/>
              <a:t>σωματοσ</a:t>
            </a:r>
            <a:endParaRPr lang="el-GR" dirty="0"/>
          </a:p>
        </p:txBody>
      </p:sp>
      <p:sp>
        <p:nvSpPr>
          <p:cNvPr id="3" name="2 - Θέση περιεχομένου"/>
          <p:cNvSpPr>
            <a:spLocks noGrp="1"/>
          </p:cNvSpPr>
          <p:nvPr>
            <p:ph sz="quarter" idx="1"/>
          </p:nvPr>
        </p:nvSpPr>
        <p:spPr>
          <a:xfrm>
            <a:off x="539552" y="908720"/>
            <a:ext cx="3960440" cy="5616624"/>
          </a:xfrm>
        </p:spPr>
        <p:txBody>
          <a:bodyPr>
            <a:normAutofit fontScale="92500" lnSpcReduction="20000"/>
          </a:bodyPr>
          <a:lstStyle/>
          <a:p>
            <a:pPr algn="ctr">
              <a:buNone/>
            </a:pPr>
            <a:r>
              <a:rPr lang="el-GR" sz="2000" u="sng" dirty="0" err="1" smtClean="0"/>
              <a:t>Λιπομέτρηση</a:t>
            </a:r>
            <a:endParaRPr lang="el-GR" sz="2000" u="sng" dirty="0" smtClean="0"/>
          </a:p>
          <a:p>
            <a:pPr marL="0" indent="0" algn="just">
              <a:buNone/>
            </a:pPr>
            <a:r>
              <a:rPr lang="el-GR" sz="2000" dirty="0" smtClean="0"/>
              <a:t>Η </a:t>
            </a:r>
            <a:r>
              <a:rPr lang="el-GR" sz="2000" dirty="0" err="1" smtClean="0"/>
              <a:t>λιπομέτρηση</a:t>
            </a:r>
            <a:r>
              <a:rPr lang="el-GR" sz="2000" dirty="0" smtClean="0"/>
              <a:t> είναι μια σύγχρονη μέθοδος με την οποία μετράμε την </a:t>
            </a:r>
            <a:r>
              <a:rPr lang="el-GR" sz="2000" dirty="0" err="1" smtClean="0"/>
              <a:t>άλιπη</a:t>
            </a:r>
            <a:r>
              <a:rPr lang="el-GR" sz="2000" dirty="0" smtClean="0"/>
              <a:t> μάζα του σώματος και το συνολικό λίπος. Βασίζεται στο γεγονός ότι οι ιστοί του σώματος παρουσιάζουν διαφορετική αντίσταση στη διέλευση του ηλεκτρικού ρεύματος. Για παράδειγμα το λίπος έχει μεγαλύτερη αντίσταση από τους μύες. Γίνεται με ειδικά μηχανήματα που λέγονται </a:t>
            </a:r>
            <a:r>
              <a:rPr lang="el-GR" sz="2000" dirty="0" err="1" smtClean="0"/>
              <a:t>λιπομετρητές</a:t>
            </a:r>
            <a:r>
              <a:rPr lang="el-GR" sz="2000" dirty="0" smtClean="0"/>
              <a:t> και υπολογίζουν αυτόματα τη σύσταση του σώματος. Υπάρχουν 2 τύποι</a:t>
            </a:r>
            <a:r>
              <a:rPr lang="en-US" sz="2000" dirty="0" smtClean="0"/>
              <a:t>:</a:t>
            </a:r>
          </a:p>
          <a:p>
            <a:pPr marL="273600" indent="-273600" algn="just">
              <a:buFont typeface="Wingdings" pitchFamily="2" charset="2"/>
              <a:buChar char="Ø"/>
            </a:pPr>
            <a:r>
              <a:rPr lang="el-GR" sz="2000" dirty="0" smtClean="0"/>
              <a:t>Οι αφής</a:t>
            </a:r>
          </a:p>
          <a:p>
            <a:pPr marL="273600" indent="-273600" algn="just">
              <a:spcAft>
                <a:spcPts val="1200"/>
              </a:spcAft>
              <a:buFont typeface="Wingdings" pitchFamily="2" charset="2"/>
              <a:buChar char="Ø"/>
            </a:pPr>
            <a:r>
              <a:rPr lang="el-GR" sz="2000" dirty="0" smtClean="0"/>
              <a:t>Με ηλεκτρόδια</a:t>
            </a:r>
          </a:p>
          <a:p>
            <a:pPr marL="0" indent="0" algn="just">
              <a:buNone/>
            </a:pPr>
            <a:r>
              <a:rPr lang="el-GR" sz="2000" u="sng" dirty="0" smtClean="0"/>
              <a:t>Προσοχή</a:t>
            </a:r>
            <a:r>
              <a:rPr lang="en-US" sz="2000" dirty="0" smtClean="0"/>
              <a:t>: </a:t>
            </a:r>
            <a:r>
              <a:rPr lang="el-GR" sz="2000" dirty="0" smtClean="0"/>
              <a:t>για να είναι πιο αξιόπιστη η μέθοδος ο πελάτης δεν θα πρέπει να έχει φάει για 3 ώρες και να έχει πάει προηγουμένως στην τουαλέτα</a:t>
            </a:r>
          </a:p>
          <a:p>
            <a:pPr marL="273600" indent="-273600" algn="just">
              <a:buNone/>
            </a:pPr>
            <a:endParaRPr lang="el-GR" sz="2000" dirty="0" smtClean="0"/>
          </a:p>
        </p:txBody>
      </p:sp>
      <p:pic>
        <p:nvPicPr>
          <p:cNvPr id="4" name="3 - Εικόνα" descr="Body_Fat_Analyzer__IOI_353_.jpg"/>
          <p:cNvPicPr>
            <a:picLocks noChangeAspect="1"/>
          </p:cNvPicPr>
          <p:nvPr/>
        </p:nvPicPr>
        <p:blipFill>
          <a:blip r:embed="rId2" cstate="print"/>
          <a:stretch>
            <a:fillRect/>
          </a:stretch>
        </p:blipFill>
        <p:spPr>
          <a:xfrm>
            <a:off x="5652120" y="670756"/>
            <a:ext cx="2514235" cy="3334308"/>
          </a:xfrm>
          <a:prstGeom prst="rect">
            <a:avLst/>
          </a:prstGeom>
        </p:spPr>
      </p:pic>
      <p:pic>
        <p:nvPicPr>
          <p:cNvPr id="5" name="4 - Εικόνα" descr="27322.jpg"/>
          <p:cNvPicPr>
            <a:picLocks noChangeAspect="1"/>
          </p:cNvPicPr>
          <p:nvPr/>
        </p:nvPicPr>
        <p:blipFill>
          <a:blip r:embed="rId3" cstate="print"/>
          <a:stretch>
            <a:fillRect/>
          </a:stretch>
        </p:blipFill>
        <p:spPr>
          <a:xfrm>
            <a:off x="6012160" y="4293096"/>
            <a:ext cx="2736304" cy="2052228"/>
          </a:xfrm>
          <a:prstGeom prst="rect">
            <a:avLst/>
          </a:prstGeom>
        </p:spPr>
      </p:pic>
      <p:sp>
        <p:nvSpPr>
          <p:cNvPr id="6" name="5 - TextBox"/>
          <p:cNvSpPr txBox="1"/>
          <p:nvPr/>
        </p:nvSpPr>
        <p:spPr>
          <a:xfrm>
            <a:off x="6228184" y="3861048"/>
            <a:ext cx="1844672" cy="338554"/>
          </a:xfrm>
          <a:prstGeom prst="rect">
            <a:avLst/>
          </a:prstGeom>
          <a:noFill/>
        </p:spPr>
        <p:txBody>
          <a:bodyPr wrap="none" rtlCol="0">
            <a:spAutoFit/>
          </a:bodyPr>
          <a:lstStyle/>
          <a:p>
            <a:r>
              <a:rPr lang="el-GR" sz="1600" dirty="0" err="1" smtClean="0"/>
              <a:t>Λιπομετρητής</a:t>
            </a:r>
            <a:r>
              <a:rPr lang="el-GR" sz="1600" dirty="0" smtClean="0"/>
              <a:t> αφής</a:t>
            </a:r>
            <a:endParaRPr lang="el-GR" sz="1600" dirty="0"/>
          </a:p>
        </p:txBody>
      </p:sp>
      <p:sp>
        <p:nvSpPr>
          <p:cNvPr id="7" name="6 - TextBox"/>
          <p:cNvSpPr txBox="1"/>
          <p:nvPr/>
        </p:nvSpPr>
        <p:spPr>
          <a:xfrm>
            <a:off x="6084168" y="6237312"/>
            <a:ext cx="2614883" cy="338554"/>
          </a:xfrm>
          <a:prstGeom prst="rect">
            <a:avLst/>
          </a:prstGeom>
          <a:noFill/>
        </p:spPr>
        <p:txBody>
          <a:bodyPr wrap="none" rtlCol="0">
            <a:spAutoFit/>
          </a:bodyPr>
          <a:lstStyle/>
          <a:p>
            <a:r>
              <a:rPr lang="el-GR" sz="1600" dirty="0" err="1" smtClean="0"/>
              <a:t>Λιπομετρητής</a:t>
            </a:r>
            <a:r>
              <a:rPr lang="el-GR" sz="1600" dirty="0" smtClean="0"/>
              <a:t> με ηλεκτρόδια</a:t>
            </a:r>
            <a:endParaRPr lang="el-GR"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703</TotalTime>
  <Words>860</Words>
  <Application>Microsoft Office PowerPoint</Application>
  <PresentationFormat>Προβολή στην οθόνη (4:3)</PresentationFormat>
  <Paragraphs>116</Paragraphs>
  <Slides>15</Slides>
  <Notes>6</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15</vt:i4>
      </vt:variant>
    </vt:vector>
  </HeadingPairs>
  <TitlesOfParts>
    <vt:vector size="17" baseType="lpstr">
      <vt:lpstr>Προεξοχή</vt:lpstr>
      <vt:lpstr>Έγγραφο</vt:lpstr>
      <vt:lpstr>Ιστορικο πελατη</vt:lpstr>
      <vt:lpstr>Η σημασια του ιστορικου (πρωτευοντεσ στοχοι)</vt:lpstr>
      <vt:lpstr>Η σημασια του ιστορικου (δευτερευοντεσ στοχοι)</vt:lpstr>
      <vt:lpstr>Ποτε λαμβανουμε το ιστορικο</vt:lpstr>
      <vt:lpstr>Τι πληροφοριεσ περιλαμβανει το ιστορικο</vt:lpstr>
      <vt:lpstr>Διαφάνεια 6</vt:lpstr>
      <vt:lpstr>Διαφάνεια 7</vt:lpstr>
      <vt:lpstr>Μετρησεισ σωματοσ</vt:lpstr>
      <vt:lpstr>Μετρησεισ σωματοσ</vt:lpstr>
      <vt:lpstr>Καταταξη με βαση το ποσοστο λιπουσ</vt:lpstr>
      <vt:lpstr>Μετρησεισ ποντων στο σωμα</vt:lpstr>
      <vt:lpstr>Αναλυσεισ δερματοσ</vt:lpstr>
      <vt:lpstr>Διαφάνεια 13</vt:lpstr>
      <vt:lpstr>Θερμογραφια σωματοσ</vt:lpstr>
      <vt:lpstr>Φωτοτυποσ – κλιμακα fitzpatrick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Ιστορικο πελατη – μετρησεισ αναλυσεισ δερματοσ &amp; σωματοσ</dc:title>
  <dc:creator>Vaggelis</dc:creator>
  <cp:lastModifiedBy>Vaggelis</cp:lastModifiedBy>
  <cp:revision>71</cp:revision>
  <dcterms:created xsi:type="dcterms:W3CDTF">2017-09-17T08:07:23Z</dcterms:created>
  <dcterms:modified xsi:type="dcterms:W3CDTF">2021-03-21T11:18:26Z</dcterms:modified>
</cp:coreProperties>
</file>