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0DBDB-2B08-498E-96C0-3347CA7DE64A}" type="datetimeFigureOut">
              <a:rPr lang="el-GR" smtClean="0"/>
              <a:pPr/>
              <a:t>5/3/2018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6E0FA-F364-4F09-A260-301D7BA38FE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7596E0FA-F364-4F09-A260-301D7BA38FEF}"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7596E0FA-F364-4F09-A260-301D7BA38FEF}" type="slidenum">
              <a:rPr lang="el-GR" smtClean="0"/>
              <a:pPr/>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7596E0FA-F364-4F09-A260-301D7BA38FEF}"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5/3/2018</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5/3/2018</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5/3/2018</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5/3/2018</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5/3/2018</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5/3/2018</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5/3/2018</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95736" y="1196752"/>
            <a:ext cx="6172200" cy="1894362"/>
          </a:xfrm>
        </p:spPr>
        <p:txBody>
          <a:bodyPr>
            <a:normAutofit/>
          </a:bodyPr>
          <a:lstStyle/>
          <a:p>
            <a:pPr algn="ctr"/>
            <a:r>
              <a:rPr lang="el-GR" sz="5400" dirty="0" err="1" smtClean="0"/>
              <a:t>Μακιγιαζ</a:t>
            </a:r>
            <a:r>
              <a:rPr lang="en-US" sz="5400" dirty="0" smtClean="0"/>
              <a:t> </a:t>
            </a:r>
            <a:r>
              <a:rPr lang="en-US" sz="2800" dirty="0" smtClean="0"/>
              <a:t>(</a:t>
            </a:r>
            <a:r>
              <a:rPr lang="el-GR" sz="2800" dirty="0" err="1" smtClean="0"/>
              <a:t>κεφαλαιο</a:t>
            </a:r>
            <a:r>
              <a:rPr lang="el-GR" sz="2800" dirty="0" smtClean="0"/>
              <a:t> 1)</a:t>
            </a:r>
            <a:endParaRPr lang="el-GR" sz="28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αρχαια</a:t>
            </a:r>
            <a:r>
              <a:rPr lang="el-GR" dirty="0" smtClean="0"/>
              <a:t> </a:t>
            </a:r>
            <a:r>
              <a:rPr lang="el-GR" dirty="0" err="1" smtClean="0"/>
              <a:t>αιγυπτοσ</a:t>
            </a:r>
            <a:endParaRPr lang="el-GR" dirty="0"/>
          </a:p>
        </p:txBody>
      </p:sp>
      <p:sp>
        <p:nvSpPr>
          <p:cNvPr id="3" name="2 - Θέση περιεχομένου"/>
          <p:cNvSpPr>
            <a:spLocks noGrp="1"/>
          </p:cNvSpPr>
          <p:nvPr>
            <p:ph sz="quarter" idx="1"/>
          </p:nvPr>
        </p:nvSpPr>
        <p:spPr>
          <a:xfrm>
            <a:off x="611560" y="764704"/>
            <a:ext cx="7467600" cy="3456384"/>
          </a:xfrm>
        </p:spPr>
        <p:txBody>
          <a:bodyPr/>
          <a:lstStyle/>
          <a:p>
            <a:pPr marL="0" indent="0" algn="just">
              <a:buNone/>
            </a:pPr>
            <a:r>
              <a:rPr lang="el-GR" sz="2000" dirty="0" smtClean="0"/>
              <a:t>Το μακιγιάζ είχε διπλό ρόλο, </a:t>
            </a:r>
            <a:r>
              <a:rPr lang="el-GR" sz="2000" dirty="0" err="1" smtClean="0"/>
              <a:t>αφενώς</a:t>
            </a:r>
            <a:r>
              <a:rPr lang="el-GR" sz="2000" dirty="0" smtClean="0"/>
              <a:t> μεν να αναδείξει τα όμορφα χαρακτηριστικά του προσώπου, αφετέρου δε να προστατέψει το δέρμα από την επίδραση του ήλιου, του αέρα και της σκόνης. Επίσης μακιγιάζ έκαναν και οι άντρες.</a:t>
            </a:r>
          </a:p>
          <a:p>
            <a:pPr>
              <a:buFont typeface="Wingdings" pitchFamily="2" charset="2"/>
              <a:buChar char="Ø"/>
            </a:pPr>
            <a:r>
              <a:rPr lang="el-GR" sz="2000" dirty="0" smtClean="0"/>
              <a:t>Το χρώμα του δέρματος ήταν σκούρο.</a:t>
            </a:r>
          </a:p>
          <a:p>
            <a:pPr>
              <a:buFont typeface="Wingdings" pitchFamily="2" charset="2"/>
              <a:buChar char="Ø"/>
            </a:pPr>
            <a:r>
              <a:rPr lang="el-GR" sz="2000" dirty="0" smtClean="0"/>
              <a:t>Στα μάτια τοποθετούσαν έντονο περίγραμμα που εκτεινόταν ως τους κροτάφους και άπλωναν πράσινη ή </a:t>
            </a:r>
            <a:r>
              <a:rPr lang="el-GR" sz="2000" dirty="0" err="1" smtClean="0"/>
              <a:t>μπλέ</a:t>
            </a:r>
            <a:r>
              <a:rPr lang="el-GR" sz="2000" dirty="0" smtClean="0"/>
              <a:t> σκιά.</a:t>
            </a:r>
          </a:p>
          <a:p>
            <a:pPr>
              <a:buFont typeface="Wingdings" pitchFamily="2" charset="2"/>
              <a:buChar char="Ø"/>
            </a:pPr>
            <a:r>
              <a:rPr lang="el-GR" sz="2000" dirty="0" smtClean="0"/>
              <a:t>Τα φρύδια ήταν έντονα.</a:t>
            </a:r>
          </a:p>
          <a:p>
            <a:pPr>
              <a:buFont typeface="Wingdings" pitchFamily="2" charset="2"/>
              <a:buChar char="Ø"/>
            </a:pPr>
            <a:r>
              <a:rPr lang="el-GR" sz="2000" dirty="0" smtClean="0"/>
              <a:t>Στα μάγουλα τοποθετούσαν κόκκινο χρώμα.</a:t>
            </a:r>
          </a:p>
          <a:p>
            <a:pPr>
              <a:buFont typeface="Wingdings" pitchFamily="2" charset="2"/>
              <a:buChar char="Ø"/>
            </a:pPr>
            <a:endParaRPr lang="el-GR" dirty="0" smtClean="0"/>
          </a:p>
          <a:p>
            <a:pPr>
              <a:buFont typeface="Wingdings" pitchFamily="2" charset="2"/>
              <a:buChar char="Ø"/>
            </a:pPr>
            <a:endParaRPr lang="el-GR" dirty="0"/>
          </a:p>
        </p:txBody>
      </p:sp>
      <p:pic>
        <p:nvPicPr>
          <p:cNvPr id="4" name="3 - Εικόνα" descr="maxresdefault4.jpg"/>
          <p:cNvPicPr>
            <a:picLocks noChangeAspect="1"/>
          </p:cNvPicPr>
          <p:nvPr/>
        </p:nvPicPr>
        <p:blipFill>
          <a:blip r:embed="rId3" cstate="print"/>
          <a:stretch>
            <a:fillRect/>
          </a:stretch>
        </p:blipFill>
        <p:spPr>
          <a:xfrm>
            <a:off x="2483768" y="4221088"/>
            <a:ext cx="4283968" cy="24097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μεσαιωνασ</a:t>
            </a:r>
            <a:r>
              <a:rPr lang="el-GR" dirty="0" smtClean="0"/>
              <a:t> -</a:t>
            </a:r>
            <a:r>
              <a:rPr lang="el-GR" dirty="0" err="1" smtClean="0"/>
              <a:t>αναγεννηση</a:t>
            </a:r>
            <a:endParaRPr lang="el-GR" dirty="0"/>
          </a:p>
        </p:txBody>
      </p:sp>
      <p:sp>
        <p:nvSpPr>
          <p:cNvPr id="3" name="2 - Θέση περιεχομένου"/>
          <p:cNvSpPr>
            <a:spLocks noGrp="1"/>
          </p:cNvSpPr>
          <p:nvPr>
            <p:ph sz="quarter" idx="1"/>
          </p:nvPr>
        </p:nvSpPr>
        <p:spPr>
          <a:xfrm>
            <a:off x="539552" y="764704"/>
            <a:ext cx="7467600" cy="4873752"/>
          </a:xfrm>
        </p:spPr>
        <p:txBody>
          <a:bodyPr>
            <a:normAutofit/>
          </a:bodyPr>
          <a:lstStyle/>
          <a:p>
            <a:pPr>
              <a:buFont typeface="Wingdings" pitchFamily="2" charset="2"/>
              <a:buChar char="Ø"/>
            </a:pPr>
            <a:r>
              <a:rPr lang="el-GR" sz="2000" dirty="0" smtClean="0"/>
              <a:t>Το λευκό χρώμα δέρματος θεωρείται πιο επιθυμητό και δείχνει αριστοκρατική καταγωγή.</a:t>
            </a:r>
          </a:p>
          <a:p>
            <a:pPr>
              <a:buFont typeface="Wingdings" pitchFamily="2" charset="2"/>
              <a:buChar char="Ø"/>
            </a:pPr>
            <a:r>
              <a:rPr lang="el-GR" sz="2000" dirty="0" smtClean="0"/>
              <a:t>Τα μαλλιά τραβιούνταν προς τα πίσω ή αποτριχώνονταν για να μεγαλώσει το μέτωπο γιατί πίστευαν ότι αυτό προσδίδει </a:t>
            </a:r>
            <a:r>
              <a:rPr lang="el-GR" sz="2000" dirty="0" err="1" smtClean="0"/>
              <a:t>πενυματικότητα</a:t>
            </a:r>
            <a:r>
              <a:rPr lang="el-GR" sz="2000" dirty="0" smtClean="0"/>
              <a:t>.</a:t>
            </a:r>
          </a:p>
          <a:p>
            <a:pPr>
              <a:buFont typeface="Wingdings" pitchFamily="2" charset="2"/>
              <a:buChar char="Ø"/>
            </a:pPr>
            <a:r>
              <a:rPr lang="el-GR" sz="2000" dirty="0" smtClean="0"/>
              <a:t>Τα φρύδια αποτριχώνονταν τελείως ή τα σχημάτιζαν σε λεπτή γραμμή.</a:t>
            </a:r>
          </a:p>
          <a:p>
            <a:pPr>
              <a:buFont typeface="Wingdings" pitchFamily="2" charset="2"/>
              <a:buChar char="Ø"/>
            </a:pPr>
            <a:r>
              <a:rPr lang="el-GR" sz="2000" dirty="0" smtClean="0"/>
              <a:t>Τα μάγουλα τονίζονταν ελαφρά.</a:t>
            </a:r>
          </a:p>
          <a:p>
            <a:pPr>
              <a:buFont typeface="Wingdings" pitchFamily="2" charset="2"/>
              <a:buChar char="Ø"/>
            </a:pPr>
            <a:r>
              <a:rPr lang="el-GR" sz="2000" dirty="0" smtClean="0"/>
              <a:t>Τα χείλη σχηματίζονταν μικρά</a:t>
            </a:r>
            <a:endParaRPr lang="el-GR" sz="2000" dirty="0"/>
          </a:p>
        </p:txBody>
      </p:sp>
      <p:pic>
        <p:nvPicPr>
          <p:cNvPr id="5" name="4 - Εικόνα" descr="5500780de7f1d77e43f4ebfc23ea8da7.jpg"/>
          <p:cNvPicPr>
            <a:picLocks noChangeAspect="1"/>
          </p:cNvPicPr>
          <p:nvPr/>
        </p:nvPicPr>
        <p:blipFill>
          <a:blip r:embed="rId2" cstate="print"/>
          <a:stretch>
            <a:fillRect/>
          </a:stretch>
        </p:blipFill>
        <p:spPr>
          <a:xfrm>
            <a:off x="5364088" y="3068960"/>
            <a:ext cx="2659224" cy="35456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16632"/>
            <a:ext cx="7467600" cy="652934"/>
          </a:xfrm>
        </p:spPr>
        <p:txBody>
          <a:bodyPr/>
          <a:lstStyle/>
          <a:p>
            <a:pPr algn="ctr"/>
            <a:r>
              <a:rPr lang="el-GR" dirty="0" smtClean="0"/>
              <a:t>17</a:t>
            </a:r>
            <a:r>
              <a:rPr lang="el-GR" baseline="30000" dirty="0" smtClean="0"/>
              <a:t>ος</a:t>
            </a:r>
            <a:r>
              <a:rPr lang="el-GR" dirty="0" smtClean="0"/>
              <a:t> </a:t>
            </a:r>
            <a:r>
              <a:rPr lang="el-GR" dirty="0" err="1" smtClean="0"/>
              <a:t>αιωνασ</a:t>
            </a:r>
            <a:endParaRPr lang="el-GR" dirty="0"/>
          </a:p>
        </p:txBody>
      </p:sp>
      <p:sp>
        <p:nvSpPr>
          <p:cNvPr id="3" name="2 - Θέση περιεχομένου"/>
          <p:cNvSpPr>
            <a:spLocks noGrp="1"/>
          </p:cNvSpPr>
          <p:nvPr>
            <p:ph sz="quarter" idx="1"/>
          </p:nvPr>
        </p:nvSpPr>
        <p:spPr>
          <a:xfrm>
            <a:off x="395536" y="764704"/>
            <a:ext cx="8208912" cy="3052936"/>
          </a:xfrm>
        </p:spPr>
        <p:txBody>
          <a:bodyPr>
            <a:normAutofit/>
          </a:bodyPr>
          <a:lstStyle/>
          <a:p>
            <a:pPr marL="0" indent="0" algn="just">
              <a:buNone/>
            </a:pPr>
            <a:r>
              <a:rPr lang="el-GR" sz="2000" dirty="0" smtClean="0"/>
              <a:t>Στο 17</a:t>
            </a:r>
            <a:r>
              <a:rPr lang="el-GR" sz="2000" baseline="30000" dirty="0" smtClean="0"/>
              <a:t>ο</a:t>
            </a:r>
            <a:r>
              <a:rPr lang="el-GR" sz="2000" dirty="0" smtClean="0"/>
              <a:t> αιώνα το μακιγιάζ δεν ανθεί. Περιορίζεται μόνο σε μια άσπρη πούδρα για λεύκανση του δέρματος και ένα ελαφρό περίγραμμα των ματιών.</a:t>
            </a:r>
          </a:p>
          <a:p>
            <a:pPr algn="ctr">
              <a:buNone/>
            </a:pPr>
            <a:r>
              <a:rPr lang="el-GR" sz="3000" cap="small" dirty="0" smtClean="0">
                <a:solidFill>
                  <a:srgbClr val="575F6D"/>
                </a:solidFill>
                <a:ea typeface="+mj-ea"/>
                <a:cs typeface="+mj-cs"/>
              </a:rPr>
              <a:t>18</a:t>
            </a:r>
            <a:r>
              <a:rPr lang="el-GR" sz="3000" cap="small" baseline="30000" dirty="0" smtClean="0">
                <a:solidFill>
                  <a:srgbClr val="575F6D"/>
                </a:solidFill>
                <a:ea typeface="+mj-ea"/>
                <a:cs typeface="+mj-cs"/>
              </a:rPr>
              <a:t>ος</a:t>
            </a:r>
            <a:r>
              <a:rPr lang="el-GR" sz="3000" cap="small" dirty="0" smtClean="0">
                <a:solidFill>
                  <a:srgbClr val="575F6D"/>
                </a:solidFill>
                <a:ea typeface="+mj-ea"/>
                <a:cs typeface="+mj-cs"/>
              </a:rPr>
              <a:t> </a:t>
            </a:r>
            <a:r>
              <a:rPr lang="el-GR" sz="3000" cap="small" dirty="0" err="1" smtClean="0">
                <a:solidFill>
                  <a:srgbClr val="575F6D"/>
                </a:solidFill>
                <a:ea typeface="+mj-ea"/>
                <a:cs typeface="+mj-cs"/>
              </a:rPr>
              <a:t>αιωνασ</a:t>
            </a:r>
            <a:endParaRPr lang="el-GR" dirty="0" smtClean="0"/>
          </a:p>
          <a:p>
            <a:pPr marL="0" indent="0" algn="just">
              <a:buNone/>
            </a:pPr>
            <a:r>
              <a:rPr lang="el-GR" sz="2000" dirty="0" smtClean="0"/>
              <a:t>Η περίοδος του 18</a:t>
            </a:r>
            <a:r>
              <a:rPr lang="el-GR" sz="2000" baseline="30000" dirty="0" smtClean="0"/>
              <a:t>ου</a:t>
            </a:r>
            <a:r>
              <a:rPr lang="el-GR" sz="2000" dirty="0" smtClean="0"/>
              <a:t> αιώνα χαρακτηρίζεται από υπερβολή. Πρότυπο των γυναικών ήταν η </a:t>
            </a:r>
            <a:r>
              <a:rPr lang="en-US" sz="2000" dirty="0" smtClean="0"/>
              <a:t>Madam Pompadour.</a:t>
            </a:r>
            <a:endParaRPr lang="el-GR" sz="2000" dirty="0" smtClean="0"/>
          </a:p>
        </p:txBody>
      </p:sp>
      <p:sp>
        <p:nvSpPr>
          <p:cNvPr id="5" name="4 - Θέση περιεχομένου"/>
          <p:cNvSpPr>
            <a:spLocks noGrp="1"/>
          </p:cNvSpPr>
          <p:nvPr>
            <p:ph sz="quarter" idx="2"/>
          </p:nvPr>
        </p:nvSpPr>
        <p:spPr>
          <a:xfrm>
            <a:off x="467544" y="3068960"/>
            <a:ext cx="3657600" cy="3240360"/>
          </a:xfrm>
        </p:spPr>
        <p:txBody>
          <a:bodyPr>
            <a:normAutofit/>
          </a:bodyPr>
          <a:lstStyle/>
          <a:p>
            <a:pPr lvl="0" algn="just">
              <a:buClr>
                <a:srgbClr val="FE8637"/>
              </a:buClr>
              <a:buFont typeface="Wingdings" pitchFamily="2" charset="2"/>
              <a:buChar char="Ø"/>
            </a:pPr>
            <a:r>
              <a:rPr lang="el-GR" sz="2000" dirty="0" smtClean="0">
                <a:solidFill>
                  <a:prstClr val="black"/>
                </a:solidFill>
              </a:rPr>
              <a:t>Το δέρμα καλυπτόταν από παχύ στρώμα λευκής κρέμας</a:t>
            </a:r>
            <a:r>
              <a:rPr lang="en-US" sz="2000" dirty="0" smtClean="0">
                <a:solidFill>
                  <a:prstClr val="black"/>
                </a:solidFill>
              </a:rPr>
              <a:t>.</a:t>
            </a:r>
          </a:p>
          <a:p>
            <a:pPr lvl="0" algn="just">
              <a:buClr>
                <a:srgbClr val="FE8637"/>
              </a:buClr>
              <a:buFont typeface="Wingdings" pitchFamily="2" charset="2"/>
              <a:buChar char="Ø"/>
            </a:pPr>
            <a:r>
              <a:rPr lang="el-GR" sz="2000" dirty="0" smtClean="0">
                <a:solidFill>
                  <a:prstClr val="black"/>
                </a:solidFill>
              </a:rPr>
              <a:t>Τα μάγουλα και τα χείλη βάφονταν έντονα κόκκινα.</a:t>
            </a:r>
          </a:p>
          <a:p>
            <a:pPr lvl="0" algn="just">
              <a:buClr>
                <a:srgbClr val="FE8637"/>
              </a:buClr>
              <a:buFont typeface="Wingdings" pitchFamily="2" charset="2"/>
              <a:buChar char="Ø"/>
            </a:pPr>
            <a:r>
              <a:rPr lang="el-GR" sz="2000" dirty="0" smtClean="0">
                <a:solidFill>
                  <a:prstClr val="black"/>
                </a:solidFill>
              </a:rPr>
              <a:t>Τα φρύδια ήταν φυσικά.</a:t>
            </a:r>
          </a:p>
          <a:p>
            <a:pPr lvl="0" algn="just">
              <a:buClr>
                <a:srgbClr val="FE8637"/>
              </a:buClr>
              <a:buFont typeface="Wingdings" pitchFamily="2" charset="2"/>
              <a:buChar char="Ø"/>
            </a:pPr>
            <a:r>
              <a:rPr lang="el-GR" sz="2000" dirty="0" smtClean="0">
                <a:solidFill>
                  <a:prstClr val="black"/>
                </a:solidFill>
              </a:rPr>
              <a:t>Άντρες και γυναίκες φορούσαν περούκες και περίτεχνα ρούχα.</a:t>
            </a:r>
          </a:p>
          <a:p>
            <a:endParaRPr lang="el-GR" dirty="0"/>
          </a:p>
        </p:txBody>
      </p:sp>
      <p:pic>
        <p:nvPicPr>
          <p:cNvPr id="4" name="3 - Εικόνα" descr="Pompadour-Wallace-Collection.png"/>
          <p:cNvPicPr>
            <a:picLocks noChangeAspect="1"/>
          </p:cNvPicPr>
          <p:nvPr/>
        </p:nvPicPr>
        <p:blipFill>
          <a:blip r:embed="rId2" cstate="print"/>
          <a:stretch>
            <a:fillRect/>
          </a:stretch>
        </p:blipFill>
        <p:spPr>
          <a:xfrm>
            <a:off x="4644008" y="3284984"/>
            <a:ext cx="4064209" cy="30608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smtClean="0"/>
              <a:t>19</a:t>
            </a:r>
            <a:r>
              <a:rPr lang="el-GR" baseline="30000" dirty="0" smtClean="0"/>
              <a:t>ος</a:t>
            </a:r>
            <a:r>
              <a:rPr lang="el-GR" dirty="0" smtClean="0"/>
              <a:t> </a:t>
            </a:r>
            <a:r>
              <a:rPr lang="el-GR" dirty="0" err="1" smtClean="0"/>
              <a:t>αιωνασ</a:t>
            </a:r>
            <a:endParaRPr lang="el-GR" dirty="0"/>
          </a:p>
        </p:txBody>
      </p:sp>
      <p:sp>
        <p:nvSpPr>
          <p:cNvPr id="5" name="4 - Θέση περιεχομένου"/>
          <p:cNvSpPr>
            <a:spLocks noGrp="1"/>
          </p:cNvSpPr>
          <p:nvPr>
            <p:ph sz="quarter" idx="1"/>
          </p:nvPr>
        </p:nvSpPr>
        <p:spPr>
          <a:xfrm>
            <a:off x="467544" y="836712"/>
            <a:ext cx="7467600" cy="2880320"/>
          </a:xfrm>
        </p:spPr>
        <p:txBody>
          <a:bodyPr/>
          <a:lstStyle/>
          <a:p>
            <a:pPr algn="just">
              <a:buFont typeface="Wingdings" pitchFamily="2" charset="2"/>
              <a:buChar char="Ø"/>
            </a:pPr>
            <a:r>
              <a:rPr lang="el-GR" sz="2000" dirty="0" smtClean="0"/>
              <a:t>Ο 19</a:t>
            </a:r>
            <a:r>
              <a:rPr lang="el-GR" sz="2000" baseline="30000" dirty="0" smtClean="0"/>
              <a:t>ος</a:t>
            </a:r>
            <a:r>
              <a:rPr lang="el-GR" sz="2000" dirty="0" smtClean="0"/>
              <a:t> αιώνας σχετίζεται με τη βασίλισσα Βικτόρια της Αγγλίας. Κυριαρχεί ο ρομαντισμός και το έντονο μακιγιάζ δεν είναι αποδεκτό.</a:t>
            </a:r>
          </a:p>
          <a:p>
            <a:pPr algn="just">
              <a:buFont typeface="Wingdings" pitchFamily="2" charset="2"/>
              <a:buChar char="Ø"/>
            </a:pPr>
            <a:r>
              <a:rPr lang="el-GR" sz="2000" dirty="0" smtClean="0"/>
              <a:t>Το μόνο χαρακτηριστικό που τόνιζαν είναι τα μάτια με περίγραμμα.</a:t>
            </a:r>
          </a:p>
          <a:p>
            <a:pPr algn="just">
              <a:buFont typeface="Wingdings" pitchFamily="2" charset="2"/>
              <a:buChar char="Ø"/>
            </a:pPr>
            <a:r>
              <a:rPr lang="el-GR" sz="2000" dirty="0" smtClean="0"/>
              <a:t>Τα φρύδια δεν αποτριχώνονταν καθόλου, ήταν παχιά και πολλές φορές τονίζονταν περισσότερο.</a:t>
            </a:r>
          </a:p>
          <a:p>
            <a:pPr algn="just">
              <a:buFont typeface="Wingdings" pitchFamily="2" charset="2"/>
              <a:buChar char="Ø"/>
            </a:pPr>
            <a:r>
              <a:rPr lang="el-GR" sz="2000" dirty="0" smtClean="0"/>
              <a:t>Στα μάγουλα και τα χείλη δεν χρησιμοποιούσαν χρώμα.</a:t>
            </a:r>
          </a:p>
          <a:p>
            <a:pPr>
              <a:buFont typeface="Wingdings" pitchFamily="2" charset="2"/>
              <a:buChar char="Ø"/>
            </a:pPr>
            <a:endParaRPr lang="el-GR" dirty="0"/>
          </a:p>
        </p:txBody>
      </p:sp>
      <p:pic>
        <p:nvPicPr>
          <p:cNvPr id="6" name="5 - Εικόνα" descr="027c9302-0603-458d-ac13-414b5a40523c.jpg"/>
          <p:cNvPicPr>
            <a:picLocks noChangeAspect="1"/>
          </p:cNvPicPr>
          <p:nvPr/>
        </p:nvPicPr>
        <p:blipFill>
          <a:blip r:embed="rId2" cstate="print"/>
          <a:stretch>
            <a:fillRect/>
          </a:stretch>
        </p:blipFill>
        <p:spPr>
          <a:xfrm>
            <a:off x="2195736" y="3861048"/>
            <a:ext cx="4788024" cy="26932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ασια</a:t>
            </a:r>
            <a:endParaRPr lang="el-GR" dirty="0"/>
          </a:p>
        </p:txBody>
      </p:sp>
      <p:sp>
        <p:nvSpPr>
          <p:cNvPr id="3" name="2 - Θέση περιεχομένου"/>
          <p:cNvSpPr>
            <a:spLocks noGrp="1"/>
          </p:cNvSpPr>
          <p:nvPr>
            <p:ph sz="quarter" idx="1"/>
          </p:nvPr>
        </p:nvSpPr>
        <p:spPr>
          <a:xfrm>
            <a:off x="539552" y="1484784"/>
            <a:ext cx="3657600" cy="4572000"/>
          </a:xfrm>
        </p:spPr>
        <p:txBody>
          <a:bodyPr>
            <a:normAutofit/>
          </a:bodyPr>
          <a:lstStyle/>
          <a:p>
            <a:pPr algn="just">
              <a:buFont typeface="Wingdings" pitchFamily="2" charset="2"/>
              <a:buChar char="Ø"/>
            </a:pPr>
            <a:r>
              <a:rPr lang="el-GR" sz="2000" dirty="0" smtClean="0"/>
              <a:t>Στα μάγουλα και το μέτωπο άπλωναν κόκκινο χρώμα σαν ένδειξη υγείας.</a:t>
            </a:r>
          </a:p>
          <a:p>
            <a:pPr algn="just">
              <a:buFont typeface="Wingdings" pitchFamily="2" charset="2"/>
              <a:buChar char="Ø"/>
            </a:pPr>
            <a:r>
              <a:rPr lang="el-GR" sz="2000" dirty="0" smtClean="0"/>
              <a:t>Τα μάτια περιγράφονταν με μαύρο χρώμα.</a:t>
            </a:r>
          </a:p>
          <a:p>
            <a:pPr algn="just">
              <a:buFont typeface="Wingdings" pitchFamily="2" charset="2"/>
              <a:buChar char="Ø"/>
            </a:pPr>
            <a:r>
              <a:rPr lang="el-GR" sz="2000" dirty="0" smtClean="0"/>
              <a:t>Τα φρύδια ήταν λεπτά και ανοδικά.</a:t>
            </a:r>
          </a:p>
          <a:p>
            <a:pPr algn="just">
              <a:buFont typeface="Wingdings" pitchFamily="2" charset="2"/>
              <a:buChar char="Ø"/>
            </a:pPr>
            <a:r>
              <a:rPr lang="el-GR" sz="2000" dirty="0" smtClean="0"/>
              <a:t>Τα χείλη ζωγραφίζονταν κοντά και στρογγυλεμένα.</a:t>
            </a:r>
            <a:endParaRPr lang="el-GR" sz="2000" dirty="0"/>
          </a:p>
        </p:txBody>
      </p:sp>
      <p:sp>
        <p:nvSpPr>
          <p:cNvPr id="5" name="4 - Θέση περιεχομένου"/>
          <p:cNvSpPr>
            <a:spLocks noGrp="1"/>
          </p:cNvSpPr>
          <p:nvPr>
            <p:ph sz="quarter" idx="2"/>
          </p:nvPr>
        </p:nvSpPr>
        <p:spPr>
          <a:xfrm>
            <a:off x="539552" y="764704"/>
            <a:ext cx="7920880" cy="1152128"/>
          </a:xfrm>
        </p:spPr>
        <p:txBody>
          <a:bodyPr>
            <a:normAutofit/>
          </a:bodyPr>
          <a:lstStyle/>
          <a:p>
            <a:pPr lvl="0" algn="just">
              <a:buClr>
                <a:srgbClr val="FE8637"/>
              </a:buClr>
              <a:buFont typeface="Wingdings" pitchFamily="2" charset="2"/>
              <a:buChar char="Ø"/>
            </a:pPr>
            <a:r>
              <a:rPr lang="el-GR" sz="2000" dirty="0" smtClean="0">
                <a:solidFill>
                  <a:prstClr val="black"/>
                </a:solidFill>
              </a:rPr>
              <a:t>Οι Κινέζες και οι </a:t>
            </a:r>
            <a:r>
              <a:rPr lang="el-GR" sz="2000" dirty="0" err="1" smtClean="0">
                <a:solidFill>
                  <a:prstClr val="black"/>
                </a:solidFill>
              </a:rPr>
              <a:t>Ιαπωνέζες</a:t>
            </a:r>
            <a:r>
              <a:rPr lang="el-GR" sz="2000" dirty="0" smtClean="0">
                <a:solidFill>
                  <a:prstClr val="black"/>
                </a:solidFill>
              </a:rPr>
              <a:t> έχουν κίτρινη χροιά δέρματος οπότε το δέρμα βαφόταν άσπρο για να αποκτήσει φωτεινότητα. </a:t>
            </a:r>
          </a:p>
          <a:p>
            <a:endParaRPr lang="el-GR" dirty="0"/>
          </a:p>
        </p:txBody>
      </p:sp>
      <p:pic>
        <p:nvPicPr>
          <p:cNvPr id="4" name="3 - Εικόνα" descr="1-151119202G35Q.jpg"/>
          <p:cNvPicPr>
            <a:picLocks noChangeAspect="1"/>
          </p:cNvPicPr>
          <p:nvPr/>
        </p:nvPicPr>
        <p:blipFill>
          <a:blip r:embed="rId2" cstate="print"/>
          <a:stretch>
            <a:fillRect/>
          </a:stretch>
        </p:blipFill>
        <p:spPr>
          <a:xfrm>
            <a:off x="5148064" y="1772816"/>
            <a:ext cx="3151043" cy="4437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67544" y="188640"/>
            <a:ext cx="7467600" cy="580926"/>
          </a:xfrm>
        </p:spPr>
        <p:txBody>
          <a:bodyPr/>
          <a:lstStyle/>
          <a:p>
            <a:pPr algn="ctr"/>
            <a:r>
              <a:rPr lang="el-GR" dirty="0" err="1" smtClean="0"/>
              <a:t>ινδια</a:t>
            </a:r>
            <a:endParaRPr lang="el-GR" dirty="0"/>
          </a:p>
        </p:txBody>
      </p:sp>
      <p:sp>
        <p:nvSpPr>
          <p:cNvPr id="7" name="6 - Θέση περιεχομένου"/>
          <p:cNvSpPr>
            <a:spLocks noGrp="1"/>
          </p:cNvSpPr>
          <p:nvPr>
            <p:ph sz="quarter" idx="1"/>
          </p:nvPr>
        </p:nvSpPr>
        <p:spPr>
          <a:xfrm>
            <a:off x="467544" y="764704"/>
            <a:ext cx="7467600" cy="4873752"/>
          </a:xfrm>
        </p:spPr>
        <p:txBody>
          <a:bodyPr>
            <a:normAutofit/>
          </a:bodyPr>
          <a:lstStyle/>
          <a:p>
            <a:pPr marL="0" indent="0" algn="just">
              <a:buNone/>
            </a:pPr>
            <a:r>
              <a:rPr lang="el-GR" sz="2000" dirty="0" smtClean="0"/>
              <a:t>Στην </a:t>
            </a:r>
            <a:r>
              <a:rPr lang="el-GR" sz="2000" dirty="0" err="1" smtClean="0"/>
              <a:t>ινδία</a:t>
            </a:r>
            <a:r>
              <a:rPr lang="el-GR" sz="2000" dirty="0" smtClean="0"/>
              <a:t> το χρώμα του δέρματος είναι μελαμψό. Οι γυναίκες τόνιζαν τα μάτια με μαύρο χρώμα, έβαφαν τις βλεφαρίδες και τα φρύδια με </a:t>
            </a:r>
            <a:r>
              <a:rPr lang="el-GR" sz="2000" dirty="0" err="1" smtClean="0"/>
              <a:t>χένα</a:t>
            </a:r>
            <a:r>
              <a:rPr lang="el-GR" sz="2000" dirty="0" smtClean="0"/>
              <a:t> και χρησιμοποιούσαν καστανοκόκκινο χρώμα στα χείλη και τα μάγουλα.</a:t>
            </a:r>
          </a:p>
          <a:p>
            <a:pPr marL="0" indent="0" algn="just">
              <a:buNone/>
            </a:pPr>
            <a:endParaRPr lang="el-GR" sz="2000" dirty="0"/>
          </a:p>
        </p:txBody>
      </p:sp>
      <p:pic>
        <p:nvPicPr>
          <p:cNvPr id="8" name="7 - Εικόνα" descr="Disney-Princesses-Indian-Makeup.jpg"/>
          <p:cNvPicPr>
            <a:picLocks noChangeAspect="1"/>
          </p:cNvPicPr>
          <p:nvPr/>
        </p:nvPicPr>
        <p:blipFill>
          <a:blip r:embed="rId2" cstate="print"/>
          <a:stretch>
            <a:fillRect/>
          </a:stretch>
        </p:blipFill>
        <p:spPr>
          <a:xfrm>
            <a:off x="2699792" y="2708920"/>
            <a:ext cx="3573016" cy="35730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580926"/>
          </a:xfrm>
        </p:spPr>
        <p:txBody>
          <a:bodyPr/>
          <a:lstStyle/>
          <a:p>
            <a:pPr algn="ctr"/>
            <a:r>
              <a:rPr lang="el-GR" dirty="0" err="1" smtClean="0"/>
              <a:t>αμερικη</a:t>
            </a:r>
            <a:endParaRPr lang="el-GR" dirty="0"/>
          </a:p>
        </p:txBody>
      </p:sp>
      <p:sp>
        <p:nvSpPr>
          <p:cNvPr id="3" name="2 - Θέση περιεχομένου"/>
          <p:cNvSpPr>
            <a:spLocks noGrp="1"/>
          </p:cNvSpPr>
          <p:nvPr>
            <p:ph sz="quarter" idx="1"/>
          </p:nvPr>
        </p:nvSpPr>
        <p:spPr>
          <a:xfrm>
            <a:off x="467544" y="836712"/>
            <a:ext cx="7467600" cy="1224136"/>
          </a:xfrm>
        </p:spPr>
        <p:txBody>
          <a:bodyPr>
            <a:normAutofit/>
          </a:bodyPr>
          <a:lstStyle/>
          <a:p>
            <a:pPr marL="0" indent="0" algn="just">
              <a:buNone/>
            </a:pPr>
            <a:r>
              <a:rPr lang="el-GR" sz="2000" dirty="0" smtClean="0"/>
              <a:t>Οι ινδιάνοι έκαναν πολύπλοκα σχέδια σε πρόσωπο και σώμα. Φορούσαν πολύχρωμα στολίδια και οι αρχηγοί στόλιζαν το κεφάλι τους με φτερά.</a:t>
            </a:r>
            <a:endParaRPr lang="el-GR" sz="2000" dirty="0"/>
          </a:p>
        </p:txBody>
      </p:sp>
      <p:pic>
        <p:nvPicPr>
          <p:cNvPr id="4" name="3 - Εικόνα" descr="81d956060164f85de64509f9335b3307--halloween-town-halloween-costumes.jpg"/>
          <p:cNvPicPr>
            <a:picLocks noChangeAspect="1"/>
          </p:cNvPicPr>
          <p:nvPr/>
        </p:nvPicPr>
        <p:blipFill>
          <a:blip r:embed="rId2" cstate="print"/>
          <a:stretch>
            <a:fillRect/>
          </a:stretch>
        </p:blipFill>
        <p:spPr>
          <a:xfrm>
            <a:off x="2555776" y="2204864"/>
            <a:ext cx="4128120" cy="4128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συγχρονη</a:t>
            </a:r>
            <a:r>
              <a:rPr lang="el-GR" dirty="0" smtClean="0"/>
              <a:t> </a:t>
            </a:r>
            <a:r>
              <a:rPr lang="el-GR" dirty="0" err="1" smtClean="0"/>
              <a:t>εποχη</a:t>
            </a:r>
            <a:endParaRPr lang="el-GR" dirty="0"/>
          </a:p>
        </p:txBody>
      </p:sp>
      <p:sp>
        <p:nvSpPr>
          <p:cNvPr id="3" name="2 - Θέση περιεχομένου"/>
          <p:cNvSpPr>
            <a:spLocks noGrp="1"/>
          </p:cNvSpPr>
          <p:nvPr>
            <p:ph sz="quarter" idx="1"/>
          </p:nvPr>
        </p:nvSpPr>
        <p:spPr>
          <a:xfrm>
            <a:off x="467544" y="764704"/>
            <a:ext cx="7467600" cy="1512168"/>
          </a:xfrm>
        </p:spPr>
        <p:txBody>
          <a:bodyPr>
            <a:normAutofit/>
          </a:bodyPr>
          <a:lstStyle/>
          <a:p>
            <a:pPr marL="0" indent="0" algn="just">
              <a:buNone/>
            </a:pPr>
            <a:r>
              <a:rPr lang="el-GR" sz="2000" dirty="0" smtClean="0"/>
              <a:t>Η σύγχρονη εποχή χαρακτηρίζεται από μεγάλες αλλαγές. Η τηλεόραση, ο κινηματογράφος και τα περιοδικά δημιουργούν τη μόδα. Κάθε δεκαετία έχει το δικό της στυλ.</a:t>
            </a:r>
            <a:endParaRPr lang="el-GR" sz="2000" dirty="0"/>
          </a:p>
        </p:txBody>
      </p:sp>
      <p:pic>
        <p:nvPicPr>
          <p:cNvPr id="4" name="3 - Εικόνα" descr="fb8ed6d05797ae13ea68cea52c2ca2c6--gorgeous-makeup-pretty-makeup.jpg"/>
          <p:cNvPicPr>
            <a:picLocks noChangeAspect="1"/>
          </p:cNvPicPr>
          <p:nvPr/>
        </p:nvPicPr>
        <p:blipFill>
          <a:blip r:embed="rId2" cstate="print"/>
          <a:stretch>
            <a:fillRect/>
          </a:stretch>
        </p:blipFill>
        <p:spPr>
          <a:xfrm>
            <a:off x="1043608" y="2708920"/>
            <a:ext cx="3096344" cy="3096344"/>
          </a:xfrm>
          <a:prstGeom prst="rect">
            <a:avLst/>
          </a:prstGeom>
        </p:spPr>
      </p:pic>
      <p:pic>
        <p:nvPicPr>
          <p:cNvPr id="6" name="5 - Εικόνα" descr="1bf4ab86c3b1bda4f90d3ccbcef0cb78--soft-wedding-makeup-wedding-hair.jpg"/>
          <p:cNvPicPr>
            <a:picLocks noChangeAspect="1"/>
          </p:cNvPicPr>
          <p:nvPr/>
        </p:nvPicPr>
        <p:blipFill>
          <a:blip r:embed="rId3" cstate="print"/>
          <a:stretch>
            <a:fillRect/>
          </a:stretch>
        </p:blipFill>
        <p:spPr>
          <a:xfrm>
            <a:off x="5076056" y="2708920"/>
            <a:ext cx="2935737" cy="38898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580926"/>
          </a:xfrm>
        </p:spPr>
        <p:txBody>
          <a:bodyPr/>
          <a:lstStyle/>
          <a:p>
            <a:pPr algn="ctr"/>
            <a:r>
              <a:rPr lang="el-GR" dirty="0" err="1" smtClean="0"/>
              <a:t>ορισμοσ</a:t>
            </a:r>
            <a:endParaRPr lang="el-GR" dirty="0"/>
          </a:p>
        </p:txBody>
      </p:sp>
      <p:sp>
        <p:nvSpPr>
          <p:cNvPr id="3" name="2 - Θέση περιεχομένου"/>
          <p:cNvSpPr>
            <a:spLocks noGrp="1"/>
          </p:cNvSpPr>
          <p:nvPr>
            <p:ph sz="quarter" idx="1"/>
          </p:nvPr>
        </p:nvSpPr>
        <p:spPr>
          <a:xfrm>
            <a:off x="539552" y="908720"/>
            <a:ext cx="7467600" cy="4608512"/>
          </a:xfrm>
        </p:spPr>
        <p:txBody>
          <a:bodyPr>
            <a:normAutofit/>
          </a:bodyPr>
          <a:lstStyle/>
          <a:p>
            <a:pPr algn="just">
              <a:buFont typeface="Wingdings" pitchFamily="2" charset="2"/>
              <a:buChar char="Ø"/>
            </a:pPr>
            <a:r>
              <a:rPr lang="el-GR" sz="2000" dirty="0" smtClean="0"/>
              <a:t>Το μακιγιάζ είναι μια τεχνική που έχει ως σκοπό με τη βοήθεια διαφόρων καλλυντικών προϊόντων να μεταβάλλει την όψη του προσώπου και του σώματος.</a:t>
            </a:r>
          </a:p>
          <a:p>
            <a:pPr algn="just">
              <a:buFont typeface="Wingdings" pitchFamily="2" charset="2"/>
              <a:buChar char="Ø"/>
            </a:pPr>
            <a:r>
              <a:rPr lang="el-GR" sz="2000" dirty="0" smtClean="0"/>
              <a:t>Ο όρος </a:t>
            </a:r>
            <a:r>
              <a:rPr lang="en-US" sz="2000" b="1" dirty="0" smtClean="0"/>
              <a:t>maquillage</a:t>
            </a:r>
            <a:r>
              <a:rPr lang="en-US" sz="2000" dirty="0" smtClean="0"/>
              <a:t> </a:t>
            </a:r>
            <a:r>
              <a:rPr lang="el-GR" sz="2000" dirty="0" smtClean="0"/>
              <a:t>είναι γαλλικός και επικρατεί διεθνώς.</a:t>
            </a:r>
          </a:p>
          <a:p>
            <a:pPr algn="just">
              <a:buFont typeface="Wingdings" pitchFamily="2" charset="2"/>
              <a:buChar char="Ø"/>
            </a:pPr>
            <a:r>
              <a:rPr lang="el-GR" sz="2000" dirty="0" smtClean="0"/>
              <a:t>Ο αγγλικός όρος είναι </a:t>
            </a:r>
            <a:r>
              <a:rPr lang="en-US" sz="2000" b="1" dirty="0" smtClean="0"/>
              <a:t>make up</a:t>
            </a:r>
            <a:r>
              <a:rPr lang="el-GR" sz="2000" dirty="0" smtClean="0"/>
              <a:t>.</a:t>
            </a:r>
            <a:endParaRPr lang="en-US" sz="2000" dirty="0" smtClean="0"/>
          </a:p>
          <a:p>
            <a:pPr algn="just">
              <a:buFont typeface="Wingdings" pitchFamily="2" charset="2"/>
              <a:buChar char="Ø"/>
            </a:pPr>
            <a:r>
              <a:rPr lang="el-GR" sz="2000" dirty="0" smtClean="0"/>
              <a:t>Στα ελληνικά η τεχνική λέγεται </a:t>
            </a:r>
            <a:r>
              <a:rPr lang="el-GR" sz="2000" b="1" dirty="0" smtClean="0"/>
              <a:t>ψιμυθίωση</a:t>
            </a:r>
            <a:r>
              <a:rPr lang="el-GR" sz="2000" dirty="0" smtClean="0"/>
              <a:t> και προέρχεται από τη λέξη ψιμύθιο (η λευκή σκόνη ανθρακικού μολύβδου που τοποθετούσαν οι αρχαίες Ελληνίδες στο δέρμα τους για να γίνει πιο φωτεινό).</a:t>
            </a:r>
          </a:p>
          <a:p>
            <a:pPr algn="just">
              <a:buFont typeface="Wingdings" pitchFamily="2" charset="2"/>
              <a:buChar char="Ø"/>
            </a:pPr>
            <a:r>
              <a:rPr lang="el-GR" sz="2000" dirty="0" smtClean="0"/>
              <a:t>Ο επαγγελματίας που εφαρμόζει το μακιγιάζ λέγεται μακιγιέρ-</a:t>
            </a:r>
            <a:r>
              <a:rPr lang="el-GR" sz="2000" dirty="0" err="1" smtClean="0"/>
              <a:t>έζ</a:t>
            </a:r>
            <a:r>
              <a:rPr lang="el-GR" sz="2000" dirty="0" smtClean="0"/>
              <a:t>, </a:t>
            </a:r>
            <a:r>
              <a:rPr lang="en-US" sz="2000" dirty="0" smtClean="0"/>
              <a:t>make up artist </a:t>
            </a:r>
            <a:r>
              <a:rPr lang="el-GR" sz="2000" dirty="0" smtClean="0"/>
              <a:t>ή </a:t>
            </a:r>
            <a:r>
              <a:rPr lang="el-GR" sz="2000" dirty="0" err="1" smtClean="0"/>
              <a:t>ψιμυθιολόγος</a:t>
            </a:r>
            <a:r>
              <a:rPr lang="el-GR" sz="2000" dirty="0" smtClean="0"/>
              <a:t>.</a:t>
            </a:r>
          </a:p>
          <a:p>
            <a:pPr algn="just">
              <a:buFont typeface="Wingdings" pitchFamily="2" charset="2"/>
              <a:buChar char="Ø"/>
            </a:pPr>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Κατηγοριεσ</a:t>
            </a:r>
            <a:r>
              <a:rPr lang="el-GR" dirty="0" smtClean="0"/>
              <a:t> </a:t>
            </a:r>
            <a:r>
              <a:rPr lang="el-GR" dirty="0" err="1" smtClean="0"/>
              <a:t>μακιγιαζ</a:t>
            </a:r>
            <a:endParaRPr lang="el-GR" dirty="0"/>
          </a:p>
        </p:txBody>
      </p:sp>
      <p:sp>
        <p:nvSpPr>
          <p:cNvPr id="3" name="2 - Θέση περιεχομένου"/>
          <p:cNvSpPr>
            <a:spLocks noGrp="1"/>
          </p:cNvSpPr>
          <p:nvPr>
            <p:ph sz="quarter" idx="1"/>
          </p:nvPr>
        </p:nvSpPr>
        <p:spPr>
          <a:xfrm>
            <a:off x="467544" y="764704"/>
            <a:ext cx="7467600" cy="5040560"/>
          </a:xfrm>
        </p:spPr>
        <p:txBody>
          <a:bodyPr>
            <a:normAutofit/>
          </a:bodyPr>
          <a:lstStyle/>
          <a:p>
            <a:pPr>
              <a:buNone/>
            </a:pPr>
            <a:r>
              <a:rPr lang="el-GR" sz="2000" dirty="0" smtClean="0"/>
              <a:t>Υπάρχουν 2 κατηγορίες μακιγιάζ</a:t>
            </a:r>
            <a:r>
              <a:rPr lang="en-US" sz="2000" dirty="0" smtClean="0"/>
              <a:t>:</a:t>
            </a:r>
          </a:p>
          <a:p>
            <a:pPr algn="just">
              <a:buFont typeface="Wingdings" pitchFamily="2" charset="2"/>
              <a:buChar char="Ø"/>
            </a:pPr>
            <a:r>
              <a:rPr lang="el-GR" sz="2000" b="1" dirty="0" smtClean="0"/>
              <a:t>Το αισθητικό μακιγιάζ </a:t>
            </a:r>
            <a:r>
              <a:rPr lang="el-GR" sz="2000" dirty="0" smtClean="0"/>
              <a:t>που έχει ως σκοπό να αναδείξει τα όμορφα χαρακτηριστικά του προσώπου και ταυτόχρονα να καλύψει τις ατέλειες. Για να είναι πετυχημένο λαμβάνονται υπόψη</a:t>
            </a:r>
            <a:r>
              <a:rPr lang="en-US" sz="2000" dirty="0" smtClean="0"/>
              <a:t>:</a:t>
            </a:r>
          </a:p>
          <a:p>
            <a:pPr lvl="1" algn="just">
              <a:buFont typeface="Courier New" pitchFamily="49" charset="0"/>
              <a:buChar char="o"/>
            </a:pPr>
            <a:r>
              <a:rPr lang="el-GR" sz="2000" dirty="0" smtClean="0"/>
              <a:t> η προσωπικότητα του ατόμου</a:t>
            </a:r>
            <a:endParaRPr lang="en-US" sz="2000" dirty="0" smtClean="0"/>
          </a:p>
          <a:p>
            <a:pPr lvl="1" algn="just">
              <a:buFont typeface="Courier New" pitchFamily="49" charset="0"/>
              <a:buChar char="o"/>
            </a:pPr>
            <a:r>
              <a:rPr lang="el-GR" sz="2000" dirty="0" smtClean="0"/>
              <a:t>η ηλικία</a:t>
            </a:r>
            <a:endParaRPr lang="en-US" sz="2000" dirty="0" smtClean="0"/>
          </a:p>
          <a:p>
            <a:pPr lvl="1" algn="just">
              <a:buFont typeface="Courier New" pitchFamily="49" charset="0"/>
              <a:buChar char="o"/>
            </a:pPr>
            <a:r>
              <a:rPr lang="el-GR" sz="2000" dirty="0" smtClean="0"/>
              <a:t>το ντύσιμο</a:t>
            </a:r>
            <a:endParaRPr lang="en-US" sz="2000" dirty="0" smtClean="0"/>
          </a:p>
          <a:p>
            <a:pPr lvl="1" algn="just">
              <a:buFont typeface="Courier New" pitchFamily="49" charset="0"/>
              <a:buChar char="o"/>
            </a:pPr>
            <a:r>
              <a:rPr lang="el-GR" sz="2000" dirty="0" smtClean="0"/>
              <a:t>η ώρα της ημέρας</a:t>
            </a:r>
            <a:endParaRPr lang="en-US" sz="2000" dirty="0" smtClean="0"/>
          </a:p>
          <a:p>
            <a:pPr lvl="1" algn="just">
              <a:buFont typeface="Courier New" pitchFamily="49" charset="0"/>
              <a:buChar char="o"/>
            </a:pPr>
            <a:r>
              <a:rPr lang="el-GR" sz="2000" dirty="0" smtClean="0"/>
              <a:t>και η μόδα.</a:t>
            </a:r>
          </a:p>
          <a:p>
            <a:pPr algn="just">
              <a:buFont typeface="Wingdings" pitchFamily="2" charset="2"/>
              <a:buChar char="Ø"/>
            </a:pPr>
            <a:r>
              <a:rPr lang="el-GR" sz="2000" b="1" dirty="0" smtClean="0"/>
              <a:t>Το επαγγελματικό μακιγιάζ </a:t>
            </a:r>
            <a:r>
              <a:rPr lang="el-GR" sz="2000" dirty="0" smtClean="0"/>
              <a:t>που έχει ως σκοπό να προσαρμόσει την εμφάνιση των ηθοποιών στο ρόλο που υποδύονται. Πολλές φορές το πρόσωπο και το σώμα </a:t>
            </a:r>
            <a:r>
              <a:rPr lang="el-GR" sz="2000" dirty="0" err="1" smtClean="0"/>
              <a:t>παραμορφώνοται</a:t>
            </a:r>
            <a:r>
              <a:rPr lang="el-GR" sz="2000" dirty="0" smtClean="0"/>
              <a:t> με τη χρήση ειδικών προϊόντων.</a:t>
            </a:r>
            <a:endParaRPr 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οταν</a:t>
            </a:r>
            <a:r>
              <a:rPr lang="el-GR" dirty="0" smtClean="0"/>
              <a:t> οι </a:t>
            </a:r>
            <a:r>
              <a:rPr lang="el-GR" dirty="0" err="1" smtClean="0"/>
              <a:t>αισθητικοι</a:t>
            </a:r>
            <a:r>
              <a:rPr lang="el-GR" dirty="0" smtClean="0"/>
              <a:t> </a:t>
            </a:r>
            <a:r>
              <a:rPr lang="el-GR" dirty="0" err="1" smtClean="0"/>
              <a:t>κανουν</a:t>
            </a:r>
            <a:r>
              <a:rPr lang="el-GR" dirty="0" smtClean="0"/>
              <a:t> </a:t>
            </a:r>
            <a:r>
              <a:rPr lang="el-GR" dirty="0" err="1" smtClean="0"/>
              <a:t>θαυματα</a:t>
            </a:r>
            <a:r>
              <a:rPr lang="el-GR" dirty="0" smtClean="0"/>
              <a:t>…</a:t>
            </a:r>
            <a:endParaRPr lang="el-GR" dirty="0"/>
          </a:p>
        </p:txBody>
      </p:sp>
      <p:pic>
        <p:nvPicPr>
          <p:cNvPr id="4" name="3 - Θέση περιεχομένου" descr="apotelesmata-makigiaz-aggouria.net_.jpg"/>
          <p:cNvPicPr>
            <a:picLocks noGrp="1" noChangeAspect="1"/>
          </p:cNvPicPr>
          <p:nvPr>
            <p:ph sz="quarter" idx="1"/>
          </p:nvPr>
        </p:nvPicPr>
        <p:blipFill>
          <a:blip r:embed="rId3" cstate="print"/>
          <a:stretch>
            <a:fillRect/>
          </a:stretch>
        </p:blipFill>
        <p:spPr>
          <a:xfrm>
            <a:off x="539552" y="980728"/>
            <a:ext cx="3012531" cy="2880320"/>
          </a:xfrm>
        </p:spPr>
      </p:pic>
      <p:pic>
        <p:nvPicPr>
          <p:cNvPr id="5" name="4 - Εικόνα" descr="hqdefault.jpg"/>
          <p:cNvPicPr>
            <a:picLocks noChangeAspect="1"/>
          </p:cNvPicPr>
          <p:nvPr/>
        </p:nvPicPr>
        <p:blipFill>
          <a:blip r:embed="rId4" cstate="print"/>
          <a:stretch>
            <a:fillRect/>
          </a:stretch>
        </p:blipFill>
        <p:spPr>
          <a:xfrm>
            <a:off x="4283968" y="980728"/>
            <a:ext cx="3552395" cy="2664296"/>
          </a:xfrm>
          <a:prstGeom prst="rect">
            <a:avLst/>
          </a:prstGeom>
        </p:spPr>
      </p:pic>
      <p:pic>
        <p:nvPicPr>
          <p:cNvPr id="6" name="5 - Εικόνα" descr="hqdefault1.jpg"/>
          <p:cNvPicPr>
            <a:picLocks noChangeAspect="1"/>
          </p:cNvPicPr>
          <p:nvPr/>
        </p:nvPicPr>
        <p:blipFill>
          <a:blip r:embed="rId5" cstate="print"/>
          <a:stretch>
            <a:fillRect/>
          </a:stretch>
        </p:blipFill>
        <p:spPr>
          <a:xfrm>
            <a:off x="395536" y="3933056"/>
            <a:ext cx="3648405" cy="2736304"/>
          </a:xfrm>
          <a:prstGeom prst="rect">
            <a:avLst/>
          </a:prstGeom>
        </p:spPr>
      </p:pic>
      <p:pic>
        <p:nvPicPr>
          <p:cNvPr id="7" name="6 - Εικόνα" descr="power-of-makeup-a-08.jpg"/>
          <p:cNvPicPr>
            <a:picLocks noChangeAspect="1"/>
          </p:cNvPicPr>
          <p:nvPr/>
        </p:nvPicPr>
        <p:blipFill>
          <a:blip r:embed="rId6" cstate="print"/>
          <a:stretch>
            <a:fillRect/>
          </a:stretch>
        </p:blipFill>
        <p:spPr>
          <a:xfrm>
            <a:off x="5004048" y="3789040"/>
            <a:ext cx="3672408" cy="28705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188640"/>
            <a:ext cx="7467600" cy="580926"/>
          </a:xfrm>
        </p:spPr>
        <p:txBody>
          <a:bodyPr>
            <a:normAutofit fontScale="90000"/>
          </a:bodyPr>
          <a:lstStyle/>
          <a:p>
            <a:pPr algn="ctr"/>
            <a:r>
              <a:rPr lang="el-GR" dirty="0" err="1" smtClean="0"/>
              <a:t>Μακιγιαζ</a:t>
            </a:r>
            <a:r>
              <a:rPr lang="el-GR" dirty="0" smtClean="0"/>
              <a:t> </a:t>
            </a:r>
            <a:r>
              <a:rPr lang="el-GR" dirty="0" err="1" smtClean="0"/>
              <a:t>οχι</a:t>
            </a:r>
            <a:r>
              <a:rPr lang="el-GR" dirty="0" smtClean="0"/>
              <a:t> </a:t>
            </a:r>
            <a:r>
              <a:rPr lang="el-GR" dirty="0" err="1" smtClean="0"/>
              <a:t>τοσο</a:t>
            </a:r>
            <a:r>
              <a:rPr lang="el-GR" dirty="0" smtClean="0"/>
              <a:t> </a:t>
            </a:r>
            <a:r>
              <a:rPr lang="el-GR" dirty="0" err="1" smtClean="0"/>
              <a:t>ομορφα</a:t>
            </a:r>
            <a:r>
              <a:rPr lang="el-GR" dirty="0" smtClean="0"/>
              <a:t> </a:t>
            </a:r>
            <a:r>
              <a:rPr lang="el-GR" dirty="0" err="1" smtClean="0"/>
              <a:t>αλλα</a:t>
            </a:r>
            <a:r>
              <a:rPr lang="el-GR" dirty="0" smtClean="0"/>
              <a:t> </a:t>
            </a:r>
            <a:r>
              <a:rPr lang="el-GR" dirty="0" err="1" smtClean="0"/>
              <a:t>σιγουρα</a:t>
            </a:r>
            <a:r>
              <a:rPr lang="el-GR" dirty="0" smtClean="0"/>
              <a:t> </a:t>
            </a:r>
            <a:r>
              <a:rPr lang="el-GR" dirty="0" err="1" smtClean="0"/>
              <a:t>εντυπωσιακα</a:t>
            </a:r>
            <a:r>
              <a:rPr lang="el-GR" dirty="0" smtClean="0"/>
              <a:t>!!</a:t>
            </a:r>
            <a:endParaRPr lang="el-GR" dirty="0"/>
          </a:p>
        </p:txBody>
      </p:sp>
      <p:pic>
        <p:nvPicPr>
          <p:cNvPr id="6" name="5 - Θέση περιεχομένου" descr="1jLYDUm.jpg"/>
          <p:cNvPicPr>
            <a:picLocks noGrp="1" noChangeAspect="1"/>
          </p:cNvPicPr>
          <p:nvPr>
            <p:ph sz="quarter" idx="1"/>
          </p:nvPr>
        </p:nvPicPr>
        <p:blipFill>
          <a:blip r:embed="rId2" cstate="print"/>
          <a:stretch>
            <a:fillRect/>
          </a:stretch>
        </p:blipFill>
        <p:spPr>
          <a:xfrm>
            <a:off x="683568" y="836712"/>
            <a:ext cx="2817576" cy="2809362"/>
          </a:xfrm>
        </p:spPr>
      </p:pic>
      <p:pic>
        <p:nvPicPr>
          <p:cNvPr id="8" name="7 - Εικόνα" descr="maxresdefault.jpg"/>
          <p:cNvPicPr>
            <a:picLocks noChangeAspect="1"/>
          </p:cNvPicPr>
          <p:nvPr/>
        </p:nvPicPr>
        <p:blipFill>
          <a:blip r:embed="rId3" cstate="print"/>
          <a:stretch>
            <a:fillRect/>
          </a:stretch>
        </p:blipFill>
        <p:spPr>
          <a:xfrm>
            <a:off x="3923928" y="908720"/>
            <a:ext cx="4352483" cy="2448272"/>
          </a:xfrm>
          <a:prstGeom prst="rect">
            <a:avLst/>
          </a:prstGeom>
        </p:spPr>
      </p:pic>
      <p:pic>
        <p:nvPicPr>
          <p:cNvPr id="9" name="8 - Εικόνα" descr="c1d60cf5cf5547e3a78eb18eb7aa9dde--wound-makeup-makeup-scars.jpg"/>
          <p:cNvPicPr>
            <a:picLocks noChangeAspect="1"/>
          </p:cNvPicPr>
          <p:nvPr/>
        </p:nvPicPr>
        <p:blipFill>
          <a:blip r:embed="rId4" cstate="print"/>
          <a:stretch>
            <a:fillRect/>
          </a:stretch>
        </p:blipFill>
        <p:spPr>
          <a:xfrm>
            <a:off x="5652120" y="3429000"/>
            <a:ext cx="2430270" cy="3240360"/>
          </a:xfrm>
          <a:prstGeom prst="rect">
            <a:avLst/>
          </a:prstGeom>
        </p:spPr>
      </p:pic>
      <p:pic>
        <p:nvPicPr>
          <p:cNvPr id="10" name="9 - Εικόνα" descr="ششش.jpg"/>
          <p:cNvPicPr>
            <a:picLocks noChangeAspect="1"/>
          </p:cNvPicPr>
          <p:nvPr/>
        </p:nvPicPr>
        <p:blipFill>
          <a:blip r:embed="rId5" cstate="print"/>
          <a:stretch>
            <a:fillRect/>
          </a:stretch>
        </p:blipFill>
        <p:spPr>
          <a:xfrm>
            <a:off x="395536" y="3861048"/>
            <a:ext cx="4897388" cy="26066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652934"/>
          </a:xfrm>
        </p:spPr>
        <p:txBody>
          <a:bodyPr/>
          <a:lstStyle/>
          <a:p>
            <a:pPr algn="ctr"/>
            <a:r>
              <a:rPr lang="el-GR" dirty="0" err="1" smtClean="0"/>
              <a:t>Ιστορια</a:t>
            </a:r>
            <a:r>
              <a:rPr lang="el-GR" dirty="0" smtClean="0"/>
              <a:t> του </a:t>
            </a:r>
            <a:r>
              <a:rPr lang="el-GR" dirty="0" err="1" smtClean="0"/>
              <a:t>μακιγιαζ</a:t>
            </a:r>
            <a:endParaRPr lang="el-GR" dirty="0"/>
          </a:p>
        </p:txBody>
      </p:sp>
      <p:sp>
        <p:nvSpPr>
          <p:cNvPr id="3" name="2 - Θέση περιεχομένου"/>
          <p:cNvSpPr>
            <a:spLocks noGrp="1"/>
          </p:cNvSpPr>
          <p:nvPr>
            <p:ph sz="quarter" idx="1"/>
          </p:nvPr>
        </p:nvSpPr>
        <p:spPr>
          <a:xfrm>
            <a:off x="467544" y="980728"/>
            <a:ext cx="7467600" cy="3312368"/>
          </a:xfrm>
        </p:spPr>
        <p:txBody>
          <a:bodyPr>
            <a:normAutofit/>
          </a:bodyPr>
          <a:lstStyle/>
          <a:p>
            <a:pPr algn="just">
              <a:buFont typeface="Wingdings" pitchFamily="2" charset="2"/>
              <a:buChar char="Ø"/>
            </a:pPr>
            <a:r>
              <a:rPr lang="el-GR" sz="2000" dirty="0" smtClean="0"/>
              <a:t>Το μακιγιάζ ήταν γνωστό από τα αρχαία χρόνια. Οι άνθρωποι πάντα προσπαθούσαν να φαίνονται πιο νέοι, ομορφότεροι και ελκυστικοί.  Εκτός από τη βελτίωση της εμφάνισης το μακιγιάζ μπορεί να γίνεται για λόγους τελετουργικούς, επιβίωσης, ψυχαγωγικούς κτλ.</a:t>
            </a:r>
          </a:p>
          <a:p>
            <a:pPr algn="just">
              <a:buFont typeface="Wingdings" pitchFamily="2" charset="2"/>
              <a:buChar char="Ø"/>
            </a:pPr>
            <a:r>
              <a:rPr lang="el-GR" sz="2000" dirty="0" smtClean="0"/>
              <a:t>Επίσης το μακιγιάζ διαφοροποιείται ανάλογα με την εποχή. Κάτι που το θεωρούσαν ωραίο παλιότερα στις μέρες μας μπορεί να μην είναι αποδεκτό και αντίστροφα.</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πρωτογονοι</a:t>
            </a:r>
            <a:r>
              <a:rPr lang="el-GR" dirty="0" smtClean="0"/>
              <a:t> </a:t>
            </a:r>
            <a:r>
              <a:rPr lang="el-GR" dirty="0" err="1" smtClean="0"/>
              <a:t>λαοι</a:t>
            </a:r>
            <a:endParaRPr lang="el-GR" dirty="0"/>
          </a:p>
        </p:txBody>
      </p:sp>
      <p:sp>
        <p:nvSpPr>
          <p:cNvPr id="3" name="2 - Θέση περιεχομένου"/>
          <p:cNvSpPr>
            <a:spLocks noGrp="1"/>
          </p:cNvSpPr>
          <p:nvPr>
            <p:ph sz="quarter" idx="1"/>
          </p:nvPr>
        </p:nvSpPr>
        <p:spPr>
          <a:xfrm>
            <a:off x="611560" y="836712"/>
            <a:ext cx="7467600" cy="2232248"/>
          </a:xfrm>
        </p:spPr>
        <p:txBody>
          <a:bodyPr>
            <a:normAutofit/>
          </a:bodyPr>
          <a:lstStyle/>
          <a:p>
            <a:pPr algn="just">
              <a:buFont typeface="Wingdings" pitchFamily="2" charset="2"/>
              <a:buChar char="Ø"/>
            </a:pPr>
            <a:r>
              <a:rPr lang="el-GR" sz="2000" dirty="0" smtClean="0"/>
              <a:t>Στους πρωτόγονους λαούς το μακιγιάζ γινόταν για προστασία από τα άγρια θηρία ή για να μεταμφιεστούν προκειμένου να πλησιάζουν πιο εύκολα τα θηράματα.</a:t>
            </a:r>
          </a:p>
          <a:p>
            <a:pPr algn="just">
              <a:buFont typeface="Wingdings" pitchFamily="2" charset="2"/>
              <a:buChar char="Ø"/>
            </a:pPr>
            <a:r>
              <a:rPr lang="el-GR" sz="2000" dirty="0" smtClean="0"/>
              <a:t>Επίσης στις διάφορες φυλές το </a:t>
            </a:r>
            <a:r>
              <a:rPr lang="el-GR" sz="2000" dirty="0" err="1" smtClean="0"/>
              <a:t>μακιγάζ</a:t>
            </a:r>
            <a:r>
              <a:rPr lang="el-GR" sz="2000" dirty="0" smtClean="0"/>
              <a:t> γινόταν για θρησκευτικούς λόγους, για να δείξουν τη διαφορετικότητα της φυλής ή για λόγους ιεραρχίας στην κοινωνία. Το </a:t>
            </a:r>
            <a:r>
              <a:rPr lang="en-US" sz="2000" dirty="0" smtClean="0"/>
              <a:t>piercing </a:t>
            </a:r>
            <a:r>
              <a:rPr lang="el-GR" sz="2000" dirty="0" smtClean="0"/>
              <a:t>είναι πολύ ιδιαίτερο.</a:t>
            </a:r>
            <a:endParaRPr lang="el-GR" sz="2000" dirty="0"/>
          </a:p>
        </p:txBody>
      </p:sp>
      <p:pic>
        <p:nvPicPr>
          <p:cNvPr id="5" name="4 - Εικόνα" descr="419661085d6865b28e9be14e3ea62d87.jpg"/>
          <p:cNvPicPr>
            <a:picLocks noChangeAspect="1"/>
          </p:cNvPicPr>
          <p:nvPr/>
        </p:nvPicPr>
        <p:blipFill>
          <a:blip r:embed="rId2" cstate="print"/>
          <a:stretch>
            <a:fillRect/>
          </a:stretch>
        </p:blipFill>
        <p:spPr>
          <a:xfrm>
            <a:off x="755576" y="3284984"/>
            <a:ext cx="2165987" cy="3248980"/>
          </a:xfrm>
          <a:prstGeom prst="rect">
            <a:avLst/>
          </a:prstGeom>
        </p:spPr>
      </p:pic>
      <p:pic>
        <p:nvPicPr>
          <p:cNvPr id="6" name="5 - Εικόνα" descr="presumir mursi_ethiopia_omo_valley_lip_plate.jpg"/>
          <p:cNvPicPr>
            <a:picLocks noChangeAspect="1"/>
          </p:cNvPicPr>
          <p:nvPr/>
        </p:nvPicPr>
        <p:blipFill>
          <a:blip r:embed="rId3" cstate="print"/>
          <a:stretch>
            <a:fillRect/>
          </a:stretch>
        </p:blipFill>
        <p:spPr>
          <a:xfrm>
            <a:off x="3707904" y="3284984"/>
            <a:ext cx="4974133" cy="32392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580926"/>
          </a:xfrm>
        </p:spPr>
        <p:txBody>
          <a:bodyPr/>
          <a:lstStyle/>
          <a:p>
            <a:pPr algn="ctr"/>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sz="quarter" idx="1"/>
          </p:nvPr>
        </p:nvSpPr>
        <p:spPr>
          <a:xfrm>
            <a:off x="683568" y="836712"/>
            <a:ext cx="7467600" cy="3240360"/>
          </a:xfrm>
        </p:spPr>
        <p:txBody>
          <a:bodyPr>
            <a:normAutofit/>
          </a:bodyPr>
          <a:lstStyle/>
          <a:p>
            <a:pPr algn="just">
              <a:buFont typeface="Wingdings" pitchFamily="2" charset="2"/>
              <a:buChar char="Ø"/>
            </a:pPr>
            <a:r>
              <a:rPr lang="el-GR" sz="2000" dirty="0" smtClean="0"/>
              <a:t>Στην Αρχαία Ελλάδα το λευκό δέρμα του προσώπου έδειχνε ευγενή καταγωγή. Το δέρμα βαφόταν με λευκή σκόνη από ανθρακικό μόλυβδο (ψιμύθιο). Αν δεν υπήρχε ψιμύθιο τοποθετούσαν αλεύρι ή κιμωλία. Πολλές φορές οι σκόνες ανακατεύονταν με λιπαρή βάση για μεγαλύτερη </a:t>
            </a:r>
            <a:r>
              <a:rPr lang="el-GR" sz="2000" dirty="0" err="1" smtClean="0"/>
              <a:t>καλυπτικότητα</a:t>
            </a:r>
            <a:r>
              <a:rPr lang="el-GR" sz="2000" dirty="0" smtClean="0"/>
              <a:t> και σταθερότητα.</a:t>
            </a:r>
          </a:p>
          <a:p>
            <a:pPr algn="just">
              <a:buFont typeface="Wingdings" pitchFamily="2" charset="2"/>
              <a:buChar char="Ø"/>
            </a:pPr>
            <a:r>
              <a:rPr lang="el-GR" sz="2000" dirty="0" smtClean="0"/>
              <a:t>Τα μάγουλα τονίζονταν με κόκκινη χρωστική που έπαιρναν από διάφορα λουλούδια.</a:t>
            </a:r>
          </a:p>
          <a:p>
            <a:pPr algn="just">
              <a:buFont typeface="Wingdings" pitchFamily="2" charset="2"/>
              <a:buChar char="Ø"/>
            </a:pPr>
            <a:r>
              <a:rPr lang="el-GR" sz="2000" dirty="0" smtClean="0"/>
              <a:t>Τα μάτια βαφόντουσαν με μαύρο περίγραμμα και σκιές.</a:t>
            </a:r>
          </a:p>
          <a:p>
            <a:pPr algn="just">
              <a:buFont typeface="Wingdings" pitchFamily="2" charset="2"/>
              <a:buChar char="Ø"/>
            </a:pPr>
            <a:r>
              <a:rPr lang="el-GR" sz="2000" dirty="0" smtClean="0"/>
              <a:t>Τα φρύδια ήταν έντονα.</a:t>
            </a:r>
          </a:p>
          <a:p>
            <a:pPr algn="just">
              <a:buFont typeface="Wingdings" pitchFamily="2" charset="2"/>
              <a:buChar char="Ø"/>
            </a:pPr>
            <a:endParaRPr lang="el-GR" sz="2000" dirty="0"/>
          </a:p>
        </p:txBody>
      </p:sp>
      <p:pic>
        <p:nvPicPr>
          <p:cNvPr id="4" name="3 - Εικόνα" descr="hqdefault2.jpg"/>
          <p:cNvPicPr>
            <a:picLocks noChangeAspect="1"/>
          </p:cNvPicPr>
          <p:nvPr/>
        </p:nvPicPr>
        <p:blipFill>
          <a:blip r:embed="rId2" cstate="print"/>
          <a:stretch>
            <a:fillRect/>
          </a:stretch>
        </p:blipFill>
        <p:spPr>
          <a:xfrm>
            <a:off x="5076056" y="3861048"/>
            <a:ext cx="3683901" cy="27629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Αρχαια</a:t>
            </a:r>
            <a:r>
              <a:rPr lang="el-GR" dirty="0" smtClean="0"/>
              <a:t> </a:t>
            </a:r>
            <a:r>
              <a:rPr lang="el-GR" dirty="0" err="1" smtClean="0"/>
              <a:t>ρωμη</a:t>
            </a:r>
            <a:endParaRPr lang="el-GR" dirty="0"/>
          </a:p>
        </p:txBody>
      </p:sp>
      <p:sp>
        <p:nvSpPr>
          <p:cNvPr id="3" name="2 - Θέση περιεχομένου"/>
          <p:cNvSpPr>
            <a:spLocks noGrp="1"/>
          </p:cNvSpPr>
          <p:nvPr>
            <p:ph sz="quarter" idx="1"/>
          </p:nvPr>
        </p:nvSpPr>
        <p:spPr>
          <a:xfrm>
            <a:off x="467544" y="836712"/>
            <a:ext cx="7467600" cy="2088232"/>
          </a:xfrm>
        </p:spPr>
        <p:txBody>
          <a:bodyPr>
            <a:normAutofit/>
          </a:bodyPr>
          <a:lstStyle/>
          <a:p>
            <a:pPr marL="0" indent="0" algn="just">
              <a:buNone/>
            </a:pPr>
            <a:r>
              <a:rPr lang="el-GR" sz="2000" dirty="0" smtClean="0"/>
              <a:t>Και στην αρχαία Ρώμη το μακιγιάζ έδειχνε κοινωνική καταξίωση.</a:t>
            </a:r>
          </a:p>
          <a:p>
            <a:pPr>
              <a:buFont typeface="Wingdings" pitchFamily="2" charset="2"/>
              <a:buChar char="Ø"/>
            </a:pPr>
            <a:r>
              <a:rPr lang="el-GR" sz="2000" dirty="0" smtClean="0"/>
              <a:t>Το δέρμα του προσώπου βαφόταν λευκό.</a:t>
            </a:r>
          </a:p>
          <a:p>
            <a:pPr>
              <a:buFont typeface="Wingdings" pitchFamily="2" charset="2"/>
              <a:buChar char="Ø"/>
            </a:pPr>
            <a:r>
              <a:rPr lang="el-GR" sz="2000" dirty="0" smtClean="0"/>
              <a:t>Στα μάγουλα τοποθετούσαν ρουζ</a:t>
            </a:r>
          </a:p>
          <a:p>
            <a:pPr>
              <a:buFont typeface="Wingdings" pitchFamily="2" charset="2"/>
              <a:buChar char="Ø"/>
            </a:pPr>
            <a:r>
              <a:rPr lang="el-GR" sz="2000" dirty="0" smtClean="0"/>
              <a:t>Τα φρύδια ήταν έντονα</a:t>
            </a:r>
          </a:p>
          <a:p>
            <a:pPr>
              <a:buFont typeface="Wingdings" pitchFamily="2" charset="2"/>
              <a:buChar char="Ø"/>
            </a:pPr>
            <a:r>
              <a:rPr lang="el-GR" sz="2000" dirty="0" smtClean="0"/>
              <a:t>Τα χείλη ήταν κόκκινα.</a:t>
            </a:r>
            <a:endParaRPr lang="el-GR" sz="2000" dirty="0"/>
          </a:p>
        </p:txBody>
      </p:sp>
      <p:pic>
        <p:nvPicPr>
          <p:cNvPr id="4" name="3 - Εικόνα" descr="maxresdefault3.jpg"/>
          <p:cNvPicPr>
            <a:picLocks noChangeAspect="1"/>
          </p:cNvPicPr>
          <p:nvPr/>
        </p:nvPicPr>
        <p:blipFill>
          <a:blip r:embed="rId2" cstate="print"/>
          <a:stretch>
            <a:fillRect/>
          </a:stretch>
        </p:blipFill>
        <p:spPr>
          <a:xfrm>
            <a:off x="1835696" y="3284984"/>
            <a:ext cx="5220072" cy="293629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383</TotalTime>
  <Words>843</Words>
  <Application>Microsoft Office PowerPoint</Application>
  <PresentationFormat>Προβολή στην οθόνη (4:3)</PresentationFormat>
  <Paragraphs>75</Paragraphs>
  <Slides>17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Προεξοχή</vt:lpstr>
      <vt:lpstr>Μακιγιαζ (κεφαλαιο 1)</vt:lpstr>
      <vt:lpstr>ορισμοσ</vt:lpstr>
      <vt:lpstr>Κατηγοριεσ μακιγιαζ</vt:lpstr>
      <vt:lpstr>οταν οι αισθητικοι κανουν θαυματα…</vt:lpstr>
      <vt:lpstr>Μακιγιαζ οχι τοσο ομορφα αλλα σιγουρα εντυπωσιακα!!</vt:lpstr>
      <vt:lpstr>Ιστορια του μακιγιαζ</vt:lpstr>
      <vt:lpstr>πρωτογονοι λαοι</vt:lpstr>
      <vt:lpstr>Αρχαια ελλαδα</vt:lpstr>
      <vt:lpstr>Αρχαια ρωμη</vt:lpstr>
      <vt:lpstr>αρχαια αιγυπτοσ</vt:lpstr>
      <vt:lpstr>μεσαιωνασ -αναγεννηση</vt:lpstr>
      <vt:lpstr>17ος αιωνασ</vt:lpstr>
      <vt:lpstr>19ος αιωνασ</vt:lpstr>
      <vt:lpstr>ασια</vt:lpstr>
      <vt:lpstr>ινδια</vt:lpstr>
      <vt:lpstr>αμερικη</vt:lpstr>
      <vt:lpstr>συγχρονη εποχη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μακιγιαζ</dc:title>
  <dc:creator>Vaggelis</dc:creator>
  <cp:lastModifiedBy>Vaggelis</cp:lastModifiedBy>
  <cp:revision>43</cp:revision>
  <dcterms:created xsi:type="dcterms:W3CDTF">2018-02-18T13:04:15Z</dcterms:created>
  <dcterms:modified xsi:type="dcterms:W3CDTF">2018-03-05T21:53:59Z</dcterms:modified>
</cp:coreProperties>
</file>