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2689B-C758-455B-ADDA-95D74F7FDF67}" type="datetimeFigureOut">
              <a:rPr lang="el-GR" smtClean="0"/>
              <a:pPr/>
              <a:t>12/3/2018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02C4D-2311-45B0-99DF-AE026C8892A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3D102C4D-2311-45B0-99DF-AE026C8892A6}"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3D102C4D-2311-45B0-99DF-AE026C8892A6}"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12/3/2018</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12/3/2018</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12/3/2018</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12/3/2018</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12/3/2018</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12/3/2018</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12/3/2018</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907704" y="1628800"/>
            <a:ext cx="6984776" cy="1373538"/>
          </a:xfrm>
        </p:spPr>
        <p:txBody>
          <a:bodyPr>
            <a:normAutofit/>
          </a:bodyPr>
          <a:lstStyle/>
          <a:p>
            <a:pPr algn="ctr"/>
            <a:r>
              <a:rPr lang="el-GR" sz="4000" dirty="0" err="1" smtClean="0"/>
              <a:t>Προϊοντα</a:t>
            </a:r>
            <a:r>
              <a:rPr lang="el-GR" sz="4000" dirty="0" smtClean="0"/>
              <a:t> </a:t>
            </a:r>
            <a:r>
              <a:rPr lang="el-GR" sz="4000" dirty="0" err="1" smtClean="0"/>
              <a:t>μακιγιαζ</a:t>
            </a:r>
            <a:r>
              <a:rPr lang="en-US" sz="4000" dirty="0" smtClean="0"/>
              <a:t/>
            </a:r>
            <a:br>
              <a:rPr lang="en-US" sz="4000" dirty="0" smtClean="0"/>
            </a:br>
            <a:r>
              <a:rPr lang="el-GR" sz="2700" dirty="0" smtClean="0"/>
              <a:t>(</a:t>
            </a:r>
            <a:r>
              <a:rPr lang="el-GR" sz="2700" dirty="0" err="1" smtClean="0"/>
              <a:t>κεφαλαιο</a:t>
            </a:r>
            <a:r>
              <a:rPr lang="el-GR" sz="2700" dirty="0" smtClean="0"/>
              <a:t> 2)</a:t>
            </a:r>
            <a:endParaRPr lang="el-GR" sz="2700"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88640"/>
            <a:ext cx="7467600" cy="652934"/>
          </a:xfrm>
        </p:spPr>
        <p:txBody>
          <a:bodyPr/>
          <a:lstStyle/>
          <a:p>
            <a:pPr algn="ctr"/>
            <a:r>
              <a:rPr lang="el-GR" dirty="0" err="1" smtClean="0"/>
              <a:t>μολυβια</a:t>
            </a:r>
            <a:r>
              <a:rPr lang="el-GR" dirty="0" smtClean="0"/>
              <a:t> </a:t>
            </a:r>
            <a:r>
              <a:rPr lang="el-GR" dirty="0" err="1" smtClean="0"/>
              <a:t>ματιων</a:t>
            </a:r>
            <a:endParaRPr lang="el-GR" dirty="0"/>
          </a:p>
        </p:txBody>
      </p:sp>
      <p:sp>
        <p:nvSpPr>
          <p:cNvPr id="3" name="2 - Θέση περιεχομένου"/>
          <p:cNvSpPr>
            <a:spLocks noGrp="1"/>
          </p:cNvSpPr>
          <p:nvPr>
            <p:ph sz="quarter" idx="1"/>
          </p:nvPr>
        </p:nvSpPr>
        <p:spPr>
          <a:xfrm>
            <a:off x="539552" y="908720"/>
            <a:ext cx="7467600" cy="3744416"/>
          </a:xfrm>
        </p:spPr>
        <p:txBody>
          <a:bodyPr/>
          <a:lstStyle/>
          <a:p>
            <a:pPr marL="0" indent="0" algn="just">
              <a:buNone/>
            </a:pPr>
            <a:r>
              <a:rPr lang="el-GR" sz="2000" dirty="0" smtClean="0"/>
              <a:t>Χρησιμοποιούνται για να τονίσουν το περίγραμμα των ματιών και να διορθώσουν το σχήμα. Υπάρχουν δύο τύποι</a:t>
            </a:r>
            <a:r>
              <a:rPr lang="en-US" sz="2000" dirty="0" smtClean="0"/>
              <a:t>:</a:t>
            </a:r>
          </a:p>
          <a:p>
            <a:pPr marL="252000" indent="-252000" algn="just">
              <a:buSzPct val="90000"/>
              <a:buFont typeface="+mj-lt"/>
              <a:buAutoNum type="arabicParenR"/>
            </a:pPr>
            <a:r>
              <a:rPr lang="el-GR" sz="2000" dirty="0" smtClean="0"/>
              <a:t>Μαλακά μολύβια</a:t>
            </a:r>
            <a:r>
              <a:rPr lang="en-US" sz="2000" dirty="0" smtClean="0"/>
              <a:t>: </a:t>
            </a:r>
            <a:r>
              <a:rPr lang="el-GR" sz="2000" dirty="0" smtClean="0"/>
              <a:t>αφήνουν έντονο αποτύπωμα αλλά δεν είναι σταθερά με αποτέλεσμα να απλώνουν.</a:t>
            </a:r>
          </a:p>
          <a:p>
            <a:pPr marL="252000" indent="-252000" algn="just">
              <a:spcAft>
                <a:spcPts val="1200"/>
              </a:spcAft>
              <a:buSzPct val="90000"/>
              <a:buFont typeface="+mj-lt"/>
              <a:buAutoNum type="arabicParenR"/>
            </a:pPr>
            <a:r>
              <a:rPr lang="el-GR" sz="2000" dirty="0" smtClean="0"/>
              <a:t>Σκληρά</a:t>
            </a:r>
            <a:r>
              <a:rPr lang="en-US" sz="2000" dirty="0" smtClean="0"/>
              <a:t>: </a:t>
            </a:r>
            <a:r>
              <a:rPr lang="el-GR" sz="2000" dirty="0" smtClean="0"/>
              <a:t>που αφήνουν πιο σταθερό αποτύπωμα.</a:t>
            </a:r>
            <a:endParaRPr lang="el-GR" dirty="0" smtClean="0"/>
          </a:p>
          <a:p>
            <a:pPr marL="457200" indent="-457200" algn="ctr">
              <a:buNone/>
            </a:pPr>
            <a:r>
              <a:rPr lang="en-US" sz="3000" cap="small" dirty="0" smtClean="0">
                <a:solidFill>
                  <a:srgbClr val="575F6D"/>
                </a:solidFill>
                <a:ea typeface="+mj-ea"/>
                <a:cs typeface="+mj-cs"/>
              </a:rPr>
              <a:t>eye liner</a:t>
            </a:r>
            <a:endParaRPr lang="el-GR" dirty="0" smtClean="0"/>
          </a:p>
          <a:p>
            <a:pPr marL="0" indent="0" algn="just">
              <a:buNone/>
            </a:pPr>
            <a:r>
              <a:rPr lang="el-GR" sz="2000" dirty="0" smtClean="0"/>
              <a:t>Είναι σε υγρή μορφή, αφήνουν πιο έντονο αποτύπωμα και είναι πιο σταθερά. Η χρήση τους απαιτεί περισσότερη εξάσκηση.</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μασκαρα</a:t>
            </a:r>
            <a:endParaRPr lang="el-GR" dirty="0"/>
          </a:p>
        </p:txBody>
      </p:sp>
      <p:sp>
        <p:nvSpPr>
          <p:cNvPr id="3" name="2 - Θέση περιεχομένου"/>
          <p:cNvSpPr>
            <a:spLocks noGrp="1"/>
          </p:cNvSpPr>
          <p:nvPr>
            <p:ph sz="quarter" idx="1"/>
          </p:nvPr>
        </p:nvSpPr>
        <p:spPr>
          <a:xfrm>
            <a:off x="611560" y="836712"/>
            <a:ext cx="7467600" cy="4873752"/>
          </a:xfrm>
        </p:spPr>
        <p:txBody>
          <a:bodyPr>
            <a:normAutofit/>
          </a:bodyPr>
          <a:lstStyle/>
          <a:p>
            <a:pPr marL="0" indent="0" algn="just">
              <a:buNone/>
            </a:pPr>
            <a:r>
              <a:rPr lang="el-GR" sz="2000" dirty="0" smtClean="0"/>
              <a:t>Δίνει χρώμα, όγκο και πυκνότητα στις βλεφαρίδες. Τα πιο συνηθισμένα χρώματα είναι μαύρο, καφέ, </a:t>
            </a:r>
            <a:r>
              <a:rPr lang="el-GR" sz="2000" dirty="0" err="1" smtClean="0"/>
              <a:t>γκρί</a:t>
            </a:r>
            <a:r>
              <a:rPr lang="el-GR" sz="2000" dirty="0" smtClean="0"/>
              <a:t> και μαύρο – </a:t>
            </a:r>
            <a:r>
              <a:rPr lang="el-GR" sz="2000" dirty="0" err="1" smtClean="0"/>
              <a:t>μπλέ</a:t>
            </a:r>
            <a:r>
              <a:rPr lang="el-GR" sz="2000" dirty="0" smtClean="0"/>
              <a:t>. Διατίθεται στις εξής μορφές</a:t>
            </a:r>
            <a:r>
              <a:rPr lang="en-US" sz="2000" dirty="0" smtClean="0"/>
              <a:t>:</a:t>
            </a:r>
          </a:p>
          <a:p>
            <a:pPr marL="252000" indent="-252000" algn="just">
              <a:buSzPct val="90000"/>
              <a:buFont typeface="+mj-lt"/>
              <a:buAutoNum type="arabicParenR"/>
            </a:pPr>
            <a:r>
              <a:rPr lang="el-GR" sz="2000" dirty="0" smtClean="0"/>
              <a:t>Υγρή</a:t>
            </a:r>
            <a:r>
              <a:rPr lang="en-US" sz="2000" dirty="0" smtClean="0"/>
              <a:t>: </a:t>
            </a:r>
            <a:r>
              <a:rPr lang="el-GR" sz="2000" dirty="0" smtClean="0"/>
              <a:t>είναι πιο εύχρηστη και υπάρχει και σε αδιάβροχη μορφή.</a:t>
            </a:r>
          </a:p>
          <a:p>
            <a:pPr marL="252000" indent="-252000" algn="just">
              <a:buSzPct val="90000"/>
              <a:buFont typeface="+mj-lt"/>
              <a:buAutoNum type="arabicParenR"/>
            </a:pPr>
            <a:r>
              <a:rPr lang="el-GR" sz="2000" dirty="0" smtClean="0"/>
              <a:t>Κρέμα</a:t>
            </a:r>
            <a:r>
              <a:rPr lang="en-US" sz="2000" dirty="0" smtClean="0"/>
              <a:t>: </a:t>
            </a:r>
            <a:r>
              <a:rPr lang="el-GR" sz="2000" dirty="0" smtClean="0"/>
              <a:t>εφαρμόζεται με βουρτσάκι</a:t>
            </a:r>
          </a:p>
          <a:p>
            <a:pPr marL="252000" indent="-252000" algn="just">
              <a:buSzPct val="90000"/>
              <a:buFont typeface="+mj-lt"/>
              <a:buAutoNum type="arabicParenR"/>
            </a:pPr>
            <a:r>
              <a:rPr lang="el-GR" sz="2000" dirty="0" smtClean="0"/>
              <a:t>Στερεή</a:t>
            </a:r>
            <a:r>
              <a:rPr lang="en-US" sz="2000" dirty="0" smtClean="0"/>
              <a:t>: </a:t>
            </a:r>
            <a:r>
              <a:rPr lang="el-GR" sz="2000" dirty="0" smtClean="0"/>
              <a:t>εφαρμόζεται με βρεγμένο βουρτσάκι</a:t>
            </a:r>
          </a:p>
          <a:p>
            <a:pPr marL="252000" indent="-252000" algn="just">
              <a:buSzPct val="90000"/>
              <a:buNone/>
            </a:pPr>
            <a:endParaRPr lang="el-GR" sz="2000" dirty="0"/>
          </a:p>
        </p:txBody>
      </p:sp>
      <p:pic>
        <p:nvPicPr>
          <p:cNvPr id="4" name="3 - Εικόνα" descr="deep-black-maskara.jpg"/>
          <p:cNvPicPr>
            <a:picLocks noChangeAspect="1"/>
          </p:cNvPicPr>
          <p:nvPr/>
        </p:nvPicPr>
        <p:blipFill>
          <a:blip r:embed="rId2" cstate="print"/>
          <a:stretch>
            <a:fillRect/>
          </a:stretch>
        </p:blipFill>
        <p:spPr>
          <a:xfrm>
            <a:off x="611560" y="3429000"/>
            <a:ext cx="2160240" cy="2635493"/>
          </a:xfrm>
          <a:prstGeom prst="rect">
            <a:avLst/>
          </a:prstGeom>
        </p:spPr>
      </p:pic>
      <p:pic>
        <p:nvPicPr>
          <p:cNvPr id="5" name="4 - Εικόνα" descr="maskara creme.jpg"/>
          <p:cNvPicPr>
            <a:picLocks noChangeAspect="1"/>
          </p:cNvPicPr>
          <p:nvPr/>
        </p:nvPicPr>
        <p:blipFill>
          <a:blip r:embed="rId3" cstate="print"/>
          <a:stretch>
            <a:fillRect/>
          </a:stretch>
        </p:blipFill>
        <p:spPr>
          <a:xfrm>
            <a:off x="3131840" y="3933056"/>
            <a:ext cx="2232248" cy="1676144"/>
          </a:xfrm>
          <a:prstGeom prst="rect">
            <a:avLst/>
          </a:prstGeom>
        </p:spPr>
      </p:pic>
      <p:pic>
        <p:nvPicPr>
          <p:cNvPr id="6" name="5 - Εικόνα" descr="maskara cake.jpg"/>
          <p:cNvPicPr>
            <a:picLocks noChangeAspect="1"/>
          </p:cNvPicPr>
          <p:nvPr/>
        </p:nvPicPr>
        <p:blipFill>
          <a:blip r:embed="rId4" cstate="print"/>
          <a:stretch>
            <a:fillRect/>
          </a:stretch>
        </p:blipFill>
        <p:spPr>
          <a:xfrm>
            <a:off x="6012160" y="3501008"/>
            <a:ext cx="2592288" cy="25922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652934"/>
          </a:xfrm>
        </p:spPr>
        <p:txBody>
          <a:bodyPr/>
          <a:lstStyle/>
          <a:p>
            <a:pPr algn="ctr"/>
            <a:r>
              <a:rPr lang="el-GR" dirty="0" err="1" smtClean="0"/>
              <a:t>μολυβια</a:t>
            </a:r>
            <a:r>
              <a:rPr lang="el-GR" dirty="0" smtClean="0"/>
              <a:t> – </a:t>
            </a:r>
            <a:r>
              <a:rPr lang="el-GR" dirty="0" err="1" smtClean="0"/>
              <a:t>σκιεσ</a:t>
            </a:r>
            <a:r>
              <a:rPr lang="el-GR" dirty="0" smtClean="0"/>
              <a:t> </a:t>
            </a:r>
            <a:r>
              <a:rPr lang="el-GR" dirty="0" err="1" smtClean="0"/>
              <a:t>φρυδιων</a:t>
            </a:r>
            <a:endParaRPr lang="el-GR" dirty="0"/>
          </a:p>
        </p:txBody>
      </p:sp>
      <p:sp>
        <p:nvSpPr>
          <p:cNvPr id="3" name="2 - Θέση περιεχομένου"/>
          <p:cNvSpPr>
            <a:spLocks noGrp="1"/>
          </p:cNvSpPr>
          <p:nvPr>
            <p:ph sz="quarter" idx="1"/>
          </p:nvPr>
        </p:nvSpPr>
        <p:spPr>
          <a:xfrm>
            <a:off x="539552" y="908720"/>
            <a:ext cx="7467600" cy="1512168"/>
          </a:xfrm>
        </p:spPr>
        <p:txBody>
          <a:bodyPr>
            <a:normAutofit/>
          </a:bodyPr>
          <a:lstStyle/>
          <a:p>
            <a:pPr marL="0" indent="0" algn="just">
              <a:buNone/>
            </a:pPr>
            <a:r>
              <a:rPr lang="el-GR" sz="2000" dirty="0" smtClean="0"/>
              <a:t>Χρησιμοποιούνται για να διορθώσουν το σχήμα και να δώσουν όγκο στα φρύδια. Τα μολύβια δίνουν πιο έντονο αποτέλεσμα ενώ οι σκιές πιο φυσικό.</a:t>
            </a:r>
          </a:p>
          <a:p>
            <a:pPr marL="0" indent="0" algn="just">
              <a:buNone/>
            </a:pPr>
            <a:endParaRPr lang="el-GR" sz="2000" dirty="0"/>
          </a:p>
        </p:txBody>
      </p:sp>
      <p:pic>
        <p:nvPicPr>
          <p:cNvPr id="4" name="3 - Εικόνα" descr="Eyebrow pencil.jpg_640x640.jpg"/>
          <p:cNvPicPr>
            <a:picLocks noChangeAspect="1"/>
          </p:cNvPicPr>
          <p:nvPr/>
        </p:nvPicPr>
        <p:blipFill>
          <a:blip r:embed="rId2" cstate="print"/>
          <a:stretch>
            <a:fillRect/>
          </a:stretch>
        </p:blipFill>
        <p:spPr>
          <a:xfrm>
            <a:off x="971600" y="2996952"/>
            <a:ext cx="2420888" cy="2420888"/>
          </a:xfrm>
          <a:prstGeom prst="rect">
            <a:avLst/>
          </a:prstGeom>
        </p:spPr>
      </p:pic>
      <p:pic>
        <p:nvPicPr>
          <p:cNvPr id="5" name="4 - Εικόνα" descr="eyebrow shadow.jpg"/>
          <p:cNvPicPr>
            <a:picLocks noChangeAspect="1"/>
          </p:cNvPicPr>
          <p:nvPr/>
        </p:nvPicPr>
        <p:blipFill>
          <a:blip r:embed="rId3" cstate="print"/>
          <a:stretch>
            <a:fillRect/>
          </a:stretch>
        </p:blipFill>
        <p:spPr>
          <a:xfrm>
            <a:off x="4499992" y="3068960"/>
            <a:ext cx="3592274" cy="24376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smtClean="0"/>
              <a:t>ρουζ</a:t>
            </a:r>
            <a:endParaRPr lang="el-GR" dirty="0"/>
          </a:p>
        </p:txBody>
      </p:sp>
      <p:sp>
        <p:nvSpPr>
          <p:cNvPr id="3" name="2 - Θέση περιεχομένου"/>
          <p:cNvSpPr>
            <a:spLocks noGrp="1"/>
          </p:cNvSpPr>
          <p:nvPr>
            <p:ph sz="quarter" idx="1"/>
          </p:nvPr>
        </p:nvSpPr>
        <p:spPr>
          <a:xfrm>
            <a:off x="467544" y="908720"/>
            <a:ext cx="7467600" cy="2952328"/>
          </a:xfrm>
        </p:spPr>
        <p:txBody>
          <a:bodyPr>
            <a:normAutofit/>
          </a:bodyPr>
          <a:lstStyle/>
          <a:p>
            <a:pPr algn="just">
              <a:buNone/>
            </a:pPr>
            <a:r>
              <a:rPr lang="el-GR" sz="2000" dirty="0" smtClean="0"/>
              <a:t>Το ρουζ τοποθετείται στις παρειές για να</a:t>
            </a:r>
            <a:r>
              <a:rPr lang="en-US" sz="2000" dirty="0" smtClean="0"/>
              <a:t>:</a:t>
            </a:r>
          </a:p>
          <a:p>
            <a:pPr marL="252000" indent="-252000" algn="just">
              <a:buSzPct val="90000"/>
              <a:buFont typeface="+mj-lt"/>
              <a:buAutoNum type="arabicParenR"/>
            </a:pPr>
            <a:r>
              <a:rPr lang="el-GR" sz="2000" dirty="0" smtClean="0"/>
              <a:t>Τις χρωματίσει και να δώσει πιο υγιές χρώμα.</a:t>
            </a:r>
          </a:p>
          <a:p>
            <a:pPr marL="252000" indent="-252000" algn="just">
              <a:buSzPct val="90000"/>
              <a:buFont typeface="+mj-lt"/>
              <a:buAutoNum type="arabicParenR"/>
            </a:pPr>
            <a:r>
              <a:rPr lang="el-GR" sz="2000" dirty="0" smtClean="0"/>
              <a:t>Βελτιώσει το χρώμα όλου του προσώπου.</a:t>
            </a:r>
          </a:p>
          <a:p>
            <a:pPr marL="252000" indent="-252000" algn="just">
              <a:buSzPct val="90000"/>
              <a:buFont typeface="+mj-lt"/>
              <a:buAutoNum type="arabicParenR"/>
            </a:pPr>
            <a:r>
              <a:rPr lang="el-GR" sz="2000" dirty="0" smtClean="0"/>
              <a:t>Δώσει την ψευδαίσθηση διαφορετικού σχήματος προσώπου.</a:t>
            </a:r>
          </a:p>
          <a:p>
            <a:pPr marL="252000" indent="-252000" algn="just">
              <a:buSzPct val="90000"/>
              <a:buFont typeface="+mj-lt"/>
              <a:buAutoNum type="arabicParenR"/>
            </a:pPr>
            <a:r>
              <a:rPr lang="el-GR" sz="2000" dirty="0" smtClean="0"/>
              <a:t>Ολοκληρώσει το μακιγιάζ.</a:t>
            </a:r>
          </a:p>
          <a:p>
            <a:pPr marL="0" indent="0" algn="just">
              <a:buSzPct val="90000"/>
              <a:buNone/>
            </a:pPr>
            <a:r>
              <a:rPr lang="el-GR" sz="2000" dirty="0" smtClean="0"/>
              <a:t>Υπάρχουν σε μορφή συμπιεσμένης σκόνης (</a:t>
            </a:r>
            <a:r>
              <a:rPr lang="en-US" sz="2000" dirty="0" smtClean="0"/>
              <a:t>compact), </a:t>
            </a:r>
            <a:r>
              <a:rPr lang="el-GR" sz="2000" dirty="0" smtClean="0"/>
              <a:t>σε πέρλες, και σε μορφή κρέμας. Απλώνονται με πινέλο, σπόγγο ή </a:t>
            </a:r>
            <a:r>
              <a:rPr lang="el-GR" sz="2000" dirty="0" err="1" smtClean="0"/>
              <a:t>πομ</a:t>
            </a:r>
            <a:r>
              <a:rPr lang="el-GR" sz="2000" dirty="0" smtClean="0"/>
              <a:t> </a:t>
            </a:r>
            <a:r>
              <a:rPr lang="el-GR" sz="2000" dirty="0" err="1" smtClean="0"/>
              <a:t>πον</a:t>
            </a:r>
            <a:r>
              <a:rPr lang="el-GR" sz="2000" dirty="0" smtClean="0"/>
              <a:t>.</a:t>
            </a:r>
            <a:endParaRPr lang="el-GR" sz="2000" dirty="0"/>
          </a:p>
        </p:txBody>
      </p:sp>
      <p:pic>
        <p:nvPicPr>
          <p:cNvPr id="5" name="4 - Εικόνα" descr="blush pearls.jpg"/>
          <p:cNvPicPr>
            <a:picLocks noChangeAspect="1"/>
          </p:cNvPicPr>
          <p:nvPr/>
        </p:nvPicPr>
        <p:blipFill>
          <a:blip r:embed="rId2" cstate="print"/>
          <a:stretch>
            <a:fillRect/>
          </a:stretch>
        </p:blipFill>
        <p:spPr>
          <a:xfrm>
            <a:off x="3707904" y="4221088"/>
            <a:ext cx="1800200" cy="1674186"/>
          </a:xfrm>
          <a:prstGeom prst="rect">
            <a:avLst/>
          </a:prstGeom>
        </p:spPr>
      </p:pic>
      <p:pic>
        <p:nvPicPr>
          <p:cNvPr id="6" name="5 - Εικόνα" descr="Blushes creme.jpg"/>
          <p:cNvPicPr>
            <a:picLocks noChangeAspect="1"/>
          </p:cNvPicPr>
          <p:nvPr/>
        </p:nvPicPr>
        <p:blipFill>
          <a:blip r:embed="rId3" cstate="print"/>
          <a:stretch>
            <a:fillRect/>
          </a:stretch>
        </p:blipFill>
        <p:spPr>
          <a:xfrm>
            <a:off x="6156176" y="4221088"/>
            <a:ext cx="2304775" cy="1728235"/>
          </a:xfrm>
          <a:prstGeom prst="rect">
            <a:avLst/>
          </a:prstGeom>
        </p:spPr>
      </p:pic>
      <p:pic>
        <p:nvPicPr>
          <p:cNvPr id="7" name="6 - Εικόνα" descr="Blush Compact.jpg"/>
          <p:cNvPicPr>
            <a:picLocks noChangeAspect="1"/>
          </p:cNvPicPr>
          <p:nvPr/>
        </p:nvPicPr>
        <p:blipFill>
          <a:blip r:embed="rId4" cstate="print"/>
          <a:stretch>
            <a:fillRect/>
          </a:stretch>
        </p:blipFill>
        <p:spPr>
          <a:xfrm>
            <a:off x="827584" y="4077072"/>
            <a:ext cx="2088232" cy="19570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μολυβια</a:t>
            </a:r>
            <a:r>
              <a:rPr lang="el-GR" dirty="0" smtClean="0"/>
              <a:t> </a:t>
            </a:r>
            <a:r>
              <a:rPr lang="el-GR" dirty="0" err="1" smtClean="0"/>
              <a:t>χειλιων</a:t>
            </a:r>
            <a:endParaRPr lang="el-GR" dirty="0"/>
          </a:p>
        </p:txBody>
      </p:sp>
      <p:sp>
        <p:nvSpPr>
          <p:cNvPr id="3" name="2 - Θέση περιεχομένου"/>
          <p:cNvSpPr>
            <a:spLocks noGrp="1"/>
          </p:cNvSpPr>
          <p:nvPr>
            <p:ph sz="quarter" idx="1"/>
          </p:nvPr>
        </p:nvSpPr>
        <p:spPr>
          <a:xfrm>
            <a:off x="467544" y="908720"/>
            <a:ext cx="7467600" cy="1224136"/>
          </a:xfrm>
        </p:spPr>
        <p:txBody>
          <a:bodyPr/>
          <a:lstStyle/>
          <a:p>
            <a:pPr marL="0" indent="0" algn="just">
              <a:buNone/>
            </a:pPr>
            <a:r>
              <a:rPr lang="el-GR" sz="2000" dirty="0" smtClean="0"/>
              <a:t>Χρησιμοποιούνται για να διορθώσουν το σχήμα των χειλιών. Μπαίνουν πριν το κραγιόν και πολλές φορές το αντικαθιστούν γιατί έχουν παρόμοια σύσταση.</a:t>
            </a:r>
          </a:p>
          <a:p>
            <a:pPr>
              <a:buNone/>
            </a:pPr>
            <a:endParaRPr lang="el-GR" dirty="0"/>
          </a:p>
        </p:txBody>
      </p:sp>
      <p:pic>
        <p:nvPicPr>
          <p:cNvPr id="4" name="3 - Εικόνα" descr="lippencil_main.jpg"/>
          <p:cNvPicPr>
            <a:picLocks noChangeAspect="1"/>
          </p:cNvPicPr>
          <p:nvPr/>
        </p:nvPicPr>
        <p:blipFill>
          <a:blip r:embed="rId2" cstate="print"/>
          <a:stretch>
            <a:fillRect/>
          </a:stretch>
        </p:blipFill>
        <p:spPr>
          <a:xfrm>
            <a:off x="2843808" y="2564904"/>
            <a:ext cx="3212976" cy="32129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κραγιον</a:t>
            </a:r>
            <a:endParaRPr lang="el-GR" dirty="0"/>
          </a:p>
        </p:txBody>
      </p:sp>
      <p:sp>
        <p:nvSpPr>
          <p:cNvPr id="3" name="2 - Θέση περιεχομένου"/>
          <p:cNvSpPr>
            <a:spLocks noGrp="1"/>
          </p:cNvSpPr>
          <p:nvPr>
            <p:ph sz="quarter" idx="1"/>
          </p:nvPr>
        </p:nvSpPr>
        <p:spPr>
          <a:xfrm>
            <a:off x="539552" y="548680"/>
            <a:ext cx="7467600" cy="6120680"/>
          </a:xfrm>
        </p:spPr>
        <p:txBody>
          <a:bodyPr>
            <a:noAutofit/>
          </a:bodyPr>
          <a:lstStyle/>
          <a:p>
            <a:pPr marL="0" indent="0" algn="just">
              <a:buNone/>
            </a:pPr>
            <a:r>
              <a:rPr lang="el-GR" sz="2000" dirty="0" smtClean="0"/>
              <a:t>Είναι τα δημοφιλέστερα προϊόντα μακιγιάζ του προσώπου. Δίνουν χρώμα, σχήμα και ελκυστική εμφάνιση στα χείλη. Επίσης βοηθούν τα χείλη να μην σκάνε και τα προστατεύουν. Υπάρχουν στο εμπόριο στις εξής μορφές</a:t>
            </a:r>
            <a:r>
              <a:rPr lang="en-US" sz="2000" dirty="0" smtClean="0"/>
              <a:t>:</a:t>
            </a:r>
          </a:p>
          <a:p>
            <a:pPr marL="252000" indent="-252000" algn="just">
              <a:buSzPct val="90000"/>
              <a:buFont typeface="+mj-lt"/>
              <a:buAutoNum type="arabicParenR"/>
            </a:pPr>
            <a:r>
              <a:rPr lang="el-GR" sz="2000" u="sng" dirty="0" smtClean="0"/>
              <a:t>Ραβδία</a:t>
            </a:r>
            <a:r>
              <a:rPr lang="en-US" sz="2000" dirty="0" smtClean="0"/>
              <a:t>: </a:t>
            </a:r>
            <a:r>
              <a:rPr lang="el-GR" sz="2000" dirty="0" smtClean="0"/>
              <a:t>είναι η πιο συνηθισμένη μορφή.</a:t>
            </a:r>
          </a:p>
          <a:p>
            <a:pPr marL="252000" indent="-252000" algn="just">
              <a:buSzPct val="90000"/>
              <a:buFont typeface="+mj-lt"/>
              <a:buAutoNum type="arabicParenR"/>
            </a:pPr>
            <a:r>
              <a:rPr lang="el-GR" sz="2000" u="sng" dirty="0" err="1" smtClean="0"/>
              <a:t>Κρεμώδη</a:t>
            </a:r>
            <a:r>
              <a:rPr lang="en-US" sz="2000" dirty="0" smtClean="0"/>
              <a:t>: </a:t>
            </a:r>
            <a:r>
              <a:rPr lang="el-GR" sz="2000" dirty="0" smtClean="0"/>
              <a:t>είναι πιο λιπαρά, έχουν λιγότερη σταθερότητα και απλώνονται με πινέλο.</a:t>
            </a:r>
          </a:p>
          <a:p>
            <a:pPr marL="252000" indent="-252000" algn="just">
              <a:buSzPct val="90000"/>
              <a:buFont typeface="+mj-lt"/>
              <a:buAutoNum type="arabicParenR"/>
            </a:pPr>
            <a:r>
              <a:rPr lang="el-GR" sz="2000" u="sng" dirty="0" smtClean="0"/>
              <a:t>Υγρά</a:t>
            </a:r>
            <a:r>
              <a:rPr lang="en-US" sz="2000" dirty="0" smtClean="0"/>
              <a:t>: </a:t>
            </a:r>
            <a:r>
              <a:rPr lang="el-GR" sz="2000" dirty="0" smtClean="0"/>
              <a:t>δίνουν πιο μόνιμο χρώμα και περιέχουν ενυδατικούς παράγοντες.</a:t>
            </a:r>
          </a:p>
          <a:p>
            <a:pPr marL="252000" indent="-252000" algn="just">
              <a:buSzPct val="90000"/>
              <a:buFont typeface="+mj-lt"/>
              <a:buAutoNum type="arabicParenR"/>
            </a:pPr>
            <a:r>
              <a:rPr lang="el-GR" sz="2000" u="sng" dirty="0" err="1" smtClean="0"/>
              <a:t>Αντιηλιακά</a:t>
            </a:r>
            <a:r>
              <a:rPr lang="en-US" sz="2000" dirty="0" smtClean="0"/>
              <a:t>: </a:t>
            </a:r>
            <a:r>
              <a:rPr lang="el-GR" sz="2000" dirty="0" smtClean="0"/>
              <a:t>προστατεύουν από τον ήλιο και μπορεί να είναι διάφανα ή ελαφρώς χρωματισμένα.</a:t>
            </a:r>
          </a:p>
          <a:p>
            <a:pPr marL="252000" indent="-252000" algn="just">
              <a:buSzPct val="90000"/>
              <a:buFont typeface="+mj-lt"/>
              <a:buAutoNum type="arabicParenR"/>
            </a:pPr>
            <a:r>
              <a:rPr lang="en-US" sz="2000" u="sng" dirty="0" smtClean="0"/>
              <a:t>Lip gloss</a:t>
            </a:r>
            <a:r>
              <a:rPr lang="en-US" sz="2000" dirty="0" smtClean="0"/>
              <a:t>: </a:t>
            </a:r>
            <a:r>
              <a:rPr lang="el-GR" sz="2000" dirty="0" smtClean="0"/>
              <a:t>είναι διάφανα ή ημιδιάφανα και χρησιμοποιούνται μόνα τους ή πάνω από το κραγιόν για πιο ολοκληρωμένο αποτέλεσμα. Σε αυτή την κατηγορία ανήκουν</a:t>
            </a:r>
            <a:r>
              <a:rPr lang="en-US" sz="2000" dirty="0" smtClean="0"/>
              <a:t>:</a:t>
            </a:r>
          </a:p>
          <a:p>
            <a:pPr marL="617760" lvl="1" indent="-252000" algn="just">
              <a:buSzPct val="70000"/>
              <a:buFont typeface="Wingdings" pitchFamily="2" charset="2"/>
              <a:buChar char="Ø"/>
            </a:pPr>
            <a:r>
              <a:rPr lang="el-GR" sz="2000" dirty="0" smtClean="0"/>
              <a:t>τα αυξητικά χειλιών που προκαλούν υπεραιμία με αποτέλεσμα τα χείλη να φαίνονται πιο έντονα</a:t>
            </a:r>
            <a:r>
              <a:rPr lang="en-US" sz="2000" dirty="0" smtClean="0"/>
              <a:t>.</a:t>
            </a:r>
            <a:r>
              <a:rPr lang="el-GR" sz="2000" dirty="0" smtClean="0"/>
              <a:t> </a:t>
            </a:r>
            <a:endParaRPr lang="en-US" sz="2000" dirty="0" smtClean="0"/>
          </a:p>
          <a:p>
            <a:pPr marL="617760" lvl="1" indent="-252000" algn="just">
              <a:buSzPct val="70000"/>
              <a:buFont typeface="Wingdings" pitchFamily="2" charset="2"/>
              <a:buChar char="Ø"/>
            </a:pPr>
            <a:r>
              <a:rPr lang="el-GR" sz="2000" dirty="0" smtClean="0"/>
              <a:t>και τα στερεωτικά κραγιόν που τοποθετούνται πάνω από τα κραγιόν και τα κάνουν πιο ανεξίτηλα.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396536" y="476672"/>
            <a:ext cx="616496" cy="5818658"/>
          </a:xfrm>
        </p:spPr>
        <p:txBody>
          <a:bodyPr/>
          <a:lstStyle/>
          <a:p>
            <a:endParaRPr lang="el-GR" dirty="0"/>
          </a:p>
        </p:txBody>
      </p:sp>
      <p:pic>
        <p:nvPicPr>
          <p:cNvPr id="4" name="3 - Θέση περιεχομένου" descr="lipstick.png"/>
          <p:cNvPicPr>
            <a:picLocks noGrp="1" noChangeAspect="1"/>
          </p:cNvPicPr>
          <p:nvPr>
            <p:ph sz="quarter" idx="1"/>
          </p:nvPr>
        </p:nvPicPr>
        <p:blipFill>
          <a:blip r:embed="rId2" cstate="print"/>
          <a:stretch>
            <a:fillRect/>
          </a:stretch>
        </p:blipFill>
        <p:spPr>
          <a:xfrm>
            <a:off x="323528" y="1916833"/>
            <a:ext cx="2161968" cy="2376263"/>
          </a:xfrm>
        </p:spPr>
      </p:pic>
      <p:pic>
        <p:nvPicPr>
          <p:cNvPr id="5" name="4 - Εικόνα" descr="lipstick creme.jpg"/>
          <p:cNvPicPr>
            <a:picLocks noChangeAspect="1"/>
          </p:cNvPicPr>
          <p:nvPr/>
        </p:nvPicPr>
        <p:blipFill>
          <a:blip r:embed="rId3" cstate="print"/>
          <a:stretch>
            <a:fillRect/>
          </a:stretch>
        </p:blipFill>
        <p:spPr>
          <a:xfrm>
            <a:off x="2915816" y="2060848"/>
            <a:ext cx="2702460" cy="2180885"/>
          </a:xfrm>
          <a:prstGeom prst="rect">
            <a:avLst/>
          </a:prstGeom>
        </p:spPr>
      </p:pic>
      <p:pic>
        <p:nvPicPr>
          <p:cNvPr id="6" name="5 - Εικόνα" descr="Lipstick liquid.jpg"/>
          <p:cNvPicPr>
            <a:picLocks noChangeAspect="1"/>
          </p:cNvPicPr>
          <p:nvPr/>
        </p:nvPicPr>
        <p:blipFill>
          <a:blip r:embed="rId4" cstate="print"/>
          <a:stretch>
            <a:fillRect/>
          </a:stretch>
        </p:blipFill>
        <p:spPr>
          <a:xfrm>
            <a:off x="6300192" y="2060848"/>
            <a:ext cx="2160240" cy="21602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ψευτικεσ</a:t>
            </a:r>
            <a:r>
              <a:rPr lang="el-GR" dirty="0" smtClean="0"/>
              <a:t> </a:t>
            </a:r>
            <a:r>
              <a:rPr lang="el-GR" dirty="0" err="1" smtClean="0"/>
              <a:t>βλεφαριδεσ</a:t>
            </a:r>
            <a:endParaRPr lang="el-GR" dirty="0"/>
          </a:p>
        </p:txBody>
      </p:sp>
      <p:sp>
        <p:nvSpPr>
          <p:cNvPr id="3" name="2 - Θέση περιεχομένου"/>
          <p:cNvSpPr>
            <a:spLocks noGrp="1"/>
          </p:cNvSpPr>
          <p:nvPr>
            <p:ph sz="quarter" idx="1"/>
          </p:nvPr>
        </p:nvSpPr>
        <p:spPr>
          <a:xfrm>
            <a:off x="539552" y="836712"/>
            <a:ext cx="7467600" cy="1656184"/>
          </a:xfrm>
        </p:spPr>
        <p:txBody>
          <a:bodyPr>
            <a:normAutofit/>
          </a:bodyPr>
          <a:lstStyle/>
          <a:p>
            <a:pPr marL="0" indent="0" algn="just">
              <a:buNone/>
            </a:pPr>
            <a:r>
              <a:rPr lang="el-GR" sz="2000" dirty="0" smtClean="0"/>
              <a:t>Προσθέτουν μήκος και όγκο στις βλεφαρίδες όταν αυτές είναι κοντές η αραιές. Υπάρχουν σε μορφή τούφας, τρίχα – τρίχα, και μονοκόμματες. Σε τούφα και τρίχα – τρίχα έχουμε πιο φυσικό αποτέλεσμα. Τοποθετούνται πάνω στις φυσικές βλεφαρίδες με ειδική κόλλα.</a:t>
            </a:r>
            <a:endParaRPr lang="el-GR" sz="2000" dirty="0"/>
          </a:p>
        </p:txBody>
      </p:sp>
      <p:pic>
        <p:nvPicPr>
          <p:cNvPr id="4" name="3 - Εικόνα" descr="Empress_a_1024x1024.jpg"/>
          <p:cNvPicPr>
            <a:picLocks noChangeAspect="1"/>
          </p:cNvPicPr>
          <p:nvPr/>
        </p:nvPicPr>
        <p:blipFill>
          <a:blip r:embed="rId2" cstate="print"/>
          <a:stretch>
            <a:fillRect/>
          </a:stretch>
        </p:blipFill>
        <p:spPr>
          <a:xfrm>
            <a:off x="6156176" y="3212976"/>
            <a:ext cx="2304256" cy="2304256"/>
          </a:xfrm>
          <a:prstGeom prst="rect">
            <a:avLst/>
          </a:prstGeom>
        </p:spPr>
      </p:pic>
      <p:pic>
        <p:nvPicPr>
          <p:cNvPr id="5" name="4 - Εικόνα" descr="eng_pl_Bransus-Natural-Eyelashes-tuft-8340_5.jpg"/>
          <p:cNvPicPr>
            <a:picLocks noChangeAspect="1"/>
          </p:cNvPicPr>
          <p:nvPr/>
        </p:nvPicPr>
        <p:blipFill>
          <a:blip r:embed="rId3" cstate="print"/>
          <a:stretch>
            <a:fillRect/>
          </a:stretch>
        </p:blipFill>
        <p:spPr>
          <a:xfrm>
            <a:off x="323528" y="3356992"/>
            <a:ext cx="2808312" cy="1511808"/>
          </a:xfrm>
          <a:prstGeom prst="rect">
            <a:avLst/>
          </a:prstGeom>
        </p:spPr>
      </p:pic>
      <p:pic>
        <p:nvPicPr>
          <p:cNvPr id="6" name="5 - Εικόνα" descr="Eyelashes .jpg"/>
          <p:cNvPicPr>
            <a:picLocks noChangeAspect="1"/>
          </p:cNvPicPr>
          <p:nvPr/>
        </p:nvPicPr>
        <p:blipFill>
          <a:blip r:embed="rId4" cstate="print"/>
          <a:stretch>
            <a:fillRect/>
          </a:stretch>
        </p:blipFill>
        <p:spPr>
          <a:xfrm>
            <a:off x="3707904" y="3429000"/>
            <a:ext cx="1870720" cy="1870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γενικα</a:t>
            </a:r>
            <a:endParaRPr lang="el-GR" dirty="0"/>
          </a:p>
        </p:txBody>
      </p:sp>
      <p:sp>
        <p:nvSpPr>
          <p:cNvPr id="3" name="2 - Θέση περιεχομένου"/>
          <p:cNvSpPr>
            <a:spLocks noGrp="1"/>
          </p:cNvSpPr>
          <p:nvPr>
            <p:ph sz="quarter" idx="1"/>
          </p:nvPr>
        </p:nvSpPr>
        <p:spPr>
          <a:xfrm>
            <a:off x="467544" y="908720"/>
            <a:ext cx="7467600" cy="2448272"/>
          </a:xfrm>
        </p:spPr>
        <p:txBody>
          <a:bodyPr>
            <a:normAutofit/>
          </a:bodyPr>
          <a:lstStyle/>
          <a:p>
            <a:pPr algn="just">
              <a:buNone/>
            </a:pPr>
            <a:r>
              <a:rPr lang="el-GR" sz="2000" dirty="0" smtClean="0"/>
              <a:t>Η επιτυχία του μακιγιάζ εξαρτάται από</a:t>
            </a:r>
            <a:r>
              <a:rPr lang="en-US" sz="2000" dirty="0" smtClean="0"/>
              <a:t>:</a:t>
            </a:r>
            <a:endParaRPr lang="el-GR" sz="2000" dirty="0" smtClean="0"/>
          </a:p>
          <a:p>
            <a:pPr algn="just">
              <a:buFont typeface="Wingdings" pitchFamily="2" charset="2"/>
              <a:buChar char="Ø"/>
            </a:pPr>
            <a:r>
              <a:rPr lang="el-GR" sz="2000" dirty="0" smtClean="0"/>
              <a:t>Τη γνώση των κανόνων του μακιγιάζ και τη σωστή εφαρμογή τους.</a:t>
            </a:r>
          </a:p>
          <a:p>
            <a:pPr algn="just">
              <a:buFont typeface="Wingdings" pitchFamily="2" charset="2"/>
              <a:buChar char="Ø"/>
            </a:pPr>
            <a:r>
              <a:rPr lang="el-GR" sz="2000" dirty="0" smtClean="0"/>
              <a:t>Τη χρήση κατάλληλων εργαλείων και προϊόντων.</a:t>
            </a:r>
          </a:p>
          <a:p>
            <a:pPr marL="0" indent="0" algn="just">
              <a:buNone/>
            </a:pPr>
            <a:r>
              <a:rPr lang="el-GR" sz="2000" dirty="0" smtClean="0"/>
              <a:t>Στις μέρες μας η πρόοδος της </a:t>
            </a:r>
            <a:r>
              <a:rPr lang="el-GR" sz="2000" dirty="0" err="1" smtClean="0"/>
              <a:t>κοσμητολογίας</a:t>
            </a:r>
            <a:r>
              <a:rPr lang="el-GR" sz="2000" dirty="0" smtClean="0"/>
              <a:t> εξασφαλίζει στον επαγγελματία μακιγιέρ μια μεγάλη ποικιλία προϊόντων και εργαλείων προκειμένου να επιτευχθεί το τέλειο μακιγιάζ.</a:t>
            </a:r>
            <a:endParaRPr lang="el-GR" sz="2000" dirty="0"/>
          </a:p>
        </p:txBody>
      </p:sp>
      <p:sp>
        <p:nvSpPr>
          <p:cNvPr id="4" name="3 - TextBox"/>
          <p:cNvSpPr txBox="1"/>
          <p:nvPr/>
        </p:nvSpPr>
        <p:spPr>
          <a:xfrm>
            <a:off x="1259632" y="3861048"/>
            <a:ext cx="6336704" cy="707886"/>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sz="2000" dirty="0" smtClean="0"/>
              <a:t>Το πρώτο βήμα για ένα καλό μακιγιάζ είναι ο καθαρισμός και η ενυδάτωση της επιδερμίδας που θα εφαρμοστεί.</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err="1" smtClean="0"/>
              <a:t>Καλυπτικα</a:t>
            </a:r>
            <a:r>
              <a:rPr lang="el-GR" dirty="0" smtClean="0"/>
              <a:t> η </a:t>
            </a:r>
            <a:r>
              <a:rPr lang="el-GR" dirty="0" err="1" smtClean="0"/>
              <a:t>εξουδετερωτικα</a:t>
            </a:r>
            <a:r>
              <a:rPr lang="el-GR" dirty="0" smtClean="0"/>
              <a:t> </a:t>
            </a:r>
            <a:r>
              <a:rPr lang="el-GR" dirty="0" err="1" smtClean="0"/>
              <a:t>δυσχρωμιων</a:t>
            </a:r>
            <a:endParaRPr lang="el-GR" dirty="0"/>
          </a:p>
        </p:txBody>
      </p:sp>
      <p:sp>
        <p:nvSpPr>
          <p:cNvPr id="3" name="2 - Θέση περιεχομένου"/>
          <p:cNvSpPr>
            <a:spLocks noGrp="1"/>
          </p:cNvSpPr>
          <p:nvPr>
            <p:ph sz="quarter" idx="1"/>
          </p:nvPr>
        </p:nvSpPr>
        <p:spPr>
          <a:xfrm>
            <a:off x="539552" y="764704"/>
            <a:ext cx="7467600" cy="4392488"/>
          </a:xfrm>
        </p:spPr>
        <p:txBody>
          <a:bodyPr>
            <a:normAutofit/>
          </a:bodyPr>
          <a:lstStyle/>
          <a:p>
            <a:pPr marL="0" indent="0" algn="just">
              <a:buNone/>
            </a:pPr>
            <a:r>
              <a:rPr lang="el-GR" sz="2000" dirty="0" smtClean="0"/>
              <a:t>Είναι προϊόντα με λίγα λιπαρά συστατικά που περιέχουν μεγάλες συγκεντρώσεις χρωστικών και είναι πολύ καλυπτικά. Καλύπτουν τις ατέλειες του δέρματος (μαύροι κύκλοι, φακίδες, σπυριά) και διατίθενται σε μεγάλη ποικιλία χρωμάτων</a:t>
            </a:r>
            <a:r>
              <a:rPr lang="en-US" sz="2000" dirty="0" smtClean="0"/>
              <a:t>.</a:t>
            </a:r>
            <a:r>
              <a:rPr lang="el-GR" sz="2000" dirty="0" smtClean="0"/>
              <a:t> Τα πιο συνηθισμένα </a:t>
            </a:r>
            <a:r>
              <a:rPr lang="el-GR" sz="2000" dirty="0" err="1" smtClean="0"/>
              <a:t>εξουδετερωτικά</a:t>
            </a:r>
            <a:r>
              <a:rPr lang="el-GR" sz="2000" dirty="0" smtClean="0"/>
              <a:t> είναι τα εξής</a:t>
            </a:r>
            <a:r>
              <a:rPr lang="en-US" sz="2000" dirty="0" smtClean="0"/>
              <a:t>:</a:t>
            </a:r>
          </a:p>
          <a:p>
            <a:pPr>
              <a:buFont typeface="Wingdings" pitchFamily="2" charset="2"/>
              <a:buChar char="Ø"/>
            </a:pPr>
            <a:r>
              <a:rPr lang="el-GR" sz="2000" dirty="0" smtClean="0"/>
              <a:t>Πορτοκαλί για τους μαύρους κύκλους &amp; σκούρες δυσχρωμίες (φακίδες).</a:t>
            </a:r>
          </a:p>
          <a:p>
            <a:pPr>
              <a:buFont typeface="Wingdings" pitchFamily="2" charset="2"/>
              <a:buChar char="Ø"/>
            </a:pPr>
            <a:r>
              <a:rPr lang="el-GR" sz="2000" dirty="0" smtClean="0"/>
              <a:t>Πράσινο για κοκκινίλες (σπυριά).</a:t>
            </a:r>
          </a:p>
          <a:p>
            <a:pPr>
              <a:buFont typeface="Wingdings" pitchFamily="2" charset="2"/>
              <a:buChar char="Ø"/>
            </a:pPr>
            <a:r>
              <a:rPr lang="el-GR" sz="2000" dirty="0" smtClean="0"/>
              <a:t>Μωβ  για κίτρινες δυσχρωμίες.</a:t>
            </a:r>
          </a:p>
          <a:p>
            <a:pPr>
              <a:buFont typeface="Wingdings" pitchFamily="2" charset="2"/>
              <a:buChar char="Ø"/>
            </a:pPr>
            <a:r>
              <a:rPr lang="el-GR" sz="2000" dirty="0" smtClean="0"/>
              <a:t>Μπεζ για απαλές κηλίδες.</a:t>
            </a:r>
          </a:p>
          <a:p>
            <a:pPr>
              <a:buFont typeface="Wingdings" pitchFamily="2" charset="2"/>
              <a:buChar char="Ø"/>
            </a:pPr>
            <a:r>
              <a:rPr lang="el-GR" sz="2000" dirty="0" smtClean="0"/>
              <a:t>Κίτρινο για μελανές δυσχρωμίες.</a:t>
            </a:r>
          </a:p>
          <a:p>
            <a:pPr>
              <a:buFont typeface="Wingdings" pitchFamily="2" charset="2"/>
              <a:buChar char="Ø"/>
            </a:pPr>
            <a:r>
              <a:rPr lang="el-GR" sz="2000" dirty="0" smtClean="0"/>
              <a:t>Λευκό για φωτεινότητα.</a:t>
            </a:r>
          </a:p>
          <a:p>
            <a:pPr>
              <a:buNone/>
            </a:pPr>
            <a:endParaRPr lang="el-GR" dirty="0" smtClean="0"/>
          </a:p>
          <a:p>
            <a:pPr>
              <a:buNone/>
            </a:pPr>
            <a:endParaRPr lang="el-GR" dirty="0"/>
          </a:p>
        </p:txBody>
      </p:sp>
      <p:sp>
        <p:nvSpPr>
          <p:cNvPr id="4" name="3 - TextBox"/>
          <p:cNvSpPr txBox="1"/>
          <p:nvPr/>
        </p:nvSpPr>
        <p:spPr>
          <a:xfrm>
            <a:off x="395536" y="5301208"/>
            <a:ext cx="8280920" cy="129266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dirty="0" smtClean="0"/>
              <a:t> </a:t>
            </a:r>
            <a:r>
              <a:rPr lang="el-GR" sz="2000" dirty="0" smtClean="0"/>
              <a:t>Τα καλυπτικά τοποθετούνται </a:t>
            </a:r>
            <a:r>
              <a:rPr lang="el-GR" sz="2000" u="sng" dirty="0" smtClean="0"/>
              <a:t>τοπικά</a:t>
            </a:r>
            <a:r>
              <a:rPr lang="el-GR" sz="2000" dirty="0" smtClean="0"/>
              <a:t> πάνω στις δυσχρωμίες με πινέλο, σπόγγο ή με τα δάχτυλα. Χρησιμοποιούμε </a:t>
            </a:r>
            <a:r>
              <a:rPr lang="el-GR" sz="2000" u="sng" dirty="0" smtClean="0"/>
              <a:t>μικρές</a:t>
            </a:r>
            <a:r>
              <a:rPr lang="el-GR" sz="2000" dirty="0" smtClean="0"/>
              <a:t> ποσότητες και δουλεύουμε </a:t>
            </a:r>
            <a:r>
              <a:rPr lang="el-GR" sz="2000" dirty="0" err="1" smtClean="0"/>
              <a:t>ταμποναριστά</a:t>
            </a:r>
            <a:r>
              <a:rPr lang="el-GR" sz="2000" dirty="0" smtClean="0"/>
              <a:t> για να έχουμε φυσικό αποτέλεσμα.</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7467600" cy="580926"/>
          </a:xfrm>
        </p:spPr>
        <p:txBody>
          <a:bodyPr>
            <a:normAutofit/>
          </a:bodyPr>
          <a:lstStyle/>
          <a:p>
            <a:pPr algn="ctr"/>
            <a:r>
              <a:rPr lang="en-US" dirty="0" smtClean="0"/>
              <a:t>make up</a:t>
            </a:r>
            <a:endParaRPr lang="el-GR" dirty="0"/>
          </a:p>
        </p:txBody>
      </p:sp>
      <p:sp>
        <p:nvSpPr>
          <p:cNvPr id="3" name="2 - Θέση περιεχομένου"/>
          <p:cNvSpPr>
            <a:spLocks noGrp="1"/>
          </p:cNvSpPr>
          <p:nvPr>
            <p:ph sz="quarter" idx="1"/>
          </p:nvPr>
        </p:nvSpPr>
        <p:spPr>
          <a:xfrm>
            <a:off x="467544" y="836712"/>
            <a:ext cx="7704856" cy="4608512"/>
          </a:xfrm>
        </p:spPr>
        <p:txBody>
          <a:bodyPr>
            <a:normAutofit/>
          </a:bodyPr>
          <a:lstStyle/>
          <a:p>
            <a:pPr marL="0" indent="0" algn="just">
              <a:buNone/>
            </a:pPr>
            <a:r>
              <a:rPr lang="el-GR" sz="2000" dirty="0" smtClean="0"/>
              <a:t>Τα </a:t>
            </a:r>
            <a:r>
              <a:rPr lang="en-US" sz="2000" dirty="0" smtClean="0"/>
              <a:t>make up </a:t>
            </a:r>
            <a:r>
              <a:rPr lang="el-GR" sz="2000" dirty="0" smtClean="0"/>
              <a:t>είναι προϊόντα που απλώνονται σε όλο το πρόσωπο δίνοντάς του ομοιόμορφο χρώμα. Περιέχουν χρωστικές που καλύπτουν τις ατέλειες του δέρματος όπως πανάδες κοκκινίλες κτλ.) Το χρώμα του δέρματος καθορίζει το χρώμα του </a:t>
            </a:r>
            <a:r>
              <a:rPr lang="en-US" sz="2000" dirty="0" smtClean="0"/>
              <a:t>make up </a:t>
            </a:r>
            <a:r>
              <a:rPr lang="el-GR" sz="2000" dirty="0" smtClean="0"/>
              <a:t>που θα χρησιμοποιήσουμε</a:t>
            </a:r>
            <a:r>
              <a:rPr lang="en-US" sz="2000" dirty="0" smtClean="0"/>
              <a:t>:</a:t>
            </a:r>
          </a:p>
          <a:p>
            <a:pPr algn="just">
              <a:buFont typeface="Wingdings" pitchFamily="2" charset="2"/>
              <a:buChar char="Ø"/>
            </a:pPr>
            <a:r>
              <a:rPr lang="el-GR" sz="2000" dirty="0" smtClean="0"/>
              <a:t>Στο λευκό δέρμα τοποθετούμε λίγο πιο σκούρα απόχρωση για να προσθέσουμε χρώμα.</a:t>
            </a:r>
          </a:p>
          <a:p>
            <a:pPr algn="just">
              <a:buFont typeface="Wingdings" pitchFamily="2" charset="2"/>
              <a:buChar char="Ø"/>
            </a:pPr>
            <a:r>
              <a:rPr lang="el-GR" sz="2000" dirty="0" smtClean="0"/>
              <a:t>Σε μελαμψά δέρματα επιλέγουμε βάση στον ίδιο τόνο.</a:t>
            </a:r>
          </a:p>
          <a:p>
            <a:pPr algn="just">
              <a:buFont typeface="Wingdings" pitchFamily="2" charset="2"/>
              <a:buChar char="Ø"/>
            </a:pPr>
            <a:r>
              <a:rPr lang="el-GR" sz="2000" dirty="0" smtClean="0"/>
              <a:t>Σε χλωμά δέρματα επιλέγουμε κόκκινη βάση.</a:t>
            </a:r>
          </a:p>
          <a:p>
            <a:pPr algn="just">
              <a:buFont typeface="Wingdings" pitchFamily="2" charset="2"/>
              <a:buChar char="Ø"/>
            </a:pPr>
            <a:r>
              <a:rPr lang="el-GR" sz="2000" dirty="0" smtClean="0"/>
              <a:t>Σε κοκκινωπά δέρματα προτιμάμε μπεζ </a:t>
            </a:r>
            <a:r>
              <a:rPr lang="en-US" sz="2000" dirty="0" smtClean="0"/>
              <a:t>make up.</a:t>
            </a:r>
          </a:p>
          <a:p>
            <a:pPr algn="just">
              <a:buFont typeface="Wingdings" pitchFamily="2" charset="2"/>
              <a:buChar char="Ø"/>
            </a:pPr>
            <a:r>
              <a:rPr lang="el-GR" sz="2000" dirty="0" smtClean="0"/>
              <a:t>Στα υπόλοιπα δέρματα τοποθετούμε μπεζ βάση.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324528" y="332656"/>
            <a:ext cx="472480" cy="6192688"/>
          </a:xfrm>
        </p:spPr>
        <p:txBody>
          <a:bodyPr>
            <a:normAutofit/>
          </a:bodyPr>
          <a:lstStyle/>
          <a:p>
            <a:endParaRPr lang="el-GR" dirty="0"/>
          </a:p>
        </p:txBody>
      </p:sp>
      <p:sp>
        <p:nvSpPr>
          <p:cNvPr id="3" name="2 - Θέση περιεχομένου"/>
          <p:cNvSpPr>
            <a:spLocks noGrp="1"/>
          </p:cNvSpPr>
          <p:nvPr>
            <p:ph sz="quarter" idx="1"/>
          </p:nvPr>
        </p:nvSpPr>
        <p:spPr>
          <a:xfrm>
            <a:off x="467544" y="476672"/>
            <a:ext cx="5328592" cy="5976664"/>
          </a:xfrm>
        </p:spPr>
        <p:txBody>
          <a:bodyPr>
            <a:normAutofit/>
          </a:bodyPr>
          <a:lstStyle/>
          <a:p>
            <a:pPr marL="0" indent="0" algn="just">
              <a:buNone/>
            </a:pPr>
            <a:r>
              <a:rPr lang="el-GR" sz="2000" dirty="0" smtClean="0"/>
              <a:t>Τα </a:t>
            </a:r>
            <a:r>
              <a:rPr lang="en-US" sz="2000" dirty="0" smtClean="0"/>
              <a:t>make up </a:t>
            </a:r>
            <a:r>
              <a:rPr lang="el-GR" sz="2000" dirty="0" smtClean="0"/>
              <a:t>διατίθενται στο εμπόριο στις εξής μορφές</a:t>
            </a:r>
            <a:r>
              <a:rPr lang="en-US" sz="2000" dirty="0" smtClean="0"/>
              <a:t>:</a:t>
            </a:r>
          </a:p>
          <a:p>
            <a:pPr marL="288000" indent="-288000" algn="just">
              <a:buSzPct val="90000"/>
              <a:buFont typeface="+mj-lt"/>
              <a:buAutoNum type="arabicParenR"/>
            </a:pPr>
            <a:r>
              <a:rPr lang="el-GR" sz="2000" u="sng" dirty="0" smtClean="0"/>
              <a:t>Κρέμα</a:t>
            </a:r>
            <a:r>
              <a:rPr lang="en-US" sz="2000" dirty="0" smtClean="0"/>
              <a:t>:</a:t>
            </a:r>
            <a:r>
              <a:rPr lang="el-GR" sz="2000" dirty="0" smtClean="0"/>
              <a:t> δεν ρέουν στη θερμοκρασία του περιβάλλοντος, απλώνονται εύκολα και έχουν μεγάλη </a:t>
            </a:r>
            <a:r>
              <a:rPr lang="el-GR" sz="2000" dirty="0" err="1" smtClean="0"/>
              <a:t>καλυπτικότητα</a:t>
            </a:r>
            <a:r>
              <a:rPr lang="el-GR" sz="2000" dirty="0" smtClean="0"/>
              <a:t>.</a:t>
            </a:r>
          </a:p>
          <a:p>
            <a:pPr marL="288000" indent="-288000" algn="just">
              <a:buSzPct val="90000"/>
              <a:buFont typeface="+mj-lt"/>
              <a:buAutoNum type="arabicParenR"/>
            </a:pPr>
            <a:r>
              <a:rPr lang="el-GR" sz="2000" u="sng" dirty="0" smtClean="0"/>
              <a:t>Υγρό </a:t>
            </a:r>
            <a:r>
              <a:rPr lang="en-US" sz="2000" u="sng" dirty="0" smtClean="0"/>
              <a:t>make up</a:t>
            </a:r>
            <a:r>
              <a:rPr lang="en-US" sz="2000" dirty="0" smtClean="0"/>
              <a:t>:</a:t>
            </a:r>
            <a:r>
              <a:rPr lang="el-GR" sz="2000" dirty="0" smtClean="0"/>
              <a:t> είναι προϊόντα ρευστά που απλώνονται εύκολα και καλύπτουν ικανοποιητικά.</a:t>
            </a:r>
          </a:p>
          <a:p>
            <a:pPr marL="288000" indent="-288000" algn="just">
              <a:buSzPct val="90000"/>
              <a:buFont typeface="+mj-lt"/>
              <a:buAutoNum type="arabicParenR"/>
            </a:pPr>
            <a:r>
              <a:rPr lang="en-US" sz="2000" u="sng" dirty="0" smtClean="0"/>
              <a:t>Make up </a:t>
            </a:r>
            <a:r>
              <a:rPr lang="el-GR" sz="2000" u="sng" dirty="0" smtClean="0"/>
              <a:t>σε μορφή πλακιδίων (πεπιεσμένη πούδρα </a:t>
            </a:r>
            <a:r>
              <a:rPr lang="en-US" sz="2000" u="sng" dirty="0" smtClean="0"/>
              <a:t>make up)</a:t>
            </a:r>
            <a:r>
              <a:rPr lang="en-US" sz="2000" dirty="0" smtClean="0"/>
              <a:t>:</a:t>
            </a:r>
            <a:r>
              <a:rPr lang="el-GR" sz="2000" dirty="0" smtClean="0"/>
              <a:t>είναι συμπαγή προϊόντα και συνίστανται σε λιπαρά δέρματα. Απλώνεται καλύτερα με υγρό σφουγγάρι.</a:t>
            </a:r>
          </a:p>
          <a:p>
            <a:pPr marL="288000" indent="-288000" algn="just">
              <a:buSzPct val="90000"/>
              <a:buFont typeface="+mj-lt"/>
              <a:buAutoNum type="arabicParenR"/>
            </a:pPr>
            <a:r>
              <a:rPr lang="el-GR" sz="2000" u="sng" dirty="0" smtClean="0"/>
              <a:t>Υγρή </a:t>
            </a:r>
            <a:r>
              <a:rPr lang="el-GR" sz="2000" u="sng" dirty="0" err="1" smtClean="0"/>
              <a:t>ημισυμπαγής</a:t>
            </a:r>
            <a:r>
              <a:rPr lang="el-GR" sz="2000" u="sng" dirty="0" smtClean="0"/>
              <a:t> πούδρα </a:t>
            </a:r>
            <a:r>
              <a:rPr lang="en-US" sz="2000" u="sng" dirty="0" smtClean="0"/>
              <a:t>make up</a:t>
            </a:r>
            <a:r>
              <a:rPr lang="en-US" sz="2000" dirty="0" smtClean="0"/>
              <a:t>: </a:t>
            </a:r>
            <a:r>
              <a:rPr lang="el-GR" sz="2000" dirty="0" smtClean="0"/>
              <a:t>πιο λιπαρό από την πεπιεσμένη πούδρα ιδανική για όλους τους τύπους δέρματος.</a:t>
            </a:r>
          </a:p>
          <a:p>
            <a:pPr marL="288000" indent="-288000" algn="just">
              <a:buSzPct val="90000"/>
              <a:buFont typeface="+mj-lt"/>
              <a:buAutoNum type="arabicParenR"/>
            </a:pPr>
            <a:r>
              <a:rPr lang="el-GR" sz="2000" u="sng" dirty="0" smtClean="0"/>
              <a:t>Ραβδίο (</a:t>
            </a:r>
            <a:r>
              <a:rPr lang="en-US" sz="2000" u="sng" dirty="0" smtClean="0"/>
              <a:t>stick)</a:t>
            </a:r>
            <a:r>
              <a:rPr lang="en-US" sz="2000" dirty="0" smtClean="0"/>
              <a:t>: </a:t>
            </a:r>
            <a:r>
              <a:rPr lang="el-GR" sz="2000" dirty="0" smtClean="0"/>
              <a:t>έχει λιπαρή σύσταση και μεγάλη </a:t>
            </a:r>
            <a:r>
              <a:rPr lang="el-GR" sz="2000" dirty="0" err="1" smtClean="0"/>
              <a:t>καλυπτικότητα</a:t>
            </a:r>
            <a:r>
              <a:rPr lang="en-US" sz="2000" dirty="0" smtClean="0"/>
              <a:t>.</a:t>
            </a:r>
            <a:endParaRPr lang="el-GR" sz="2000" dirty="0" smtClean="0"/>
          </a:p>
          <a:p>
            <a:endParaRPr lang="el-GR" dirty="0"/>
          </a:p>
        </p:txBody>
      </p:sp>
      <p:pic>
        <p:nvPicPr>
          <p:cNvPr id="4" name="3 - Εικόνα" descr="Revlon-Colorstay-Whipped-Creme-Makeup-3.jpg"/>
          <p:cNvPicPr>
            <a:picLocks noChangeAspect="1"/>
          </p:cNvPicPr>
          <p:nvPr/>
        </p:nvPicPr>
        <p:blipFill>
          <a:blip r:embed="rId2" cstate="print"/>
          <a:stretch>
            <a:fillRect/>
          </a:stretch>
        </p:blipFill>
        <p:spPr>
          <a:xfrm>
            <a:off x="7164288" y="260648"/>
            <a:ext cx="1483782" cy="1512168"/>
          </a:xfrm>
          <a:prstGeom prst="rect">
            <a:avLst/>
          </a:prstGeom>
        </p:spPr>
      </p:pic>
      <p:pic>
        <p:nvPicPr>
          <p:cNvPr id="5" name="4 - Εικόνα" descr="416q+Wv7L4L._SY355_.jpg"/>
          <p:cNvPicPr>
            <a:picLocks noChangeAspect="1"/>
          </p:cNvPicPr>
          <p:nvPr/>
        </p:nvPicPr>
        <p:blipFill>
          <a:blip r:embed="rId3" cstate="print"/>
          <a:stretch>
            <a:fillRect/>
          </a:stretch>
        </p:blipFill>
        <p:spPr>
          <a:xfrm>
            <a:off x="7092280" y="1916832"/>
            <a:ext cx="1546671" cy="1546671"/>
          </a:xfrm>
          <a:prstGeom prst="rect">
            <a:avLst/>
          </a:prstGeom>
        </p:spPr>
      </p:pic>
      <p:pic>
        <p:nvPicPr>
          <p:cNvPr id="6" name="5 - Εικόνα" descr="1PCS-Popfeel-Face-Pressed-Powder-Compact-Matte-Contour-Foundation-Makeup-Skin-Set-Beauty-Cosmetic-Make-Up.jpg_640x640.jpg"/>
          <p:cNvPicPr>
            <a:picLocks noChangeAspect="1"/>
          </p:cNvPicPr>
          <p:nvPr/>
        </p:nvPicPr>
        <p:blipFill>
          <a:blip r:embed="rId4" cstate="print"/>
          <a:stretch>
            <a:fillRect/>
          </a:stretch>
        </p:blipFill>
        <p:spPr>
          <a:xfrm>
            <a:off x="7020272" y="3501008"/>
            <a:ext cx="1628800" cy="1628800"/>
          </a:xfrm>
          <a:prstGeom prst="rect">
            <a:avLst/>
          </a:prstGeom>
        </p:spPr>
      </p:pic>
      <p:pic>
        <p:nvPicPr>
          <p:cNvPr id="7" name="6 - Εικόνα" descr="I000042225_0.png"/>
          <p:cNvPicPr>
            <a:picLocks noChangeAspect="1"/>
          </p:cNvPicPr>
          <p:nvPr/>
        </p:nvPicPr>
        <p:blipFill>
          <a:blip r:embed="rId5" cstate="print"/>
          <a:stretch>
            <a:fillRect/>
          </a:stretch>
        </p:blipFill>
        <p:spPr>
          <a:xfrm>
            <a:off x="6876256" y="5229200"/>
            <a:ext cx="1512168" cy="1512168"/>
          </a:xfrm>
          <a:prstGeom prst="rect">
            <a:avLst/>
          </a:prstGeom>
        </p:spPr>
      </p:pic>
      <p:sp>
        <p:nvSpPr>
          <p:cNvPr id="8" name="7 - Στρογγυλεμένο ορθογώνιο"/>
          <p:cNvSpPr/>
          <p:nvPr/>
        </p:nvSpPr>
        <p:spPr>
          <a:xfrm>
            <a:off x="8100392" y="5517232"/>
            <a:ext cx="648072" cy="936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πουδρεσ</a:t>
            </a:r>
            <a:endParaRPr lang="el-GR" dirty="0"/>
          </a:p>
        </p:txBody>
      </p:sp>
      <p:sp>
        <p:nvSpPr>
          <p:cNvPr id="3" name="2 - Θέση περιεχομένου"/>
          <p:cNvSpPr>
            <a:spLocks noGrp="1"/>
          </p:cNvSpPr>
          <p:nvPr>
            <p:ph sz="quarter" idx="1"/>
          </p:nvPr>
        </p:nvSpPr>
        <p:spPr>
          <a:xfrm>
            <a:off x="611560" y="836712"/>
            <a:ext cx="7467600" cy="3456384"/>
          </a:xfrm>
        </p:spPr>
        <p:txBody>
          <a:bodyPr>
            <a:normAutofit/>
          </a:bodyPr>
          <a:lstStyle/>
          <a:p>
            <a:pPr marL="0" indent="0" algn="just">
              <a:buNone/>
            </a:pPr>
            <a:r>
              <a:rPr lang="el-GR" sz="2000" dirty="0" smtClean="0"/>
              <a:t>Οι πούδρες περιέχουν σκόνες και χρωστικές. Μπορούν να χρησιμοποιηθούν στο δέρμα με 2 τρόπους</a:t>
            </a:r>
            <a:r>
              <a:rPr lang="en-US" sz="2000" dirty="0" smtClean="0"/>
              <a:t>:</a:t>
            </a:r>
          </a:p>
          <a:p>
            <a:pPr algn="just">
              <a:buFont typeface="Wingdings" pitchFamily="2" charset="2"/>
              <a:buChar char="Ø"/>
            </a:pPr>
            <a:r>
              <a:rPr lang="el-GR" sz="2000" dirty="0" smtClean="0"/>
              <a:t>Μόνες τους για να καλύψουν μικρές ατέλειες, να δώσουν χρώμα, να αντισταθμίσουν τη γυαλάδα που προκαλεί η υπερβολική λιπαρότητα και να δώσουν μια ματ όψη σε ένα πρωινό μακιγιάζ .</a:t>
            </a:r>
          </a:p>
          <a:p>
            <a:pPr algn="just">
              <a:buFont typeface="Wingdings" pitchFamily="2" charset="2"/>
              <a:buChar char="Ø"/>
            </a:pPr>
            <a:r>
              <a:rPr lang="el-GR" sz="2000" dirty="0" smtClean="0"/>
              <a:t>Πάνω από το </a:t>
            </a:r>
            <a:r>
              <a:rPr lang="en-US" sz="2000" dirty="0" smtClean="0"/>
              <a:t>make up γ</a:t>
            </a:r>
            <a:r>
              <a:rPr lang="el-GR" sz="2000" dirty="0" smtClean="0"/>
              <a:t>ια να σταθεροποιήσουν το χρώμα και να ενισχύσουν την </a:t>
            </a:r>
            <a:r>
              <a:rPr lang="el-GR" sz="2000" dirty="0" err="1" smtClean="0"/>
              <a:t>καλυπτικότητα</a:t>
            </a:r>
            <a:r>
              <a:rPr lang="el-GR" sz="2000" dirty="0" smtClean="0"/>
              <a:t>.</a:t>
            </a:r>
          </a:p>
          <a:p>
            <a:pPr marL="457200" indent="-457200" algn="just">
              <a:buNone/>
            </a:pP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540552" y="548680"/>
            <a:ext cx="544488" cy="5674642"/>
          </a:xfrm>
        </p:spPr>
        <p:txBody>
          <a:bodyPr/>
          <a:lstStyle/>
          <a:p>
            <a:endParaRPr lang="el-GR" dirty="0"/>
          </a:p>
        </p:txBody>
      </p:sp>
      <p:sp>
        <p:nvSpPr>
          <p:cNvPr id="3" name="2 - Θέση περιεχομένου"/>
          <p:cNvSpPr>
            <a:spLocks noGrp="1"/>
          </p:cNvSpPr>
          <p:nvPr>
            <p:ph sz="quarter" idx="1"/>
          </p:nvPr>
        </p:nvSpPr>
        <p:spPr>
          <a:xfrm>
            <a:off x="467544" y="692696"/>
            <a:ext cx="5688632" cy="5328592"/>
          </a:xfrm>
        </p:spPr>
        <p:txBody>
          <a:bodyPr>
            <a:normAutofit/>
          </a:bodyPr>
          <a:lstStyle/>
          <a:p>
            <a:pPr marL="0" indent="0" algn="just">
              <a:buNone/>
            </a:pPr>
            <a:r>
              <a:rPr lang="el-GR" sz="2000" dirty="0" smtClean="0"/>
              <a:t>Οι πούδρες υπάρχουν στο εμπόριο στις εξής μορφές</a:t>
            </a:r>
            <a:r>
              <a:rPr lang="en-US" sz="2000" dirty="0" smtClean="0"/>
              <a:t>:</a:t>
            </a:r>
          </a:p>
          <a:p>
            <a:pPr marL="288000" indent="-288000" algn="just">
              <a:buSzPct val="90000"/>
              <a:buFont typeface="+mj-lt"/>
              <a:buAutoNum type="arabicParenR"/>
            </a:pPr>
            <a:r>
              <a:rPr lang="el-GR" sz="2000" u="sng" dirty="0" smtClean="0"/>
              <a:t>Σε σκόνη</a:t>
            </a:r>
            <a:r>
              <a:rPr lang="en-US" sz="2000" dirty="0" smtClean="0"/>
              <a:t>: </a:t>
            </a:r>
            <a:r>
              <a:rPr lang="el-GR" sz="2000" dirty="0" smtClean="0"/>
              <a:t>απλώνονται εύκολα στο δέρμα και δίνουν ομοιόμορφο αποτέλεσμα. Τοποθετούνται με σπόγγο, πινέλο ή </a:t>
            </a:r>
            <a:r>
              <a:rPr lang="en-US" sz="2000" dirty="0" err="1" smtClean="0"/>
              <a:t>pom</a:t>
            </a:r>
            <a:r>
              <a:rPr lang="en-US" sz="2000" dirty="0" smtClean="0"/>
              <a:t> </a:t>
            </a:r>
            <a:r>
              <a:rPr lang="en-US" sz="2000" dirty="0" err="1" smtClean="0"/>
              <a:t>pon</a:t>
            </a:r>
            <a:r>
              <a:rPr lang="en-US" sz="2000" dirty="0" smtClean="0"/>
              <a:t>.</a:t>
            </a:r>
            <a:endParaRPr lang="el-GR" sz="2000" dirty="0" smtClean="0"/>
          </a:p>
          <a:p>
            <a:pPr marL="288000" indent="-288000" algn="just">
              <a:buSzPct val="90000"/>
              <a:buFont typeface="+mj-lt"/>
              <a:buAutoNum type="arabicParenR"/>
            </a:pPr>
            <a:r>
              <a:rPr lang="el-GR" sz="2000" u="sng" dirty="0" smtClean="0"/>
              <a:t>Σε στερεή μορφή </a:t>
            </a:r>
            <a:r>
              <a:rPr lang="en-US" sz="2000" u="sng" dirty="0" smtClean="0"/>
              <a:t>(compact)</a:t>
            </a:r>
            <a:r>
              <a:rPr lang="en-US" sz="2000" dirty="0" smtClean="0"/>
              <a:t>: </a:t>
            </a:r>
            <a:r>
              <a:rPr lang="el-GR" sz="2000" dirty="0" smtClean="0"/>
              <a:t>είναι πιο εύχρηστες γιατί δεν σκορπίζουν. Χρησιμοποιούνται για διορθώσεις (κοψίματα) ή φρεσκάρισμα κατά τη διάρκεια της ημέρας.</a:t>
            </a:r>
          </a:p>
          <a:p>
            <a:pPr marL="288000" indent="-288000" algn="just">
              <a:buSzPct val="90000"/>
              <a:buFont typeface="+mj-lt"/>
              <a:buAutoNum type="arabicParenR"/>
            </a:pPr>
            <a:r>
              <a:rPr lang="en-US" sz="2000" u="sng" dirty="0" smtClean="0"/>
              <a:t>Fond de </a:t>
            </a:r>
            <a:r>
              <a:rPr lang="en-US" sz="2000" u="sng" dirty="0" err="1" smtClean="0"/>
              <a:t>teint</a:t>
            </a:r>
            <a:r>
              <a:rPr lang="en-US" sz="2000" u="sng" dirty="0" smtClean="0"/>
              <a:t> (</a:t>
            </a:r>
            <a:r>
              <a:rPr lang="el-GR" sz="2000" u="sng" dirty="0" smtClean="0"/>
              <a:t>πούδρα υγρή ή σε σκόνη)</a:t>
            </a:r>
            <a:r>
              <a:rPr lang="en-US" sz="2000" dirty="0" smtClean="0"/>
              <a:t>: </a:t>
            </a:r>
            <a:r>
              <a:rPr lang="el-GR" sz="2000" dirty="0" smtClean="0"/>
              <a:t>πολύ καλυπτική, εύχρηστη ιδανική  για ξηρά δέρματα.</a:t>
            </a:r>
          </a:p>
          <a:p>
            <a:pPr marL="288000" indent="-288000" algn="just">
              <a:buSzPct val="90000"/>
              <a:buFont typeface="+mj-lt"/>
              <a:buAutoNum type="arabicParenR"/>
            </a:pPr>
            <a:r>
              <a:rPr lang="el-GR" sz="2000" u="sng" dirty="0" smtClean="0"/>
              <a:t>Σε πέρλες</a:t>
            </a:r>
            <a:r>
              <a:rPr lang="en-US" sz="2000" dirty="0" smtClean="0"/>
              <a:t>: </a:t>
            </a:r>
            <a:r>
              <a:rPr lang="el-GR" sz="2000" dirty="0" smtClean="0"/>
              <a:t>είναι εύχρηστες και απλώνονται εύκολα με τη βοήθεια πινέλου.</a:t>
            </a:r>
          </a:p>
          <a:p>
            <a:pPr>
              <a:buNone/>
            </a:pPr>
            <a:endParaRPr lang="el-GR" dirty="0"/>
          </a:p>
        </p:txBody>
      </p:sp>
      <p:pic>
        <p:nvPicPr>
          <p:cNvPr id="4" name="3 - Εικόνα" descr="lakme-40-rose-powder-original-imae83f9ywjvwthh.jpeg"/>
          <p:cNvPicPr>
            <a:picLocks noChangeAspect="1"/>
          </p:cNvPicPr>
          <p:nvPr/>
        </p:nvPicPr>
        <p:blipFill>
          <a:blip r:embed="rId3" cstate="print"/>
          <a:stretch>
            <a:fillRect/>
          </a:stretch>
        </p:blipFill>
        <p:spPr>
          <a:xfrm>
            <a:off x="7164288" y="332656"/>
            <a:ext cx="1389370" cy="1312553"/>
          </a:xfrm>
          <a:prstGeom prst="rect">
            <a:avLst/>
          </a:prstGeom>
        </p:spPr>
      </p:pic>
      <p:pic>
        <p:nvPicPr>
          <p:cNvPr id="5" name="4 - Εικόνα" descr="lavera-mineral-compact-powder-674495-en.jpg"/>
          <p:cNvPicPr>
            <a:picLocks noChangeAspect="1"/>
          </p:cNvPicPr>
          <p:nvPr/>
        </p:nvPicPr>
        <p:blipFill>
          <a:blip r:embed="rId4" cstate="print"/>
          <a:stretch>
            <a:fillRect/>
          </a:stretch>
        </p:blipFill>
        <p:spPr>
          <a:xfrm>
            <a:off x="7308304" y="1844824"/>
            <a:ext cx="1157970" cy="1216081"/>
          </a:xfrm>
          <a:prstGeom prst="rect">
            <a:avLst/>
          </a:prstGeom>
        </p:spPr>
      </p:pic>
      <p:pic>
        <p:nvPicPr>
          <p:cNvPr id="6" name="5 - Εικόνα" descr="Gosh-Precious-Powder-Pearls-Warm-sand-335401.jpg"/>
          <p:cNvPicPr>
            <a:picLocks noChangeAspect="1"/>
          </p:cNvPicPr>
          <p:nvPr/>
        </p:nvPicPr>
        <p:blipFill>
          <a:blip r:embed="rId5" cstate="print"/>
          <a:stretch>
            <a:fillRect/>
          </a:stretch>
        </p:blipFill>
        <p:spPr>
          <a:xfrm>
            <a:off x="7164288" y="5301208"/>
            <a:ext cx="1556792" cy="1556792"/>
          </a:xfrm>
          <a:prstGeom prst="rect">
            <a:avLst/>
          </a:prstGeom>
        </p:spPr>
      </p:pic>
      <p:pic>
        <p:nvPicPr>
          <p:cNvPr id="7" name="6 - Εικόνα" descr="fond-de-teint-magic-nude-liquid-powder-loreal.jpg"/>
          <p:cNvPicPr>
            <a:picLocks noChangeAspect="1"/>
          </p:cNvPicPr>
          <p:nvPr/>
        </p:nvPicPr>
        <p:blipFill>
          <a:blip r:embed="rId6" cstate="print"/>
          <a:stretch>
            <a:fillRect/>
          </a:stretch>
        </p:blipFill>
        <p:spPr>
          <a:xfrm>
            <a:off x="6876256" y="3284984"/>
            <a:ext cx="1844824" cy="18448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76064"/>
          </a:xfrm>
        </p:spPr>
        <p:txBody>
          <a:bodyPr>
            <a:normAutofit/>
          </a:bodyPr>
          <a:lstStyle/>
          <a:p>
            <a:pPr algn="ctr"/>
            <a:r>
              <a:rPr lang="el-GR" dirty="0" err="1" smtClean="0"/>
              <a:t>σκιεσ</a:t>
            </a:r>
            <a:r>
              <a:rPr lang="el-GR" dirty="0" smtClean="0"/>
              <a:t> </a:t>
            </a:r>
            <a:r>
              <a:rPr lang="el-GR" dirty="0" err="1" smtClean="0"/>
              <a:t>ματιων</a:t>
            </a:r>
            <a:endParaRPr lang="el-GR" dirty="0"/>
          </a:p>
        </p:txBody>
      </p:sp>
      <p:sp>
        <p:nvSpPr>
          <p:cNvPr id="3" name="2 - Θέση περιεχομένου"/>
          <p:cNvSpPr>
            <a:spLocks noGrp="1"/>
          </p:cNvSpPr>
          <p:nvPr>
            <p:ph sz="quarter" idx="1"/>
          </p:nvPr>
        </p:nvSpPr>
        <p:spPr>
          <a:xfrm>
            <a:off x="467544" y="836712"/>
            <a:ext cx="7467600" cy="4873752"/>
          </a:xfrm>
        </p:spPr>
        <p:txBody>
          <a:bodyPr>
            <a:normAutofit fontScale="92500"/>
          </a:bodyPr>
          <a:lstStyle/>
          <a:p>
            <a:pPr marL="0" indent="0" algn="just">
              <a:buNone/>
            </a:pPr>
            <a:r>
              <a:rPr lang="el-GR" sz="2200" dirty="0" smtClean="0"/>
              <a:t>Οι σκιές δίνουν επιπλέον βάθος και σχήμα στα μάτια και τα κάνουν πιο ελκυστικά.</a:t>
            </a:r>
            <a:r>
              <a:rPr lang="el-GR" sz="2200" dirty="0"/>
              <a:t> </a:t>
            </a:r>
            <a:r>
              <a:rPr lang="el-GR" sz="2200" dirty="0" smtClean="0"/>
              <a:t>Υπάρχουν στις εξής μορφές</a:t>
            </a:r>
            <a:r>
              <a:rPr lang="en-US" sz="2200" dirty="0" smtClean="0"/>
              <a:t>:</a:t>
            </a:r>
          </a:p>
          <a:p>
            <a:pPr marL="252000" indent="-252000" algn="just">
              <a:buSzPct val="90000"/>
              <a:buFont typeface="+mj-lt"/>
              <a:buAutoNum type="arabicParenR"/>
            </a:pPr>
            <a:r>
              <a:rPr lang="el-GR" sz="2200" u="sng" dirty="0" smtClean="0"/>
              <a:t>Συμπαγείς σκόνες</a:t>
            </a:r>
            <a:r>
              <a:rPr lang="en-US" sz="2200" dirty="0" smtClean="0"/>
              <a:t>:</a:t>
            </a:r>
            <a:r>
              <a:rPr lang="el-GR" sz="2200" dirty="0" smtClean="0"/>
              <a:t> είναι σταθερές δεν χάνουν το σχήμα τους και απορροφούν τη λιπαρότητα και την υγρασία του δέρματος.</a:t>
            </a:r>
          </a:p>
          <a:p>
            <a:pPr marL="252000" indent="-252000" algn="just">
              <a:buSzPct val="90000"/>
              <a:buFont typeface="+mj-lt"/>
              <a:buAutoNum type="arabicParenR"/>
            </a:pPr>
            <a:r>
              <a:rPr lang="el-GR" sz="2200" u="sng" dirty="0" smtClean="0"/>
              <a:t>Κρέμες</a:t>
            </a:r>
            <a:r>
              <a:rPr lang="en-US" sz="2200" dirty="0" smtClean="0"/>
              <a:t>: </a:t>
            </a:r>
            <a:r>
              <a:rPr lang="el-GR" sz="2200" dirty="0" smtClean="0"/>
              <a:t>είναι σε υγρή μορφή, απλώνονται εύκολα αλλά δεν έχουν μεγάλη σταθερότητα πάνω στο δέρμα. Μπορούμε να τοποθετήσουμε διάφανη πούδρα από πάνω για να αυξήσουμε τη σταθερότητά τους.</a:t>
            </a:r>
          </a:p>
          <a:p>
            <a:pPr marL="252000" indent="-252000" algn="just">
              <a:buSzPct val="90000"/>
              <a:buFont typeface="+mj-lt"/>
              <a:buAutoNum type="arabicParenR"/>
            </a:pPr>
            <a:r>
              <a:rPr lang="el-GR" sz="2200" u="sng" dirty="0" smtClean="0"/>
              <a:t>Αδιάβροχες</a:t>
            </a:r>
            <a:r>
              <a:rPr lang="en-US" sz="2200" dirty="0" smtClean="0"/>
              <a:t>: </a:t>
            </a:r>
            <a:r>
              <a:rPr lang="el-GR" sz="2200" dirty="0" smtClean="0"/>
              <a:t>είναι σε μορφή κρέμας που με την προσθήκη κατάλληλων συστατικών τις κάνει πιο σταθερές.</a:t>
            </a:r>
          </a:p>
          <a:p>
            <a:pPr marL="252000" indent="-252000" algn="just">
              <a:buSzPct val="90000"/>
              <a:buFont typeface="+mj-lt"/>
              <a:buAutoNum type="arabicParenR"/>
            </a:pPr>
            <a:r>
              <a:rPr lang="el-GR" sz="2200" u="sng" dirty="0" smtClean="0"/>
              <a:t>Ραβδία</a:t>
            </a:r>
            <a:r>
              <a:rPr lang="en-US" sz="2200" dirty="0" smtClean="0"/>
              <a:t>: </a:t>
            </a:r>
            <a:r>
              <a:rPr lang="el-GR" sz="2200" dirty="0" smtClean="0"/>
              <a:t>έχουν παρόμοια συμπεριφορά με τις κρέμες.</a:t>
            </a:r>
          </a:p>
          <a:p>
            <a:pPr marL="252000" indent="-252000" algn="just">
              <a:buSzPct val="90000"/>
              <a:buFont typeface="+mj-lt"/>
              <a:buAutoNum type="arabicParenR"/>
            </a:pPr>
            <a:r>
              <a:rPr lang="el-GR" sz="2200" u="sng" dirty="0" smtClean="0"/>
              <a:t>Ελεύθερες σκόνες</a:t>
            </a:r>
            <a:r>
              <a:rPr lang="en-US" sz="2200" dirty="0" smtClean="0"/>
              <a:t>: </a:t>
            </a:r>
            <a:r>
              <a:rPr lang="el-GR" sz="2200" dirty="0" smtClean="0"/>
              <a:t>είναι πολύ απαλές, αλλά δεν είναι εύχρηστες γιατί σκορπίζουν. Διατίθενται και με </a:t>
            </a:r>
            <a:r>
              <a:rPr lang="el-GR" sz="2200" dirty="0" err="1" smtClean="0"/>
              <a:t>γκλίτερ</a:t>
            </a:r>
            <a:r>
              <a:rPr lang="el-GR" sz="2200" dirty="0" smtClean="0"/>
              <a:t> για περισσότερη λάμψη.</a:t>
            </a:r>
          </a:p>
          <a:p>
            <a:pPr marL="457200" indent="-457200">
              <a:buFont typeface="+mj-lt"/>
              <a:buAutoNum type="arabicParenR"/>
            </a:pPr>
            <a:endParaRPr lang="el-G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612560" y="548680"/>
            <a:ext cx="576064" cy="5962674"/>
          </a:xfrm>
        </p:spPr>
        <p:txBody>
          <a:bodyPr/>
          <a:lstStyle/>
          <a:p>
            <a:endParaRPr lang="el-GR" dirty="0"/>
          </a:p>
        </p:txBody>
      </p:sp>
      <p:pic>
        <p:nvPicPr>
          <p:cNvPr id="4" name="3 - Θέση περιεχομένου" descr="creme eyeshadow.jpg"/>
          <p:cNvPicPr>
            <a:picLocks noGrp="1" noChangeAspect="1"/>
          </p:cNvPicPr>
          <p:nvPr>
            <p:ph sz="quarter" idx="1"/>
          </p:nvPr>
        </p:nvPicPr>
        <p:blipFill>
          <a:blip r:embed="rId2" cstate="print"/>
          <a:stretch>
            <a:fillRect/>
          </a:stretch>
        </p:blipFill>
        <p:spPr>
          <a:xfrm>
            <a:off x="5004048" y="692696"/>
            <a:ext cx="3674704" cy="2448272"/>
          </a:xfrm>
        </p:spPr>
      </p:pic>
      <p:pic>
        <p:nvPicPr>
          <p:cNvPr id="5" name="4 - Εικόνα" descr="Eyeshadow-Sticks.jpg_640x640.jpg"/>
          <p:cNvPicPr>
            <a:picLocks noChangeAspect="1"/>
          </p:cNvPicPr>
          <p:nvPr/>
        </p:nvPicPr>
        <p:blipFill>
          <a:blip r:embed="rId3" cstate="print"/>
          <a:stretch>
            <a:fillRect/>
          </a:stretch>
        </p:blipFill>
        <p:spPr>
          <a:xfrm>
            <a:off x="899592" y="3501008"/>
            <a:ext cx="3140968" cy="3140968"/>
          </a:xfrm>
          <a:prstGeom prst="rect">
            <a:avLst/>
          </a:prstGeom>
        </p:spPr>
      </p:pic>
      <p:pic>
        <p:nvPicPr>
          <p:cNvPr id="6" name="5 - Εικόνα" descr="eyeshadow compact.jpg"/>
          <p:cNvPicPr>
            <a:picLocks noChangeAspect="1"/>
          </p:cNvPicPr>
          <p:nvPr/>
        </p:nvPicPr>
        <p:blipFill>
          <a:blip r:embed="rId4" cstate="print"/>
          <a:stretch>
            <a:fillRect/>
          </a:stretch>
        </p:blipFill>
        <p:spPr>
          <a:xfrm>
            <a:off x="827584" y="260648"/>
            <a:ext cx="3140968" cy="3140968"/>
          </a:xfrm>
          <a:prstGeom prst="rect">
            <a:avLst/>
          </a:prstGeom>
        </p:spPr>
      </p:pic>
      <p:pic>
        <p:nvPicPr>
          <p:cNvPr id="7" name="6 - Εικόνα" descr="eyeshadow powder.jpg"/>
          <p:cNvPicPr>
            <a:picLocks noChangeAspect="1"/>
          </p:cNvPicPr>
          <p:nvPr/>
        </p:nvPicPr>
        <p:blipFill>
          <a:blip r:embed="rId5" cstate="print"/>
          <a:stretch>
            <a:fillRect/>
          </a:stretch>
        </p:blipFill>
        <p:spPr>
          <a:xfrm>
            <a:off x="4932040" y="3933056"/>
            <a:ext cx="3816424" cy="254269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436</TotalTime>
  <Words>1074</Words>
  <Application>Microsoft Office PowerPoint</Application>
  <PresentationFormat>Προβολή στην οθόνη (4:3)</PresentationFormat>
  <Paragraphs>80</Paragraphs>
  <Slides>17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Προεξοχή</vt:lpstr>
      <vt:lpstr>Προϊοντα μακιγιαζ (κεφαλαιο 2)</vt:lpstr>
      <vt:lpstr>γενικα</vt:lpstr>
      <vt:lpstr>Καλυπτικα η εξουδετερωτικα δυσχρωμιων</vt:lpstr>
      <vt:lpstr>make up</vt:lpstr>
      <vt:lpstr>Διαφάνεια 5</vt:lpstr>
      <vt:lpstr>πουδρεσ</vt:lpstr>
      <vt:lpstr>Διαφάνεια 7</vt:lpstr>
      <vt:lpstr>σκιεσ ματιων</vt:lpstr>
      <vt:lpstr>Διαφάνεια 9</vt:lpstr>
      <vt:lpstr>μολυβια ματιων</vt:lpstr>
      <vt:lpstr>μασκαρα</vt:lpstr>
      <vt:lpstr>μολυβια – σκιεσ φρυδιων</vt:lpstr>
      <vt:lpstr>ρουζ</vt:lpstr>
      <vt:lpstr>μολυβια χειλιων</vt:lpstr>
      <vt:lpstr>κραγιον</vt:lpstr>
      <vt:lpstr>Διαφάνεια 16</vt:lpstr>
      <vt:lpstr>ψευτικεσ βλεφαριδεσ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προϊοντα -  εξοπλισμοσ - prochart μακιγιαζ</dc:title>
  <dc:creator>Vaggelis</dc:creator>
  <cp:lastModifiedBy>Vaggelis</cp:lastModifiedBy>
  <cp:revision>50</cp:revision>
  <dcterms:created xsi:type="dcterms:W3CDTF">2018-02-19T18:37:07Z</dcterms:created>
  <dcterms:modified xsi:type="dcterms:W3CDTF">2018-03-12T19:32:34Z</dcterms:modified>
</cp:coreProperties>
</file>