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B2864-6B17-4613-B77A-36129A8F882C}" type="datetimeFigureOut">
              <a:rPr lang="el-GR" smtClean="0"/>
              <a:pPr/>
              <a:t>26/9/2017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1F0EB-8638-4C35-90C6-325398756DD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421F0EB-8638-4C35-90C6-325398756DDA}" type="slidenum">
              <a:rPr lang="el-GR" smtClean="0"/>
              <a:pPr/>
              <a:t>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l-GR" dirty="0"/>
          </a:p>
        </p:txBody>
      </p:sp>
      <p:sp>
        <p:nvSpPr>
          <p:cNvPr id="4" name="3 - Θέση αριθμού διαφάνειας"/>
          <p:cNvSpPr>
            <a:spLocks noGrp="1"/>
          </p:cNvSpPr>
          <p:nvPr>
            <p:ph type="sldNum" sz="quarter" idx="10"/>
          </p:nvPr>
        </p:nvSpPr>
        <p:spPr/>
        <p:txBody>
          <a:bodyPr/>
          <a:lstStyle/>
          <a:p>
            <a:fld id="{2421F0EB-8638-4C35-90C6-325398756DDA}" type="slidenum">
              <a:rPr lang="el-GR" smtClean="0"/>
              <a:pPr/>
              <a:t>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421F0EB-8638-4C35-90C6-325398756DDA}" type="slidenum">
              <a:rPr lang="el-GR" smtClean="0"/>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dirty="0"/>
          </a:p>
        </p:txBody>
      </p:sp>
      <p:sp>
        <p:nvSpPr>
          <p:cNvPr id="4" name="3 - Θέση αριθμού διαφάνειας"/>
          <p:cNvSpPr>
            <a:spLocks noGrp="1"/>
          </p:cNvSpPr>
          <p:nvPr>
            <p:ph type="sldNum" sz="quarter" idx="10"/>
          </p:nvPr>
        </p:nvSpPr>
        <p:spPr/>
        <p:txBody>
          <a:bodyPr/>
          <a:lstStyle/>
          <a:p>
            <a:fld id="{2421F0EB-8638-4C35-90C6-325398756DDA}" type="slidenum">
              <a:rPr lang="el-GR" smtClean="0"/>
              <a:pPr/>
              <a:t>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pitchFamily="2" charset="2"/>
              <a:buNone/>
            </a:pPr>
            <a:endParaRPr lang="el-GR" baseline="0" dirty="0" smtClean="0"/>
          </a:p>
        </p:txBody>
      </p:sp>
      <p:sp>
        <p:nvSpPr>
          <p:cNvPr id="4" name="3 - Θέση αριθμού διαφάνειας"/>
          <p:cNvSpPr>
            <a:spLocks noGrp="1"/>
          </p:cNvSpPr>
          <p:nvPr>
            <p:ph type="sldNum" sz="quarter" idx="10"/>
          </p:nvPr>
        </p:nvSpPr>
        <p:spPr/>
        <p:txBody>
          <a:bodyPr/>
          <a:lstStyle/>
          <a:p>
            <a:fld id="{2421F0EB-8638-4C35-90C6-325398756DDA}" type="slidenum">
              <a:rPr lang="el-GR" smtClean="0"/>
              <a:pPr/>
              <a:t>12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26/9/2017</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26/9/2017</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26/9/2017</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26/9/2017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26/9/2017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26/9/2017</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26/9/2017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26/9/2017</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26/9/2017</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26/9/2017</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267744" y="1124744"/>
            <a:ext cx="5616624" cy="1894362"/>
          </a:xfrm>
        </p:spPr>
        <p:txBody>
          <a:bodyPr>
            <a:normAutofit/>
          </a:bodyPr>
          <a:lstStyle/>
          <a:p>
            <a:pPr algn="ctr"/>
            <a:r>
              <a:rPr lang="el-GR" sz="4000" dirty="0" smtClean="0"/>
              <a:t>Το </a:t>
            </a:r>
            <a:r>
              <a:rPr lang="el-GR" sz="4000" dirty="0" err="1" smtClean="0"/>
              <a:t>αντικειμενο</a:t>
            </a:r>
            <a:r>
              <a:rPr lang="el-GR" sz="4000" dirty="0" smtClean="0"/>
              <a:t> και η </a:t>
            </a:r>
            <a:r>
              <a:rPr lang="el-GR" sz="4000" dirty="0" err="1" smtClean="0"/>
              <a:t>ιστορια</a:t>
            </a:r>
            <a:r>
              <a:rPr lang="el-GR" sz="4000" dirty="0" smtClean="0"/>
              <a:t> </a:t>
            </a:r>
            <a:r>
              <a:rPr lang="el-GR" sz="4000" dirty="0" err="1" smtClean="0"/>
              <a:t>τησ</a:t>
            </a:r>
            <a:r>
              <a:rPr lang="el-GR" sz="4000" dirty="0" smtClean="0"/>
              <a:t> </a:t>
            </a:r>
            <a:r>
              <a:rPr lang="el-GR" sz="4000" dirty="0" err="1" smtClean="0"/>
              <a:t>αισθητικησ</a:t>
            </a:r>
            <a:endParaRPr lang="el-GR" sz="4000"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64488" y="260648"/>
            <a:ext cx="487760" cy="5688632"/>
          </a:xfrm>
        </p:spPr>
        <p:txBody>
          <a:bodyPr>
            <a:normAutofit/>
          </a:bodyPr>
          <a:lstStyle/>
          <a:p>
            <a:endParaRPr lang="el-GR" dirty="0"/>
          </a:p>
        </p:txBody>
      </p:sp>
      <p:sp>
        <p:nvSpPr>
          <p:cNvPr id="3" name="2 - Θέση περιεχομένου"/>
          <p:cNvSpPr>
            <a:spLocks noGrp="1"/>
          </p:cNvSpPr>
          <p:nvPr>
            <p:ph sz="quarter" idx="1"/>
          </p:nvPr>
        </p:nvSpPr>
        <p:spPr>
          <a:xfrm>
            <a:off x="611560" y="692696"/>
            <a:ext cx="3528392" cy="4873752"/>
          </a:xfrm>
        </p:spPr>
        <p:txBody>
          <a:bodyPr>
            <a:normAutofit lnSpcReduction="10000"/>
          </a:bodyPr>
          <a:lstStyle/>
          <a:p>
            <a:pPr algn="just">
              <a:buFont typeface="Wingdings" pitchFamily="2" charset="2"/>
              <a:buChar char="Ø"/>
            </a:pPr>
            <a:r>
              <a:rPr lang="el-GR" sz="2000" dirty="0" smtClean="0"/>
              <a:t>Συσκευή κενού. Η συσκευή μείωνε την ατμοσφαιρική πίεση στο εσωτερικό της και υποσχόταν ροδαλή νεανική όψη.</a:t>
            </a:r>
          </a:p>
          <a:p>
            <a:pPr algn="just">
              <a:buFont typeface="Wingdings" pitchFamily="2" charset="2"/>
              <a:buChar char="Ø"/>
            </a:pPr>
            <a:endParaRPr lang="el-GR" sz="2000" dirty="0" smtClean="0"/>
          </a:p>
          <a:p>
            <a:pPr algn="just">
              <a:buFont typeface="Wingdings" pitchFamily="2" charset="2"/>
              <a:buChar char="Ø"/>
            </a:pPr>
            <a:endParaRPr lang="el-GR" sz="2000" dirty="0" smtClean="0"/>
          </a:p>
          <a:p>
            <a:pPr algn="just">
              <a:buFont typeface="Wingdings" pitchFamily="2" charset="2"/>
              <a:buChar char="Ø"/>
            </a:pPr>
            <a:endParaRPr lang="el-GR" sz="2000" dirty="0" smtClean="0"/>
          </a:p>
          <a:p>
            <a:pPr algn="just">
              <a:buFont typeface="Wingdings" pitchFamily="2" charset="2"/>
              <a:buChar char="Ø"/>
            </a:pPr>
            <a:endParaRPr lang="el-GR" sz="2000" dirty="0" smtClean="0"/>
          </a:p>
          <a:p>
            <a:pPr algn="just">
              <a:buFont typeface="Wingdings" pitchFamily="2" charset="2"/>
              <a:buChar char="Ø"/>
            </a:pPr>
            <a:endParaRPr lang="el-GR" sz="2000" dirty="0" smtClean="0"/>
          </a:p>
          <a:p>
            <a:pPr algn="just">
              <a:buFont typeface="Wingdings" pitchFamily="2" charset="2"/>
              <a:buChar char="Ø"/>
            </a:pPr>
            <a:r>
              <a:rPr lang="el-GR" sz="2000" dirty="0" smtClean="0"/>
              <a:t>Συσκευή για να δημιουργούν λακκάκια στα μάγουλα. Επινοήθηκε το 1936. Τη φορούσαν καθ’ όλη τη διάρκεια της νύχτας.</a:t>
            </a:r>
            <a:endParaRPr lang="el-GR" sz="2000" dirty="0"/>
          </a:p>
        </p:txBody>
      </p:sp>
      <p:pic>
        <p:nvPicPr>
          <p:cNvPr id="4" name="3 - Εικόνα" descr="beauty-care-100-years-ago-8.jpg"/>
          <p:cNvPicPr>
            <a:picLocks noChangeAspect="1"/>
          </p:cNvPicPr>
          <p:nvPr/>
        </p:nvPicPr>
        <p:blipFill>
          <a:blip r:embed="rId2" cstate="print"/>
          <a:stretch>
            <a:fillRect/>
          </a:stretch>
        </p:blipFill>
        <p:spPr>
          <a:xfrm>
            <a:off x="5796136" y="332656"/>
            <a:ext cx="2610611" cy="3348393"/>
          </a:xfrm>
          <a:prstGeom prst="rect">
            <a:avLst/>
          </a:prstGeom>
        </p:spPr>
      </p:pic>
      <p:pic>
        <p:nvPicPr>
          <p:cNvPr id="5" name="4 - Εικόνα" descr="beauty-care-100-years-ago-9.jpg"/>
          <p:cNvPicPr>
            <a:picLocks noChangeAspect="1"/>
          </p:cNvPicPr>
          <p:nvPr/>
        </p:nvPicPr>
        <p:blipFill>
          <a:blip r:embed="rId3" cstate="print"/>
          <a:stretch>
            <a:fillRect/>
          </a:stretch>
        </p:blipFill>
        <p:spPr>
          <a:xfrm>
            <a:off x="5796136" y="3861048"/>
            <a:ext cx="2014175" cy="27089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0" y="1412776"/>
            <a:ext cx="648072" cy="4248472"/>
          </a:xfrm>
        </p:spPr>
        <p:txBody>
          <a:bodyPr/>
          <a:lstStyle/>
          <a:p>
            <a:endParaRPr lang="el-GR" dirty="0"/>
          </a:p>
        </p:txBody>
      </p:sp>
      <p:sp>
        <p:nvSpPr>
          <p:cNvPr id="5" name="4 - Θέση περιεχομένου"/>
          <p:cNvSpPr>
            <a:spLocks noGrp="1"/>
          </p:cNvSpPr>
          <p:nvPr>
            <p:ph sz="quarter" idx="1"/>
          </p:nvPr>
        </p:nvSpPr>
        <p:spPr>
          <a:xfrm>
            <a:off x="467544" y="980728"/>
            <a:ext cx="3960440" cy="4873752"/>
          </a:xfrm>
        </p:spPr>
        <p:txBody>
          <a:bodyPr>
            <a:normAutofit/>
          </a:bodyPr>
          <a:lstStyle/>
          <a:p>
            <a:pPr algn="just">
              <a:buFont typeface="Wingdings" pitchFamily="2" charset="2"/>
              <a:buChar char="Ø"/>
            </a:pPr>
            <a:r>
              <a:rPr lang="el-GR" sz="2000" dirty="0" smtClean="0"/>
              <a:t>Συσκευή περμανάντ του 1936. Στα μαλλιά εφάρμοζαν μια αλκαλική ουσία και στη συνέχεια τα τύλιγαν με μεταλλικά </a:t>
            </a:r>
            <a:r>
              <a:rPr lang="el-GR" sz="2000" dirty="0" err="1" smtClean="0"/>
              <a:t>ρόλεϋ</a:t>
            </a:r>
            <a:r>
              <a:rPr lang="el-GR" sz="2000" dirty="0" smtClean="0"/>
              <a:t> πάνω στα οποία τοποθετούσαν ηλεκτρικά θερμαινόμενα </a:t>
            </a:r>
            <a:r>
              <a:rPr lang="el-GR" sz="2000" dirty="0" err="1" smtClean="0"/>
              <a:t>κλάμερ</a:t>
            </a:r>
            <a:r>
              <a:rPr lang="el-GR" sz="2000" dirty="0" smtClean="0"/>
              <a:t>. Η αλκαλική ουσία μαλάκωνε τις τρίχες και βοηθούσε τον ατμό που παραγόταν από τα </a:t>
            </a:r>
            <a:r>
              <a:rPr lang="el-GR" sz="2000" dirty="0" err="1" smtClean="0"/>
              <a:t>κλάμερ</a:t>
            </a:r>
            <a:r>
              <a:rPr lang="el-GR" sz="2000" dirty="0" smtClean="0"/>
              <a:t> να εισχωρήσει.</a:t>
            </a:r>
          </a:p>
          <a:p>
            <a:pPr algn="just">
              <a:buFont typeface="Wingdings" pitchFamily="2" charset="2"/>
              <a:buChar char="Ø"/>
            </a:pPr>
            <a:endParaRPr lang="el-GR" sz="2000" dirty="0" smtClean="0"/>
          </a:p>
          <a:p>
            <a:pPr algn="just">
              <a:buFont typeface="Wingdings" pitchFamily="2" charset="2"/>
              <a:buChar char="Ø"/>
            </a:pPr>
            <a:endParaRPr lang="el-GR" sz="2000" dirty="0"/>
          </a:p>
        </p:txBody>
      </p:sp>
      <p:pic>
        <p:nvPicPr>
          <p:cNvPr id="7" name="6 - Εικόνα" descr="ae699c06e3d66220cc060afa5e264653.jpg"/>
          <p:cNvPicPr>
            <a:picLocks noChangeAspect="1"/>
          </p:cNvPicPr>
          <p:nvPr/>
        </p:nvPicPr>
        <p:blipFill>
          <a:blip r:embed="rId2" cstate="print"/>
          <a:stretch>
            <a:fillRect/>
          </a:stretch>
        </p:blipFill>
        <p:spPr>
          <a:xfrm>
            <a:off x="4427984" y="980728"/>
            <a:ext cx="4392488" cy="43924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0" y="620688"/>
            <a:ext cx="514400" cy="5602634"/>
          </a:xfrm>
        </p:spPr>
        <p:txBody>
          <a:bodyPr>
            <a:normAutofit/>
          </a:bodyPr>
          <a:lstStyle/>
          <a:p>
            <a:endParaRPr lang="el-GR" dirty="0"/>
          </a:p>
        </p:txBody>
      </p:sp>
      <p:sp>
        <p:nvSpPr>
          <p:cNvPr id="5" name="4 - Θέση περιεχομένου"/>
          <p:cNvSpPr>
            <a:spLocks noGrp="1"/>
          </p:cNvSpPr>
          <p:nvPr>
            <p:ph sz="quarter" idx="1"/>
          </p:nvPr>
        </p:nvSpPr>
        <p:spPr>
          <a:xfrm>
            <a:off x="539552" y="764704"/>
            <a:ext cx="3754760" cy="4873752"/>
          </a:xfrm>
        </p:spPr>
        <p:txBody>
          <a:bodyPr>
            <a:normAutofit/>
          </a:bodyPr>
          <a:lstStyle/>
          <a:p>
            <a:pPr marL="0" indent="0" algn="just">
              <a:buNone/>
            </a:pPr>
            <a:r>
              <a:rPr lang="el-GR" sz="2000" dirty="0" smtClean="0"/>
              <a:t>Συσκευή για την εφαρμογή του </a:t>
            </a:r>
            <a:r>
              <a:rPr lang="en-US" sz="2000" dirty="0" smtClean="0"/>
              <a:t>make up</a:t>
            </a:r>
            <a:r>
              <a:rPr lang="el-GR" sz="2000" dirty="0" smtClean="0"/>
              <a:t> σε ηθοποιούς του </a:t>
            </a:r>
            <a:r>
              <a:rPr lang="en-US" sz="2000" dirty="0" smtClean="0"/>
              <a:t>Hollywood. </a:t>
            </a:r>
            <a:r>
              <a:rPr lang="el-GR" sz="2000" dirty="0" smtClean="0"/>
              <a:t>Γνωστή και ως</a:t>
            </a:r>
            <a:r>
              <a:rPr lang="en-US" sz="2000" dirty="0" smtClean="0"/>
              <a:t> beauty micrometer </a:t>
            </a:r>
            <a:r>
              <a:rPr lang="el-GR" sz="2000" dirty="0" smtClean="0"/>
              <a:t>ή </a:t>
            </a:r>
            <a:r>
              <a:rPr lang="en-US" sz="2000" dirty="0" smtClean="0"/>
              <a:t>beauty calibrator,</a:t>
            </a:r>
            <a:r>
              <a:rPr lang="el-GR" sz="2000" dirty="0" smtClean="0"/>
              <a:t> Επινοήθηκε από τον </a:t>
            </a:r>
            <a:r>
              <a:rPr lang="en-US" sz="2000" dirty="0" smtClean="0"/>
              <a:t>Max Factor</a:t>
            </a:r>
            <a:r>
              <a:rPr lang="el-GR" sz="2000" dirty="0" smtClean="0"/>
              <a:t> στις αρχές της δεκαετίας του ‘30. Η συσκευή προσαρμοζόταν στο κεφάλι του ηθοποιού και είχε 325 πιθανές ρυθμίσεις με ακρίβεια 1/10 του χιλιοστού. Με αυτό τον τρόπο ανακαλύπτονταν ακόμα και οι παραμικρές ατέλειες και εφάρμοζαν τις κατάλληλες διορθώσεις ώστε να πετύχουν την τελειότητα.</a:t>
            </a:r>
            <a:endParaRPr lang="en-US" sz="2000" dirty="0" smtClean="0"/>
          </a:p>
        </p:txBody>
      </p:sp>
      <p:pic>
        <p:nvPicPr>
          <p:cNvPr id="6" name="5 - Εικόνα" descr="53-10064-make_up_applicator-1385424221.png"/>
          <p:cNvPicPr>
            <a:picLocks noChangeAspect="1"/>
          </p:cNvPicPr>
          <p:nvPr/>
        </p:nvPicPr>
        <p:blipFill>
          <a:blip r:embed="rId3" cstate="print"/>
          <a:stretch>
            <a:fillRect/>
          </a:stretch>
        </p:blipFill>
        <p:spPr>
          <a:xfrm>
            <a:off x="4572000" y="1268760"/>
            <a:ext cx="3999484" cy="302818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7467600" cy="652934"/>
          </a:xfrm>
        </p:spPr>
        <p:txBody>
          <a:bodyPr/>
          <a:lstStyle/>
          <a:p>
            <a:pPr algn="ctr"/>
            <a:r>
              <a:rPr lang="el-GR" dirty="0" smtClean="0"/>
              <a:t>Με τι </a:t>
            </a:r>
            <a:r>
              <a:rPr lang="el-GR" dirty="0" err="1" smtClean="0"/>
              <a:t>ασχολειται</a:t>
            </a:r>
            <a:r>
              <a:rPr lang="el-GR" dirty="0" smtClean="0"/>
              <a:t> η </a:t>
            </a:r>
            <a:r>
              <a:rPr lang="el-GR" dirty="0" err="1" smtClean="0"/>
              <a:t>αισθητικη</a:t>
            </a:r>
            <a:endParaRPr lang="el-GR" dirty="0"/>
          </a:p>
        </p:txBody>
      </p:sp>
      <p:sp>
        <p:nvSpPr>
          <p:cNvPr id="3" name="2 - Θέση περιεχομένου"/>
          <p:cNvSpPr>
            <a:spLocks noGrp="1"/>
          </p:cNvSpPr>
          <p:nvPr>
            <p:ph sz="quarter" idx="1"/>
          </p:nvPr>
        </p:nvSpPr>
        <p:spPr>
          <a:xfrm>
            <a:off x="467544" y="1052736"/>
            <a:ext cx="7467600" cy="4873752"/>
          </a:xfrm>
        </p:spPr>
        <p:txBody>
          <a:bodyPr>
            <a:normAutofit lnSpcReduction="10000"/>
          </a:bodyPr>
          <a:lstStyle/>
          <a:p>
            <a:pPr algn="just">
              <a:buFont typeface="Wingdings" pitchFamily="2" charset="2"/>
              <a:buChar char="q"/>
            </a:pPr>
            <a:r>
              <a:rPr lang="el-GR" sz="2000" dirty="0" smtClean="0"/>
              <a:t>Ο επαγγελματίας αισθητικός ασχολείται με τη βελτίωση της εξωτερικής εμφάνισης του ανθρώπου. Αυτό </a:t>
            </a:r>
            <a:r>
              <a:rPr lang="el-GR" sz="2000" dirty="0" err="1" smtClean="0"/>
              <a:t>επιτυχγάνεται</a:t>
            </a:r>
            <a:r>
              <a:rPr lang="el-GR" sz="2000" dirty="0" smtClean="0"/>
              <a:t> με</a:t>
            </a:r>
            <a:r>
              <a:rPr lang="en-US" sz="2000" dirty="0" smtClean="0"/>
              <a:t>:</a:t>
            </a:r>
            <a:endParaRPr lang="el-GR" sz="2000" dirty="0" smtClean="0"/>
          </a:p>
          <a:p>
            <a:pPr lvl="1" algn="just">
              <a:buFont typeface="Wingdings" pitchFamily="2" charset="2"/>
              <a:buChar char="Ø"/>
            </a:pPr>
            <a:r>
              <a:rPr lang="en-US" sz="2000" dirty="0" smtClean="0"/>
              <a:t>T</a:t>
            </a:r>
            <a:r>
              <a:rPr lang="el-GR" sz="2000" dirty="0" err="1" smtClean="0"/>
              <a:t>ις</a:t>
            </a:r>
            <a:r>
              <a:rPr lang="el-GR" sz="2000" dirty="0" smtClean="0"/>
              <a:t> θεραπείες προσώπου και σώματος</a:t>
            </a:r>
          </a:p>
          <a:p>
            <a:pPr lvl="1" algn="just">
              <a:buFont typeface="Wingdings" pitchFamily="2" charset="2"/>
              <a:buChar char="Ø"/>
            </a:pPr>
            <a:r>
              <a:rPr lang="el-GR" sz="2000" dirty="0" smtClean="0"/>
              <a:t>Το μακιγιάζ</a:t>
            </a:r>
            <a:endParaRPr lang="en-US" sz="2000" dirty="0" smtClean="0"/>
          </a:p>
          <a:p>
            <a:pPr marL="0" lvl="1" indent="0" algn="just">
              <a:buNone/>
            </a:pPr>
            <a:r>
              <a:rPr lang="el-GR" sz="2000" dirty="0" smtClean="0"/>
              <a:t>Η βελτίωση της εξωτερικής εμφάνισης έχει βαθύτατες ψυχολογικές επιδράσεις στον άνθρωπο.</a:t>
            </a:r>
          </a:p>
          <a:p>
            <a:pPr marL="273600" lvl="1" indent="-273600" algn="just">
              <a:buFont typeface="Wingdings" pitchFamily="2" charset="2"/>
              <a:buChar char="q"/>
            </a:pPr>
            <a:r>
              <a:rPr lang="el-GR" sz="2000" dirty="0" smtClean="0"/>
              <a:t>Στο φετινό μάθημα θα μάθετε</a:t>
            </a:r>
            <a:r>
              <a:rPr lang="en-US" sz="2000" dirty="0" smtClean="0"/>
              <a:t>:</a:t>
            </a:r>
          </a:p>
          <a:p>
            <a:pPr marL="547920" lvl="2" indent="-273600" algn="just">
              <a:buFont typeface="Wingdings" pitchFamily="2" charset="2"/>
              <a:buChar char="Ø"/>
            </a:pPr>
            <a:r>
              <a:rPr lang="el-GR" sz="2000" dirty="0" smtClean="0"/>
              <a:t>Τον τρόπο με τον οποίο προσεγγίζουμε τους πελάτες μας έτσι ώστε να κερδίσουμε την εμπιστοσύνη τους.</a:t>
            </a:r>
          </a:p>
          <a:p>
            <a:pPr marL="547920" lvl="2" indent="-273600" algn="just">
              <a:buFont typeface="Wingdings" pitchFamily="2" charset="2"/>
              <a:buChar char="Ø"/>
            </a:pPr>
            <a:r>
              <a:rPr lang="el-GR" sz="2000" dirty="0" smtClean="0"/>
              <a:t>Πως προετοιμάζουμε το χώρο προκειμένου να κάνουμε μια θεραπεία</a:t>
            </a:r>
          </a:p>
          <a:p>
            <a:pPr marL="547920" lvl="2" indent="-273600" algn="just">
              <a:buFont typeface="Wingdings" pitchFamily="2" charset="2"/>
              <a:buChar char="Ø"/>
            </a:pPr>
            <a:r>
              <a:rPr lang="el-GR" sz="2000" dirty="0" smtClean="0"/>
              <a:t>Τα προϊόντα που χρησιμοποιούμε στις θεραπείες προσώπου – σώματος και μακιγιάζ.</a:t>
            </a:r>
          </a:p>
          <a:p>
            <a:pPr marL="547920" lvl="2" indent="-273600" algn="just">
              <a:buFont typeface="Wingdings" pitchFamily="2" charset="2"/>
              <a:buChar char="Ø"/>
            </a:pPr>
            <a:r>
              <a:rPr lang="el-GR" sz="2000" dirty="0" smtClean="0"/>
              <a:t>Βασικές αρχές για το μασάζ προσώπου και σώματος.</a:t>
            </a:r>
          </a:p>
          <a:p>
            <a:pPr marL="547920" lvl="2" indent="-273600" algn="just">
              <a:buFont typeface="Wingdings" pitchFamily="2" charset="2"/>
              <a:buChar char="Ø"/>
            </a:pPr>
            <a:r>
              <a:rPr lang="el-GR" sz="2000" dirty="0" smtClean="0"/>
              <a:t>Βασικές αρχές μακιγιάζ.</a:t>
            </a:r>
            <a:endParaRPr lang="en-US" sz="2000" dirty="0" smtClean="0"/>
          </a:p>
          <a:p>
            <a:pPr marL="547920" lvl="2" indent="-273600" algn="just">
              <a:buNone/>
            </a:pPr>
            <a:endParaRPr lang="en-US" sz="17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467600" cy="652934"/>
          </a:xfrm>
        </p:spPr>
        <p:txBody>
          <a:bodyPr/>
          <a:lstStyle/>
          <a:p>
            <a:pPr algn="ctr"/>
            <a:r>
              <a:rPr lang="el-GR" dirty="0" err="1" smtClean="0"/>
              <a:t>Ιστορικα</a:t>
            </a:r>
            <a:r>
              <a:rPr lang="el-GR" dirty="0" smtClean="0"/>
              <a:t> </a:t>
            </a:r>
            <a:r>
              <a:rPr lang="el-GR" dirty="0" err="1" smtClean="0"/>
              <a:t>στοιχεια</a:t>
            </a:r>
            <a:endParaRPr lang="el-GR" dirty="0"/>
          </a:p>
        </p:txBody>
      </p:sp>
      <p:sp>
        <p:nvSpPr>
          <p:cNvPr id="3" name="2 - Θέση περιεχομένου"/>
          <p:cNvSpPr>
            <a:spLocks noGrp="1"/>
          </p:cNvSpPr>
          <p:nvPr>
            <p:ph sz="quarter" idx="1"/>
          </p:nvPr>
        </p:nvSpPr>
        <p:spPr>
          <a:xfrm>
            <a:off x="467544" y="620688"/>
            <a:ext cx="7467600" cy="5161784"/>
          </a:xfrm>
        </p:spPr>
        <p:txBody>
          <a:bodyPr>
            <a:normAutofit/>
          </a:bodyPr>
          <a:lstStyle/>
          <a:p>
            <a:pPr algn="just">
              <a:buFont typeface="Wingdings" pitchFamily="2" charset="2"/>
              <a:buChar char="Ø"/>
            </a:pPr>
            <a:r>
              <a:rPr lang="el-GR" sz="2000" dirty="0" smtClean="0"/>
              <a:t>Ο άνθρωπος από τα αρχαία χρόνια προσπαθούσε να βελτιώσει την εξωτερική του εμφάνιση. Τα πρώτα δείγματα καλλωπισμού έχουν τις ρίζες τους στη Νεολιθική εποχή (7000πχ – 2000 πχ)</a:t>
            </a:r>
            <a:r>
              <a:rPr lang="en-US" sz="2000" dirty="0" smtClean="0"/>
              <a:t>. </a:t>
            </a:r>
            <a:endParaRPr lang="el-GR" sz="2000" dirty="0" smtClean="0"/>
          </a:p>
          <a:p>
            <a:pPr algn="just">
              <a:buFont typeface="Wingdings" pitchFamily="2" charset="2"/>
              <a:buChar char="Ø"/>
            </a:pPr>
            <a:r>
              <a:rPr lang="el-GR" sz="2000" dirty="0" smtClean="0"/>
              <a:t>Οι πρώτες γραπτές αναφορές για χρήση καλλυντικών σκευασμάτων εντοπίζονται στην Μινωική περίοδο (1900 – 1450 πχ). Τα κυριότερα καλλυντικά της εποχής εκείνης ήταν τα αρώματα οι αλοιφές και τα ψιμύθια (κρέμες μακιγιάζ με βάση το λευκό μόλυβδο που αποτελούσαν το αρχαίο </a:t>
            </a:r>
            <a:r>
              <a:rPr lang="en-US" sz="2000" dirty="0" smtClean="0"/>
              <a:t>make up</a:t>
            </a:r>
            <a:r>
              <a:rPr lang="el-GR" sz="2000" dirty="0" smtClean="0"/>
              <a:t>)</a:t>
            </a:r>
          </a:p>
          <a:p>
            <a:pPr algn="just">
              <a:buFont typeface="Wingdings" pitchFamily="2" charset="2"/>
              <a:buChar char="Ø"/>
            </a:pPr>
            <a:endParaRPr lang="el-GR" sz="2000" dirty="0"/>
          </a:p>
        </p:txBody>
      </p:sp>
      <p:pic>
        <p:nvPicPr>
          <p:cNvPr id="4" name="3 - Εικόνα" descr="Μουσείο Ηρακλείου 14.jpg"/>
          <p:cNvPicPr>
            <a:picLocks noChangeAspect="1"/>
          </p:cNvPicPr>
          <p:nvPr/>
        </p:nvPicPr>
        <p:blipFill>
          <a:blip r:embed="rId3" cstate="print"/>
          <a:stretch>
            <a:fillRect/>
          </a:stretch>
        </p:blipFill>
        <p:spPr>
          <a:xfrm>
            <a:off x="899592" y="3284984"/>
            <a:ext cx="2558802" cy="3422602"/>
          </a:xfrm>
          <a:prstGeom prst="rect">
            <a:avLst/>
          </a:prstGeom>
        </p:spPr>
      </p:pic>
      <p:sp>
        <p:nvSpPr>
          <p:cNvPr id="5" name="4 - TextBox"/>
          <p:cNvSpPr txBox="1"/>
          <p:nvPr/>
        </p:nvSpPr>
        <p:spPr>
          <a:xfrm>
            <a:off x="3635896" y="4221088"/>
            <a:ext cx="4320480" cy="1200329"/>
          </a:xfrm>
          <a:prstGeom prst="rect">
            <a:avLst/>
          </a:prstGeom>
          <a:noFill/>
        </p:spPr>
        <p:txBody>
          <a:bodyPr wrap="square" rtlCol="0">
            <a:spAutoFit/>
          </a:bodyPr>
          <a:lstStyle/>
          <a:p>
            <a:pPr algn="just"/>
            <a:r>
              <a:rPr lang="el-GR" dirty="0" smtClean="0"/>
              <a:t>Τοιχογραφία γυναίκας στο αρχαιολογικό μουσείο Ηρακλείου Κρήτης. Η γυναίκα απεικονίζεται καθαρά με μακιγιάζ στα χείλη και τα μάτια της.</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0" y="836712"/>
            <a:ext cx="432048" cy="5445224"/>
          </a:xfrm>
        </p:spPr>
        <p:txBody>
          <a:bodyPr/>
          <a:lstStyle/>
          <a:p>
            <a:pPr algn="ctr"/>
            <a:endParaRPr lang="el-GR" dirty="0"/>
          </a:p>
        </p:txBody>
      </p:sp>
      <p:sp>
        <p:nvSpPr>
          <p:cNvPr id="3" name="2 - Θέση περιεχομένου"/>
          <p:cNvSpPr>
            <a:spLocks noGrp="1"/>
          </p:cNvSpPr>
          <p:nvPr>
            <p:ph sz="quarter" idx="1"/>
          </p:nvPr>
        </p:nvSpPr>
        <p:spPr>
          <a:xfrm>
            <a:off x="467544" y="188640"/>
            <a:ext cx="3744416" cy="5184576"/>
          </a:xfrm>
        </p:spPr>
        <p:txBody>
          <a:bodyPr>
            <a:noAutofit/>
          </a:bodyPr>
          <a:lstStyle/>
          <a:p>
            <a:pPr algn="just">
              <a:buFont typeface="Wingdings" pitchFamily="2" charset="2"/>
              <a:buChar char="Ø"/>
            </a:pPr>
            <a:r>
              <a:rPr lang="el-GR" sz="2000" dirty="0" smtClean="0"/>
              <a:t>Τα κυριότερα υλικά που χρησιμοποιούνταν για την παρασκευή καλλυντικών στην αρχαιότητα ήταν το ελαιόλαδο, το μέλι, το γάλα και τα βότανα.</a:t>
            </a:r>
          </a:p>
          <a:p>
            <a:pPr algn="just">
              <a:buFont typeface="Wingdings" pitchFamily="2" charset="2"/>
              <a:buChar char="Ø"/>
            </a:pPr>
            <a:r>
              <a:rPr lang="el-GR" sz="2000" dirty="0" smtClean="0"/>
              <a:t>Μερικά από τα εργαλεία που χρησιμοποιούσαν για τον καλλωπισμό ήταν τσιμπιδάκια φρυδιών, ειδικά μεταλλικά ξέστρα τις στλεγγίδες, </a:t>
            </a:r>
            <a:r>
              <a:rPr lang="el-GR" sz="2000" dirty="0" err="1" smtClean="0"/>
              <a:t>αρωματοδοχεία</a:t>
            </a:r>
            <a:r>
              <a:rPr lang="el-GR" sz="2000" dirty="0" smtClean="0"/>
              <a:t> , χάλκινους καθρέπτες και χτένες από ξύλο ή </a:t>
            </a:r>
            <a:r>
              <a:rPr lang="el-GR" sz="2000" dirty="0" err="1" smtClean="0"/>
              <a:t>ελαφαντόδοντο</a:t>
            </a:r>
            <a:r>
              <a:rPr lang="el-GR" sz="2000" dirty="0" smtClean="0"/>
              <a:t>.</a:t>
            </a:r>
          </a:p>
        </p:txBody>
      </p:sp>
      <p:pic>
        <p:nvPicPr>
          <p:cNvPr id="7" name="6 - Εικόνα" descr="omorfia-4d-1.jpg"/>
          <p:cNvPicPr>
            <a:picLocks noChangeAspect="1"/>
          </p:cNvPicPr>
          <p:nvPr/>
        </p:nvPicPr>
        <p:blipFill>
          <a:blip r:embed="rId3" cstate="print"/>
          <a:stretch>
            <a:fillRect/>
          </a:stretch>
        </p:blipFill>
        <p:spPr>
          <a:xfrm>
            <a:off x="6300192" y="260648"/>
            <a:ext cx="2309754" cy="2055681"/>
          </a:xfrm>
          <a:prstGeom prst="rect">
            <a:avLst/>
          </a:prstGeom>
        </p:spPr>
      </p:pic>
      <p:pic>
        <p:nvPicPr>
          <p:cNvPr id="8" name="7 - Εικόνα" descr="ξυράφι-768x215.jpg"/>
          <p:cNvPicPr>
            <a:picLocks noChangeAspect="1"/>
          </p:cNvPicPr>
          <p:nvPr/>
        </p:nvPicPr>
        <p:blipFill>
          <a:blip r:embed="rId4" cstate="print"/>
          <a:stretch>
            <a:fillRect/>
          </a:stretch>
        </p:blipFill>
        <p:spPr>
          <a:xfrm flipV="1">
            <a:off x="4499992" y="2708920"/>
            <a:ext cx="4161656" cy="1165047"/>
          </a:xfrm>
          <a:prstGeom prst="rect">
            <a:avLst/>
          </a:prstGeom>
        </p:spPr>
      </p:pic>
      <p:pic>
        <p:nvPicPr>
          <p:cNvPr id="9" name="8 - Εικόνα" descr="-e1497276897991.jpg"/>
          <p:cNvPicPr>
            <a:picLocks noChangeAspect="1"/>
          </p:cNvPicPr>
          <p:nvPr/>
        </p:nvPicPr>
        <p:blipFill>
          <a:blip r:embed="rId5" cstate="print"/>
          <a:stretch>
            <a:fillRect/>
          </a:stretch>
        </p:blipFill>
        <p:spPr>
          <a:xfrm>
            <a:off x="5004048" y="4293096"/>
            <a:ext cx="3721596" cy="1972446"/>
          </a:xfrm>
          <a:prstGeom prst="rect">
            <a:avLst/>
          </a:prstGeom>
        </p:spPr>
      </p:pic>
      <p:sp>
        <p:nvSpPr>
          <p:cNvPr id="10" name="9 - TextBox"/>
          <p:cNvSpPr txBox="1"/>
          <p:nvPr/>
        </p:nvSpPr>
        <p:spPr>
          <a:xfrm>
            <a:off x="6588224" y="2276872"/>
            <a:ext cx="1790747" cy="307777"/>
          </a:xfrm>
          <a:prstGeom prst="rect">
            <a:avLst/>
          </a:prstGeom>
          <a:noFill/>
        </p:spPr>
        <p:txBody>
          <a:bodyPr wrap="none" rtlCol="0">
            <a:spAutoFit/>
          </a:bodyPr>
          <a:lstStyle/>
          <a:p>
            <a:r>
              <a:rPr lang="el-GR" sz="1400" dirty="0" err="1" smtClean="0"/>
              <a:t>Τσιμπιδακια</a:t>
            </a:r>
            <a:r>
              <a:rPr lang="el-GR" sz="1400" dirty="0" smtClean="0"/>
              <a:t> φρυδιών</a:t>
            </a:r>
            <a:endParaRPr lang="el-GR" sz="1400" dirty="0"/>
          </a:p>
        </p:txBody>
      </p:sp>
      <p:sp>
        <p:nvSpPr>
          <p:cNvPr id="12" name="11 - TextBox"/>
          <p:cNvSpPr txBox="1"/>
          <p:nvPr/>
        </p:nvSpPr>
        <p:spPr>
          <a:xfrm>
            <a:off x="1259632" y="6237312"/>
            <a:ext cx="7488832" cy="307777"/>
          </a:xfrm>
          <a:prstGeom prst="rect">
            <a:avLst/>
          </a:prstGeom>
          <a:noFill/>
        </p:spPr>
        <p:txBody>
          <a:bodyPr wrap="square" rtlCol="0">
            <a:spAutoFit/>
          </a:bodyPr>
          <a:lstStyle/>
          <a:p>
            <a:r>
              <a:rPr lang="el-GR" sz="1400" dirty="0" smtClean="0"/>
              <a:t>Αριστερά </a:t>
            </a:r>
            <a:r>
              <a:rPr lang="el-GR" sz="1400" dirty="0" err="1" smtClean="0"/>
              <a:t>Καθρεπτης</a:t>
            </a:r>
            <a:r>
              <a:rPr lang="el-GR" sz="1400" dirty="0" smtClean="0"/>
              <a:t> από γυαλισμένο χαλκό. Δεξιά </a:t>
            </a:r>
            <a:r>
              <a:rPr lang="el-GR" sz="1400" dirty="0" err="1" smtClean="0"/>
              <a:t>αρωματοδοχείο</a:t>
            </a:r>
            <a:r>
              <a:rPr lang="el-GR" sz="1400" dirty="0" smtClean="0"/>
              <a:t> &amp; χτένα από ελεφαντόδοντο.</a:t>
            </a:r>
            <a:endParaRPr lang="el-GR" sz="1400" dirty="0"/>
          </a:p>
        </p:txBody>
      </p:sp>
      <p:sp>
        <p:nvSpPr>
          <p:cNvPr id="14" name="13 - TextBox"/>
          <p:cNvSpPr txBox="1"/>
          <p:nvPr/>
        </p:nvSpPr>
        <p:spPr>
          <a:xfrm>
            <a:off x="6156176" y="3861048"/>
            <a:ext cx="906402" cy="307777"/>
          </a:xfrm>
          <a:prstGeom prst="rect">
            <a:avLst/>
          </a:prstGeom>
          <a:noFill/>
        </p:spPr>
        <p:txBody>
          <a:bodyPr wrap="none" rtlCol="0">
            <a:spAutoFit/>
          </a:bodyPr>
          <a:lstStyle/>
          <a:p>
            <a:r>
              <a:rPr lang="el-GR" sz="1400" dirty="0" smtClean="0"/>
              <a:t>Στλεγγίδα</a:t>
            </a:r>
            <a:endParaRPr lang="el-G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9144000" y="737320"/>
            <a:ext cx="504056" cy="6120680"/>
          </a:xfrm>
        </p:spPr>
        <p:txBody>
          <a:bodyPr/>
          <a:lstStyle/>
          <a:p>
            <a:pPr algn="ctr"/>
            <a:endParaRPr lang="el-GR" dirty="0"/>
          </a:p>
        </p:txBody>
      </p:sp>
      <p:sp>
        <p:nvSpPr>
          <p:cNvPr id="6" name="5 - Θέση περιεχομένου"/>
          <p:cNvSpPr>
            <a:spLocks noGrp="1"/>
          </p:cNvSpPr>
          <p:nvPr>
            <p:ph sz="quarter" idx="1"/>
          </p:nvPr>
        </p:nvSpPr>
        <p:spPr>
          <a:xfrm>
            <a:off x="467544" y="332656"/>
            <a:ext cx="8136904" cy="1512168"/>
          </a:xfrm>
        </p:spPr>
        <p:txBody>
          <a:bodyPr>
            <a:normAutofit fontScale="62500" lnSpcReduction="20000"/>
          </a:bodyPr>
          <a:lstStyle/>
          <a:p>
            <a:pPr algn="just">
              <a:buFont typeface="Wingdings" pitchFamily="2" charset="2"/>
              <a:buChar char="Ø"/>
            </a:pPr>
            <a:r>
              <a:rPr lang="el-GR" sz="3200" dirty="0" smtClean="0"/>
              <a:t>Κατά το μεσαίωνα (5</a:t>
            </a:r>
            <a:r>
              <a:rPr lang="el-GR" sz="3200" baseline="30000" dirty="0" smtClean="0"/>
              <a:t>ος</a:t>
            </a:r>
            <a:r>
              <a:rPr lang="el-GR" sz="3200" dirty="0" smtClean="0"/>
              <a:t> – 15</a:t>
            </a:r>
            <a:r>
              <a:rPr lang="el-GR" sz="3200" baseline="30000" dirty="0" smtClean="0"/>
              <a:t>ος</a:t>
            </a:r>
            <a:r>
              <a:rPr lang="el-GR" sz="3200" dirty="0" smtClean="0"/>
              <a:t> αιώνας πχ) η χρήση καλλυντικών και η περιποίηση του σώματος θεωρούνταν ανήθικη πράξη και περιορίστηκε στις γυναίκες τις αριστοκρατίας. Τα αρώματα χρησιμοποιούνταν για να καλύψουν την άσχημη μυρωδιά του σώματος αφού το μπάνιο δεν ήταν τόσο συχνό.</a:t>
            </a:r>
          </a:p>
          <a:p>
            <a:pPr>
              <a:buFont typeface="Wingdings" pitchFamily="2" charset="2"/>
              <a:buChar char="Ø"/>
            </a:pPr>
            <a:endParaRPr lang="el-GR" dirty="0"/>
          </a:p>
        </p:txBody>
      </p:sp>
      <p:sp>
        <p:nvSpPr>
          <p:cNvPr id="7" name="6 - Θέση περιεχομένου"/>
          <p:cNvSpPr>
            <a:spLocks noGrp="1"/>
          </p:cNvSpPr>
          <p:nvPr>
            <p:ph sz="quarter" idx="2"/>
          </p:nvPr>
        </p:nvSpPr>
        <p:spPr>
          <a:xfrm>
            <a:off x="467544" y="1844824"/>
            <a:ext cx="4320480" cy="4032448"/>
          </a:xfrm>
        </p:spPr>
        <p:txBody>
          <a:bodyPr>
            <a:normAutofit fontScale="62500" lnSpcReduction="20000"/>
          </a:bodyPr>
          <a:lstStyle/>
          <a:p>
            <a:pPr algn="just">
              <a:buFont typeface="Wingdings" pitchFamily="2" charset="2"/>
              <a:buChar char="Ø"/>
            </a:pPr>
            <a:r>
              <a:rPr lang="el-GR" sz="3200" dirty="0" smtClean="0"/>
              <a:t>Την περίοδο της αναγέννησης ο κόσμος απελευθερώθηκε από τις προκαταλήψεις που κυριαρχούσαν στο μεσαίωνα και η περιποίηση ο καλλωπισμός και η καθαριότητα του σώματος έγινε καθημερινή ανάγκη. Την εποχή αυτή το λευκό χρώμα δέρματος  ήταν στη μόδα. Για να το πετύχουν αυτό οι γυναίκες χρησιμοποιούσαν μια αλοιφή με βάση το μόλυβδο. Επίσης χρησιμοποιούσαν έντονο ρουζ και πολλές φορές ζωγράφιζαν με μπλε μολύβι τις φλέβες ώστε να τονίσουν το λευκό χρώμα του δέρματός τους.</a:t>
            </a:r>
          </a:p>
          <a:p>
            <a:endParaRPr lang="el-GR" dirty="0"/>
          </a:p>
        </p:txBody>
      </p:sp>
      <p:sp>
        <p:nvSpPr>
          <p:cNvPr id="10" name="9 - TextBox"/>
          <p:cNvSpPr txBox="1"/>
          <p:nvPr/>
        </p:nvSpPr>
        <p:spPr>
          <a:xfrm>
            <a:off x="5868144" y="5589240"/>
            <a:ext cx="2057102" cy="307777"/>
          </a:xfrm>
          <a:prstGeom prst="rect">
            <a:avLst/>
          </a:prstGeom>
          <a:noFill/>
        </p:spPr>
        <p:txBody>
          <a:bodyPr wrap="none" rtlCol="0">
            <a:spAutoFit/>
          </a:bodyPr>
          <a:lstStyle/>
          <a:p>
            <a:r>
              <a:rPr lang="el-GR" sz="1400" dirty="0" smtClean="0"/>
              <a:t>Γυναίκα της αναγέννησης</a:t>
            </a:r>
            <a:endParaRPr lang="el-GR" sz="1400" dirty="0"/>
          </a:p>
        </p:txBody>
      </p:sp>
      <p:pic>
        <p:nvPicPr>
          <p:cNvPr id="11" name="10 - Εικόνα" descr="tizianowoman.jpg"/>
          <p:cNvPicPr>
            <a:picLocks noChangeAspect="1"/>
          </p:cNvPicPr>
          <p:nvPr/>
        </p:nvPicPr>
        <p:blipFill>
          <a:blip r:embed="rId3" cstate="print"/>
          <a:stretch>
            <a:fillRect/>
          </a:stretch>
        </p:blipFill>
        <p:spPr>
          <a:xfrm>
            <a:off x="5292080" y="1844824"/>
            <a:ext cx="3067459" cy="37444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0" y="548680"/>
            <a:ext cx="540568" cy="5976664"/>
          </a:xfrm>
        </p:spPr>
        <p:txBody>
          <a:bodyPr/>
          <a:lstStyle/>
          <a:p>
            <a:pPr algn="ctr"/>
            <a:endParaRPr lang="el-GR" dirty="0"/>
          </a:p>
        </p:txBody>
      </p:sp>
      <p:sp>
        <p:nvSpPr>
          <p:cNvPr id="3" name="2 - Θέση περιεχομένου"/>
          <p:cNvSpPr>
            <a:spLocks noGrp="1"/>
          </p:cNvSpPr>
          <p:nvPr>
            <p:ph sz="quarter" idx="1"/>
          </p:nvPr>
        </p:nvSpPr>
        <p:spPr>
          <a:xfrm>
            <a:off x="467544" y="260648"/>
            <a:ext cx="4032448" cy="5616624"/>
          </a:xfrm>
        </p:spPr>
        <p:txBody>
          <a:bodyPr>
            <a:normAutofit lnSpcReduction="10000"/>
          </a:bodyPr>
          <a:lstStyle/>
          <a:p>
            <a:pPr algn="just">
              <a:spcAft>
                <a:spcPts val="600"/>
              </a:spcAft>
              <a:buFont typeface="Wingdings" pitchFamily="2" charset="2"/>
              <a:buChar char="Ø"/>
            </a:pPr>
            <a:r>
              <a:rPr lang="el-GR" sz="2000" dirty="0" smtClean="0"/>
              <a:t>Με την έλευση της βιομηχανικής επανάστασης η αισθητική αρχίζει να αλλάζει εντελώς και να εξελίσσεται</a:t>
            </a:r>
            <a:r>
              <a:rPr lang="en-US" sz="2000" dirty="0" smtClean="0"/>
              <a:t> </a:t>
            </a:r>
            <a:r>
              <a:rPr lang="el-GR" sz="2000" dirty="0" smtClean="0"/>
              <a:t> σε επιστήμη. </a:t>
            </a:r>
            <a:r>
              <a:rPr lang="el-GR" sz="2000" dirty="0" err="1" smtClean="0"/>
              <a:t>Αναλύπτονται</a:t>
            </a:r>
            <a:r>
              <a:rPr lang="el-GR" sz="2000" dirty="0" smtClean="0"/>
              <a:t> νέα προϊόντα και κάνουν την εμφάνισή τους οι πρώτες βιομηχανίες καλλυντικών ενώ παράλληλα εμφανίζονται και οι πρώτες τεχνικές διόρθωσης του προσώπου με χρήση μηχανημάτων και συσκευών. </a:t>
            </a:r>
          </a:p>
          <a:p>
            <a:pPr algn="just">
              <a:buFont typeface="Wingdings" pitchFamily="2" charset="2"/>
              <a:buChar char="Ø"/>
            </a:pPr>
            <a:r>
              <a:rPr lang="el-GR" sz="2000" dirty="0" smtClean="0"/>
              <a:t>Στις μέρες μας υπάρχουν πολυάριθμες τεχνικές βελτίωσης των ατελειών του προσώπου και του σώματος. Μερικές από τις πιο εξελιγμένες και πολλά υποσχόμενες είναι το</a:t>
            </a:r>
            <a:r>
              <a:rPr lang="en-US" sz="2000" dirty="0" smtClean="0"/>
              <a:t> laser, </a:t>
            </a:r>
            <a:r>
              <a:rPr lang="el-GR" sz="2000" dirty="0" smtClean="0"/>
              <a:t>η </a:t>
            </a:r>
            <a:r>
              <a:rPr lang="el-GR" sz="2000" dirty="0" err="1" smtClean="0"/>
              <a:t>μεσοθεραπεία</a:t>
            </a:r>
            <a:r>
              <a:rPr lang="el-GR" sz="2000" dirty="0" smtClean="0"/>
              <a:t> και οι υπέρηχοι.</a:t>
            </a:r>
          </a:p>
          <a:p>
            <a:pPr algn="just">
              <a:buNone/>
            </a:pPr>
            <a:endParaRPr lang="el-GR" sz="2000" dirty="0" smtClean="0"/>
          </a:p>
        </p:txBody>
      </p:sp>
      <p:pic>
        <p:nvPicPr>
          <p:cNvPr id="4" name="3 - Εικόνα" descr="dermapen-clinica-dermestetica-bucuresti.jpg"/>
          <p:cNvPicPr>
            <a:picLocks noChangeAspect="1"/>
          </p:cNvPicPr>
          <p:nvPr/>
        </p:nvPicPr>
        <p:blipFill>
          <a:blip r:embed="rId3" cstate="print"/>
          <a:stretch>
            <a:fillRect/>
          </a:stretch>
        </p:blipFill>
        <p:spPr>
          <a:xfrm>
            <a:off x="5364088" y="2564904"/>
            <a:ext cx="3312368" cy="1744890"/>
          </a:xfrm>
          <a:prstGeom prst="rect">
            <a:avLst/>
          </a:prstGeom>
        </p:spPr>
      </p:pic>
      <p:pic>
        <p:nvPicPr>
          <p:cNvPr id="5" name="4 - Εικόνα" descr="apotrixwsi.jpg"/>
          <p:cNvPicPr>
            <a:picLocks noChangeAspect="1"/>
          </p:cNvPicPr>
          <p:nvPr/>
        </p:nvPicPr>
        <p:blipFill>
          <a:blip r:embed="rId4" cstate="print"/>
          <a:stretch>
            <a:fillRect/>
          </a:stretch>
        </p:blipFill>
        <p:spPr>
          <a:xfrm>
            <a:off x="5364088" y="332656"/>
            <a:ext cx="3312368" cy="1981576"/>
          </a:xfrm>
          <a:prstGeom prst="rect">
            <a:avLst/>
          </a:prstGeom>
        </p:spPr>
      </p:pic>
      <p:pic>
        <p:nvPicPr>
          <p:cNvPr id="6" name="5 - Εικόνα" descr="628T-2in1-Ultrasound-Machine-Ultrasonic-Facial-Skin-Care-Body-Pain-Relief-Therapy-Wrinkle-Removal-Home-Beauty.jpg"/>
          <p:cNvPicPr>
            <a:picLocks noChangeAspect="1"/>
          </p:cNvPicPr>
          <p:nvPr/>
        </p:nvPicPr>
        <p:blipFill>
          <a:blip r:embed="rId5" cstate="print"/>
          <a:stretch>
            <a:fillRect/>
          </a:stretch>
        </p:blipFill>
        <p:spPr>
          <a:xfrm>
            <a:off x="6588224" y="4797152"/>
            <a:ext cx="2088232" cy="1728192"/>
          </a:xfrm>
          <a:prstGeom prst="rect">
            <a:avLst/>
          </a:prstGeom>
        </p:spPr>
      </p:pic>
      <p:sp>
        <p:nvSpPr>
          <p:cNvPr id="7" name="6 - TextBox"/>
          <p:cNvSpPr txBox="1"/>
          <p:nvPr/>
        </p:nvSpPr>
        <p:spPr>
          <a:xfrm>
            <a:off x="6084168" y="2276872"/>
            <a:ext cx="1728807" cy="307777"/>
          </a:xfrm>
          <a:prstGeom prst="rect">
            <a:avLst/>
          </a:prstGeom>
          <a:noFill/>
        </p:spPr>
        <p:txBody>
          <a:bodyPr wrap="none" rtlCol="0">
            <a:spAutoFit/>
          </a:bodyPr>
          <a:lstStyle/>
          <a:p>
            <a:r>
              <a:rPr lang="el-GR" sz="1400" dirty="0" smtClean="0"/>
              <a:t>Αποτρίχωση με </a:t>
            </a:r>
            <a:r>
              <a:rPr lang="en-US" sz="1400" dirty="0" smtClean="0"/>
              <a:t>Laser</a:t>
            </a:r>
          </a:p>
        </p:txBody>
      </p:sp>
      <p:sp>
        <p:nvSpPr>
          <p:cNvPr id="8" name="7 - TextBox"/>
          <p:cNvSpPr txBox="1"/>
          <p:nvPr/>
        </p:nvSpPr>
        <p:spPr>
          <a:xfrm>
            <a:off x="5148064" y="4293096"/>
            <a:ext cx="3649140" cy="307777"/>
          </a:xfrm>
          <a:prstGeom prst="rect">
            <a:avLst/>
          </a:prstGeom>
          <a:noFill/>
        </p:spPr>
        <p:txBody>
          <a:bodyPr wrap="none" rtlCol="0">
            <a:spAutoFit/>
          </a:bodyPr>
          <a:lstStyle/>
          <a:p>
            <a:r>
              <a:rPr lang="el-GR" sz="1400" dirty="0" smtClean="0"/>
              <a:t>Κεφαλή </a:t>
            </a:r>
            <a:r>
              <a:rPr lang="en-US" sz="1400" dirty="0" smtClean="0"/>
              <a:t> </a:t>
            </a:r>
            <a:r>
              <a:rPr lang="el-GR" sz="1400" dirty="0" smtClean="0"/>
              <a:t>συσκευής </a:t>
            </a:r>
            <a:r>
              <a:rPr lang="el-GR" sz="1400" dirty="0" err="1" smtClean="0"/>
              <a:t>μεσοθεραπείας</a:t>
            </a:r>
            <a:r>
              <a:rPr lang="el-GR" sz="1400" dirty="0" smtClean="0"/>
              <a:t> (</a:t>
            </a:r>
            <a:r>
              <a:rPr lang="en-US" sz="1400" dirty="0" err="1" smtClean="0"/>
              <a:t>dermapen</a:t>
            </a:r>
            <a:r>
              <a:rPr lang="el-GR" sz="1400" dirty="0" smtClean="0"/>
              <a:t>)</a:t>
            </a:r>
            <a:endParaRPr lang="el-GR" sz="1400" dirty="0"/>
          </a:p>
        </p:txBody>
      </p:sp>
      <p:sp>
        <p:nvSpPr>
          <p:cNvPr id="9" name="8 - TextBox"/>
          <p:cNvSpPr txBox="1"/>
          <p:nvPr/>
        </p:nvSpPr>
        <p:spPr>
          <a:xfrm>
            <a:off x="4932040" y="5445224"/>
            <a:ext cx="1819825" cy="523220"/>
          </a:xfrm>
          <a:prstGeom prst="rect">
            <a:avLst/>
          </a:prstGeom>
          <a:noFill/>
        </p:spPr>
        <p:txBody>
          <a:bodyPr wrap="square" rtlCol="0">
            <a:spAutoFit/>
          </a:bodyPr>
          <a:lstStyle/>
          <a:p>
            <a:r>
              <a:rPr lang="el-GR" sz="1400" dirty="0" smtClean="0"/>
              <a:t>Συσκευή υπερήχων</a:t>
            </a:r>
          </a:p>
          <a:p>
            <a:endParaRPr lang="el-G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91264" cy="652934"/>
          </a:xfrm>
        </p:spPr>
        <p:txBody>
          <a:bodyPr>
            <a:normAutofit/>
          </a:bodyPr>
          <a:lstStyle/>
          <a:p>
            <a:r>
              <a:rPr lang="el-GR" sz="2800" dirty="0" err="1" smtClean="0"/>
              <a:t>Μερικεσ</a:t>
            </a:r>
            <a:r>
              <a:rPr lang="el-GR" sz="2800" dirty="0" smtClean="0"/>
              <a:t> </a:t>
            </a:r>
            <a:r>
              <a:rPr lang="el-GR" sz="2800" dirty="0" err="1" smtClean="0"/>
              <a:t>μαλλον…τρομακτικεσ</a:t>
            </a:r>
            <a:r>
              <a:rPr lang="el-GR" sz="2800" dirty="0" smtClean="0"/>
              <a:t> </a:t>
            </a:r>
            <a:r>
              <a:rPr lang="el-GR" sz="2800" dirty="0" err="1" smtClean="0"/>
              <a:t>θεραπειεσ</a:t>
            </a:r>
            <a:r>
              <a:rPr lang="el-GR" sz="2800" dirty="0" smtClean="0"/>
              <a:t> του </a:t>
            </a:r>
            <a:r>
              <a:rPr lang="el-GR" sz="2800" dirty="0" err="1" smtClean="0"/>
              <a:t>παρελθοντοσ</a:t>
            </a:r>
            <a:endParaRPr lang="el-GR" sz="2800" dirty="0"/>
          </a:p>
        </p:txBody>
      </p:sp>
      <p:sp>
        <p:nvSpPr>
          <p:cNvPr id="3" name="2 - Θέση περιεχομένου"/>
          <p:cNvSpPr>
            <a:spLocks noGrp="1"/>
          </p:cNvSpPr>
          <p:nvPr>
            <p:ph sz="quarter" idx="1"/>
          </p:nvPr>
        </p:nvSpPr>
        <p:spPr>
          <a:xfrm>
            <a:off x="539552" y="980728"/>
            <a:ext cx="3744416" cy="5184576"/>
          </a:xfrm>
        </p:spPr>
        <p:txBody>
          <a:bodyPr>
            <a:normAutofit lnSpcReduction="10000"/>
          </a:bodyPr>
          <a:lstStyle/>
          <a:p>
            <a:pPr algn="just">
              <a:buFont typeface="Wingdings" pitchFamily="2" charset="2"/>
              <a:buChar char="Ø"/>
            </a:pPr>
            <a:r>
              <a:rPr lang="el-GR" sz="2000" dirty="0" smtClean="0"/>
              <a:t>Αφαίρεση φακίδων. Ο Ιταλός γιατρός </a:t>
            </a:r>
            <a:r>
              <a:rPr lang="en-US" sz="2000" dirty="0" smtClean="0"/>
              <a:t>M. </a:t>
            </a:r>
            <a:r>
              <a:rPr lang="en-US" sz="2000" dirty="0" err="1" smtClean="0"/>
              <a:t>Matarasso</a:t>
            </a:r>
            <a:r>
              <a:rPr lang="en-US" sz="2000" dirty="0" smtClean="0"/>
              <a:t> </a:t>
            </a:r>
            <a:r>
              <a:rPr lang="el-GR" sz="2000" dirty="0" smtClean="0"/>
              <a:t>χρησιμοποιούσε διοξείδιο του άνθρακα για να παγώσει τις φακίδες και στη συνέχεια τις αφαιρούσε με ένα αιχμηρό εργαλείο που έμοιαζε με μολύβι. Μετά από μια εβδομάδα το δέρμα επουλωνόταν χωρίς φακίδες. Για προστασία τα μάτια και τα ρουθούνια του ασθενούς σφραγίζονταν και ανέπνεε μέσα από ένα σωλήνα. Τα αποτελέσματα της μεθόδου πολλές φορές ήταν καταστροφικά.</a:t>
            </a:r>
          </a:p>
          <a:p>
            <a:pPr algn="just">
              <a:buFont typeface="Wingdings" pitchFamily="2" charset="2"/>
              <a:buChar char="Ø"/>
            </a:pPr>
            <a:endParaRPr lang="el-GR" sz="1800" dirty="0" smtClean="0"/>
          </a:p>
          <a:p>
            <a:pPr>
              <a:buFont typeface="Wingdings" pitchFamily="2" charset="2"/>
              <a:buChar char="Ø"/>
            </a:pPr>
            <a:endParaRPr lang="el-GR" sz="1800" dirty="0"/>
          </a:p>
        </p:txBody>
      </p:sp>
      <p:pic>
        <p:nvPicPr>
          <p:cNvPr id="5" name="4 - Εικόνα" descr="53-10066-carbon_dioxide-1385424228.png"/>
          <p:cNvPicPr>
            <a:picLocks noChangeAspect="1"/>
          </p:cNvPicPr>
          <p:nvPr/>
        </p:nvPicPr>
        <p:blipFill>
          <a:blip r:embed="rId2" cstate="print"/>
          <a:stretch>
            <a:fillRect/>
          </a:stretch>
        </p:blipFill>
        <p:spPr>
          <a:xfrm>
            <a:off x="4774800" y="1268760"/>
            <a:ext cx="3703385" cy="42484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rot="10800000" flipV="1">
            <a:off x="9144000" y="836712"/>
            <a:ext cx="508992" cy="4891682"/>
          </a:xfrm>
        </p:spPr>
        <p:txBody>
          <a:bodyPr/>
          <a:lstStyle/>
          <a:p>
            <a:endParaRPr lang="el-GR" dirty="0"/>
          </a:p>
        </p:txBody>
      </p:sp>
      <p:sp>
        <p:nvSpPr>
          <p:cNvPr id="3" name="2 - Θέση περιεχομένου"/>
          <p:cNvSpPr>
            <a:spLocks noGrp="1"/>
          </p:cNvSpPr>
          <p:nvPr>
            <p:ph sz="quarter" idx="1"/>
          </p:nvPr>
        </p:nvSpPr>
        <p:spPr>
          <a:xfrm>
            <a:off x="467544" y="692696"/>
            <a:ext cx="3600400" cy="5544616"/>
          </a:xfrm>
        </p:spPr>
        <p:txBody>
          <a:bodyPr>
            <a:normAutofit/>
          </a:bodyPr>
          <a:lstStyle/>
          <a:p>
            <a:pPr algn="just">
              <a:buFont typeface="Wingdings" pitchFamily="2" charset="2"/>
              <a:buChar char="Ø"/>
            </a:pPr>
            <a:r>
              <a:rPr lang="en-US" sz="2000" dirty="0" smtClean="0"/>
              <a:t>Ice mask. </a:t>
            </a:r>
            <a:r>
              <a:rPr lang="el-GR" sz="2000" dirty="0" smtClean="0"/>
              <a:t>Αποτελούνταν από πλαστικούς κύβους που γέμιζαν με νερό και την άφηναν να παγώσει στο ψυγείο. Αρχικά σχεδιάστηκε από τον </a:t>
            </a:r>
            <a:r>
              <a:rPr lang="en-US" sz="2000" dirty="0" smtClean="0"/>
              <a:t>make up artist Max Factor </a:t>
            </a:r>
            <a:r>
              <a:rPr lang="el-GR" sz="2000" dirty="0" smtClean="0"/>
              <a:t>τη δεκαετία του ‘40 προκειμένου να φρεσκάρουν οι ηθοποιοί το πρόσωπό τους χωρίς να καταστρέφουν το μακιγιάζ τους. Αργότερα χρησιμοποιήθηκε για να μειώνουν το πρήξιμο και τα σημάδια κούρασης ύστερα από ξενύχτι και </a:t>
            </a:r>
            <a:r>
              <a:rPr lang="el-GR" sz="2000" dirty="0" err="1" smtClean="0"/>
              <a:t>γι΄αυτό</a:t>
            </a:r>
            <a:r>
              <a:rPr lang="el-GR" sz="2000" dirty="0" smtClean="0"/>
              <a:t> πολλοί την ονόμαζαν </a:t>
            </a:r>
            <a:r>
              <a:rPr lang="en-US" sz="2000" dirty="0" smtClean="0"/>
              <a:t>hangover mask.</a:t>
            </a:r>
            <a:endParaRPr lang="el-GR" sz="2000" dirty="0"/>
          </a:p>
        </p:txBody>
      </p:sp>
      <p:pic>
        <p:nvPicPr>
          <p:cNvPr id="4" name="3 - Εικόνα" descr="53-10056-hangover_heaven-1385424223.png"/>
          <p:cNvPicPr>
            <a:picLocks noChangeAspect="1"/>
          </p:cNvPicPr>
          <p:nvPr/>
        </p:nvPicPr>
        <p:blipFill>
          <a:blip r:embed="rId2" cstate="print"/>
          <a:stretch>
            <a:fillRect/>
          </a:stretch>
        </p:blipFill>
        <p:spPr>
          <a:xfrm>
            <a:off x="4788024" y="836712"/>
            <a:ext cx="3655318" cy="46795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0" y="404664"/>
            <a:ext cx="544488" cy="5818658"/>
          </a:xfrm>
        </p:spPr>
        <p:txBody>
          <a:bodyPr>
            <a:normAutofit/>
          </a:bodyPr>
          <a:lstStyle/>
          <a:p>
            <a:endParaRPr lang="el-GR" dirty="0"/>
          </a:p>
        </p:txBody>
      </p:sp>
      <p:sp>
        <p:nvSpPr>
          <p:cNvPr id="3" name="2 - Θέση περιεχομένου"/>
          <p:cNvSpPr>
            <a:spLocks noGrp="1"/>
          </p:cNvSpPr>
          <p:nvPr>
            <p:ph sz="quarter" idx="1"/>
          </p:nvPr>
        </p:nvSpPr>
        <p:spPr>
          <a:xfrm>
            <a:off x="467544" y="404664"/>
            <a:ext cx="4248472" cy="6048672"/>
          </a:xfrm>
        </p:spPr>
        <p:txBody>
          <a:bodyPr>
            <a:normAutofit/>
          </a:bodyPr>
          <a:lstStyle/>
          <a:p>
            <a:pPr algn="just">
              <a:buFont typeface="Wingdings" pitchFamily="2" charset="2"/>
              <a:buChar char="Ø"/>
            </a:pPr>
            <a:endParaRPr lang="el-GR" sz="2000" dirty="0" smtClean="0"/>
          </a:p>
          <a:p>
            <a:pPr algn="just">
              <a:buFont typeface="Wingdings" pitchFamily="2" charset="2"/>
              <a:buChar char="Ø"/>
            </a:pPr>
            <a:r>
              <a:rPr lang="el-GR" sz="2000" dirty="0" smtClean="0"/>
              <a:t>Μάσκα σύσφιξης. Επινοήθηκε από την </a:t>
            </a:r>
            <a:r>
              <a:rPr lang="en-US" sz="2000" dirty="0" smtClean="0"/>
              <a:t>Helena Rubinstein </a:t>
            </a:r>
            <a:r>
              <a:rPr lang="el-GR" sz="2000" dirty="0" smtClean="0"/>
              <a:t>το 1940. Ουσιαστικά επρόκειτο για σφιχτή περίδεση που προσώπου που υποσχόταν να μειώσει τη χαλάρωση.</a:t>
            </a:r>
          </a:p>
          <a:p>
            <a:pPr algn="just">
              <a:buFont typeface="Wingdings" pitchFamily="2" charset="2"/>
              <a:buChar char="Ø"/>
            </a:pPr>
            <a:endParaRPr lang="el-GR" sz="2000" dirty="0" smtClean="0"/>
          </a:p>
          <a:p>
            <a:pPr algn="just">
              <a:buFont typeface="Wingdings" pitchFamily="2" charset="2"/>
              <a:buChar char="Ø"/>
            </a:pPr>
            <a:endParaRPr lang="el-GR" sz="2000" dirty="0" smtClean="0"/>
          </a:p>
          <a:p>
            <a:pPr algn="just">
              <a:buFont typeface="Wingdings" pitchFamily="2" charset="2"/>
              <a:buChar char="Ø"/>
            </a:pPr>
            <a:endParaRPr lang="el-GR" sz="2000" dirty="0" smtClean="0"/>
          </a:p>
          <a:p>
            <a:pPr algn="just">
              <a:buFont typeface="Wingdings" pitchFamily="2" charset="2"/>
              <a:buChar char="Ø"/>
            </a:pPr>
            <a:endParaRPr lang="el-GR" sz="2000" dirty="0" smtClean="0"/>
          </a:p>
          <a:p>
            <a:pPr algn="just">
              <a:buFont typeface="Wingdings" pitchFamily="2" charset="2"/>
              <a:buChar char="Ø"/>
            </a:pPr>
            <a:r>
              <a:rPr lang="el-GR" sz="2000" dirty="0" smtClean="0"/>
              <a:t>Θερμαινόμενη μάσκα. Συνδεόταν στην πρίζα και ζέσταινε το πρόσωπο. Αύξανε την κυκλοφορία του αίματος και έδινε μια ροδαλή όψη</a:t>
            </a:r>
          </a:p>
          <a:p>
            <a:pPr algn="just">
              <a:buFont typeface="Wingdings" pitchFamily="2" charset="2"/>
              <a:buChar char="Ø"/>
            </a:pPr>
            <a:endParaRPr lang="el-GR" sz="2000" dirty="0"/>
          </a:p>
        </p:txBody>
      </p:sp>
      <p:pic>
        <p:nvPicPr>
          <p:cNvPr id="4" name="3 - Εικόνα" descr="53-10060-hair_treatment-1385424226.png"/>
          <p:cNvPicPr>
            <a:picLocks noChangeAspect="1"/>
          </p:cNvPicPr>
          <p:nvPr/>
        </p:nvPicPr>
        <p:blipFill>
          <a:blip r:embed="rId2" cstate="print"/>
          <a:stretch>
            <a:fillRect/>
          </a:stretch>
        </p:blipFill>
        <p:spPr>
          <a:xfrm>
            <a:off x="5652120" y="188639"/>
            <a:ext cx="3024336" cy="3041553"/>
          </a:xfrm>
          <a:prstGeom prst="rect">
            <a:avLst/>
          </a:prstGeom>
        </p:spPr>
      </p:pic>
      <p:pic>
        <p:nvPicPr>
          <p:cNvPr id="5" name="4 - Εικόνα" descr="53-10061-face_heater-1385424227.png"/>
          <p:cNvPicPr>
            <a:picLocks noChangeAspect="1"/>
          </p:cNvPicPr>
          <p:nvPr/>
        </p:nvPicPr>
        <p:blipFill>
          <a:blip r:embed="rId3" cstate="print"/>
          <a:stretch>
            <a:fillRect/>
          </a:stretch>
        </p:blipFill>
        <p:spPr>
          <a:xfrm>
            <a:off x="5652120" y="3429000"/>
            <a:ext cx="3024336" cy="323218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530</TotalTime>
  <Words>849</Words>
  <Application>Microsoft Office PowerPoint</Application>
  <PresentationFormat>Προβολή στην οθόνη (4:3)</PresentationFormat>
  <Paragraphs>53</Paragraphs>
  <Slides>12</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Προεξοχή</vt:lpstr>
      <vt:lpstr>Το αντικειμενο και η ιστορια τησ αισθητικησ</vt:lpstr>
      <vt:lpstr>Με τι ασχολειται η αισθητικη</vt:lpstr>
      <vt:lpstr>Ιστορικα στοιχεια</vt:lpstr>
      <vt:lpstr>Διαφάνεια 4</vt:lpstr>
      <vt:lpstr>Διαφάνεια 5</vt:lpstr>
      <vt:lpstr>Διαφάνεια 6</vt:lpstr>
      <vt:lpstr>Μερικεσ μαλλον…τρομακτικεσ θεραπειεσ του παρελθοντοσ</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αντικειμενο και η ιστορια τησ αισθητικησ</dc:title>
  <dc:creator>Vaggelis</dc:creator>
  <cp:lastModifiedBy>Vaggelis</cp:lastModifiedBy>
  <cp:revision>61</cp:revision>
  <dcterms:created xsi:type="dcterms:W3CDTF">2017-09-19T19:07:39Z</dcterms:created>
  <dcterms:modified xsi:type="dcterms:W3CDTF">2017-09-26T17:45:21Z</dcterms:modified>
</cp:coreProperties>
</file>