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D9576-414F-4E9B-B53B-F094E3E9E276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A678-DB8F-4B4C-BFC6-700BC1BE484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678-DB8F-4B4C-BFC6-700BC1BE4841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678-DB8F-4B4C-BFC6-700BC1BE484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678-DB8F-4B4C-BFC6-700BC1BE4841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678-DB8F-4B4C-BFC6-700BC1BE4841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678-DB8F-4B4C-BFC6-700BC1BE4841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678-DB8F-4B4C-BFC6-700BC1BE4841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925;&#941;&#945;%20&#945;&#961;&#967;&#949;&#943;&#945;\Documents\&#928;&#945;&#961;&#959;&#965;&#963;&#953;&#940;&#963;&#949;&#953;&#962;%20&#924;&#945;&#952;&#951;&#956;&#940;&#964;&#969;&#957;\&#922;&#959;&#963;&#956;&#951;&#964;&#959;&#955;&#959;&#947;&#943;&#945;\&#932;&#959;%20&#948;&#941;&#961;&#956;&#945;%20-%20&#948;&#959;&#956;&#942;%20&amp;%20&#955;&#949;&#953;&#964;&#959;&#965;&#961;&#947;&#943;&#945;\AP1%20SKIN%20KERATINIZATION%20IN%20EPIDERMIS.mp4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835696" y="1556792"/>
            <a:ext cx="7128792" cy="1318298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>Το </a:t>
            </a:r>
            <a:r>
              <a:rPr lang="el-GR" sz="4000" dirty="0" err="1" smtClean="0"/>
              <a:t>δερμα</a:t>
            </a:r>
            <a:r>
              <a:rPr lang="el-GR" sz="4000" dirty="0" smtClean="0"/>
              <a:t> </a:t>
            </a:r>
            <a:r>
              <a:rPr lang="el-GR" sz="4000" dirty="0" err="1" smtClean="0"/>
              <a:t>δομη</a:t>
            </a:r>
            <a:r>
              <a:rPr lang="el-GR" sz="4000" dirty="0" smtClean="0"/>
              <a:t> &amp; </a:t>
            </a:r>
            <a:r>
              <a:rPr lang="el-GR" sz="4000" dirty="0" err="1" smtClean="0"/>
              <a:t>λειτουργια</a:t>
            </a: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580926"/>
          </a:xfrm>
        </p:spPr>
        <p:txBody>
          <a:bodyPr/>
          <a:lstStyle/>
          <a:p>
            <a:pPr algn="ctr"/>
            <a:r>
              <a:rPr lang="el-GR" dirty="0" smtClean="0"/>
              <a:t>Τα </a:t>
            </a:r>
            <a:r>
              <a:rPr lang="el-GR" dirty="0" err="1" smtClean="0"/>
              <a:t>νυχια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467600" cy="252028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200" dirty="0" smtClean="0"/>
              <a:t>Είναι κεράτινες πλάκες που αποτελούνται από σκληρή κεράτινη ουσία και καλύπτουν την τελευταία φάλαγγα (ονυχοφόρος φάλαγγα) των δακτύλων των χεριών και των ποδιών.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200" dirty="0" smtClean="0"/>
              <a:t>Συμβάλλουν στην προστασία των δακτύλων και βοηθούν στις απτικές κινήσεις.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580926"/>
          </a:xfrm>
        </p:spPr>
        <p:txBody>
          <a:bodyPr/>
          <a:lstStyle/>
          <a:p>
            <a:pPr algn="ctr"/>
            <a:r>
              <a:rPr lang="el-GR" dirty="0" err="1" smtClean="0"/>
              <a:t>Αδενεσ</a:t>
            </a:r>
            <a:r>
              <a:rPr lang="el-GR" dirty="0" smtClean="0"/>
              <a:t> του </a:t>
            </a:r>
            <a:r>
              <a:rPr lang="el-GR" dirty="0" err="1" smtClean="0"/>
              <a:t>δερματοσ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848872" cy="56886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2200" dirty="0" smtClean="0"/>
              <a:t>Στο δέρμα υπάρχουν οι εξής αδένες</a:t>
            </a:r>
            <a:r>
              <a:rPr lang="en-US" sz="2200" dirty="0" smtClean="0"/>
              <a:t>:</a:t>
            </a:r>
            <a:endParaRPr lang="el-GR" sz="2200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200" u="sng" dirty="0" smtClean="0"/>
              <a:t>Οι σμηγματογόνοι αδένες</a:t>
            </a:r>
            <a:r>
              <a:rPr lang="el-GR" sz="2200" dirty="0" smtClean="0"/>
              <a:t> που παράγουν σμήγμα και εκβάλλουν στον </a:t>
            </a:r>
            <a:r>
              <a:rPr lang="el-GR" sz="2200" dirty="0" err="1" smtClean="0"/>
              <a:t>τριχικό</a:t>
            </a:r>
            <a:r>
              <a:rPr lang="el-GR" sz="2200" dirty="0" smtClean="0"/>
              <a:t> θύλακα. Υπάρχουν σε όλο το σώμα εκτός από τις παλάμες και τα πέλματα. Το σμήγμα έχει μαλακτικό ρόλο και λιπαίνει την επιδερμίδα και τις τρίχες.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200" u="sng" dirty="0" smtClean="0"/>
              <a:t>Οι ιδρωτοποιοί αδένες</a:t>
            </a:r>
            <a:r>
              <a:rPr lang="el-GR" sz="2200" dirty="0" smtClean="0"/>
              <a:t> παράγουν τον ιδρώτα που έχει θερμορυθμιστικό ρόλο. Διακρίνονται σε</a:t>
            </a:r>
            <a:r>
              <a:rPr lang="en-US" sz="2200" dirty="0" smtClean="0"/>
              <a:t>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l-GR" sz="2200" u="sng" dirty="0" err="1" smtClean="0"/>
              <a:t>Εκκρινείς</a:t>
            </a:r>
            <a:r>
              <a:rPr lang="el-GR" sz="2200" u="sng" dirty="0" smtClean="0"/>
              <a:t> ιδρωτοποιούς αδένες</a:t>
            </a:r>
            <a:r>
              <a:rPr lang="el-GR" sz="2200" dirty="0" smtClean="0"/>
              <a:t> που βρίσκονται σε όλο το σώμα εκτός από τη θηλή του μαστού, τη βάλανο του πέους και τα μικρά χείλη του αιδοίου. Εκβάλλουν κατευθείαν στην επιφάνεια του δέρματος.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l-GR" sz="2200" u="sng" dirty="0" err="1" smtClean="0"/>
              <a:t>Αποκρινείς</a:t>
            </a:r>
            <a:r>
              <a:rPr lang="el-GR" sz="2200" dirty="0" smtClean="0"/>
              <a:t> που βρίσκονται στις μασχάλες, τη θηλή του μαστού τα γεννητικά όργανα και τα βλέφαρα. Εκβάλλουν στο θύλακα της τρίχας. Δεν παίζουν μεγάλο ρόλο στη θερμορύθμιση. Το έκκριμά τους περιέχει </a:t>
            </a:r>
            <a:r>
              <a:rPr lang="el-GR" sz="2200" dirty="0" err="1" smtClean="0"/>
              <a:t>φερομόνες</a:t>
            </a:r>
            <a:r>
              <a:rPr lang="el-GR" sz="2200" dirty="0" smtClean="0"/>
              <a:t> και χρησιμεύουν στο να δίνουν τη χαρακτηριστική οσμή του φύλου.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652934"/>
          </a:xfrm>
        </p:spPr>
        <p:txBody>
          <a:bodyPr/>
          <a:lstStyle/>
          <a:p>
            <a:pPr algn="ctr"/>
            <a:r>
              <a:rPr lang="el-GR" dirty="0" err="1" smtClean="0"/>
              <a:t>Αδενεσ</a:t>
            </a:r>
            <a:r>
              <a:rPr lang="el-GR" dirty="0" smtClean="0"/>
              <a:t> του </a:t>
            </a:r>
            <a:r>
              <a:rPr lang="el-GR" dirty="0" err="1" smtClean="0"/>
              <a:t>δερματοσ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39552" y="5013176"/>
            <a:ext cx="8064896" cy="1323439"/>
          </a:xfrm>
          <a:prstGeom prst="rect">
            <a:avLst/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000" dirty="0" smtClean="0"/>
              <a:t>Το σμήγμα μαζί με τον ιδρώτα σχηματίζουν στην επιφάνεια της επιδερμίδας ένα  λεπτό </a:t>
            </a:r>
            <a:r>
              <a:rPr lang="el-GR" sz="2000" dirty="0" err="1" smtClean="0"/>
              <a:t>γαλακτωματοποιημένο</a:t>
            </a:r>
            <a:r>
              <a:rPr lang="el-GR" sz="2000" dirty="0" smtClean="0"/>
              <a:t> στρώμα που ονομάζεται όξινος μανδύας. Ο όξινος μανδύας προστατεύει από την αφυδάτωση και λόγω του χαμηλού του </a:t>
            </a:r>
            <a:r>
              <a:rPr lang="en-US" sz="2000" dirty="0" smtClean="0"/>
              <a:t>ph </a:t>
            </a:r>
            <a:r>
              <a:rPr lang="el-GR" sz="2000" dirty="0" smtClean="0"/>
              <a:t>έχει αντιβακτηριδιακή δράση.</a:t>
            </a:r>
            <a:endParaRPr lang="el-GR" sz="2000" dirty="0"/>
          </a:p>
        </p:txBody>
      </p:sp>
      <p:pic>
        <p:nvPicPr>
          <p:cNvPr id="7" name="6 - Θέση περιεχομένου" descr="_bhtestimage.ash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743700" cy="3638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652934"/>
          </a:xfrm>
        </p:spPr>
        <p:txBody>
          <a:bodyPr/>
          <a:lstStyle/>
          <a:p>
            <a:pPr algn="ctr"/>
            <a:r>
              <a:rPr lang="el-GR" dirty="0" err="1" smtClean="0"/>
              <a:t>Σημαντικα</a:t>
            </a:r>
            <a:r>
              <a:rPr lang="el-GR" dirty="0" smtClean="0"/>
              <a:t> </a:t>
            </a:r>
            <a:r>
              <a:rPr lang="el-GR" dirty="0" err="1" smtClean="0"/>
              <a:t>κυτταρα</a:t>
            </a:r>
            <a:r>
              <a:rPr lang="el-GR" dirty="0" smtClean="0"/>
              <a:t> του </a:t>
            </a:r>
            <a:r>
              <a:rPr lang="el-GR" dirty="0" err="1" smtClean="0"/>
              <a:t>δερματοσ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48737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200" dirty="0" smtClean="0"/>
              <a:t>Στο δέρμα υπάρχουν πολυάριθμες νευρικές απολήξεις μέσω των οποίων αντιλαμβανόμαστε τα ερεθίσματα της αφής, του πόνου, της πίεσης, της ζέστης και του κρύου.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200" dirty="0" err="1" smtClean="0"/>
              <a:t>Ινοβλάστες</a:t>
            </a:r>
            <a:r>
              <a:rPr lang="el-GR" sz="2200" dirty="0" smtClean="0"/>
              <a:t> που παράγουν κολλαγόνο και </a:t>
            </a:r>
            <a:r>
              <a:rPr lang="el-GR" sz="2200" dirty="0" err="1" smtClean="0"/>
              <a:t>ελαστίνη</a:t>
            </a:r>
            <a:r>
              <a:rPr lang="el-GR" sz="22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200" dirty="0" err="1" smtClean="0"/>
              <a:t>Μελανοκύτταρα</a:t>
            </a:r>
            <a:r>
              <a:rPr lang="el-GR" sz="2200" dirty="0" smtClean="0"/>
              <a:t> τα οποία με την έκθεση στον ήλιο ενεργοποιούνται και παράγουν τη μελανίνη η οποία μας προστατεύει από την υπεριώδη ακτινοβολία.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200" dirty="0" smtClean="0"/>
              <a:t>Κύτταρα </a:t>
            </a:r>
            <a:r>
              <a:rPr lang="en-US" sz="2200" dirty="0" err="1" smtClean="0"/>
              <a:t>Langerhans</a:t>
            </a:r>
            <a:r>
              <a:rPr lang="en-US" sz="2200" dirty="0" smtClean="0"/>
              <a:t> </a:t>
            </a:r>
            <a:r>
              <a:rPr lang="el-GR" sz="2200" dirty="0" smtClean="0"/>
              <a:t>τα οποία συμβάλλουν στην άμυνα του δέρματος και καταστρέφουν </a:t>
            </a:r>
            <a:r>
              <a:rPr lang="en-US" sz="2200" dirty="0" smtClean="0"/>
              <a:t>“</a:t>
            </a:r>
            <a:r>
              <a:rPr lang="el-GR" sz="2200" dirty="0" smtClean="0"/>
              <a:t>εισβολείς</a:t>
            </a:r>
            <a:r>
              <a:rPr lang="en-US" sz="2200" dirty="0" smtClean="0"/>
              <a:t>” </a:t>
            </a:r>
            <a:r>
              <a:rPr lang="el-GR" sz="2200" dirty="0" smtClean="0"/>
              <a:t>όπως βακτήρια και ιοί.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200" dirty="0" smtClean="0"/>
              <a:t>Κύτταρα </a:t>
            </a:r>
            <a:r>
              <a:rPr lang="en-US" sz="2200" dirty="0" err="1" smtClean="0"/>
              <a:t>merkel</a:t>
            </a:r>
            <a:r>
              <a:rPr lang="en-US" sz="2200" dirty="0" smtClean="0"/>
              <a:t> </a:t>
            </a:r>
            <a:r>
              <a:rPr lang="el-GR" sz="2200" dirty="0" smtClean="0"/>
              <a:t>τα οποία είναι υπεύθυνα για την αίσθηση της αφής. Βρίσκονται σε όλο το δέρμα άλλα είναι πιο άφθονα στα </a:t>
            </a:r>
            <a:r>
              <a:rPr lang="el-GR" sz="2200" dirty="0" err="1" smtClean="0"/>
              <a:t>ακροδάκτυλα</a:t>
            </a:r>
            <a:r>
              <a:rPr lang="el-GR" sz="2200" dirty="0" smtClean="0"/>
              <a:t>.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/>
          <a:lstStyle/>
          <a:p>
            <a:pPr algn="ctr"/>
            <a:r>
              <a:rPr lang="el-GR" dirty="0" smtClean="0"/>
              <a:t>Το </a:t>
            </a:r>
            <a:r>
              <a:rPr lang="el-GR" dirty="0" err="1" smtClean="0"/>
              <a:t>δερμα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el-GR" sz="2200" dirty="0" smtClean="0"/>
              <a:t>Είναι το μεγαλύτερο σε έκταση όργανο του ανθρώπινου σώματος. Το βάρος του είναι περίπου 4,8 κιλά στους άνδρες και 3,2 κιλά στις γυναίκες και καλύπτει επιφάνεια 1,6</a:t>
            </a:r>
            <a:r>
              <a:rPr lang="en-US" sz="2200" dirty="0" smtClean="0"/>
              <a:t>m</a:t>
            </a:r>
            <a:r>
              <a:rPr lang="en-US" sz="2200" baseline="30000" dirty="0" smtClean="0"/>
              <a:t>2</a:t>
            </a:r>
            <a:r>
              <a:rPr lang="el-GR" sz="2200" dirty="0" smtClean="0"/>
              <a:t>.</a:t>
            </a:r>
          </a:p>
          <a:p>
            <a:pPr marL="0" indent="0" algn="ctr">
              <a:buNone/>
            </a:pPr>
            <a:r>
              <a:rPr lang="el-GR" sz="2200" u="sng" dirty="0" smtClean="0"/>
              <a:t>ΛΕΙΤΟΥΡΓΙΕΣ ΔΕΡΜΑΤΟΣ</a:t>
            </a:r>
          </a:p>
          <a:p>
            <a:pPr marL="273600" indent="-273600">
              <a:buFont typeface="Wingdings" pitchFamily="2" charset="2"/>
              <a:buChar char="Ø"/>
            </a:pPr>
            <a:r>
              <a:rPr lang="el-GR" sz="2200" dirty="0" smtClean="0"/>
              <a:t>Άμυνα</a:t>
            </a:r>
          </a:p>
          <a:p>
            <a:pPr marL="273600" indent="-273600">
              <a:buFont typeface="Wingdings" pitchFamily="2" charset="2"/>
              <a:buChar char="Ø"/>
            </a:pPr>
            <a:r>
              <a:rPr lang="el-GR" sz="2200" dirty="0" smtClean="0"/>
              <a:t>Θερμορύθμιση</a:t>
            </a:r>
          </a:p>
          <a:p>
            <a:pPr marL="273600" indent="-273600">
              <a:buFont typeface="Wingdings" pitchFamily="2" charset="2"/>
              <a:buChar char="Ø"/>
            </a:pPr>
            <a:r>
              <a:rPr lang="el-GR" sz="2200" dirty="0" smtClean="0"/>
              <a:t>Αισθητική λειτουργία </a:t>
            </a:r>
          </a:p>
          <a:p>
            <a:pPr marL="273600" indent="-273600">
              <a:buFont typeface="Wingdings" pitchFamily="2" charset="2"/>
              <a:buChar char="Ø"/>
            </a:pPr>
            <a:r>
              <a:rPr lang="el-GR" sz="2200" dirty="0" smtClean="0"/>
              <a:t>Αποταμίευση λίπους</a:t>
            </a:r>
          </a:p>
          <a:p>
            <a:pPr marL="273600" indent="-273600">
              <a:buFont typeface="Wingdings" pitchFamily="2" charset="2"/>
              <a:buChar char="Ø"/>
            </a:pPr>
            <a:r>
              <a:rPr lang="el-GR" sz="2200" dirty="0" smtClean="0"/>
              <a:t>Προστασία από αφυδάτωση</a:t>
            </a:r>
          </a:p>
          <a:p>
            <a:pPr marL="273600" indent="-273600">
              <a:buFont typeface="Wingdings" pitchFamily="2" charset="2"/>
              <a:buChar char="Ø"/>
            </a:pPr>
            <a:r>
              <a:rPr lang="el-GR" sz="2200" dirty="0" smtClean="0"/>
              <a:t>Σύνθεση βιταμίνης </a:t>
            </a:r>
            <a:r>
              <a:rPr lang="en-US" sz="2200" dirty="0" smtClean="0"/>
              <a:t>D </a:t>
            </a:r>
            <a:r>
              <a:rPr lang="el-GR" sz="2200" dirty="0" smtClean="0"/>
              <a:t>η οποία βοηθάει στην απορρόφηση του ασβεστίου.</a:t>
            </a:r>
          </a:p>
          <a:p>
            <a:pPr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0" y="188640"/>
            <a:ext cx="472480" cy="6322714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dirty="0" smtClean="0"/>
              <a:t>Το δέρμα αποτελείται από πάνω προς τα κάτω από τρείς στοιβάδες</a:t>
            </a:r>
            <a:r>
              <a:rPr lang="en-US" sz="22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Επιδερμίδα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Χόριο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Υπόδερμα</a:t>
            </a:r>
          </a:p>
          <a:p>
            <a:pPr>
              <a:buNone/>
            </a:pPr>
            <a:endParaRPr lang="el-GR" sz="2200" dirty="0"/>
          </a:p>
        </p:txBody>
      </p:sp>
      <p:pic>
        <p:nvPicPr>
          <p:cNvPr id="5" name="4 - Εικόνα" descr="60_sk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564904"/>
            <a:ext cx="5782022" cy="340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48680"/>
          </a:xfrm>
        </p:spPr>
        <p:txBody>
          <a:bodyPr>
            <a:normAutofit/>
          </a:bodyPr>
          <a:lstStyle/>
          <a:p>
            <a:pPr algn="ctr"/>
            <a:r>
              <a:rPr lang="el-GR" dirty="0" err="1" smtClean="0"/>
              <a:t>επιδερμιδα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208912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Η επιδερμίδα από πάνω προς τα κάτω αποτελείται από τις εξής στοιβάδες</a:t>
            </a:r>
            <a:r>
              <a:rPr lang="en-US" sz="2200" dirty="0" smtClean="0"/>
              <a:t>: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>
          <a:xfrm>
            <a:off x="395536" y="1556792"/>
            <a:ext cx="3657600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200" dirty="0" smtClean="0"/>
              <a:t>Την κεράτινη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Τη διαυγή (μόνο σε παλάμες &amp; πέλματα)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Την κοκκώδη ή κοκκιώδη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Την ακανθωτή ή </a:t>
            </a:r>
            <a:r>
              <a:rPr lang="el-GR" sz="2200" dirty="0" err="1" smtClean="0"/>
              <a:t>μαλπιγιανή</a:t>
            </a:r>
            <a:endParaRPr lang="el-GR" sz="2200" dirty="0" smtClean="0"/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Την βασική ή μητρική</a:t>
            </a:r>
            <a:endParaRPr lang="en-US" sz="2200" dirty="0" smtClean="0"/>
          </a:p>
          <a:p>
            <a:pPr>
              <a:buNone/>
            </a:pPr>
            <a:endParaRPr lang="el-GR" sz="2200" dirty="0"/>
          </a:p>
        </p:txBody>
      </p:sp>
      <p:pic>
        <p:nvPicPr>
          <p:cNvPr id="8" name="7 - Εικόνα" descr="general-anatomy-31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700808"/>
            <a:ext cx="4895373" cy="407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/>
          <a:lstStyle/>
          <a:p>
            <a:pPr algn="ctr"/>
            <a:r>
              <a:rPr lang="el-GR" dirty="0" smtClean="0"/>
              <a:t>Η </a:t>
            </a:r>
            <a:r>
              <a:rPr lang="el-GR" dirty="0" err="1" smtClean="0"/>
              <a:t>διαδικασια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κερατινοποιησησ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27640" cy="53285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200" dirty="0" smtClean="0"/>
              <a:t>Η αντοχή της επιδερμίδας οφείλεται στα κύτταρα της κεράτινης στιβάδας. Τα </a:t>
            </a:r>
            <a:r>
              <a:rPr lang="el-GR" sz="2200" dirty="0" err="1" smtClean="0"/>
              <a:t>κερατινοκύτταρα</a:t>
            </a:r>
            <a:r>
              <a:rPr lang="el-GR" sz="2200" dirty="0" smtClean="0"/>
              <a:t> είναι νεκρά, απύρηνα κύτταρα και αποτελούνται από μια πρωτεΐνη που λέγεται κερατίνη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200" dirty="0" smtClean="0"/>
              <a:t>Τα κύτταρα της κεράτινης στοιβάδας προέρχονται από τη μητρική στοιβάδα απορρίπτονται και αντικαθίστανται από νέα κύτταρα συνεχώς. Η διαδικασία λέγεται </a:t>
            </a:r>
            <a:r>
              <a:rPr lang="el-GR" sz="2200" b="1" dirty="0" err="1" smtClean="0"/>
              <a:t>κερατινοποίηση</a:t>
            </a:r>
            <a:r>
              <a:rPr lang="el-GR" sz="2200" dirty="0" smtClean="0"/>
              <a:t> και με αυτό τον τρόπο το δέρμα μας ανανεώνεται συνεχώς. Η όλη διαδικασία διαρκεί 21-28 ημέρες επηρεάζεται από παράγοντες όπως</a:t>
            </a:r>
            <a:r>
              <a:rPr lang="en-US" sz="2200" dirty="0" smtClean="0"/>
              <a:t>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l-GR" sz="2200" dirty="0" smtClean="0"/>
              <a:t>Η ηλικία</a:t>
            </a:r>
          </a:p>
          <a:p>
            <a:pPr lvl="1" algn="just">
              <a:buFont typeface="Courier New" pitchFamily="49" charset="0"/>
              <a:buChar char="o"/>
            </a:pPr>
            <a:r>
              <a:rPr lang="el-GR" sz="2200" dirty="0" smtClean="0"/>
              <a:t>Η έκθεση στον ήλιο</a:t>
            </a:r>
          </a:p>
          <a:p>
            <a:pPr lvl="1" algn="just">
              <a:buFont typeface="Courier New" pitchFamily="49" charset="0"/>
              <a:buChar char="o"/>
            </a:pPr>
            <a:r>
              <a:rPr lang="el-GR" sz="2200" dirty="0" smtClean="0"/>
              <a:t>Η συνεχής τριβή</a:t>
            </a:r>
          </a:p>
          <a:p>
            <a:pPr lvl="1" algn="just">
              <a:buFont typeface="Courier New" pitchFamily="49" charset="0"/>
              <a:buChar char="o"/>
            </a:pPr>
            <a:r>
              <a:rPr lang="el-GR" sz="2200" dirty="0" smtClean="0"/>
              <a:t>Ασθένειες</a:t>
            </a:r>
          </a:p>
          <a:p>
            <a:pPr lvl="1" algn="just">
              <a:buFont typeface="Wingdings" pitchFamily="2" charset="2"/>
              <a:buChar char="Ø"/>
            </a:pPr>
            <a:endParaRPr lang="el-GR" sz="1900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pic>
        <p:nvPicPr>
          <p:cNvPr id="7" name="AP1 SKIN KERATINIZATION IN EPIDERMI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3968" y="4005064"/>
            <a:ext cx="3840427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/>
          <a:lstStyle/>
          <a:p>
            <a:pPr algn="ctr"/>
            <a:r>
              <a:rPr lang="el-GR" dirty="0" smtClean="0"/>
              <a:t>Το </a:t>
            </a:r>
            <a:r>
              <a:rPr lang="el-GR" dirty="0" err="1" smtClean="0"/>
              <a:t>Χοριο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sz="2200" dirty="0" smtClean="0"/>
              <a:t>Αποτελείται από τη </a:t>
            </a:r>
            <a:r>
              <a:rPr lang="el-GR" sz="2200" dirty="0" err="1" smtClean="0"/>
              <a:t>θηλώδη</a:t>
            </a:r>
            <a:r>
              <a:rPr lang="el-GR" sz="2200" dirty="0" smtClean="0"/>
              <a:t> και τη δικτυωτή στοιβάδα.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200" dirty="0" smtClean="0"/>
              <a:t>Έχει πλούσια αιματική και λεμφική κυκλοφορία.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200" dirty="0" smtClean="0"/>
              <a:t>Περιέχει ίνες κολλαγόνου που έχουν υποστηρικτικό ρόλο και </a:t>
            </a:r>
            <a:r>
              <a:rPr lang="el-GR" sz="2200" dirty="0" err="1" smtClean="0"/>
              <a:t>ελαστίνης</a:t>
            </a:r>
            <a:r>
              <a:rPr lang="el-GR" sz="2200" dirty="0" smtClean="0"/>
              <a:t> που προσδίδουν ελαστικότητα στο δέρμα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5 - Εικόνα" descr="FG04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068960"/>
            <a:ext cx="7101953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80926"/>
          </a:xfrm>
        </p:spPr>
        <p:txBody>
          <a:bodyPr/>
          <a:lstStyle/>
          <a:p>
            <a:pPr algn="ctr"/>
            <a:r>
              <a:rPr lang="el-GR" dirty="0" smtClean="0"/>
              <a:t>Το </a:t>
            </a:r>
            <a:r>
              <a:rPr lang="el-GR" dirty="0" err="1" smtClean="0"/>
              <a:t>υποδερμα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200" dirty="0" smtClean="0"/>
              <a:t>Αποτελείται κυρίως από λιπώδη ιστό.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Το πάχος του ποικίλλει ανάλογα με την περιοχή και το φύλο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Συμβάλλει στη θερμορύθμιση και στην προστασία από μηχανικές πιέσεις.</a:t>
            </a:r>
            <a:endParaRPr lang="el-GR" sz="2200" dirty="0"/>
          </a:p>
        </p:txBody>
      </p:sp>
      <p:pic>
        <p:nvPicPr>
          <p:cNvPr id="4" name="3 - Εικόνα" descr="20185299-Illustration-of-human-skin-anatomy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6615444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24942"/>
          </a:xfrm>
        </p:spPr>
        <p:txBody>
          <a:bodyPr/>
          <a:lstStyle/>
          <a:p>
            <a:pPr algn="ctr"/>
            <a:r>
              <a:rPr lang="el-GR" dirty="0" smtClean="0"/>
              <a:t>Τα </a:t>
            </a:r>
            <a:r>
              <a:rPr lang="el-GR" dirty="0" err="1" smtClean="0"/>
              <a:t>εξαρτηματα</a:t>
            </a:r>
            <a:r>
              <a:rPr lang="el-GR" dirty="0" smtClean="0"/>
              <a:t> του </a:t>
            </a:r>
            <a:r>
              <a:rPr lang="el-GR" dirty="0" err="1" smtClean="0"/>
              <a:t>δερματοσ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55576" y="836712"/>
            <a:ext cx="717956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/>
              <a:t>Τα εξαρτήματα του δέρματος είναι</a:t>
            </a:r>
            <a:r>
              <a:rPr lang="en-US" sz="22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Οι τρίχες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Τα νύχια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/>
              <a:t>Οι αδένες (ιδρωτοποιοί &amp; σμηγματογόνοι)</a:t>
            </a:r>
            <a:endParaRPr lang="el-GR" sz="2200" dirty="0"/>
          </a:p>
        </p:txBody>
      </p:sp>
      <p:pic>
        <p:nvPicPr>
          <p:cNvPr id="5" name="4 - Εικόνα" descr="cartoon-illustration-layers-skin-pores-anatomy-66603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5472608" cy="414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562074"/>
          </a:xfrm>
        </p:spPr>
        <p:txBody>
          <a:bodyPr/>
          <a:lstStyle/>
          <a:p>
            <a:pPr algn="ctr"/>
            <a:r>
              <a:rPr lang="el-GR" dirty="0" smtClean="0"/>
              <a:t>Οι </a:t>
            </a:r>
            <a:r>
              <a:rPr lang="el-GR" dirty="0" err="1" smtClean="0"/>
              <a:t>τριχεσ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916832"/>
            <a:ext cx="3657600" cy="4536504"/>
          </a:xfrm>
        </p:spPr>
        <p:txBody>
          <a:bodyPr>
            <a:normAutofit/>
          </a:bodyPr>
          <a:lstStyle/>
          <a:p>
            <a:pPr lvl="1" algn="just">
              <a:buFont typeface="Courier New" pitchFamily="49" charset="0"/>
              <a:buChar char="o"/>
            </a:pPr>
            <a:r>
              <a:rPr lang="el-GR" sz="2000" dirty="0" smtClean="0"/>
              <a:t>Το στέλεχος (το τμήμα της τρίχας που φαίνεται) </a:t>
            </a:r>
            <a:endParaRPr lang="en-US" sz="20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el-GR" sz="2000" dirty="0" smtClean="0"/>
              <a:t>Και τη ρίζα (είναι μέσα στο δέρμα).</a:t>
            </a:r>
            <a:endParaRPr lang="en-US" sz="20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el-GR" sz="2000" dirty="0" smtClean="0"/>
              <a:t>Η ρίζα καταλήγει σε ένα παχύτερο άκρο που ονομάζεται βολβός.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l-GR" sz="2000" dirty="0" smtClean="0"/>
              <a:t>Το κατώτερο άκρο του βολβού σχηματίζει μία κοιλότητα που ονομάζεται θηλή. Είναι πλούσια σε αγγεία και νεύρα και μέσω αυτών τρέφεται η τρίχα.</a:t>
            </a:r>
            <a:endParaRPr lang="el-GR" sz="20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95536" y="548680"/>
            <a:ext cx="8064896" cy="21168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Είναι κεράτινα εξαρτήματα του δέρματος με σχήμα κυλινδρικό ή νηματοειδές που εκφύονται από τους θύλακες των τριχών (</a:t>
            </a:r>
            <a:r>
              <a:rPr lang="el-GR" sz="2000" dirty="0" err="1" smtClean="0"/>
              <a:t>τριχοσμηγματογόνος</a:t>
            </a:r>
            <a:r>
              <a:rPr lang="el-GR" sz="2000" dirty="0" smtClean="0"/>
              <a:t> μονάδα).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Αποτελούνται από</a:t>
            </a:r>
            <a:r>
              <a:rPr lang="en-US" sz="2000" dirty="0" smtClean="0"/>
              <a:t>:</a:t>
            </a:r>
          </a:p>
          <a:p>
            <a:endParaRPr lang="el-GR" dirty="0"/>
          </a:p>
        </p:txBody>
      </p:sp>
      <p:pic>
        <p:nvPicPr>
          <p:cNvPr id="6" name="5 - Εικόνα" descr="HAIR-ANATOMY-DT2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4176464" cy="469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908</TotalTime>
  <Words>688</Words>
  <Application>Microsoft Office PowerPoint</Application>
  <PresentationFormat>Προβολή στην οθόνη (4:3)</PresentationFormat>
  <Paragraphs>71</Paragraphs>
  <Slides>13</Slides>
  <Notes>6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Προεξοχή</vt:lpstr>
      <vt:lpstr>Το δερμα δομη &amp; λειτουργια</vt:lpstr>
      <vt:lpstr>Το δερμα</vt:lpstr>
      <vt:lpstr>Διαφάνεια 3</vt:lpstr>
      <vt:lpstr>επιδερμιδα</vt:lpstr>
      <vt:lpstr>Η διαδικασια τησ κερατινοποιησησ</vt:lpstr>
      <vt:lpstr>Το Χοριο </vt:lpstr>
      <vt:lpstr>Το υποδερμα</vt:lpstr>
      <vt:lpstr>Τα εξαρτηματα του δερματοσ</vt:lpstr>
      <vt:lpstr>Οι τριχεσ</vt:lpstr>
      <vt:lpstr>Τα νυχια</vt:lpstr>
      <vt:lpstr>Αδενεσ του δερματοσ</vt:lpstr>
      <vt:lpstr>Αδενεσ του δερματοσ</vt:lpstr>
      <vt:lpstr>Σημαντικα κυτταρα του δερματοσ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Ανατομια και λειτουργιεσ δερματοσ &amp; τριχων</dc:title>
  <dc:creator>Vaggelis</dc:creator>
  <cp:lastModifiedBy>Vaggelis</cp:lastModifiedBy>
  <cp:revision>86</cp:revision>
  <dcterms:created xsi:type="dcterms:W3CDTF">2017-10-05T17:01:33Z</dcterms:created>
  <dcterms:modified xsi:type="dcterms:W3CDTF">2017-11-12T16:27:50Z</dcterms:modified>
</cp:coreProperties>
</file>