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08" y="-19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67CA1AE-90DA-4BC0-8634-B969547C343D}" type="datetimeFigureOut">
              <a:rPr lang="el-GR" smtClean="0"/>
              <a:pPr/>
              <a:t>19/10/2016</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3577DAB-8897-4FF8-926F-7A57CE0E328D}"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buFont typeface="Wingdings" pitchFamily="2" charset="2"/>
              <a:buNone/>
            </a:pPr>
            <a:endParaRPr lang="el-GR" dirty="0"/>
          </a:p>
        </p:txBody>
      </p:sp>
      <p:sp>
        <p:nvSpPr>
          <p:cNvPr id="4" name="3 - Θέση αριθμού διαφάνειας"/>
          <p:cNvSpPr>
            <a:spLocks noGrp="1"/>
          </p:cNvSpPr>
          <p:nvPr>
            <p:ph type="sldNum" sz="quarter" idx="10"/>
          </p:nvPr>
        </p:nvSpPr>
        <p:spPr/>
        <p:txBody>
          <a:bodyPr/>
          <a:lstStyle/>
          <a:p>
            <a:fld id="{73577DAB-8897-4FF8-926F-7A57CE0E328D}" type="slidenum">
              <a:rPr lang="el-GR" smtClean="0"/>
              <a:pPr/>
              <a:t>2</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buFont typeface="Wingdings" pitchFamily="2" charset="2"/>
              <a:buNone/>
            </a:pPr>
            <a:endParaRPr lang="el-GR" dirty="0"/>
          </a:p>
        </p:txBody>
      </p:sp>
      <p:sp>
        <p:nvSpPr>
          <p:cNvPr id="4" name="3 - Θέση αριθμού διαφάνειας"/>
          <p:cNvSpPr>
            <a:spLocks noGrp="1"/>
          </p:cNvSpPr>
          <p:nvPr>
            <p:ph type="sldNum" sz="quarter" idx="10"/>
          </p:nvPr>
        </p:nvSpPr>
        <p:spPr/>
        <p:txBody>
          <a:bodyPr/>
          <a:lstStyle/>
          <a:p>
            <a:fld id="{73577DAB-8897-4FF8-926F-7A57CE0E328D}" type="slidenum">
              <a:rPr lang="el-GR" smtClean="0"/>
              <a:pPr/>
              <a:t>4</a:t>
            </a:fld>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buFont typeface="Wingdings" pitchFamily="2" charset="2"/>
              <a:buNone/>
            </a:pPr>
            <a:endParaRPr lang="el-GR" dirty="0"/>
          </a:p>
        </p:txBody>
      </p:sp>
      <p:sp>
        <p:nvSpPr>
          <p:cNvPr id="4" name="3 - Θέση αριθμού διαφάνειας"/>
          <p:cNvSpPr>
            <a:spLocks noGrp="1"/>
          </p:cNvSpPr>
          <p:nvPr>
            <p:ph type="sldNum" sz="quarter" idx="10"/>
          </p:nvPr>
        </p:nvSpPr>
        <p:spPr/>
        <p:txBody>
          <a:bodyPr/>
          <a:lstStyle/>
          <a:p>
            <a:fld id="{73577DAB-8897-4FF8-926F-7A57CE0E328D}" type="slidenum">
              <a:rPr lang="el-GR" smtClean="0"/>
              <a:pPr/>
              <a:t>5</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1"/>
      </p:bgRef>
    </p:bg>
    <p:spTree>
      <p:nvGrpSpPr>
        <p:cNvPr id="1" name=""/>
        <p:cNvGrpSpPr/>
        <p:nvPr/>
      </p:nvGrpSpPr>
      <p:grpSpPr>
        <a:xfrm>
          <a:off x="0" y="0"/>
          <a:ext cx="0" cy="0"/>
          <a:chOff x="0" y="0"/>
          <a:chExt cx="0" cy="0"/>
        </a:xfrm>
      </p:grpSpPr>
      <p:sp>
        <p:nvSpPr>
          <p:cNvPr id="8" name="7 - Τίτλος"/>
          <p:cNvSpPr>
            <a:spLocks noGrp="1"/>
          </p:cNvSpPr>
          <p:nvPr>
            <p:ph type="ctrTitle"/>
          </p:nvPr>
        </p:nvSpPr>
        <p:spPr>
          <a:xfrm>
            <a:off x="2286000" y="3124200"/>
            <a:ext cx="6172200" cy="1894362"/>
          </a:xfrm>
        </p:spPr>
        <p:txBody>
          <a:bodyPr/>
          <a:lstStyle>
            <a:lvl1pPr>
              <a:defRPr b="1"/>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bwMode="auto">
          <a:xfrm rot="5400000">
            <a:off x="7764621" y="1174097"/>
            <a:ext cx="2286000" cy="381000"/>
          </a:xfrm>
        </p:spPr>
        <p:txBody>
          <a:bodyPr/>
          <a:lstStyle/>
          <a:p>
            <a:fld id="{2342CEA3-3058-4D43-AE35-B3DA76CB4003}" type="datetimeFigureOut">
              <a:rPr lang="el-GR" smtClean="0"/>
              <a:pPr/>
              <a:t>19/10/2016</a:t>
            </a:fld>
            <a:endParaRPr lang="el-GR"/>
          </a:p>
        </p:txBody>
      </p:sp>
      <p:sp>
        <p:nvSpPr>
          <p:cNvPr id="17" name="16 - Θέση υποσέλιδου"/>
          <p:cNvSpPr>
            <a:spLocks noGrp="1"/>
          </p:cNvSpPr>
          <p:nvPr>
            <p:ph type="ftr" sz="quarter" idx="11"/>
          </p:nvPr>
        </p:nvSpPr>
        <p:spPr bwMode="auto">
          <a:xfrm rot="5400000">
            <a:off x="7077269" y="4181669"/>
            <a:ext cx="3657600" cy="384048"/>
          </a:xfrm>
        </p:spPr>
        <p:txBody>
          <a:bodyPr/>
          <a:lstStyle/>
          <a:p>
            <a:endParaRPr lang="el-GR"/>
          </a:p>
        </p:txBody>
      </p:sp>
      <p:sp>
        <p:nvSpPr>
          <p:cNvPr id="10" name="9 - Ορθογώνιο"/>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 Ορθογώνιο"/>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 Ορθογώνιο"/>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Ευθεία γραμμή σύνδεσης"/>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 Ευθεία γραμμή σύνδεσης"/>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 Ευθεία γραμμή σύνδεσης"/>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 Ευθεία γραμμή σύνδεσης"/>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 Ευθεία γραμμή σύνδεσης"/>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 Ευθεία γραμμή σύνδεσης"/>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 Ορθογώνιο"/>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 Έλλειψη"/>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Έλλειψη"/>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 Έλλειψη"/>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 Έλλειψη"/>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 Έλλειψη"/>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 Θέση αριθμού διαφάνειας"/>
          <p:cNvSpPr>
            <a:spLocks noGrp="1"/>
          </p:cNvSpPr>
          <p:nvPr>
            <p:ph type="sldNum" sz="quarter" idx="12"/>
          </p:nvPr>
        </p:nvSpPr>
        <p:spPr bwMode="auto">
          <a:xfrm>
            <a:off x="1325544" y="4928702"/>
            <a:ext cx="609600" cy="517524"/>
          </a:xfrm>
        </p:spPr>
        <p:txBody>
          <a:bodyPr/>
          <a:lstStyle/>
          <a:p>
            <a:fld id="{D3F1D1C4-C2D9-4231-9FB2-B2D9D97AA41D}"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19/10/2016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9"/>
            <a:ext cx="1676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19/10/2016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8" name="7 - Θέση περιεχομένου"/>
          <p:cNvSpPr>
            <a:spLocks noGrp="1"/>
          </p:cNvSpPr>
          <p:nvPr>
            <p:ph sz="quarter" idx="1"/>
          </p:nvPr>
        </p:nvSpPr>
        <p:spPr>
          <a:xfrm>
            <a:off x="457200" y="1600200"/>
            <a:ext cx="7467600" cy="487375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4"/>
          </p:nvPr>
        </p:nvSpPr>
        <p:spPr/>
        <p:txBody>
          <a:bodyPr rtlCol="0"/>
          <a:lstStyle/>
          <a:p>
            <a:fld id="{2342CEA3-3058-4D43-AE35-B3DA76CB4003}" type="datetimeFigureOut">
              <a:rPr lang="el-GR" smtClean="0"/>
              <a:pPr/>
              <a:t>19/10/2016</a:t>
            </a:fld>
            <a:endParaRPr lang="el-GR"/>
          </a:p>
        </p:txBody>
      </p:sp>
      <p:sp>
        <p:nvSpPr>
          <p:cNvPr id="9" name="8 - Θέση αριθμού διαφάνειας"/>
          <p:cNvSpPr>
            <a:spLocks noGrp="1"/>
          </p:cNvSpPr>
          <p:nvPr>
            <p:ph type="sldNum" sz="quarter" idx="15"/>
          </p:nvPr>
        </p:nvSpPr>
        <p:spPr/>
        <p:txBody>
          <a:bodyPr rtlCol="0"/>
          <a:lstStyle/>
          <a:p>
            <a:fld id="{D3F1D1C4-C2D9-4231-9FB2-B2D9D97AA41D}" type="slidenum">
              <a:rPr lang="el-GR" smtClean="0"/>
              <a:pPr/>
              <a:t>‹#›</a:t>
            </a:fld>
            <a:endParaRPr lang="el-GR"/>
          </a:p>
        </p:txBody>
      </p:sp>
      <p:sp>
        <p:nvSpPr>
          <p:cNvPr id="10" name="9 - Θέση υποσέλιδου"/>
          <p:cNvSpPr>
            <a:spLocks noGrp="1"/>
          </p:cNvSpPr>
          <p:nvPr>
            <p:ph type="ftr" sz="quarter" idx="16"/>
          </p:nvPr>
        </p:nvSpPr>
        <p:spPr/>
        <p:txBody>
          <a:bodyPr rtlCol="0"/>
          <a:lstStyle/>
          <a:p>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286000" y="2895600"/>
            <a:ext cx="6172200" cy="2053590"/>
          </a:xfrm>
        </p:spPr>
        <p:txBody>
          <a:bodyPr/>
          <a:lstStyle>
            <a:lvl1pPr algn="l">
              <a:buNone/>
              <a:defRPr sz="3000" b="1" cap="small"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bwMode="auto">
          <a:xfrm rot="5400000">
            <a:off x="7763256" y="1170432"/>
            <a:ext cx="2286000" cy="381000"/>
          </a:xfrm>
        </p:spPr>
        <p:txBody>
          <a:bodyPr/>
          <a:lstStyle/>
          <a:p>
            <a:fld id="{2342CEA3-3058-4D43-AE35-B3DA76CB4003}" type="datetimeFigureOut">
              <a:rPr lang="el-GR" smtClean="0"/>
              <a:pPr/>
              <a:t>19/10/2016</a:t>
            </a:fld>
            <a:endParaRPr lang="el-GR"/>
          </a:p>
        </p:txBody>
      </p:sp>
      <p:sp>
        <p:nvSpPr>
          <p:cNvPr id="5" name="4 - Θέση υποσέλιδου"/>
          <p:cNvSpPr>
            <a:spLocks noGrp="1"/>
          </p:cNvSpPr>
          <p:nvPr>
            <p:ph type="ftr" sz="quarter" idx="11"/>
          </p:nvPr>
        </p:nvSpPr>
        <p:spPr bwMode="auto">
          <a:xfrm rot="5400000">
            <a:off x="7077456" y="4178808"/>
            <a:ext cx="3657600" cy="384048"/>
          </a:xfrm>
        </p:spPr>
        <p:txBody>
          <a:bodyPr/>
          <a:lstStyle/>
          <a:p>
            <a:endParaRPr lang="el-GR"/>
          </a:p>
        </p:txBody>
      </p:sp>
      <p:sp>
        <p:nvSpPr>
          <p:cNvPr id="9" name="8 - Ορθογώνιο"/>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Ευθεία γραμμή σύνδεσης"/>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 Ευθεία γραμμή σύνδεσης"/>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 Ευθεία γραμμή σύνδεσης"/>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 Ευθεία γραμμή σύνδεσης"/>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 Ευθεία γραμμή σύνδεσης"/>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 Ορθογώνιο"/>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 Έλλειψη"/>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 Έλλειψη"/>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 Έλλειψη"/>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Έλλειψη"/>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Έλλειψη"/>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 Ευθεία γραμμή σύνδεσης"/>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 Θέση αριθμού διαφάνειας"/>
          <p:cNvSpPr>
            <a:spLocks noGrp="1"/>
          </p:cNvSpPr>
          <p:nvPr>
            <p:ph type="sldNum" sz="quarter" idx="12"/>
          </p:nvPr>
        </p:nvSpPr>
        <p:spPr bwMode="auto">
          <a:xfrm>
            <a:off x="1340616" y="4928702"/>
            <a:ext cx="609600" cy="517524"/>
          </a:xfrm>
        </p:spPr>
        <p:txBody>
          <a:bodyPr/>
          <a:lstStyle/>
          <a:p>
            <a:fld id="{D3F1D1C4-C2D9-4231-9FB2-B2D9D97AA41D}"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19/10/2016</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9" name="8 - Θέση περιεχομένου"/>
          <p:cNvSpPr>
            <a:spLocks noGrp="1"/>
          </p:cNvSpPr>
          <p:nvPr>
            <p:ph sz="quarter" idx="1"/>
          </p:nvPr>
        </p:nvSpPr>
        <p:spPr>
          <a:xfrm>
            <a:off x="457200" y="1600200"/>
            <a:ext cx="3657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270248" y="1600200"/>
            <a:ext cx="3657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7543800" cy="1143000"/>
          </a:xfrm>
        </p:spPr>
        <p:txBody>
          <a:bodyPr anchor="b"/>
          <a:lstStyle>
            <a:lvl1pPr>
              <a:defRPr/>
            </a:lvl1pPr>
          </a:lstStyle>
          <a:p>
            <a:r>
              <a:rPr kumimoji="0" lang="el-GR" smtClean="0"/>
              <a:t>Kλικ για επεξεργασία του τίτλου</a:t>
            </a:r>
            <a:endParaRPr kumimoji="0" lang="en-US"/>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19/10/2016</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11" name="10 - Θέση περιεχομένου"/>
          <p:cNvSpPr>
            <a:spLocks noGrp="1"/>
          </p:cNvSpPr>
          <p:nvPr>
            <p:ph sz="quarter" idx="2"/>
          </p:nvPr>
        </p:nvSpPr>
        <p:spPr>
          <a:xfrm>
            <a:off x="457200" y="2362200"/>
            <a:ext cx="3657600" cy="38862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quarter" idx="4"/>
          </p:nvPr>
        </p:nvSpPr>
        <p:spPr>
          <a:xfrm>
            <a:off x="4371975" y="2362200"/>
            <a:ext cx="3657600" cy="38862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2" name="11 - Θέση κειμένου"/>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
        <p:nvSpPr>
          <p:cNvPr id="14" name="13 - Θέση κειμένου"/>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6" name="5 - Θέση ημερομηνίας"/>
          <p:cNvSpPr>
            <a:spLocks noGrp="1"/>
          </p:cNvSpPr>
          <p:nvPr>
            <p:ph type="dt" sz="half" idx="10"/>
          </p:nvPr>
        </p:nvSpPr>
        <p:spPr/>
        <p:txBody>
          <a:bodyPr rtlCol="0"/>
          <a:lstStyle/>
          <a:p>
            <a:fld id="{2342CEA3-3058-4D43-AE35-B3DA76CB4003}" type="datetimeFigureOut">
              <a:rPr lang="el-GR" smtClean="0"/>
              <a:pPr/>
              <a:t>19/10/2016</a:t>
            </a:fld>
            <a:endParaRPr lang="el-GR"/>
          </a:p>
        </p:txBody>
      </p:sp>
      <p:sp>
        <p:nvSpPr>
          <p:cNvPr id="7" name="6 - Θέση αριθμού διαφάνειας"/>
          <p:cNvSpPr>
            <a:spLocks noGrp="1"/>
          </p:cNvSpPr>
          <p:nvPr>
            <p:ph type="sldNum" sz="quarter" idx="11"/>
          </p:nvPr>
        </p:nvSpPr>
        <p:spPr/>
        <p:txBody>
          <a:bodyPr rtlCol="0"/>
          <a:lstStyle/>
          <a:p>
            <a:fld id="{D3F1D1C4-C2D9-4231-9FB2-B2D9D97AA41D}" type="slidenum">
              <a:rPr lang="el-GR" smtClean="0"/>
              <a:pPr/>
              <a:t>‹#›</a:t>
            </a:fld>
            <a:endParaRPr lang="el-GR"/>
          </a:p>
        </p:txBody>
      </p:sp>
      <p:sp>
        <p:nvSpPr>
          <p:cNvPr id="8" name="7 - Θέση υποσέλιδου"/>
          <p:cNvSpPr>
            <a:spLocks noGrp="1"/>
          </p:cNvSpPr>
          <p:nvPr>
            <p:ph type="ftr" sz="quarter" idx="12"/>
          </p:nvPr>
        </p:nvSpPr>
        <p:spPr/>
        <p:txBody>
          <a:bodyPr rtlCol="0"/>
          <a:lstStyle/>
          <a:p>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19/10/2016</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1">
        <a:schemeClr val="bg1"/>
      </p:bgRef>
    </p:bg>
    <p:spTree>
      <p:nvGrpSpPr>
        <p:cNvPr id="1" name=""/>
        <p:cNvGrpSpPr/>
        <p:nvPr/>
      </p:nvGrpSpPr>
      <p:grpSpPr>
        <a:xfrm>
          <a:off x="0" y="0"/>
          <a:ext cx="0" cy="0"/>
          <a:chOff x="0" y="0"/>
          <a:chExt cx="0" cy="0"/>
        </a:xfrm>
      </p:grpSpPr>
      <p:sp>
        <p:nvSpPr>
          <p:cNvPr id="10" name="9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 Τίτλος"/>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8" name="7 - Ευθεία γραμμή σύνδεσης"/>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 Ευθεία γραμμή σύνδεσης"/>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 Ευθεία γραμμή σύνδεσης"/>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Ορθογώνιο"/>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 Θέση περιεχομένου"/>
          <p:cNvSpPr>
            <a:spLocks noGrp="1"/>
          </p:cNvSpPr>
          <p:nvPr>
            <p:ph sz="quarter" idx="1"/>
          </p:nvPr>
        </p:nvSpPr>
        <p:spPr>
          <a:xfrm>
            <a:off x="304800" y="274320"/>
            <a:ext cx="5638800" cy="6327648"/>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1" name="20 - Θέση ημερομηνίας"/>
          <p:cNvSpPr>
            <a:spLocks noGrp="1"/>
          </p:cNvSpPr>
          <p:nvPr>
            <p:ph type="dt" sz="half" idx="14"/>
          </p:nvPr>
        </p:nvSpPr>
        <p:spPr/>
        <p:txBody>
          <a:bodyPr rtlCol="0"/>
          <a:lstStyle/>
          <a:p>
            <a:fld id="{2342CEA3-3058-4D43-AE35-B3DA76CB4003}" type="datetimeFigureOut">
              <a:rPr lang="el-GR" smtClean="0"/>
              <a:pPr/>
              <a:t>19/10/2016</a:t>
            </a:fld>
            <a:endParaRPr lang="el-GR"/>
          </a:p>
        </p:txBody>
      </p:sp>
      <p:sp>
        <p:nvSpPr>
          <p:cNvPr id="22" name="21 - Θέση αριθμού διαφάνειας"/>
          <p:cNvSpPr>
            <a:spLocks noGrp="1"/>
          </p:cNvSpPr>
          <p:nvPr>
            <p:ph type="sldNum" sz="quarter" idx="15"/>
          </p:nvPr>
        </p:nvSpPr>
        <p:spPr/>
        <p:txBody>
          <a:bodyPr rtlCol="0"/>
          <a:lstStyle/>
          <a:p>
            <a:fld id="{D3F1D1C4-C2D9-4231-9FB2-B2D9D97AA41D}" type="slidenum">
              <a:rPr lang="el-GR" smtClean="0"/>
              <a:pPr/>
              <a:t>‹#›</a:t>
            </a:fld>
            <a:endParaRPr lang="el-GR"/>
          </a:p>
        </p:txBody>
      </p:sp>
      <p:sp>
        <p:nvSpPr>
          <p:cNvPr id="23" name="22 - Θέση υποσέλιδου"/>
          <p:cNvSpPr>
            <a:spLocks noGrp="1"/>
          </p:cNvSpPr>
          <p:nvPr>
            <p:ph type="ftr" sz="quarter" idx="16"/>
          </p:nvPr>
        </p:nvSpPr>
        <p:spPr/>
        <p:txBody>
          <a:bodyPr rtlCol="0"/>
          <a:lstStyle/>
          <a:p>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 Τίτλος"/>
          <p:cNvSpPr>
            <a:spLocks noGrp="1"/>
          </p:cNvSpPr>
          <p:nvPr>
            <p:ph type="title"/>
          </p:nvPr>
        </p:nvSpPr>
        <p:spPr>
          <a:xfrm rot="5400000">
            <a:off x="3350133" y="3200400"/>
            <a:ext cx="6309360" cy="457200"/>
          </a:xfrm>
        </p:spPr>
        <p:txBody>
          <a:bodyPr anchor="b"/>
          <a:lstStyle>
            <a:lvl1pPr algn="l">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10" name="9 - Ευθεία γραμμή σύνδεσης"/>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 Ορθογώνιο"/>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 Ευθεία γραμμή σύνδεσης"/>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 Ευθεία γραμμή σύνδεσης"/>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 Θέση ημερομηνίας"/>
          <p:cNvSpPr>
            <a:spLocks noGrp="1"/>
          </p:cNvSpPr>
          <p:nvPr>
            <p:ph type="dt" sz="half" idx="10"/>
          </p:nvPr>
        </p:nvSpPr>
        <p:spPr/>
        <p:txBody>
          <a:bodyPr rtlCol="0"/>
          <a:lstStyle/>
          <a:p>
            <a:fld id="{2342CEA3-3058-4D43-AE35-B3DA76CB4003}" type="datetimeFigureOut">
              <a:rPr lang="el-GR" smtClean="0"/>
              <a:pPr/>
              <a:t>19/10/2016</a:t>
            </a:fld>
            <a:endParaRPr lang="el-GR"/>
          </a:p>
        </p:txBody>
      </p:sp>
      <p:sp>
        <p:nvSpPr>
          <p:cNvPr id="18" name="17 - Θέση αριθμού διαφάνειας"/>
          <p:cNvSpPr>
            <a:spLocks noGrp="1"/>
          </p:cNvSpPr>
          <p:nvPr>
            <p:ph type="sldNum" sz="quarter" idx="11"/>
          </p:nvPr>
        </p:nvSpPr>
        <p:spPr/>
        <p:txBody>
          <a:bodyPr rtlCol="0"/>
          <a:lstStyle/>
          <a:p>
            <a:fld id="{D3F1D1C4-C2D9-4231-9FB2-B2D9D97AA41D}" type="slidenum">
              <a:rPr lang="el-GR" smtClean="0"/>
              <a:pPr/>
              <a:t>‹#›</a:t>
            </a:fld>
            <a:endParaRPr lang="el-GR"/>
          </a:p>
        </p:txBody>
      </p:sp>
      <p:sp>
        <p:nvSpPr>
          <p:cNvPr id="21" name="20 - Θέση υποσέλιδου"/>
          <p:cNvSpPr>
            <a:spLocks noGrp="1"/>
          </p:cNvSpPr>
          <p:nvPr>
            <p:ph type="ftr" sz="quarter" idx="12"/>
          </p:nvPr>
        </p:nvSpPr>
        <p:spPr/>
        <p:txBody>
          <a:bodyPr rtlCol="0"/>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 Θέση τίτλου"/>
          <p:cNvSpPr>
            <a:spLocks noGrp="1"/>
          </p:cNvSpPr>
          <p:nvPr>
            <p:ph type="title"/>
          </p:nvPr>
        </p:nvSpPr>
        <p:spPr>
          <a:xfrm>
            <a:off x="457200" y="274638"/>
            <a:ext cx="7467600" cy="1143000"/>
          </a:xfrm>
          <a:prstGeom prst="rect">
            <a:avLst/>
          </a:prstGeom>
        </p:spPr>
        <p:txBody>
          <a:bodyPr vert="horz" anchor="b">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2342CEA3-3058-4D43-AE35-B3DA76CB4003}" type="datetimeFigureOut">
              <a:rPr lang="el-GR" smtClean="0"/>
              <a:pPr/>
              <a:t>19/10/2016</a:t>
            </a:fld>
            <a:endParaRPr lang="el-GR"/>
          </a:p>
        </p:txBody>
      </p:sp>
      <p:sp>
        <p:nvSpPr>
          <p:cNvPr id="3" name="2 - Θέση υποσέλιδου"/>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l-GR"/>
          </a:p>
        </p:txBody>
      </p:sp>
      <p:sp>
        <p:nvSpPr>
          <p:cNvPr id="7" name="6 - Ευθεία γραμμή σύνδεσης"/>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 Ευθεία γραμμή σύνδεσης"/>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 Ορθογώνιο"/>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Θέση αριθμού διαφάνειας"/>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2267744" y="1052736"/>
            <a:ext cx="6172200" cy="1224136"/>
          </a:xfrm>
        </p:spPr>
        <p:txBody>
          <a:bodyPr>
            <a:normAutofit/>
          </a:bodyPr>
          <a:lstStyle/>
          <a:p>
            <a:pPr algn="ctr"/>
            <a:r>
              <a:rPr lang="el-GR" sz="4400" dirty="0" err="1" smtClean="0"/>
              <a:t>Αρχαια</a:t>
            </a:r>
            <a:r>
              <a:rPr lang="el-GR" sz="4400" dirty="0" smtClean="0"/>
              <a:t> </a:t>
            </a:r>
            <a:r>
              <a:rPr lang="el-GR" sz="4400" dirty="0" err="1" smtClean="0"/>
              <a:t>ελληνικη</a:t>
            </a:r>
            <a:r>
              <a:rPr lang="el-GR" sz="4400" dirty="0" smtClean="0"/>
              <a:t> </a:t>
            </a:r>
            <a:r>
              <a:rPr lang="el-GR" sz="4400" dirty="0" err="1" smtClean="0"/>
              <a:t>μαλαξη</a:t>
            </a:r>
            <a:endParaRPr lang="el-GR" sz="4400" dirty="0"/>
          </a:p>
        </p:txBody>
      </p:sp>
      <p:sp>
        <p:nvSpPr>
          <p:cNvPr id="3" name="2 - Υπότιτλος"/>
          <p:cNvSpPr>
            <a:spLocks noGrp="1"/>
          </p:cNvSpPr>
          <p:nvPr>
            <p:ph type="subTitle" idx="1"/>
          </p:nvPr>
        </p:nvSpPr>
        <p:spPr/>
        <p:txBody>
          <a:bodyPr/>
          <a:lstStyle/>
          <a:p>
            <a:endParaRPr lang="el-GR" dirty="0"/>
          </a:p>
        </p:txBody>
      </p:sp>
      <p:pic>
        <p:nvPicPr>
          <p:cNvPr id="4" name="3 - Εικόνα" descr="1.jpg"/>
          <p:cNvPicPr>
            <a:picLocks noChangeAspect="1"/>
          </p:cNvPicPr>
          <p:nvPr/>
        </p:nvPicPr>
        <p:blipFill>
          <a:blip r:embed="rId2" cstate="print"/>
          <a:stretch>
            <a:fillRect/>
          </a:stretch>
        </p:blipFill>
        <p:spPr>
          <a:xfrm>
            <a:off x="2339752" y="2924944"/>
            <a:ext cx="6120680" cy="2356625"/>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188640"/>
            <a:ext cx="7467600" cy="580926"/>
          </a:xfrm>
        </p:spPr>
        <p:txBody>
          <a:bodyPr/>
          <a:lstStyle/>
          <a:p>
            <a:pPr algn="ctr"/>
            <a:r>
              <a:rPr lang="el-GR" dirty="0" err="1" smtClean="0"/>
              <a:t>Ιστορικα</a:t>
            </a:r>
            <a:r>
              <a:rPr lang="el-GR" dirty="0" smtClean="0"/>
              <a:t> </a:t>
            </a:r>
            <a:r>
              <a:rPr lang="el-GR" dirty="0" err="1" smtClean="0"/>
              <a:t>στοιχεια</a:t>
            </a:r>
            <a:endParaRPr lang="el-GR" dirty="0"/>
          </a:p>
        </p:txBody>
      </p:sp>
      <p:sp>
        <p:nvSpPr>
          <p:cNvPr id="3" name="2 - Θέση περιεχομένου"/>
          <p:cNvSpPr>
            <a:spLocks noGrp="1"/>
          </p:cNvSpPr>
          <p:nvPr>
            <p:ph sz="quarter" idx="1"/>
          </p:nvPr>
        </p:nvSpPr>
        <p:spPr>
          <a:xfrm>
            <a:off x="539552" y="2708920"/>
            <a:ext cx="4608512" cy="3807296"/>
          </a:xfrm>
        </p:spPr>
        <p:txBody>
          <a:bodyPr>
            <a:normAutofit fontScale="85000" lnSpcReduction="20000"/>
          </a:bodyPr>
          <a:lstStyle/>
          <a:p>
            <a:pPr marL="180000" indent="-180000" algn="just">
              <a:buFont typeface="Wingdings" pitchFamily="2" charset="2"/>
              <a:buChar char="Ø"/>
            </a:pPr>
            <a:r>
              <a:rPr lang="el-GR" dirty="0" smtClean="0"/>
              <a:t>Μια δυνατή εντριβή αυξάνει τον τόνο των μυών.</a:t>
            </a:r>
          </a:p>
          <a:p>
            <a:pPr marL="0" indent="0" algn="just">
              <a:buFont typeface="Wingdings" pitchFamily="2" charset="2"/>
              <a:buChar char="Ø"/>
            </a:pPr>
            <a:r>
              <a:rPr lang="el-GR" dirty="0" smtClean="0"/>
              <a:t> Μια απαλή εντριβή χαλαρώνει το μυ.</a:t>
            </a:r>
          </a:p>
          <a:p>
            <a:pPr marL="0" indent="0" algn="just">
              <a:buFont typeface="Wingdings" pitchFamily="2" charset="2"/>
              <a:buChar char="Ø"/>
            </a:pPr>
            <a:r>
              <a:rPr lang="el-GR" dirty="0" smtClean="0"/>
              <a:t> Μια συχνή εντριβή αδυνατίζει.</a:t>
            </a:r>
          </a:p>
          <a:p>
            <a:pPr marL="180000" indent="-180000" algn="just">
              <a:spcAft>
                <a:spcPts val="600"/>
              </a:spcAft>
              <a:buFont typeface="Wingdings" pitchFamily="2" charset="2"/>
              <a:buChar char="Ø"/>
            </a:pPr>
            <a:r>
              <a:rPr lang="el-GR" dirty="0" smtClean="0"/>
              <a:t>Μια μέτρια εντριβή παχαίνει τα μαλακά μόρια.</a:t>
            </a:r>
          </a:p>
          <a:p>
            <a:pPr marL="0" indent="0" algn="just">
              <a:buNone/>
            </a:pPr>
            <a:r>
              <a:rPr lang="el-GR" dirty="0" smtClean="0"/>
              <a:t>Η μάλαξη χρησιμοποιούνταν πολύ στα σχολεία πάλης, τα γυμνάσια, τα ασκληπιεία και τους ασθενείς.</a:t>
            </a:r>
          </a:p>
          <a:p>
            <a:pPr marL="0" indent="0" algn="just">
              <a:buNone/>
            </a:pPr>
            <a:endParaRPr lang="el-GR" dirty="0"/>
          </a:p>
        </p:txBody>
      </p:sp>
      <p:sp>
        <p:nvSpPr>
          <p:cNvPr id="5" name="4 - Θέση περιεχομένου"/>
          <p:cNvSpPr>
            <a:spLocks noGrp="1"/>
          </p:cNvSpPr>
          <p:nvPr>
            <p:ph sz="quarter" idx="2"/>
          </p:nvPr>
        </p:nvSpPr>
        <p:spPr>
          <a:xfrm>
            <a:off x="539552" y="908720"/>
            <a:ext cx="7776864" cy="1800200"/>
          </a:xfrm>
        </p:spPr>
        <p:txBody>
          <a:bodyPr>
            <a:normAutofit fontScale="85000" lnSpcReduction="20000"/>
          </a:bodyPr>
          <a:lstStyle/>
          <a:p>
            <a:pPr marL="0" indent="0" algn="just">
              <a:spcAft>
                <a:spcPts val="600"/>
              </a:spcAft>
              <a:buNone/>
            </a:pPr>
            <a:r>
              <a:rPr lang="el-GR" dirty="0" smtClean="0"/>
              <a:t>Η μάλαξη γνώρισε μεγάλη ακμή στην Αρχαία Ελλάδα. Μεγάλοι ιατροί της εποχής όπως ο Ιπποκράτης και ο </a:t>
            </a:r>
            <a:r>
              <a:rPr lang="el-GR" dirty="0" err="1" smtClean="0"/>
              <a:t>Γερόδικος</a:t>
            </a:r>
            <a:r>
              <a:rPr lang="el-GR" dirty="0" smtClean="0"/>
              <a:t> χρησιμοποιούσαν τη μάλαξη στις θεραπευτικές πρακτικές τους. </a:t>
            </a:r>
          </a:p>
          <a:p>
            <a:pPr marL="0" indent="0" algn="just">
              <a:buNone/>
            </a:pPr>
            <a:r>
              <a:rPr lang="el-GR" dirty="0" smtClean="0"/>
              <a:t>Ο Ιπποκράτης συγκεκριμένα έλεγε ότι ο ιατρός θα πρέπει να γνωρίζει πολλά πράγματα μεταξύ άλλων και τρίψεις (μασάζ). Ανάλογα με τον τρόπο που εφαρμόζονται οι τρίψεις το αποτέλεσμα είναι διαφορετικό</a:t>
            </a:r>
            <a:r>
              <a:rPr lang="en-US" dirty="0" smtClean="0"/>
              <a:t>:</a:t>
            </a:r>
          </a:p>
          <a:p>
            <a:endParaRPr lang="el-GR" dirty="0"/>
          </a:p>
        </p:txBody>
      </p:sp>
      <p:pic>
        <p:nvPicPr>
          <p:cNvPr id="4" name="3 - Εικόνα" descr="ippokratis-.jpg"/>
          <p:cNvPicPr>
            <a:picLocks noChangeAspect="1"/>
          </p:cNvPicPr>
          <p:nvPr/>
        </p:nvPicPr>
        <p:blipFill>
          <a:blip r:embed="rId3" cstate="print"/>
          <a:stretch>
            <a:fillRect/>
          </a:stretch>
        </p:blipFill>
        <p:spPr>
          <a:xfrm>
            <a:off x="5652120" y="2996952"/>
            <a:ext cx="2911683" cy="2464296"/>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7467600" cy="706090"/>
          </a:xfrm>
        </p:spPr>
        <p:txBody>
          <a:bodyPr/>
          <a:lstStyle/>
          <a:p>
            <a:pPr algn="ctr"/>
            <a:r>
              <a:rPr lang="el-GR" dirty="0" err="1" smtClean="0"/>
              <a:t>Φιλοσοφια</a:t>
            </a:r>
            <a:r>
              <a:rPr lang="el-GR" dirty="0" smtClean="0"/>
              <a:t> </a:t>
            </a:r>
            <a:r>
              <a:rPr lang="el-GR" dirty="0" err="1" smtClean="0"/>
              <a:t>τησ</a:t>
            </a:r>
            <a:r>
              <a:rPr lang="el-GR" dirty="0" smtClean="0"/>
              <a:t> </a:t>
            </a:r>
            <a:r>
              <a:rPr lang="el-GR" dirty="0" err="1" smtClean="0"/>
              <a:t>αρχαιασ</a:t>
            </a:r>
            <a:r>
              <a:rPr lang="el-GR" dirty="0" smtClean="0"/>
              <a:t> </a:t>
            </a:r>
            <a:r>
              <a:rPr lang="el-GR" dirty="0" err="1" smtClean="0"/>
              <a:t>ελληνικησ</a:t>
            </a:r>
            <a:r>
              <a:rPr lang="el-GR" dirty="0" smtClean="0"/>
              <a:t> </a:t>
            </a:r>
            <a:r>
              <a:rPr lang="el-GR" dirty="0" err="1" smtClean="0"/>
              <a:t>μαλαξησ</a:t>
            </a:r>
            <a:endParaRPr lang="el-GR" dirty="0"/>
          </a:p>
        </p:txBody>
      </p:sp>
      <p:sp>
        <p:nvSpPr>
          <p:cNvPr id="3" name="2 - Θέση περιεχομένου"/>
          <p:cNvSpPr>
            <a:spLocks noGrp="1"/>
          </p:cNvSpPr>
          <p:nvPr>
            <p:ph sz="quarter" idx="1"/>
          </p:nvPr>
        </p:nvSpPr>
        <p:spPr>
          <a:xfrm>
            <a:off x="467544" y="1196752"/>
            <a:ext cx="7467600" cy="4873752"/>
          </a:xfrm>
        </p:spPr>
        <p:txBody>
          <a:bodyPr>
            <a:normAutofit fontScale="92500"/>
          </a:bodyPr>
          <a:lstStyle/>
          <a:p>
            <a:pPr marL="0" indent="0" algn="just">
              <a:buNone/>
            </a:pPr>
            <a:r>
              <a:rPr lang="el-GR" dirty="0" smtClean="0"/>
              <a:t>Η αρχαία Ελληνική μάλαξη βασίζεται κυρίως σε </a:t>
            </a:r>
            <a:r>
              <a:rPr lang="el-GR" dirty="0" err="1" smtClean="0"/>
              <a:t>ανατρίψεις</a:t>
            </a:r>
            <a:r>
              <a:rPr lang="el-GR" dirty="0" smtClean="0"/>
              <a:t> που εφαρμόζονται σε συνδυασμό με σκόνες και έλαια. </a:t>
            </a:r>
          </a:p>
          <a:p>
            <a:pPr marL="0" indent="0" algn="just">
              <a:buNone/>
            </a:pPr>
            <a:r>
              <a:rPr lang="el-GR" dirty="0" smtClean="0"/>
              <a:t>Ο Ιπποκράτης πίστευε ότι η εναλλαγή κρύου – ζεστού έχει θεραπευτικά αποτελέσματα στον οργανισμό (κρύα σκόνη – ζεστό λάδι).</a:t>
            </a:r>
          </a:p>
          <a:p>
            <a:pPr marL="0" indent="0" algn="just">
              <a:buNone/>
            </a:pPr>
            <a:r>
              <a:rPr lang="el-GR" dirty="0" smtClean="0"/>
              <a:t>Οι σκόνες χρησιμοποιούνταν έντονα στις παλαίστρες και τους αθλητικούς χώρους ιδιαίτερα το καλοκαίρι που οι αθλητές ίδρωναν πολύ. Η σκόνη βοηθούσε το σώμα να διατηρεί την υγρασία και τη θερμοκρασία του.</a:t>
            </a:r>
          </a:p>
          <a:p>
            <a:pPr marL="0" indent="0" algn="just">
              <a:buNone/>
            </a:pPr>
            <a:r>
              <a:rPr lang="el-GR" dirty="0" smtClean="0"/>
              <a:t>Μετά την άσκηση ο Ιπποκράτης πρότεινε μάλαξη με ζεστό λάδι αναμεμειγμένο με αιθέρια έλαια που βοηθούσε στη μυϊκή χαλάρωση και προκαλούσε σωματική και ψυχική ηρεμία.</a:t>
            </a:r>
            <a:endParaRPr lang="el-G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11560" y="260648"/>
            <a:ext cx="7467600" cy="562074"/>
          </a:xfrm>
        </p:spPr>
        <p:txBody>
          <a:bodyPr/>
          <a:lstStyle/>
          <a:p>
            <a:pPr algn="ctr"/>
            <a:r>
              <a:rPr lang="el-GR" dirty="0" err="1" smtClean="0"/>
              <a:t>Εργαλεια</a:t>
            </a:r>
            <a:r>
              <a:rPr lang="el-GR" dirty="0" smtClean="0"/>
              <a:t> και </a:t>
            </a:r>
            <a:r>
              <a:rPr lang="el-GR" dirty="0" err="1" smtClean="0"/>
              <a:t>υλικα</a:t>
            </a:r>
            <a:r>
              <a:rPr lang="el-GR" dirty="0" smtClean="0"/>
              <a:t> στην </a:t>
            </a:r>
            <a:r>
              <a:rPr lang="el-GR" dirty="0" err="1" smtClean="0"/>
              <a:t>αρχαια</a:t>
            </a:r>
            <a:r>
              <a:rPr lang="el-GR" dirty="0" smtClean="0"/>
              <a:t> </a:t>
            </a:r>
            <a:r>
              <a:rPr lang="el-GR" dirty="0" err="1" smtClean="0"/>
              <a:t>ελληνικη</a:t>
            </a:r>
            <a:r>
              <a:rPr lang="el-GR" dirty="0" smtClean="0"/>
              <a:t> </a:t>
            </a:r>
            <a:r>
              <a:rPr lang="el-GR" dirty="0" err="1" smtClean="0"/>
              <a:t>μαλαξη</a:t>
            </a:r>
            <a:endParaRPr lang="el-GR" dirty="0"/>
          </a:p>
        </p:txBody>
      </p:sp>
      <p:sp>
        <p:nvSpPr>
          <p:cNvPr id="3" name="2 - Θέση περιεχομένου"/>
          <p:cNvSpPr>
            <a:spLocks noGrp="1"/>
          </p:cNvSpPr>
          <p:nvPr>
            <p:ph sz="quarter" idx="1"/>
          </p:nvPr>
        </p:nvSpPr>
        <p:spPr>
          <a:xfrm>
            <a:off x="467544" y="1052736"/>
            <a:ext cx="5040560" cy="5472608"/>
          </a:xfrm>
        </p:spPr>
        <p:txBody>
          <a:bodyPr>
            <a:normAutofit fontScale="85000" lnSpcReduction="10000"/>
          </a:bodyPr>
          <a:lstStyle/>
          <a:p>
            <a:pPr algn="just">
              <a:spcAft>
                <a:spcPts val="600"/>
              </a:spcAft>
              <a:buFont typeface="Wingdings" pitchFamily="2" charset="2"/>
              <a:buChar char="Ø"/>
            </a:pPr>
            <a:r>
              <a:rPr lang="el-GR" dirty="0" smtClean="0"/>
              <a:t> </a:t>
            </a:r>
            <a:r>
              <a:rPr lang="el-GR" u="sng" dirty="0" smtClean="0"/>
              <a:t>Σκόνες</a:t>
            </a:r>
            <a:r>
              <a:rPr lang="en-US" dirty="0" smtClean="0"/>
              <a:t>: </a:t>
            </a:r>
            <a:r>
              <a:rPr lang="el-GR" dirty="0" smtClean="0"/>
              <a:t>στην αρχαιότητα χρησιμοποιούσαν κυρίως σιτάλευρο και σκόνη από άργιλο. Σήμερα χρησιμοποιούμε ταλκ. Οι σκόνες μπαίνουν σε ένα διάτρητο σιδερένιο αγγείο για να εξασφαλίζεται η ομοιόμορφη διασπορά της σκόνης πάνω στο σώμα.</a:t>
            </a:r>
          </a:p>
          <a:p>
            <a:pPr algn="just">
              <a:spcAft>
                <a:spcPts val="600"/>
              </a:spcAft>
              <a:buFont typeface="Wingdings" pitchFamily="2" charset="2"/>
              <a:buChar char="Ø"/>
            </a:pPr>
            <a:r>
              <a:rPr lang="el-GR" dirty="0" smtClean="0"/>
              <a:t> </a:t>
            </a:r>
            <a:r>
              <a:rPr lang="el-GR" u="sng" dirty="0" smtClean="0"/>
              <a:t>Έλαια</a:t>
            </a:r>
            <a:r>
              <a:rPr lang="en-US" dirty="0" smtClean="0"/>
              <a:t>: </a:t>
            </a:r>
            <a:r>
              <a:rPr lang="el-GR" dirty="0" smtClean="0"/>
              <a:t>οι αρχαίοι χρησιμοποιούσαν ελαιόλαδο. Σήμερα μπορούμε να </a:t>
            </a:r>
            <a:r>
              <a:rPr lang="el-GR" dirty="0" err="1" smtClean="0"/>
              <a:t>χρησιμο</a:t>
            </a:r>
            <a:r>
              <a:rPr lang="el-GR" dirty="0" smtClean="0"/>
              <a:t>-ποιήσουμε ελαιόλαδο αναμεμειγμένο με αιθέρια έλαια όπως λεβάντα, κυπαρίσσι, κέδρος ή για οικονομία αμυγδαλέλαιο με βότανα.</a:t>
            </a:r>
          </a:p>
          <a:p>
            <a:pPr algn="just">
              <a:buFont typeface="Wingdings" pitchFamily="2" charset="2"/>
              <a:buChar char="Ø"/>
            </a:pPr>
            <a:r>
              <a:rPr lang="el-GR" u="sng" dirty="0" smtClean="0"/>
              <a:t>Στλεγγίδα και </a:t>
            </a:r>
            <a:r>
              <a:rPr lang="el-GR" u="sng" dirty="0" err="1" smtClean="0"/>
              <a:t>αρύβαλλος</a:t>
            </a:r>
            <a:r>
              <a:rPr lang="en-US" dirty="0" smtClean="0"/>
              <a:t>: </a:t>
            </a:r>
            <a:r>
              <a:rPr lang="el-GR" dirty="0" smtClean="0"/>
              <a:t>ήταν ένα μεταλλικό ή ξύλινο εργαλείο με το οποίο αφαιρούσαν το λάδι από το σώμα και το τοποθετούσαν σε ένα μικρό δοχείο τον </a:t>
            </a:r>
            <a:r>
              <a:rPr lang="el-GR" dirty="0" err="1" smtClean="0"/>
              <a:t>αρύβαλλο</a:t>
            </a:r>
            <a:r>
              <a:rPr lang="el-GR" dirty="0" smtClean="0"/>
              <a:t> με σκοπό να το πουλήσουν ή να το ξαναχρησιμοποιήσουν.</a:t>
            </a:r>
            <a:endParaRPr lang="el-GR" u="sng" dirty="0"/>
          </a:p>
        </p:txBody>
      </p:sp>
      <p:pic>
        <p:nvPicPr>
          <p:cNvPr id="4" name="3 - Εικόνα" descr="κορινθιακός-αρύβαλλος.jpg"/>
          <p:cNvPicPr>
            <a:picLocks noChangeAspect="1"/>
          </p:cNvPicPr>
          <p:nvPr/>
        </p:nvPicPr>
        <p:blipFill>
          <a:blip r:embed="rId3" cstate="print"/>
          <a:stretch>
            <a:fillRect/>
          </a:stretch>
        </p:blipFill>
        <p:spPr>
          <a:xfrm>
            <a:off x="6084168" y="4293096"/>
            <a:ext cx="2065412" cy="2065412"/>
          </a:xfrm>
          <a:prstGeom prst="rect">
            <a:avLst/>
          </a:prstGeom>
        </p:spPr>
      </p:pic>
      <p:pic>
        <p:nvPicPr>
          <p:cNvPr id="5" name="4 - Εικόνα" descr="stl3.png"/>
          <p:cNvPicPr>
            <a:picLocks noChangeAspect="1"/>
          </p:cNvPicPr>
          <p:nvPr/>
        </p:nvPicPr>
        <p:blipFill>
          <a:blip r:embed="rId4" cstate="print"/>
          <a:stretch>
            <a:fillRect/>
          </a:stretch>
        </p:blipFill>
        <p:spPr>
          <a:xfrm rot="16200000">
            <a:off x="6552627" y="2096445"/>
            <a:ext cx="1047451" cy="2560433"/>
          </a:xfrm>
          <a:prstGeom prst="rect">
            <a:avLst/>
          </a:prstGeom>
        </p:spPr>
      </p:pic>
      <p:sp>
        <p:nvSpPr>
          <p:cNvPr id="6" name="5 - TextBox"/>
          <p:cNvSpPr txBox="1"/>
          <p:nvPr/>
        </p:nvSpPr>
        <p:spPr>
          <a:xfrm>
            <a:off x="6516216" y="3789040"/>
            <a:ext cx="1112805" cy="369332"/>
          </a:xfrm>
          <a:prstGeom prst="rect">
            <a:avLst/>
          </a:prstGeom>
          <a:noFill/>
        </p:spPr>
        <p:txBody>
          <a:bodyPr wrap="none" rtlCol="0">
            <a:spAutoFit/>
          </a:bodyPr>
          <a:lstStyle/>
          <a:p>
            <a:r>
              <a:rPr lang="el-GR" dirty="0" smtClean="0"/>
              <a:t>Στλεγγίδα</a:t>
            </a:r>
            <a:endParaRPr lang="el-GR" dirty="0"/>
          </a:p>
        </p:txBody>
      </p:sp>
      <p:sp>
        <p:nvSpPr>
          <p:cNvPr id="7" name="6 - TextBox"/>
          <p:cNvSpPr txBox="1"/>
          <p:nvPr/>
        </p:nvSpPr>
        <p:spPr>
          <a:xfrm>
            <a:off x="6516216" y="6237312"/>
            <a:ext cx="1245534" cy="369332"/>
          </a:xfrm>
          <a:prstGeom prst="rect">
            <a:avLst/>
          </a:prstGeom>
          <a:noFill/>
        </p:spPr>
        <p:txBody>
          <a:bodyPr wrap="none" rtlCol="0">
            <a:spAutoFit/>
          </a:bodyPr>
          <a:lstStyle/>
          <a:p>
            <a:r>
              <a:rPr lang="el-GR" dirty="0" err="1" smtClean="0"/>
              <a:t>Αρύβαλλος</a:t>
            </a:r>
            <a:endParaRPr lang="el-GR" dirty="0"/>
          </a:p>
        </p:txBody>
      </p:sp>
      <p:pic>
        <p:nvPicPr>
          <p:cNvPr id="8" name="7 - Εικόνα" descr="17830176.jpg"/>
          <p:cNvPicPr>
            <a:picLocks noChangeAspect="1"/>
          </p:cNvPicPr>
          <p:nvPr/>
        </p:nvPicPr>
        <p:blipFill>
          <a:blip r:embed="rId5" cstate="print"/>
          <a:stretch>
            <a:fillRect/>
          </a:stretch>
        </p:blipFill>
        <p:spPr>
          <a:xfrm>
            <a:off x="5868144" y="980728"/>
            <a:ext cx="2337539" cy="1584176"/>
          </a:xfrm>
          <a:prstGeom prst="rect">
            <a:avLst/>
          </a:prstGeom>
        </p:spPr>
      </p:pic>
      <p:sp>
        <p:nvSpPr>
          <p:cNvPr id="9" name="8 - TextBox"/>
          <p:cNvSpPr txBox="1"/>
          <p:nvPr/>
        </p:nvSpPr>
        <p:spPr>
          <a:xfrm>
            <a:off x="6228184" y="2348880"/>
            <a:ext cx="1715021" cy="369332"/>
          </a:xfrm>
          <a:prstGeom prst="rect">
            <a:avLst/>
          </a:prstGeom>
          <a:noFill/>
        </p:spPr>
        <p:txBody>
          <a:bodyPr wrap="none" rtlCol="0">
            <a:spAutoFit/>
          </a:bodyPr>
          <a:lstStyle/>
          <a:p>
            <a:r>
              <a:rPr lang="el-GR" dirty="0" smtClean="0"/>
              <a:t>Δοχείο πούδρας</a:t>
            </a:r>
            <a:endParaRPr lang="el-G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7467600" cy="634082"/>
          </a:xfrm>
        </p:spPr>
        <p:txBody>
          <a:bodyPr/>
          <a:lstStyle/>
          <a:p>
            <a:pPr algn="ctr"/>
            <a:r>
              <a:rPr lang="el-GR" dirty="0" err="1" smtClean="0"/>
              <a:t>Εργαλεια</a:t>
            </a:r>
            <a:r>
              <a:rPr lang="el-GR" dirty="0" smtClean="0"/>
              <a:t> και </a:t>
            </a:r>
            <a:r>
              <a:rPr lang="el-GR" dirty="0" err="1" smtClean="0"/>
              <a:t>υλικα</a:t>
            </a:r>
            <a:r>
              <a:rPr lang="el-GR" dirty="0" smtClean="0"/>
              <a:t> στην </a:t>
            </a:r>
            <a:r>
              <a:rPr lang="el-GR" dirty="0" err="1" smtClean="0"/>
              <a:t>αρχαια</a:t>
            </a:r>
            <a:r>
              <a:rPr lang="el-GR" dirty="0" smtClean="0"/>
              <a:t> </a:t>
            </a:r>
            <a:r>
              <a:rPr lang="el-GR" dirty="0" err="1" smtClean="0"/>
              <a:t>ελληνικη</a:t>
            </a:r>
            <a:r>
              <a:rPr lang="el-GR" dirty="0" smtClean="0"/>
              <a:t> </a:t>
            </a:r>
            <a:r>
              <a:rPr lang="el-GR" dirty="0" err="1" smtClean="0"/>
              <a:t>μαλαξη</a:t>
            </a:r>
            <a:endParaRPr lang="el-GR" dirty="0"/>
          </a:p>
        </p:txBody>
      </p:sp>
      <p:sp>
        <p:nvSpPr>
          <p:cNvPr id="3" name="2 - Θέση περιεχομένου"/>
          <p:cNvSpPr>
            <a:spLocks noGrp="1"/>
          </p:cNvSpPr>
          <p:nvPr>
            <p:ph sz="quarter" idx="1"/>
          </p:nvPr>
        </p:nvSpPr>
        <p:spPr>
          <a:xfrm>
            <a:off x="467544" y="1052736"/>
            <a:ext cx="4608512" cy="4873752"/>
          </a:xfrm>
        </p:spPr>
        <p:txBody>
          <a:bodyPr>
            <a:normAutofit fontScale="92500"/>
          </a:bodyPr>
          <a:lstStyle/>
          <a:p>
            <a:pPr algn="just">
              <a:buFont typeface="Wingdings" pitchFamily="2" charset="2"/>
              <a:buChar char="Ø"/>
            </a:pPr>
            <a:r>
              <a:rPr lang="el-GR" sz="2200" u="sng" dirty="0" smtClean="0"/>
              <a:t>Βούρτσες τριβής</a:t>
            </a:r>
            <a:r>
              <a:rPr lang="en-US" sz="2200" dirty="0" smtClean="0"/>
              <a:t>:</a:t>
            </a:r>
            <a:r>
              <a:rPr lang="el-GR" sz="2200" dirty="0" smtClean="0"/>
              <a:t> Χρησιμοποιούνται κατά τη διάρκεια της μάλαξης με πούδρα και είναι μέτριας σκληρότητας. Έχουν ευχάριστη αίσθηση προκαλούν υπεραιμία και απολέπιση. Στην </a:t>
            </a:r>
            <a:r>
              <a:rPr lang="el-GR" sz="2200" dirty="0" err="1" smtClean="0"/>
              <a:t>αρχαι</a:t>
            </a:r>
            <a:r>
              <a:rPr lang="el-GR" sz="2200" dirty="0" smtClean="0"/>
              <a:t>-</a:t>
            </a:r>
            <a:r>
              <a:rPr lang="el-GR" sz="2200" dirty="0" err="1" smtClean="0"/>
              <a:t>ότητα</a:t>
            </a:r>
            <a:r>
              <a:rPr lang="el-GR" sz="2200" dirty="0" smtClean="0"/>
              <a:t> οι βούρτσες κατασκευάζονταν από τρίχωμα αλόγου</a:t>
            </a:r>
          </a:p>
          <a:p>
            <a:pPr algn="just">
              <a:buFont typeface="Wingdings" pitchFamily="2" charset="2"/>
              <a:buChar char="Ø"/>
            </a:pPr>
            <a:r>
              <a:rPr lang="el-GR" sz="2200" u="sng" dirty="0" smtClean="0"/>
              <a:t>Βεντούζες</a:t>
            </a:r>
            <a:r>
              <a:rPr lang="en-US" sz="2200" dirty="0" smtClean="0"/>
              <a:t>:</a:t>
            </a:r>
            <a:r>
              <a:rPr lang="el-GR" sz="2200" dirty="0" smtClean="0"/>
              <a:t> Ο Ιπποκράτης </a:t>
            </a:r>
            <a:r>
              <a:rPr lang="el-GR" sz="2200" dirty="0" err="1" smtClean="0"/>
              <a:t>χρησιμο</a:t>
            </a:r>
            <a:r>
              <a:rPr lang="el-GR" sz="2200" dirty="0" smtClean="0"/>
              <a:t>-ποιούσε κέρατα ζώων που θέρμαινε με φωτιά. Οι βεντούζες ενεργοποιούν τα σημεία βελονισμού του σώματος. Σήμερα χρησιμοποιούμε σύγχρονες βεντούζες με συσκευή αναρρόφησης για αποφυγή τραυματισμών.</a:t>
            </a:r>
            <a:endParaRPr lang="el-GR" sz="2200" dirty="0"/>
          </a:p>
        </p:txBody>
      </p:sp>
      <p:pic>
        <p:nvPicPr>
          <p:cNvPr id="4" name="3 - Εικόνα" descr="12-kopjes-hijama-hk-12-cupping-set.jpg"/>
          <p:cNvPicPr>
            <a:picLocks noChangeAspect="1"/>
          </p:cNvPicPr>
          <p:nvPr/>
        </p:nvPicPr>
        <p:blipFill>
          <a:blip r:embed="rId3" cstate="print"/>
          <a:stretch>
            <a:fillRect/>
          </a:stretch>
        </p:blipFill>
        <p:spPr>
          <a:xfrm>
            <a:off x="5364088" y="3501008"/>
            <a:ext cx="3161522" cy="2106364"/>
          </a:xfrm>
          <a:prstGeom prst="rect">
            <a:avLst/>
          </a:prstGeom>
        </p:spPr>
      </p:pic>
      <p:pic>
        <p:nvPicPr>
          <p:cNvPr id="5" name="4 - Εικόνα" descr="471_body_brush_300dpi.jpg"/>
          <p:cNvPicPr>
            <a:picLocks noChangeAspect="1"/>
          </p:cNvPicPr>
          <p:nvPr/>
        </p:nvPicPr>
        <p:blipFill>
          <a:blip r:embed="rId4" cstate="print"/>
          <a:stretch>
            <a:fillRect/>
          </a:stretch>
        </p:blipFill>
        <p:spPr>
          <a:xfrm>
            <a:off x="6012160" y="908720"/>
            <a:ext cx="1801795" cy="2093514"/>
          </a:xfrm>
          <a:prstGeom prst="rect">
            <a:avLst/>
          </a:prstGeom>
        </p:spPr>
      </p:pic>
      <p:sp>
        <p:nvSpPr>
          <p:cNvPr id="6" name="5 - TextBox"/>
          <p:cNvSpPr txBox="1"/>
          <p:nvPr/>
        </p:nvSpPr>
        <p:spPr>
          <a:xfrm>
            <a:off x="6228184" y="2708920"/>
            <a:ext cx="1913216" cy="369332"/>
          </a:xfrm>
          <a:prstGeom prst="rect">
            <a:avLst/>
          </a:prstGeom>
          <a:noFill/>
        </p:spPr>
        <p:txBody>
          <a:bodyPr wrap="none" rtlCol="0">
            <a:spAutoFit/>
          </a:bodyPr>
          <a:lstStyle/>
          <a:p>
            <a:r>
              <a:rPr lang="el-GR" dirty="0" smtClean="0"/>
              <a:t>Βούρτσα σώματος</a:t>
            </a:r>
            <a:endParaRPr lang="el-GR" dirty="0"/>
          </a:p>
        </p:txBody>
      </p:sp>
      <p:sp>
        <p:nvSpPr>
          <p:cNvPr id="7" name="6 - TextBox"/>
          <p:cNvSpPr txBox="1"/>
          <p:nvPr/>
        </p:nvSpPr>
        <p:spPr>
          <a:xfrm>
            <a:off x="6588224" y="5589240"/>
            <a:ext cx="1134349" cy="369332"/>
          </a:xfrm>
          <a:prstGeom prst="rect">
            <a:avLst/>
          </a:prstGeom>
          <a:noFill/>
        </p:spPr>
        <p:txBody>
          <a:bodyPr wrap="none" rtlCol="0">
            <a:spAutoFit/>
          </a:bodyPr>
          <a:lstStyle/>
          <a:p>
            <a:r>
              <a:rPr lang="el-GR" dirty="0" smtClean="0"/>
              <a:t>Βεντούζες</a:t>
            </a:r>
            <a:endParaRPr lang="el-G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88640"/>
            <a:ext cx="7467600" cy="576064"/>
          </a:xfrm>
        </p:spPr>
        <p:txBody>
          <a:bodyPr/>
          <a:lstStyle/>
          <a:p>
            <a:pPr algn="ctr"/>
            <a:r>
              <a:rPr lang="el-GR" dirty="0" err="1" smtClean="0"/>
              <a:t>Σταδια</a:t>
            </a:r>
            <a:r>
              <a:rPr lang="el-GR" dirty="0" smtClean="0"/>
              <a:t> </a:t>
            </a:r>
            <a:r>
              <a:rPr lang="el-GR" dirty="0" err="1" smtClean="0"/>
              <a:t>τησ</a:t>
            </a:r>
            <a:r>
              <a:rPr lang="el-GR" dirty="0" smtClean="0"/>
              <a:t> </a:t>
            </a:r>
            <a:r>
              <a:rPr lang="el-GR" dirty="0" err="1" smtClean="0"/>
              <a:t>αρχαιασ</a:t>
            </a:r>
            <a:r>
              <a:rPr lang="el-GR" dirty="0" smtClean="0"/>
              <a:t> </a:t>
            </a:r>
            <a:r>
              <a:rPr lang="el-GR" dirty="0" err="1" smtClean="0"/>
              <a:t>ελληνικησ</a:t>
            </a:r>
            <a:r>
              <a:rPr lang="el-GR" dirty="0" smtClean="0"/>
              <a:t> </a:t>
            </a:r>
            <a:r>
              <a:rPr lang="el-GR" dirty="0" err="1" smtClean="0"/>
              <a:t>μαλαξησ</a:t>
            </a:r>
            <a:endParaRPr lang="el-GR" dirty="0"/>
          </a:p>
        </p:txBody>
      </p:sp>
      <p:sp>
        <p:nvSpPr>
          <p:cNvPr id="3" name="2 - Θέση περιεχομένου"/>
          <p:cNvSpPr>
            <a:spLocks noGrp="1"/>
          </p:cNvSpPr>
          <p:nvPr>
            <p:ph sz="quarter" idx="1"/>
          </p:nvPr>
        </p:nvSpPr>
        <p:spPr>
          <a:xfrm>
            <a:off x="467544" y="836712"/>
            <a:ext cx="7467600" cy="5112568"/>
          </a:xfrm>
        </p:spPr>
        <p:txBody>
          <a:bodyPr>
            <a:normAutofit fontScale="92500" lnSpcReduction="20000"/>
          </a:bodyPr>
          <a:lstStyle/>
          <a:p>
            <a:pPr marL="457200" indent="-457200" algn="just">
              <a:buClr>
                <a:schemeClr val="tx1"/>
              </a:buClr>
              <a:buSzPct val="100000"/>
              <a:buFont typeface="+mj-lt"/>
              <a:buAutoNum type="arabicPeriod"/>
            </a:pPr>
            <a:r>
              <a:rPr lang="el-GR" sz="2100" u="sng" dirty="0" smtClean="0"/>
              <a:t>Στεγνή μάλαξη</a:t>
            </a:r>
            <a:r>
              <a:rPr lang="en-US" sz="2100" dirty="0" smtClean="0"/>
              <a:t>: </a:t>
            </a:r>
            <a:r>
              <a:rPr lang="el-GR" sz="2100" dirty="0" smtClean="0"/>
              <a:t>Δεν χρησιμοποιούμε λάδι. Εκτελούμε πιέσεις και ταλαντώσεις οι οποίες κάνουν παθητική κινητοποίηση των μελών του σώματος. Επίσης με τα χέρια μας ανιχνεύουμε σημεία όπου το σώμα είναι ψυχρό. Στα σημεία που είναι ψυχρά ο Ιπποκράτης έλεγε ότι υπάρχει πρόβλημα.</a:t>
            </a:r>
          </a:p>
          <a:p>
            <a:pPr marL="457200" indent="-457200" algn="just">
              <a:buClr>
                <a:schemeClr val="tx1"/>
              </a:buClr>
              <a:buSzPct val="100000"/>
              <a:buFont typeface="+mj-lt"/>
              <a:buAutoNum type="arabicPeriod"/>
            </a:pPr>
            <a:r>
              <a:rPr lang="el-GR" sz="2100" u="sng" dirty="0" smtClean="0"/>
              <a:t>Βούρτσισμα με πούδρα</a:t>
            </a:r>
            <a:r>
              <a:rPr lang="en-US" sz="2100" dirty="0" smtClean="0"/>
              <a:t>: </a:t>
            </a:r>
            <a:r>
              <a:rPr lang="el-GR" sz="2100" dirty="0" smtClean="0"/>
              <a:t>προκαλείται ενεργοποίηση της κυκλοφορίας και απολέπιση.</a:t>
            </a:r>
            <a:endParaRPr lang="el-GR" sz="2100" u="sng" dirty="0" smtClean="0"/>
          </a:p>
          <a:p>
            <a:pPr marL="457200" indent="-457200" algn="just">
              <a:buClr>
                <a:schemeClr val="tx1"/>
              </a:buClr>
              <a:buSzPct val="100000"/>
              <a:buFont typeface="+mj-lt"/>
              <a:buAutoNum type="arabicPeriod"/>
            </a:pPr>
            <a:r>
              <a:rPr lang="el-GR" sz="2100" u="sng" dirty="0" smtClean="0"/>
              <a:t>Βεντούζες με λάδι</a:t>
            </a:r>
            <a:r>
              <a:rPr lang="en-US" sz="2100" dirty="0" smtClean="0"/>
              <a:t>:</a:t>
            </a:r>
            <a:r>
              <a:rPr lang="el-GR" sz="2100" dirty="0" smtClean="0"/>
              <a:t> οι βεντούζες τοποθετούνται στα σημεία που έχουμε ανιχνεύσει ότι υπάρχει πρόβλημα. Έχουν δράση σε βαθύτερους ιστούς και προσφέρουν χαλάρωση και αναζωογόνηση.</a:t>
            </a:r>
          </a:p>
          <a:p>
            <a:pPr marL="457200" indent="-457200" algn="just">
              <a:buClr>
                <a:schemeClr val="tx1"/>
              </a:buClr>
              <a:buSzPct val="100000"/>
              <a:buFont typeface="+mj-lt"/>
              <a:buAutoNum type="arabicPeriod"/>
            </a:pPr>
            <a:r>
              <a:rPr lang="el-GR" sz="2100" u="sng" dirty="0" smtClean="0"/>
              <a:t>Μάλαξη με τα χέρια</a:t>
            </a:r>
            <a:r>
              <a:rPr lang="en-US" sz="2100" dirty="0" smtClean="0"/>
              <a:t>: </a:t>
            </a:r>
            <a:r>
              <a:rPr lang="el-GR" sz="2100" dirty="0" smtClean="0"/>
              <a:t>η μάλαξη είναι δυνατή αλλά δεν θα πρέπει να προκαλεί πόνο.</a:t>
            </a:r>
            <a:endParaRPr lang="en-US" sz="2100" dirty="0" smtClean="0"/>
          </a:p>
          <a:p>
            <a:pPr marL="880110" lvl="1" indent="-514350" algn="just">
              <a:buClr>
                <a:schemeClr val="tx1"/>
              </a:buClr>
              <a:buSzPct val="100000"/>
              <a:buFont typeface="+mj-lt"/>
              <a:buAutoNum type="romanUcPeriod"/>
            </a:pPr>
            <a:r>
              <a:rPr lang="el-GR" dirty="0" smtClean="0"/>
              <a:t>Μάλαξη στις ωμοπλάτες, τους ώμους, τα χέρια, τις παλάμες</a:t>
            </a:r>
          </a:p>
          <a:p>
            <a:pPr marL="880110" lvl="1" indent="-514350" algn="just">
              <a:buClr>
                <a:schemeClr val="tx1"/>
              </a:buClr>
              <a:buSzPct val="100000"/>
              <a:buFont typeface="+mj-lt"/>
              <a:buAutoNum type="romanUcPeriod"/>
            </a:pPr>
            <a:r>
              <a:rPr lang="el-GR" dirty="0" smtClean="0"/>
              <a:t>Μάλαξη στην οπίσθια επιφάνεια των κάτω άκρων μέχρι τα πέλματα</a:t>
            </a:r>
          </a:p>
          <a:p>
            <a:pPr marL="880110" lvl="1" indent="-514350" algn="just">
              <a:buClr>
                <a:schemeClr val="tx1"/>
              </a:buClr>
              <a:buSzPct val="100000"/>
              <a:buFont typeface="+mj-lt"/>
              <a:buAutoNum type="romanUcPeriod"/>
            </a:pPr>
            <a:r>
              <a:rPr lang="el-GR" dirty="0" smtClean="0"/>
              <a:t>Μάλαξη κοιλιάς</a:t>
            </a:r>
          </a:p>
          <a:p>
            <a:pPr marL="880110" lvl="1" indent="-514350" algn="just">
              <a:buClr>
                <a:schemeClr val="tx1"/>
              </a:buClr>
              <a:buSzPct val="100000"/>
              <a:buFont typeface="+mj-lt"/>
              <a:buAutoNum type="romanUcPeriod"/>
            </a:pPr>
            <a:r>
              <a:rPr lang="el-GR" dirty="0" smtClean="0"/>
              <a:t>Μάλαξη πρόσθιας επιφάνειας κάτω άκρων</a:t>
            </a:r>
          </a:p>
          <a:p>
            <a:pPr marL="880110" lvl="1" indent="-514350" algn="just">
              <a:buClr>
                <a:schemeClr val="tx1"/>
              </a:buClr>
              <a:buSzPct val="100000"/>
              <a:buFont typeface="+mj-lt"/>
              <a:buAutoNum type="romanUcPeriod"/>
            </a:pPr>
            <a:r>
              <a:rPr lang="el-GR" dirty="0" smtClean="0"/>
              <a:t>Μάλαξη προσώπου και κεφαλής</a:t>
            </a:r>
          </a:p>
          <a:p>
            <a:pPr marL="880110" lvl="1" indent="-514350" algn="just">
              <a:buClr>
                <a:schemeClr val="tx1"/>
              </a:buClr>
              <a:buSzPct val="100000"/>
              <a:buFont typeface="+mj-lt"/>
              <a:buAutoNum type="romanUcPeriod"/>
            </a:pPr>
            <a:endParaRPr lang="el-GR" dirty="0" smtClean="0"/>
          </a:p>
          <a:p>
            <a:pPr marL="457200" indent="-457200">
              <a:buClr>
                <a:schemeClr val="tx1"/>
              </a:buClr>
              <a:buSzPct val="100000"/>
              <a:buFont typeface="+mj-lt"/>
              <a:buAutoNum type="arabicPeriod"/>
            </a:pPr>
            <a:endParaRPr lang="el-GR" u="sng" dirty="0" smtClean="0"/>
          </a:p>
          <a:p>
            <a:pPr marL="457200" indent="-457200">
              <a:buClr>
                <a:schemeClr val="tx1"/>
              </a:buClr>
              <a:buSzPct val="100000"/>
              <a:buFont typeface="+mj-lt"/>
              <a:buAutoNum type="arabicPeriod"/>
            </a:pPr>
            <a:endParaRPr lang="el-GR" u="sng"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7467600" cy="634082"/>
          </a:xfrm>
        </p:spPr>
        <p:txBody>
          <a:bodyPr/>
          <a:lstStyle/>
          <a:p>
            <a:pPr algn="ctr"/>
            <a:r>
              <a:rPr lang="el-GR" dirty="0" err="1" smtClean="0"/>
              <a:t>Ωφελη</a:t>
            </a:r>
            <a:r>
              <a:rPr lang="el-GR" dirty="0" smtClean="0"/>
              <a:t> </a:t>
            </a:r>
            <a:r>
              <a:rPr lang="el-GR" dirty="0" err="1" smtClean="0"/>
              <a:t>τησ</a:t>
            </a:r>
            <a:r>
              <a:rPr lang="el-GR" dirty="0" smtClean="0"/>
              <a:t> </a:t>
            </a:r>
            <a:r>
              <a:rPr lang="el-GR" dirty="0" err="1" smtClean="0"/>
              <a:t>αρχαιοελληνικησ</a:t>
            </a:r>
            <a:r>
              <a:rPr lang="el-GR" dirty="0" smtClean="0"/>
              <a:t> </a:t>
            </a:r>
            <a:r>
              <a:rPr lang="el-GR" dirty="0" err="1" smtClean="0"/>
              <a:t>μαλαξησ</a:t>
            </a:r>
            <a:endParaRPr lang="el-GR" dirty="0"/>
          </a:p>
        </p:txBody>
      </p:sp>
      <p:sp>
        <p:nvSpPr>
          <p:cNvPr id="3" name="2 - Θέση περιεχομένου"/>
          <p:cNvSpPr>
            <a:spLocks noGrp="1"/>
          </p:cNvSpPr>
          <p:nvPr>
            <p:ph sz="quarter" idx="1"/>
          </p:nvPr>
        </p:nvSpPr>
        <p:spPr>
          <a:xfrm>
            <a:off x="467544" y="1052736"/>
            <a:ext cx="7467600" cy="4873752"/>
          </a:xfrm>
        </p:spPr>
        <p:txBody>
          <a:bodyPr/>
          <a:lstStyle/>
          <a:p>
            <a:pPr algn="just">
              <a:buFont typeface="Wingdings" pitchFamily="2" charset="2"/>
              <a:buChar char="Ø"/>
            </a:pPr>
            <a:r>
              <a:rPr lang="el-GR" dirty="0" smtClean="0"/>
              <a:t>Χαλάρωση του μυϊκού σπασμού και του πόνου.</a:t>
            </a:r>
          </a:p>
          <a:p>
            <a:pPr algn="just">
              <a:buFont typeface="Wingdings" pitchFamily="2" charset="2"/>
              <a:buChar char="Ø"/>
            </a:pPr>
            <a:r>
              <a:rPr lang="el-GR" dirty="0" smtClean="0"/>
              <a:t>Βελτίωση της κυκλοφορίας του αίματος.</a:t>
            </a:r>
          </a:p>
          <a:p>
            <a:pPr algn="just">
              <a:buFont typeface="Wingdings" pitchFamily="2" charset="2"/>
              <a:buChar char="Ø"/>
            </a:pPr>
            <a:r>
              <a:rPr lang="el-GR" dirty="0" smtClean="0"/>
              <a:t>Τόνωση του αναπνευστικού συστήματος.</a:t>
            </a:r>
          </a:p>
          <a:p>
            <a:pPr algn="just">
              <a:buFont typeface="Wingdings" pitchFamily="2" charset="2"/>
              <a:buChar char="Ø"/>
            </a:pPr>
            <a:r>
              <a:rPr lang="el-GR" dirty="0" smtClean="0"/>
              <a:t>Προσφέρει ψυχική ευεξία και είναι πολύ αποτελεσματική στην αντιμετώπιση της κατάθλιψης.</a:t>
            </a:r>
            <a:endParaRPr lang="el-GR" dirty="0"/>
          </a:p>
        </p:txBody>
      </p:sp>
      <p:pic>
        <p:nvPicPr>
          <p:cNvPr id="4" name="3 - Εικόνα" descr="κατάλογος.jpg"/>
          <p:cNvPicPr>
            <a:picLocks noChangeAspect="1"/>
          </p:cNvPicPr>
          <p:nvPr/>
        </p:nvPicPr>
        <p:blipFill>
          <a:blip r:embed="rId2" cstate="print"/>
          <a:stretch>
            <a:fillRect/>
          </a:stretch>
        </p:blipFill>
        <p:spPr>
          <a:xfrm>
            <a:off x="2555776" y="3759875"/>
            <a:ext cx="4248472" cy="2756178"/>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88640"/>
            <a:ext cx="7467600" cy="652934"/>
          </a:xfrm>
        </p:spPr>
        <p:txBody>
          <a:bodyPr/>
          <a:lstStyle/>
          <a:p>
            <a:pPr algn="ctr"/>
            <a:r>
              <a:rPr lang="el-GR" dirty="0" err="1" smtClean="0"/>
              <a:t>αντενδειξεισ</a:t>
            </a:r>
            <a:endParaRPr lang="el-GR" dirty="0"/>
          </a:p>
        </p:txBody>
      </p:sp>
      <p:sp>
        <p:nvSpPr>
          <p:cNvPr id="3" name="2 - Θέση περιεχομένου"/>
          <p:cNvSpPr>
            <a:spLocks noGrp="1"/>
          </p:cNvSpPr>
          <p:nvPr>
            <p:ph sz="quarter" idx="1"/>
          </p:nvPr>
        </p:nvSpPr>
        <p:spPr>
          <a:xfrm>
            <a:off x="467544" y="908720"/>
            <a:ext cx="7467600" cy="5616624"/>
          </a:xfrm>
        </p:spPr>
        <p:txBody>
          <a:bodyPr>
            <a:normAutofit fontScale="77500" lnSpcReduction="20000"/>
          </a:bodyPr>
          <a:lstStyle/>
          <a:p>
            <a:pPr>
              <a:buFont typeface="Wingdings" pitchFamily="2" charset="2"/>
              <a:buChar char="Ø"/>
            </a:pPr>
            <a:r>
              <a:rPr lang="el-GR" dirty="0" smtClean="0"/>
              <a:t>Περιοχές με δερματικές παθήσεις</a:t>
            </a:r>
          </a:p>
          <a:p>
            <a:pPr>
              <a:buFont typeface="Wingdings" pitchFamily="2" charset="2"/>
              <a:buChar char="Ø"/>
            </a:pPr>
            <a:r>
              <a:rPr lang="el-GR" dirty="0" smtClean="0"/>
              <a:t>Ανοικτές πληγές</a:t>
            </a:r>
          </a:p>
          <a:p>
            <a:pPr>
              <a:buFont typeface="Wingdings" pitchFamily="2" charset="2"/>
              <a:buChar char="Ø"/>
            </a:pPr>
            <a:r>
              <a:rPr lang="el-GR" dirty="0" smtClean="0"/>
              <a:t>Εγκαύματα από τον ήλιο</a:t>
            </a:r>
          </a:p>
          <a:p>
            <a:pPr>
              <a:buFont typeface="Wingdings" pitchFamily="2" charset="2"/>
              <a:buChar char="Ø"/>
            </a:pPr>
            <a:r>
              <a:rPr lang="el-GR" dirty="0" smtClean="0"/>
              <a:t>Σημεία όπου υπάρχει έντονος πόνος (διάστρεμμα, θλάση)</a:t>
            </a:r>
          </a:p>
          <a:p>
            <a:pPr>
              <a:buFont typeface="Wingdings" pitchFamily="2" charset="2"/>
              <a:buChar char="Ø"/>
            </a:pPr>
            <a:r>
              <a:rPr lang="el-GR" dirty="0" smtClean="0"/>
              <a:t>Σε σημεία που πιέζεται κάποιο νεύρο</a:t>
            </a:r>
          </a:p>
          <a:p>
            <a:pPr>
              <a:buFont typeface="Wingdings" pitchFamily="2" charset="2"/>
              <a:buChar char="Ø"/>
            </a:pPr>
            <a:r>
              <a:rPr lang="el-GR" dirty="0" smtClean="0"/>
              <a:t>Λοιμώδεις παθήσεις</a:t>
            </a:r>
          </a:p>
          <a:p>
            <a:pPr>
              <a:buFont typeface="Wingdings" pitchFamily="2" charset="2"/>
              <a:buChar char="Ø"/>
            </a:pPr>
            <a:r>
              <a:rPr lang="el-GR" dirty="0" smtClean="0"/>
              <a:t>Πυρετός</a:t>
            </a:r>
          </a:p>
          <a:p>
            <a:pPr>
              <a:buFont typeface="Wingdings" pitchFamily="2" charset="2"/>
              <a:buChar char="Ø"/>
            </a:pPr>
            <a:r>
              <a:rPr lang="el-GR" dirty="0" smtClean="0"/>
              <a:t>Φλεβίτιδα – κιρσοί</a:t>
            </a:r>
          </a:p>
          <a:p>
            <a:pPr>
              <a:buFont typeface="Wingdings" pitchFamily="2" charset="2"/>
              <a:buChar char="Ø"/>
            </a:pPr>
            <a:r>
              <a:rPr lang="el-GR" dirty="0" smtClean="0"/>
              <a:t>Σε δερματικούς σπίλους</a:t>
            </a:r>
          </a:p>
          <a:p>
            <a:pPr>
              <a:buFont typeface="Wingdings" pitchFamily="2" charset="2"/>
              <a:buChar char="Ø"/>
            </a:pPr>
            <a:r>
              <a:rPr lang="el-GR" dirty="0" smtClean="0"/>
              <a:t>Αυξημένη πίεση, καρδιακές παθήσεις</a:t>
            </a:r>
          </a:p>
          <a:p>
            <a:pPr>
              <a:buFont typeface="Wingdings" pitchFamily="2" charset="2"/>
              <a:buChar char="Ø"/>
            </a:pPr>
            <a:r>
              <a:rPr lang="el-GR" dirty="0" smtClean="0"/>
              <a:t>Κήλη στην κοιλιακή χώρα</a:t>
            </a:r>
          </a:p>
          <a:p>
            <a:pPr>
              <a:buFont typeface="Wingdings" pitchFamily="2" charset="2"/>
              <a:buChar char="Ø"/>
            </a:pPr>
            <a:r>
              <a:rPr lang="el-GR" dirty="0" smtClean="0"/>
              <a:t>Σε κρίση σπαστικής κολίτιδας</a:t>
            </a:r>
          </a:p>
          <a:p>
            <a:pPr>
              <a:buFont typeface="Wingdings" pitchFamily="2" charset="2"/>
              <a:buChar char="Ø"/>
            </a:pPr>
            <a:r>
              <a:rPr lang="el-GR" dirty="0" smtClean="0"/>
              <a:t>Καρκίνος</a:t>
            </a:r>
          </a:p>
          <a:p>
            <a:pPr>
              <a:buFont typeface="Wingdings" pitchFamily="2" charset="2"/>
              <a:buChar char="Ø"/>
            </a:pPr>
            <a:r>
              <a:rPr lang="el-GR" dirty="0" smtClean="0"/>
              <a:t>Πρόσφατο εγκεφαλικό επεισόδιο</a:t>
            </a:r>
          </a:p>
          <a:p>
            <a:pPr>
              <a:buFont typeface="Wingdings" pitchFamily="2" charset="2"/>
              <a:buChar char="Ø"/>
            </a:pPr>
            <a:r>
              <a:rPr lang="el-GR" dirty="0" smtClean="0"/>
              <a:t>Εγκυμοσύνη</a:t>
            </a:r>
          </a:p>
          <a:p>
            <a:pPr>
              <a:buFont typeface="Wingdings" pitchFamily="2" charset="2"/>
              <a:buChar char="Ø"/>
            </a:pPr>
            <a:r>
              <a:rPr lang="el-GR" dirty="0" smtClean="0"/>
              <a:t>Μετά από βαρύ γεύμα ή κατανάλωση αλκοόλ και ναρκωτικών ουσιών</a:t>
            </a:r>
          </a:p>
          <a:p>
            <a:pPr>
              <a:buFont typeface="Wingdings" pitchFamily="2" charset="2"/>
              <a:buChar char="Ø"/>
            </a:pPr>
            <a:r>
              <a:rPr lang="el-GR" dirty="0" smtClean="0"/>
              <a:t>Δερμογραφισμός (μπορούμε να κάνουμε αλλά πολύ ήπια)</a:t>
            </a:r>
          </a:p>
          <a:p>
            <a:pPr>
              <a:buNone/>
            </a:pPr>
            <a:endParaRPr lang="el-GR" dirty="0" smtClean="0"/>
          </a:p>
          <a:p>
            <a:pPr>
              <a:buFont typeface="Wingdings" pitchFamily="2" charset="2"/>
              <a:buChar char="Ø"/>
            </a:pPr>
            <a:endParaRPr lang="el-GR" dirty="0" smtClean="0"/>
          </a:p>
          <a:p>
            <a:pPr>
              <a:buFont typeface="Wingdings" pitchFamily="2" charset="2"/>
              <a:buChar char="Ø"/>
            </a:pPr>
            <a:endParaRPr lang="el-G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88640"/>
            <a:ext cx="7467600" cy="580926"/>
          </a:xfrm>
        </p:spPr>
        <p:txBody>
          <a:bodyPr/>
          <a:lstStyle/>
          <a:p>
            <a:pPr algn="ctr"/>
            <a:r>
              <a:rPr lang="el-GR" dirty="0" err="1" smtClean="0"/>
              <a:t>Ανακεφαλαιωση</a:t>
            </a:r>
            <a:endParaRPr lang="el-GR" dirty="0"/>
          </a:p>
        </p:txBody>
      </p:sp>
      <p:sp>
        <p:nvSpPr>
          <p:cNvPr id="3" name="2 - Θέση περιεχομένου"/>
          <p:cNvSpPr>
            <a:spLocks noGrp="1"/>
          </p:cNvSpPr>
          <p:nvPr>
            <p:ph sz="quarter" idx="1"/>
          </p:nvPr>
        </p:nvSpPr>
        <p:spPr>
          <a:xfrm>
            <a:off x="467544" y="836712"/>
            <a:ext cx="7467600" cy="4873752"/>
          </a:xfrm>
        </p:spPr>
        <p:txBody>
          <a:bodyPr/>
          <a:lstStyle/>
          <a:p>
            <a:pPr marL="180000" indent="-180000" algn="just">
              <a:buFont typeface="Wingdings" pitchFamily="2" charset="2"/>
              <a:buChar char="Ø"/>
            </a:pPr>
            <a:r>
              <a:rPr lang="el-GR" dirty="0" smtClean="0"/>
              <a:t>Η αρχαία Ελληνική μάλαξη είναι μια πολύ αποτελεσματική τεχνική για την αντιμετώπιση του μυϊκού πόνου και του </a:t>
            </a:r>
            <a:r>
              <a:rPr lang="en-US" dirty="0" smtClean="0"/>
              <a:t>stress </a:t>
            </a:r>
            <a:r>
              <a:rPr lang="el-GR" dirty="0" smtClean="0"/>
              <a:t>και χαρίζει σωματική και ψυχική χαλάρωση αρμονία και ευεξία.</a:t>
            </a:r>
          </a:p>
          <a:p>
            <a:pPr marL="180000" indent="-180000" algn="just">
              <a:buFont typeface="Wingdings" pitchFamily="2" charset="2"/>
              <a:buChar char="Ø"/>
            </a:pPr>
            <a:r>
              <a:rPr lang="el-GR" dirty="0" smtClean="0"/>
              <a:t>Σήμερα χρησιμοποιείται σε πολυτελή ξενοδοχεία που διαθέτουν μονάδες </a:t>
            </a:r>
            <a:r>
              <a:rPr lang="en-US" dirty="0" smtClean="0"/>
              <a:t>spa </a:t>
            </a:r>
            <a:r>
              <a:rPr lang="el-GR" dirty="0" smtClean="0"/>
              <a:t>καθώς και σε πολλά κέντρα αισθητικής.</a:t>
            </a:r>
            <a:endParaRPr lang="el-GR" dirty="0"/>
          </a:p>
        </p:txBody>
      </p:sp>
      <p:pic>
        <p:nvPicPr>
          <p:cNvPr id="4" name="3 - Εικόνα" descr="wts-spa-consultant-design-EOS-Wellness-St-Mary-Kuala-Lumpur.jpg"/>
          <p:cNvPicPr>
            <a:picLocks noChangeAspect="1"/>
          </p:cNvPicPr>
          <p:nvPr/>
        </p:nvPicPr>
        <p:blipFill>
          <a:blip r:embed="rId2" cstate="print"/>
          <a:stretch>
            <a:fillRect/>
          </a:stretch>
        </p:blipFill>
        <p:spPr>
          <a:xfrm>
            <a:off x="2555776" y="3861048"/>
            <a:ext cx="4471144" cy="2557494"/>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Προεξοχή">
  <a:themeElements>
    <a:clrScheme name="Προεξοχή">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Προεξοχή">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249</TotalTime>
  <Words>700</Words>
  <Application>Microsoft Office PowerPoint</Application>
  <PresentationFormat>Προβολή στην οθόνη (4:3)</PresentationFormat>
  <Paragraphs>67</Paragraphs>
  <Slides>9</Slides>
  <Notes>3</Notes>
  <HiddenSlides>0</HiddenSlides>
  <MMClips>0</MMClips>
  <ScaleCrop>false</ScaleCrop>
  <HeadingPairs>
    <vt:vector size="4" baseType="variant">
      <vt:variant>
        <vt:lpstr>Θέμα</vt:lpstr>
      </vt:variant>
      <vt:variant>
        <vt:i4>1</vt:i4>
      </vt:variant>
      <vt:variant>
        <vt:lpstr>Τίτλοι διαφανειών</vt:lpstr>
      </vt:variant>
      <vt:variant>
        <vt:i4>9</vt:i4>
      </vt:variant>
    </vt:vector>
  </HeadingPairs>
  <TitlesOfParts>
    <vt:vector size="10" baseType="lpstr">
      <vt:lpstr>Προεξοχή</vt:lpstr>
      <vt:lpstr>Αρχαια ελληνικη μαλαξη</vt:lpstr>
      <vt:lpstr>Ιστορικα στοιχεια</vt:lpstr>
      <vt:lpstr>Φιλοσοφια τησ αρχαιασ ελληνικησ μαλαξησ</vt:lpstr>
      <vt:lpstr>Εργαλεια και υλικα στην αρχαια ελληνικη μαλαξη</vt:lpstr>
      <vt:lpstr>Εργαλεια και υλικα στην αρχαια ελληνικη μαλαξη</vt:lpstr>
      <vt:lpstr>Σταδια τησ αρχαιασ ελληνικησ μαλαξησ</vt:lpstr>
      <vt:lpstr>Ωφελη τησ αρχαιοελληνικησ μαλαξησ</vt:lpstr>
      <vt:lpstr>αντενδειξεισ</vt:lpstr>
      <vt:lpstr>Ανακεφαλαιωση</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Αρχαια ελληνικη μαλαξη</dc:title>
  <dc:creator>Vaggelis</dc:creator>
  <cp:lastModifiedBy>Vaggelis</cp:lastModifiedBy>
  <cp:revision>25</cp:revision>
  <dcterms:created xsi:type="dcterms:W3CDTF">2016-10-18T18:16:24Z</dcterms:created>
  <dcterms:modified xsi:type="dcterms:W3CDTF">2016-10-19T15:06:59Z</dcterms:modified>
</cp:coreProperties>
</file>