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58" r:id="rId4"/>
    <p:sldId id="259" r:id="rId5"/>
    <p:sldId id="265" r:id="rId6"/>
    <p:sldId id="260" r:id="rId7"/>
    <p:sldId id="261" r:id="rId8"/>
    <p:sldId id="262" r:id="rId9"/>
    <p:sldId id="263" r:id="rId10"/>
    <p:sldId id="264"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812"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6AAAC87-7730-49F7-BBE8-6522150E859C}" type="datetimeFigureOut">
              <a:rPr lang="el-GR" smtClean="0"/>
              <a:pPr/>
              <a:t>24/2/2021</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D94112-3612-48BB-A44C-490BDB3D3160}"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el.wikipedia.org/wiki/%CE%94%CE%B9%CE%BF%CF%83%CE%BA%CE%BF%CF%85%CF%81%CE%AF%CE%B4%CE%B7%CF%82_%CE%BF_%CE%A0%CE%B5%CE%B4%CE%AC%CE%BD%CE%B9%CE%BF%CF%82"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45D94112-3612-48BB-A44C-490BDB3D3160}" type="slidenum">
              <a:rPr lang="el-GR" smtClean="0"/>
              <a:pPr/>
              <a:t>4</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Char char="v"/>
            </a:pPr>
            <a:r>
              <a:rPr lang="el-GR" dirty="0"/>
              <a:t> Πέργαμος =</a:t>
            </a:r>
            <a:r>
              <a:rPr lang="el-GR" baseline="0" dirty="0"/>
              <a:t> πόλη της </a:t>
            </a:r>
            <a:r>
              <a:rPr lang="el-GR" baseline="0" dirty="0" err="1"/>
              <a:t>Μικράς</a:t>
            </a:r>
            <a:r>
              <a:rPr lang="el-GR" baseline="0" dirty="0"/>
              <a:t> Ασίας.</a:t>
            </a:r>
            <a:endParaRPr lang="el-GR" dirty="0"/>
          </a:p>
        </p:txBody>
      </p:sp>
      <p:sp>
        <p:nvSpPr>
          <p:cNvPr id="4" name="3 - Θέση αριθμού διαφάνειας"/>
          <p:cNvSpPr>
            <a:spLocks noGrp="1"/>
          </p:cNvSpPr>
          <p:nvPr>
            <p:ph type="sldNum" sz="quarter" idx="10"/>
          </p:nvPr>
        </p:nvSpPr>
        <p:spPr/>
        <p:txBody>
          <a:bodyPr/>
          <a:lstStyle/>
          <a:p>
            <a:fld id="{45D94112-3612-48BB-A44C-490BDB3D3160}" type="slidenum">
              <a:rPr lang="el-GR" smtClean="0"/>
              <a:pPr/>
              <a:t>6</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Wingdings" pitchFamily="2" charset="2"/>
              <a:buChar char="v"/>
              <a:tabLst/>
              <a:defRPr/>
            </a:pPr>
            <a:r>
              <a:rPr lang="el-GR" dirty="0"/>
              <a:t> Το όνομά του </a:t>
            </a:r>
            <a:r>
              <a:rPr lang="el-GR" dirty="0" err="1"/>
              <a:t>Πεδάνιος</a:t>
            </a:r>
            <a:r>
              <a:rPr lang="el-GR" dirty="0"/>
              <a:t> το απέκτησε, όταν υιοθετήθηκε από Ρωμαίο της οικογένειας των </a:t>
            </a:r>
            <a:r>
              <a:rPr lang="el-GR" dirty="0" err="1"/>
              <a:t>Πεδανίων</a:t>
            </a:r>
            <a:r>
              <a:rPr lang="el-GR" dirty="0"/>
              <a:t>, για να αποκτήσει δικαιώματα Ρωμαίου πολίτη.</a:t>
            </a:r>
            <a:r>
              <a:rPr lang="el-GR" baseline="30000" dirty="0">
                <a:hlinkClick r:id="rId3"/>
              </a:rPr>
              <a:t>[7]</a:t>
            </a:r>
            <a:r>
              <a:rPr lang="el-GR" dirty="0"/>
              <a:t> Ονομάσθηκε </a:t>
            </a:r>
            <a:r>
              <a:rPr lang="el-GR" dirty="0" err="1"/>
              <a:t>πεδάνιος</a:t>
            </a:r>
            <a:r>
              <a:rPr lang="el-GR" dirty="0"/>
              <a:t> περισσότερο για να διακρίνεται από τον ποιητή Διοσκουρίδη, αλλά και τον ιστορικό Διοσκουρίδη. </a:t>
            </a:r>
          </a:p>
        </p:txBody>
      </p:sp>
      <p:sp>
        <p:nvSpPr>
          <p:cNvPr id="4" name="3 - Θέση αριθμού διαφάνειας"/>
          <p:cNvSpPr>
            <a:spLocks noGrp="1"/>
          </p:cNvSpPr>
          <p:nvPr>
            <p:ph type="sldNum" sz="quarter" idx="10"/>
          </p:nvPr>
        </p:nvSpPr>
        <p:spPr/>
        <p:txBody>
          <a:bodyPr/>
          <a:lstStyle/>
          <a:p>
            <a:fld id="{45D94112-3612-48BB-A44C-490BDB3D3160}" type="slidenum">
              <a:rPr lang="el-GR" smtClean="0"/>
              <a:pPr/>
              <a:t>8</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1"/>
      </p:bgRef>
    </p:bg>
    <p:spTree>
      <p:nvGrpSpPr>
        <p:cNvPr id="1" name=""/>
        <p:cNvGrpSpPr/>
        <p:nvPr/>
      </p:nvGrpSpPr>
      <p:grpSpPr>
        <a:xfrm>
          <a:off x="0" y="0"/>
          <a:ext cx="0" cy="0"/>
          <a:chOff x="0" y="0"/>
          <a:chExt cx="0" cy="0"/>
        </a:xfrm>
      </p:grpSpPr>
      <p:sp>
        <p:nvSpPr>
          <p:cNvPr id="8" name="7 - Τίτλος"/>
          <p:cNvSpPr>
            <a:spLocks noGrp="1"/>
          </p:cNvSpPr>
          <p:nvPr>
            <p:ph type="ctrTitle"/>
          </p:nvPr>
        </p:nvSpPr>
        <p:spPr>
          <a:xfrm>
            <a:off x="2286000" y="3124200"/>
            <a:ext cx="6172200" cy="1894362"/>
          </a:xfrm>
        </p:spPr>
        <p:txBody>
          <a:bodyPr/>
          <a:lstStyle>
            <a:lvl1pPr>
              <a:defRPr b="1"/>
            </a:lvl1pPr>
          </a:lstStyle>
          <a:p>
            <a:r>
              <a:rPr kumimoji="0" lang="el-GR"/>
              <a:t>Kλικ για επεξεργασία του τίτλου</a:t>
            </a:r>
            <a:endParaRPr kumimoji="0" lang="en-US"/>
          </a:p>
        </p:txBody>
      </p:sp>
      <p:sp>
        <p:nvSpPr>
          <p:cNvPr id="9" name="8 - Υπότιτλος"/>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bwMode="auto">
          <a:xfrm rot="5400000">
            <a:off x="7764621" y="1174097"/>
            <a:ext cx="2286000" cy="381000"/>
          </a:xfrm>
        </p:spPr>
        <p:txBody>
          <a:bodyPr/>
          <a:lstStyle/>
          <a:p>
            <a:fld id="{2342CEA3-3058-4D43-AE35-B3DA76CB4003}" type="datetimeFigureOut">
              <a:rPr lang="el-GR" smtClean="0"/>
              <a:pPr/>
              <a:t>24/2/2021</a:t>
            </a:fld>
            <a:endParaRPr lang="el-GR"/>
          </a:p>
        </p:txBody>
      </p:sp>
      <p:sp>
        <p:nvSpPr>
          <p:cNvPr id="17" name="16 - Θέση υποσέλιδου"/>
          <p:cNvSpPr>
            <a:spLocks noGrp="1"/>
          </p:cNvSpPr>
          <p:nvPr>
            <p:ph type="ftr" sz="quarter" idx="11"/>
          </p:nvPr>
        </p:nvSpPr>
        <p:spPr bwMode="auto">
          <a:xfrm rot="5400000">
            <a:off x="7077269" y="4181669"/>
            <a:ext cx="3657600" cy="384048"/>
          </a:xfrm>
        </p:spPr>
        <p:txBody>
          <a:bodyPr/>
          <a:lstStyle/>
          <a:p>
            <a:endParaRPr lang="el-GR"/>
          </a:p>
        </p:txBody>
      </p:sp>
      <p:sp>
        <p:nvSpPr>
          <p:cNvPr id="10" name="9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 Ευθεία γραμμή σύνδεσης"/>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Έλλειψη"/>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 Έλλειψη"/>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 Θέση αριθμού διαφάνειας"/>
          <p:cNvSpPr>
            <a:spLocks noGrp="1"/>
          </p:cNvSpPr>
          <p:nvPr>
            <p:ph type="sldNum" sz="quarter" idx="12"/>
          </p:nvPr>
        </p:nvSpPr>
        <p:spPr bwMode="auto">
          <a:xfrm>
            <a:off x="1325544" y="4928702"/>
            <a:ext cx="609600" cy="517524"/>
          </a:xfrm>
        </p:spPr>
        <p:txBody>
          <a:bodyPr/>
          <a:lstStyle/>
          <a:p>
            <a:fld id="{D3F1D1C4-C2D9-4231-9FB2-B2D9D97AA41D}"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24/2/2021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676400" cy="5851525"/>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24/2/2021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8" name="7 - Θέση περιεχομένου"/>
          <p:cNvSpPr>
            <a:spLocks noGrp="1"/>
          </p:cNvSpPr>
          <p:nvPr>
            <p:ph sz="quarter" idx="1"/>
          </p:nvPr>
        </p:nvSpPr>
        <p:spPr>
          <a:xfrm>
            <a:off x="457200" y="1600200"/>
            <a:ext cx="7467600" cy="4873752"/>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6 - Θέση ημερομηνίας"/>
          <p:cNvSpPr>
            <a:spLocks noGrp="1"/>
          </p:cNvSpPr>
          <p:nvPr>
            <p:ph type="dt" sz="half" idx="14"/>
          </p:nvPr>
        </p:nvSpPr>
        <p:spPr/>
        <p:txBody>
          <a:bodyPr rtlCol="0"/>
          <a:lstStyle/>
          <a:p>
            <a:fld id="{2342CEA3-3058-4D43-AE35-B3DA76CB4003}" type="datetimeFigureOut">
              <a:rPr lang="el-GR" smtClean="0"/>
              <a:pPr/>
              <a:t>24/2/2021</a:t>
            </a:fld>
            <a:endParaRPr lang="el-GR"/>
          </a:p>
        </p:txBody>
      </p:sp>
      <p:sp>
        <p:nvSpPr>
          <p:cNvPr id="9" name="8 - Θέση αριθμού διαφάνειας"/>
          <p:cNvSpPr>
            <a:spLocks noGrp="1"/>
          </p:cNvSpPr>
          <p:nvPr>
            <p:ph type="sldNum" sz="quarter" idx="15"/>
          </p:nvPr>
        </p:nvSpPr>
        <p:spPr/>
        <p:txBody>
          <a:bodyPr rtlCol="0"/>
          <a:lstStyle/>
          <a:p>
            <a:fld id="{D3F1D1C4-C2D9-4231-9FB2-B2D9D97AA41D}" type="slidenum">
              <a:rPr lang="el-GR" smtClean="0"/>
              <a:pPr/>
              <a:t>‹#›</a:t>
            </a:fld>
            <a:endParaRPr lang="el-GR"/>
          </a:p>
        </p:txBody>
      </p:sp>
      <p:sp>
        <p:nvSpPr>
          <p:cNvPr id="10" name="9 - Θέση υποσέλιδου"/>
          <p:cNvSpPr>
            <a:spLocks noGrp="1"/>
          </p:cNvSpPr>
          <p:nvPr>
            <p:ph type="ftr" sz="quarter" idx="16"/>
          </p:nvPr>
        </p:nvSpPr>
        <p:spPr/>
        <p:txBody>
          <a:bodyPr rtlCol="0"/>
          <a:lstStyle/>
          <a:p>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286000" y="2895600"/>
            <a:ext cx="6172200" cy="2053590"/>
          </a:xfrm>
        </p:spPr>
        <p:txBody>
          <a:bodyPr/>
          <a:lstStyle>
            <a:lvl1pPr algn="l">
              <a:buNone/>
              <a:defRPr sz="3000" b="1" cap="small" baseline="0"/>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bwMode="auto">
          <a:xfrm rot="5400000">
            <a:off x="7763256" y="1170432"/>
            <a:ext cx="2286000" cy="381000"/>
          </a:xfrm>
        </p:spPr>
        <p:txBody>
          <a:bodyPr/>
          <a:lstStyle/>
          <a:p>
            <a:fld id="{2342CEA3-3058-4D43-AE35-B3DA76CB4003}" type="datetimeFigureOut">
              <a:rPr lang="el-GR" smtClean="0"/>
              <a:pPr/>
              <a:t>24/2/2021</a:t>
            </a:fld>
            <a:endParaRPr lang="el-GR"/>
          </a:p>
        </p:txBody>
      </p:sp>
      <p:sp>
        <p:nvSpPr>
          <p:cNvPr id="5" name="4 - Θέση υποσέλιδου"/>
          <p:cNvSpPr>
            <a:spLocks noGrp="1"/>
          </p:cNvSpPr>
          <p:nvPr>
            <p:ph type="ftr" sz="quarter" idx="11"/>
          </p:nvPr>
        </p:nvSpPr>
        <p:spPr bwMode="auto">
          <a:xfrm rot="5400000">
            <a:off x="7077456" y="4178808"/>
            <a:ext cx="3657600" cy="384048"/>
          </a:xfrm>
        </p:spPr>
        <p:txBody>
          <a:bodyPr/>
          <a:lstStyle/>
          <a:p>
            <a:endParaRPr lang="el-GR"/>
          </a:p>
        </p:txBody>
      </p:sp>
      <p:sp>
        <p:nvSpPr>
          <p:cNvPr id="9" name="8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 Έλλειψη"/>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 Έλλειψη"/>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Έλλειψη"/>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Ευθεία γραμμή σύνδεσης"/>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αριθμού διαφάνειας"/>
          <p:cNvSpPr>
            <a:spLocks noGrp="1"/>
          </p:cNvSpPr>
          <p:nvPr>
            <p:ph type="sldNum" sz="quarter" idx="12"/>
          </p:nvPr>
        </p:nvSpPr>
        <p:spPr bwMode="auto">
          <a:xfrm>
            <a:off x="1340616" y="4928702"/>
            <a:ext cx="609600" cy="517524"/>
          </a:xfrm>
        </p:spPr>
        <p:txBody>
          <a:body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24/2/2021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9" name="8 - Θέση περιεχομένου"/>
          <p:cNvSpPr>
            <a:spLocks noGrp="1"/>
          </p:cNvSpPr>
          <p:nvPr>
            <p:ph sz="quarter" idx="1"/>
          </p:nvPr>
        </p:nvSpPr>
        <p:spPr>
          <a:xfrm>
            <a:off x="457200" y="1600200"/>
            <a:ext cx="3657600" cy="45720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1" name="10 - Θέση περιεχομένου"/>
          <p:cNvSpPr>
            <a:spLocks noGrp="1"/>
          </p:cNvSpPr>
          <p:nvPr>
            <p:ph sz="quarter" idx="2"/>
          </p:nvPr>
        </p:nvSpPr>
        <p:spPr>
          <a:xfrm>
            <a:off x="4270248" y="1600200"/>
            <a:ext cx="3657600" cy="45720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7543800" cy="1143000"/>
          </a:xfrm>
        </p:spPr>
        <p:txBody>
          <a:bodyPr anchor="b"/>
          <a:lstStyle>
            <a:lvl1pPr>
              <a:defRPr/>
            </a:lvl1pPr>
          </a:lstStyle>
          <a:p>
            <a:r>
              <a:rPr kumimoji="0" lang="el-GR"/>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24/2/2021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11" name="10 - Θέση περιεχομένου"/>
          <p:cNvSpPr>
            <a:spLocks noGrp="1"/>
          </p:cNvSpPr>
          <p:nvPr>
            <p:ph sz="quarter" idx="2"/>
          </p:nvPr>
        </p:nvSpPr>
        <p:spPr>
          <a:xfrm>
            <a:off x="457200" y="2362200"/>
            <a:ext cx="3657600" cy="38862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3" name="12 - Θέση περιεχομένου"/>
          <p:cNvSpPr>
            <a:spLocks noGrp="1"/>
          </p:cNvSpPr>
          <p:nvPr>
            <p:ph sz="quarter" idx="4"/>
          </p:nvPr>
        </p:nvSpPr>
        <p:spPr>
          <a:xfrm>
            <a:off x="4371975" y="2362200"/>
            <a:ext cx="3657600" cy="38862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2" name="11 - Θέση κειμένου"/>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a:t>Kλικ για επεξεργασία των στυλ του υποδείγματος</a:t>
            </a:r>
          </a:p>
        </p:txBody>
      </p:sp>
      <p:sp>
        <p:nvSpPr>
          <p:cNvPr id="14" name="13 - Θέση κειμένου"/>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6" name="5 - Θέση ημερομηνίας"/>
          <p:cNvSpPr>
            <a:spLocks noGrp="1"/>
          </p:cNvSpPr>
          <p:nvPr>
            <p:ph type="dt" sz="half" idx="10"/>
          </p:nvPr>
        </p:nvSpPr>
        <p:spPr/>
        <p:txBody>
          <a:bodyPr rtlCol="0"/>
          <a:lstStyle/>
          <a:p>
            <a:fld id="{2342CEA3-3058-4D43-AE35-B3DA76CB4003}" type="datetimeFigureOut">
              <a:rPr lang="el-GR" smtClean="0"/>
              <a:pPr/>
              <a:t>24/2/2021</a:t>
            </a:fld>
            <a:endParaRPr lang="el-GR"/>
          </a:p>
        </p:txBody>
      </p:sp>
      <p:sp>
        <p:nvSpPr>
          <p:cNvPr id="7" name="6 - Θέση αριθμού διαφάνειας"/>
          <p:cNvSpPr>
            <a:spLocks noGrp="1"/>
          </p:cNvSpPr>
          <p:nvPr>
            <p:ph type="sldNum" sz="quarter" idx="11"/>
          </p:nvPr>
        </p:nvSpPr>
        <p:spPr/>
        <p:txBody>
          <a:bodyPr rtlCol="0"/>
          <a:lstStyle/>
          <a:p>
            <a:fld id="{D3F1D1C4-C2D9-4231-9FB2-B2D9D97AA41D}" type="slidenum">
              <a:rPr lang="el-GR" smtClean="0"/>
              <a:pPr/>
              <a:t>‹#›</a:t>
            </a:fld>
            <a:endParaRPr lang="el-GR"/>
          </a:p>
        </p:txBody>
      </p:sp>
      <p:sp>
        <p:nvSpPr>
          <p:cNvPr id="8" name="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24/2/2021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 Τίτλος"/>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l-GR"/>
              <a:t>Kλικ για επεξεργασία των στυλ του υποδείγματος</a:t>
            </a:r>
          </a:p>
        </p:txBody>
      </p:sp>
      <p:sp>
        <p:nvSpPr>
          <p:cNvPr id="8" name="7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 Θέση περιεχομένου"/>
          <p:cNvSpPr>
            <a:spLocks noGrp="1"/>
          </p:cNvSpPr>
          <p:nvPr>
            <p:ph sz="quarter" idx="1"/>
          </p:nvPr>
        </p:nvSpPr>
        <p:spPr>
          <a:xfrm>
            <a:off x="304800" y="274320"/>
            <a:ext cx="5638800" cy="6327648"/>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1" name="20 - Θέση ημερομηνίας"/>
          <p:cNvSpPr>
            <a:spLocks noGrp="1"/>
          </p:cNvSpPr>
          <p:nvPr>
            <p:ph type="dt" sz="half" idx="14"/>
          </p:nvPr>
        </p:nvSpPr>
        <p:spPr/>
        <p:txBody>
          <a:bodyPr rtlCol="0"/>
          <a:lstStyle/>
          <a:p>
            <a:fld id="{2342CEA3-3058-4D43-AE35-B3DA76CB4003}" type="datetimeFigureOut">
              <a:rPr lang="el-GR" smtClean="0"/>
              <a:pPr/>
              <a:t>24/2/2021</a:t>
            </a:fld>
            <a:endParaRPr lang="el-GR"/>
          </a:p>
        </p:txBody>
      </p:sp>
      <p:sp>
        <p:nvSpPr>
          <p:cNvPr id="22" name="21 - Θέση αριθμού διαφάνειας"/>
          <p:cNvSpPr>
            <a:spLocks noGrp="1"/>
          </p:cNvSpPr>
          <p:nvPr>
            <p:ph type="sldNum" sz="quarter" idx="15"/>
          </p:nvPr>
        </p:nvSpPr>
        <p:spPr/>
        <p:txBody>
          <a:bodyPr rtlCol="0"/>
          <a:lstStyle/>
          <a:p>
            <a:fld id="{D3F1D1C4-C2D9-4231-9FB2-B2D9D97AA41D}" type="slidenum">
              <a:rPr lang="el-GR" smtClean="0"/>
              <a:pPr/>
              <a:t>‹#›</a:t>
            </a:fld>
            <a:endParaRPr lang="el-GR"/>
          </a:p>
        </p:txBody>
      </p:sp>
      <p:sp>
        <p:nvSpPr>
          <p:cNvPr id="23" name="22 - Θέση υποσέλιδου"/>
          <p:cNvSpPr>
            <a:spLocks noGrp="1"/>
          </p:cNvSpPr>
          <p:nvPr>
            <p:ph type="ftr" sz="quarter" idx="16"/>
          </p:nvPr>
        </p:nvSpPr>
        <p:spPr/>
        <p:txBody>
          <a:bodyPr rtlCol="0"/>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 Τίτλος"/>
          <p:cNvSpPr>
            <a:spLocks noGrp="1"/>
          </p:cNvSpPr>
          <p:nvPr>
            <p:ph type="title"/>
          </p:nvPr>
        </p:nvSpPr>
        <p:spPr>
          <a:xfrm rot="5400000">
            <a:off x="3350133" y="3200400"/>
            <a:ext cx="6309360" cy="457200"/>
          </a:xfrm>
        </p:spPr>
        <p:txBody>
          <a:bodyPr anchor="b"/>
          <a:lstStyle>
            <a:lvl1pPr algn="l">
              <a:buNone/>
              <a:defRPr sz="2000" b="1"/>
            </a:lvl1pPr>
          </a:lstStyle>
          <a:p>
            <a:r>
              <a:rPr kumimoji="0" lang="el-GR"/>
              <a:t>Kλικ για επεξεργασία του τίτλου</a:t>
            </a:r>
            <a:endParaRPr kumimoji="0" lang="en-US"/>
          </a:p>
        </p:txBody>
      </p:sp>
      <p:sp>
        <p:nvSpPr>
          <p:cNvPr id="3" name="2 - Θέση εικόνας"/>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l-GR"/>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l-GR"/>
              <a:t>Kλικ για επεξεργασία των στυλ του υποδείγματος</a:t>
            </a:r>
          </a:p>
        </p:txBody>
      </p:sp>
      <p:sp>
        <p:nvSpPr>
          <p:cNvPr id="10" name="9 - Ευθεία γραμμή σύνδεσης"/>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 Ορθογώνιο"/>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 Θέση ημερομηνίας"/>
          <p:cNvSpPr>
            <a:spLocks noGrp="1"/>
          </p:cNvSpPr>
          <p:nvPr>
            <p:ph type="dt" sz="half" idx="10"/>
          </p:nvPr>
        </p:nvSpPr>
        <p:spPr/>
        <p:txBody>
          <a:bodyPr rtlCol="0"/>
          <a:lstStyle/>
          <a:p>
            <a:fld id="{2342CEA3-3058-4D43-AE35-B3DA76CB4003}" type="datetimeFigureOut">
              <a:rPr lang="el-GR" smtClean="0"/>
              <a:pPr/>
              <a:t>24/2/2021</a:t>
            </a:fld>
            <a:endParaRPr lang="el-GR"/>
          </a:p>
        </p:txBody>
      </p:sp>
      <p:sp>
        <p:nvSpPr>
          <p:cNvPr id="18" name="17 - Θέση αριθμού διαφάνειας"/>
          <p:cNvSpPr>
            <a:spLocks noGrp="1"/>
          </p:cNvSpPr>
          <p:nvPr>
            <p:ph type="sldNum" sz="quarter" idx="11"/>
          </p:nvPr>
        </p:nvSpPr>
        <p:spPr/>
        <p:txBody>
          <a:bodyPr rtlCol="0"/>
          <a:lstStyle/>
          <a:p>
            <a:fld id="{D3F1D1C4-C2D9-4231-9FB2-B2D9D97AA41D}" type="slidenum">
              <a:rPr lang="el-GR" smtClean="0"/>
              <a:pPr/>
              <a:t>‹#›</a:t>
            </a:fld>
            <a:endParaRPr lang="el-GR"/>
          </a:p>
        </p:txBody>
      </p:sp>
      <p:sp>
        <p:nvSpPr>
          <p:cNvPr id="21" name="20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 Θέση τίτλου"/>
          <p:cNvSpPr>
            <a:spLocks noGrp="1"/>
          </p:cNvSpPr>
          <p:nvPr>
            <p:ph type="title"/>
          </p:nvPr>
        </p:nvSpPr>
        <p:spPr>
          <a:xfrm>
            <a:off x="457200" y="274638"/>
            <a:ext cx="7467600" cy="1143000"/>
          </a:xfrm>
          <a:prstGeom prst="rect">
            <a:avLst/>
          </a:prstGeom>
        </p:spPr>
        <p:txBody>
          <a:bodyPr vert="horz" anchor="b">
            <a:normAutofit/>
          </a:bodyPr>
          <a:lstStyle/>
          <a:p>
            <a:r>
              <a:rPr kumimoji="0" lang="el-GR"/>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4" name="13 - Θέση ημερομηνίας"/>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342CEA3-3058-4D43-AE35-B3DA76CB4003}" type="datetimeFigureOut">
              <a:rPr lang="el-GR" smtClean="0"/>
              <a:pPr/>
              <a:t>24/2/2021</a:t>
            </a:fld>
            <a:endParaRPr lang="el-GR"/>
          </a:p>
        </p:txBody>
      </p:sp>
      <p:sp>
        <p:nvSpPr>
          <p:cNvPr id="3" name="2 - Θέση υποσέλιδου"/>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l-GR"/>
          </a:p>
        </p:txBody>
      </p:sp>
      <p:sp>
        <p:nvSpPr>
          <p:cNvPr id="7" name="6 - Ευθεία γραμμή σύνδεσης"/>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Θέση αριθμού διαφάνειας"/>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1835696" y="1268760"/>
            <a:ext cx="6840760" cy="1368152"/>
          </a:xfrm>
        </p:spPr>
        <p:txBody>
          <a:bodyPr>
            <a:normAutofit/>
          </a:bodyPr>
          <a:lstStyle/>
          <a:p>
            <a:pPr algn="ctr"/>
            <a:r>
              <a:rPr lang="el-GR" sz="3200" dirty="0" err="1"/>
              <a:t>Αρχαιοι</a:t>
            </a:r>
            <a:r>
              <a:rPr lang="el-GR" sz="3200" dirty="0"/>
              <a:t> </a:t>
            </a:r>
            <a:r>
              <a:rPr lang="el-GR" sz="3200" dirty="0" err="1"/>
              <a:t>ελληνεσ</a:t>
            </a:r>
            <a:r>
              <a:rPr lang="el-GR" sz="3200" dirty="0"/>
              <a:t> που </a:t>
            </a:r>
            <a:r>
              <a:rPr lang="el-GR" sz="3200" dirty="0" err="1"/>
              <a:t>τονισαν</a:t>
            </a:r>
            <a:r>
              <a:rPr lang="el-GR" sz="3200" dirty="0"/>
              <a:t> τη </a:t>
            </a:r>
            <a:r>
              <a:rPr lang="el-GR" sz="3200" dirty="0" err="1"/>
              <a:t>σημασια</a:t>
            </a:r>
            <a:r>
              <a:rPr lang="el-GR" sz="3200" dirty="0"/>
              <a:t> </a:t>
            </a:r>
            <a:r>
              <a:rPr lang="el-GR" sz="3200" dirty="0" err="1"/>
              <a:t>τησ</a:t>
            </a:r>
            <a:r>
              <a:rPr lang="el-GR" sz="3200" dirty="0"/>
              <a:t> </a:t>
            </a:r>
            <a:r>
              <a:rPr lang="el-GR" sz="3200" dirty="0" err="1"/>
              <a:t>διατροφησ</a:t>
            </a:r>
            <a:r>
              <a:rPr lang="el-GR" sz="3200" dirty="0"/>
              <a:t> και </a:t>
            </a:r>
            <a:r>
              <a:rPr lang="el-GR" sz="3200" dirty="0" err="1"/>
              <a:t>τησ</a:t>
            </a:r>
            <a:r>
              <a:rPr lang="el-GR" sz="3200" dirty="0"/>
              <a:t> </a:t>
            </a:r>
            <a:r>
              <a:rPr lang="el-GR" sz="3200" dirty="0" err="1"/>
              <a:t>ασκησησ</a:t>
            </a:r>
            <a:endParaRPr lang="el-GR" sz="3200" dirty="0"/>
          </a:p>
        </p:txBody>
      </p:sp>
      <p:sp>
        <p:nvSpPr>
          <p:cNvPr id="3" name="2 - Υπότιτλος"/>
          <p:cNvSpPr>
            <a:spLocks noGrp="1"/>
          </p:cNvSpPr>
          <p:nvPr>
            <p:ph type="subTitle" idx="1"/>
          </p:nvPr>
        </p:nvSpPr>
        <p:spPr/>
        <p:txBody>
          <a:bodyPr/>
          <a:lstStyle/>
          <a:p>
            <a:endParaRPr lang="el-G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580926"/>
          </a:xfrm>
        </p:spPr>
        <p:txBody>
          <a:bodyPr/>
          <a:lstStyle/>
          <a:p>
            <a:pPr algn="ctr"/>
            <a:r>
              <a:rPr lang="el-GR" dirty="0" err="1"/>
              <a:t>Θεοφραστοσ</a:t>
            </a:r>
            <a:r>
              <a:rPr lang="el-GR" dirty="0"/>
              <a:t> ο </a:t>
            </a:r>
            <a:r>
              <a:rPr lang="el-GR" dirty="0" err="1"/>
              <a:t>ερεσιοσ</a:t>
            </a:r>
            <a:r>
              <a:rPr lang="el-GR" dirty="0"/>
              <a:t> (372-287 </a:t>
            </a:r>
            <a:r>
              <a:rPr lang="el-GR" dirty="0" err="1"/>
              <a:t>π.χ</a:t>
            </a:r>
            <a:r>
              <a:rPr lang="el-GR" dirty="0"/>
              <a:t>)</a:t>
            </a:r>
          </a:p>
        </p:txBody>
      </p:sp>
      <p:sp>
        <p:nvSpPr>
          <p:cNvPr id="3" name="2 - Θέση περιεχομένου"/>
          <p:cNvSpPr>
            <a:spLocks noGrp="1"/>
          </p:cNvSpPr>
          <p:nvPr>
            <p:ph sz="quarter" idx="1"/>
          </p:nvPr>
        </p:nvSpPr>
        <p:spPr>
          <a:xfrm>
            <a:off x="683568" y="908720"/>
            <a:ext cx="4248472" cy="4572000"/>
          </a:xfrm>
        </p:spPr>
        <p:txBody>
          <a:bodyPr>
            <a:normAutofit/>
          </a:bodyPr>
          <a:lstStyle/>
          <a:p>
            <a:pPr algn="just">
              <a:buFont typeface="Wingdings" pitchFamily="2" charset="2"/>
              <a:buChar char="Ø"/>
            </a:pPr>
            <a:r>
              <a:rPr lang="el-GR" sz="2000" dirty="0"/>
              <a:t>Γεννήθηκε στην Ερεσό της Λέσβου. Θεωρείται ο πατέρας της βοτανικής. Ήταν αρχικά μαθητής του Πλάτωνα και στη συνέχεια μετά το θάνατό του δάσκαλού του ακολούθησε τον Αριστοτέλη.</a:t>
            </a:r>
          </a:p>
          <a:p>
            <a:pPr algn="just">
              <a:buFont typeface="Wingdings" pitchFamily="2" charset="2"/>
              <a:buChar char="Ø"/>
            </a:pPr>
            <a:r>
              <a:rPr lang="el-GR" sz="2000" dirty="0"/>
              <a:t>Έγραψε πολλά έργα για την ηθική, τη λογική, τη ρητορική, την ιστορία των επιστημών και κυρίως τη βοτανική και τη ζωολογία.</a:t>
            </a:r>
          </a:p>
          <a:p>
            <a:pPr algn="just">
              <a:buFont typeface="Wingdings" pitchFamily="2" charset="2"/>
              <a:buChar char="Ø"/>
            </a:pPr>
            <a:r>
              <a:rPr lang="el-GR" sz="2000" dirty="0"/>
              <a:t>Τα έργα του </a:t>
            </a:r>
            <a:r>
              <a:rPr lang="el-GR" sz="2000" i="1" dirty="0"/>
              <a:t>Περί Φυτών Ιστορία </a:t>
            </a:r>
            <a:r>
              <a:rPr lang="el-GR" sz="2000" dirty="0"/>
              <a:t>(9 βιβλία) και</a:t>
            </a:r>
            <a:r>
              <a:rPr lang="en-US" sz="2000" dirty="0"/>
              <a:t> </a:t>
            </a:r>
            <a:r>
              <a:rPr lang="el-GR" sz="2000" i="1" dirty="0"/>
              <a:t>Περί Φυτών Αιτιών </a:t>
            </a:r>
            <a:r>
              <a:rPr lang="el-GR" sz="2000" dirty="0"/>
              <a:t>(6 βιβλία) σώζονται μέχρι και σήμερα.</a:t>
            </a:r>
          </a:p>
        </p:txBody>
      </p:sp>
      <p:pic>
        <p:nvPicPr>
          <p:cNvPr id="5" name="4 - Θέση περιεχομένου" descr="theofrastos_eresios_1.jpg"/>
          <p:cNvPicPr>
            <a:picLocks noGrp="1" noChangeAspect="1"/>
          </p:cNvPicPr>
          <p:nvPr>
            <p:ph sz="quarter" idx="2"/>
          </p:nvPr>
        </p:nvPicPr>
        <p:blipFill>
          <a:blip r:embed="rId2" cstate="print"/>
          <a:stretch>
            <a:fillRect/>
          </a:stretch>
        </p:blipFill>
        <p:spPr>
          <a:xfrm>
            <a:off x="5868144" y="1268760"/>
            <a:ext cx="2091040" cy="3400863"/>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724942"/>
          </a:xfrm>
        </p:spPr>
        <p:txBody>
          <a:bodyPr/>
          <a:lstStyle/>
          <a:p>
            <a:pPr algn="ctr"/>
            <a:r>
              <a:rPr lang="el-GR" dirty="0" err="1"/>
              <a:t>Πλατων</a:t>
            </a:r>
            <a:r>
              <a:rPr lang="el-GR" dirty="0"/>
              <a:t> (427-347 </a:t>
            </a:r>
            <a:r>
              <a:rPr lang="el-GR" dirty="0" err="1"/>
              <a:t>π.χ</a:t>
            </a:r>
            <a:r>
              <a:rPr lang="el-GR" dirty="0"/>
              <a:t>)</a:t>
            </a:r>
          </a:p>
        </p:txBody>
      </p:sp>
      <p:sp>
        <p:nvSpPr>
          <p:cNvPr id="3" name="2 - Θέση περιεχομένου"/>
          <p:cNvSpPr>
            <a:spLocks noGrp="1"/>
          </p:cNvSpPr>
          <p:nvPr>
            <p:ph sz="quarter" idx="1"/>
          </p:nvPr>
        </p:nvSpPr>
        <p:spPr>
          <a:xfrm>
            <a:off x="539552" y="980728"/>
            <a:ext cx="4680520" cy="3960440"/>
          </a:xfrm>
        </p:spPr>
        <p:txBody>
          <a:bodyPr>
            <a:noAutofit/>
          </a:bodyPr>
          <a:lstStyle/>
          <a:p>
            <a:pPr algn="just">
              <a:buFont typeface="Wingdings" pitchFamily="2" charset="2"/>
              <a:buChar char="Ø"/>
            </a:pPr>
            <a:r>
              <a:rPr lang="el-GR" sz="2000" dirty="0"/>
              <a:t>Ο Πλάτων ήταν Αθηναίος φιλόσοφος μαθητής του Σωκράτη και δάσκαλος του Αριστοτέλη.</a:t>
            </a:r>
          </a:p>
          <a:p>
            <a:pPr algn="just">
              <a:buFont typeface="Wingdings" pitchFamily="2" charset="2"/>
              <a:buChar char="Ø"/>
            </a:pPr>
            <a:r>
              <a:rPr lang="el-GR" sz="2000" dirty="0"/>
              <a:t>Πίστευε ότι η υγεία είναι το σημαντικότερο αγαθό για τον άνθρωπο. Τα πλούτη και η ομορφιά ήταν δευτερεύοντα.</a:t>
            </a:r>
          </a:p>
          <a:p>
            <a:pPr algn="just">
              <a:buFont typeface="Wingdings" pitchFamily="2" charset="2"/>
              <a:buChar char="Ø"/>
            </a:pPr>
            <a:r>
              <a:rPr lang="el-GR" sz="2000" dirty="0"/>
              <a:t>Θεωρούσε τη σωματική άσκηση απαραίτητη και πίστευε ότι η άσκηση έχει ευεργετικές επιδράσεις και στην ψυχή του ανθρώπου.</a:t>
            </a:r>
          </a:p>
        </p:txBody>
      </p:sp>
      <p:sp>
        <p:nvSpPr>
          <p:cNvPr id="5" name="4 - Θέση περιεχομένου"/>
          <p:cNvSpPr>
            <a:spLocks noGrp="1"/>
          </p:cNvSpPr>
          <p:nvPr>
            <p:ph sz="quarter" idx="2"/>
          </p:nvPr>
        </p:nvSpPr>
        <p:spPr>
          <a:xfrm>
            <a:off x="539552" y="4581128"/>
            <a:ext cx="6912768" cy="2016224"/>
          </a:xfrm>
        </p:spPr>
        <p:txBody>
          <a:bodyPr>
            <a:normAutofit/>
          </a:bodyPr>
          <a:lstStyle/>
          <a:p>
            <a:pPr lvl="0" algn="just">
              <a:buClr>
                <a:srgbClr val="FE8637"/>
              </a:buClr>
              <a:buFont typeface="Wingdings" pitchFamily="2" charset="2"/>
              <a:buChar char="Ø"/>
            </a:pPr>
            <a:r>
              <a:rPr lang="el-GR" sz="2000" dirty="0">
                <a:solidFill>
                  <a:prstClr val="black"/>
                </a:solidFill>
              </a:rPr>
              <a:t>Ήταν υπέρ του αθλητικού ανταγωνισμού αλλά δεν υποστήριζε τον υπέρμετρο επαγγελματικό αθλητισμό.</a:t>
            </a:r>
          </a:p>
          <a:p>
            <a:pPr lvl="0" algn="just">
              <a:buClr>
                <a:srgbClr val="FE8637"/>
              </a:buClr>
              <a:buFont typeface="Wingdings" pitchFamily="2" charset="2"/>
              <a:buChar char="Ø"/>
            </a:pPr>
            <a:r>
              <a:rPr lang="el-GR" sz="2000" dirty="0">
                <a:solidFill>
                  <a:prstClr val="black"/>
                </a:solidFill>
              </a:rPr>
              <a:t>Παρότρυνε τις έγκυες γυναίκες να γυμνάζονται να χορεύουν και να ακούνε μουσική ώστε να γεννούν υγιή και γερά παιδιά.</a:t>
            </a:r>
          </a:p>
          <a:p>
            <a:endParaRPr lang="el-GR" dirty="0"/>
          </a:p>
        </p:txBody>
      </p:sp>
      <p:pic>
        <p:nvPicPr>
          <p:cNvPr id="4" name="3 - Εικόνα" descr="Platon.jpg"/>
          <p:cNvPicPr>
            <a:picLocks noChangeAspect="1"/>
          </p:cNvPicPr>
          <p:nvPr/>
        </p:nvPicPr>
        <p:blipFill>
          <a:blip r:embed="rId2" cstate="print"/>
          <a:stretch>
            <a:fillRect/>
          </a:stretch>
        </p:blipFill>
        <p:spPr>
          <a:xfrm>
            <a:off x="6012160" y="1340768"/>
            <a:ext cx="2452408" cy="2670498"/>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652934"/>
          </a:xfrm>
        </p:spPr>
        <p:txBody>
          <a:bodyPr/>
          <a:lstStyle/>
          <a:p>
            <a:pPr algn="ctr"/>
            <a:r>
              <a:rPr lang="el-GR" dirty="0" err="1"/>
              <a:t>Αριστοτελησ</a:t>
            </a:r>
            <a:r>
              <a:rPr lang="el-GR" dirty="0"/>
              <a:t> (384-322 </a:t>
            </a:r>
            <a:r>
              <a:rPr lang="el-GR" dirty="0" err="1"/>
              <a:t>π.χ</a:t>
            </a:r>
            <a:r>
              <a:rPr lang="el-GR" dirty="0"/>
              <a:t>)</a:t>
            </a:r>
          </a:p>
        </p:txBody>
      </p:sp>
      <p:sp>
        <p:nvSpPr>
          <p:cNvPr id="3" name="2 - Θέση περιεχομένου"/>
          <p:cNvSpPr>
            <a:spLocks noGrp="1"/>
          </p:cNvSpPr>
          <p:nvPr>
            <p:ph sz="quarter" idx="1"/>
          </p:nvPr>
        </p:nvSpPr>
        <p:spPr>
          <a:xfrm>
            <a:off x="467544" y="908720"/>
            <a:ext cx="4896544" cy="4824536"/>
          </a:xfrm>
        </p:spPr>
        <p:txBody>
          <a:bodyPr>
            <a:normAutofit fontScale="92500" lnSpcReduction="20000"/>
          </a:bodyPr>
          <a:lstStyle/>
          <a:p>
            <a:pPr algn="just">
              <a:buFont typeface="Wingdings" pitchFamily="2" charset="2"/>
              <a:buChar char="Ø"/>
            </a:pPr>
            <a:r>
              <a:rPr lang="el-GR" sz="2200" dirty="0" err="1"/>
              <a:t>Γέννηθηκε</a:t>
            </a:r>
            <a:r>
              <a:rPr lang="el-GR" sz="2200" dirty="0"/>
              <a:t> το 384 </a:t>
            </a:r>
            <a:r>
              <a:rPr lang="el-GR" sz="2200" dirty="0" err="1"/>
              <a:t>π.χ</a:t>
            </a:r>
            <a:r>
              <a:rPr lang="el-GR" sz="2200" dirty="0"/>
              <a:t> στα </a:t>
            </a:r>
            <a:r>
              <a:rPr lang="el-GR" sz="2200" dirty="0" err="1"/>
              <a:t>Στάγειρα</a:t>
            </a:r>
            <a:r>
              <a:rPr lang="el-GR" sz="2200" dirty="0"/>
              <a:t> της Χαλκιδικής και σε ηλικία 17 ετών πήγε στην Αθήνα και έγινε μαθητής του Πλάτωνα.</a:t>
            </a:r>
          </a:p>
          <a:p>
            <a:pPr algn="just">
              <a:buFont typeface="Wingdings" pitchFamily="2" charset="2"/>
              <a:buChar char="Ø"/>
            </a:pPr>
            <a:r>
              <a:rPr lang="el-GR" sz="2200" dirty="0"/>
              <a:t>Όπως και ο δάσκαλος του έδινε ιδιαίτερη σημασία στη σωματική άσκηση. </a:t>
            </a:r>
          </a:p>
          <a:p>
            <a:pPr algn="just">
              <a:buFont typeface="Wingdings" pitchFamily="2" charset="2"/>
              <a:buChar char="Ø"/>
            </a:pPr>
            <a:r>
              <a:rPr lang="el-GR" sz="2200" dirty="0"/>
              <a:t>Στο έργο του </a:t>
            </a:r>
            <a:r>
              <a:rPr lang="en-US" sz="2200" dirty="0"/>
              <a:t>“</a:t>
            </a:r>
            <a:r>
              <a:rPr lang="el-GR" sz="2200" dirty="0"/>
              <a:t>Ηθικά </a:t>
            </a:r>
            <a:r>
              <a:rPr lang="el-GR" sz="2200" dirty="0" err="1"/>
              <a:t>Νικομάχεια</a:t>
            </a:r>
            <a:r>
              <a:rPr lang="en-US" sz="2200" dirty="0"/>
              <a:t>” </a:t>
            </a:r>
            <a:r>
              <a:rPr lang="el-GR" sz="2200" dirty="0"/>
              <a:t>υποστήριζε ότι θα πρέπει κανείς να γυμνάζεται με μέτρο γιατί η υπερβολική άσκηση δεν κάνει καλό. </a:t>
            </a:r>
          </a:p>
          <a:p>
            <a:pPr algn="just">
              <a:buFont typeface="Wingdings" pitchFamily="2" charset="2"/>
              <a:buChar char="Ø"/>
            </a:pPr>
            <a:r>
              <a:rPr lang="el-GR" sz="2200" dirty="0"/>
              <a:t>Σύμφωνα με τη θεωρία του το ανθρώπινο σώμα αποτελείται από τέσσερα στοιχεία-χυμούς</a:t>
            </a:r>
            <a:r>
              <a:rPr lang="en-US" sz="2200" dirty="0"/>
              <a:t>:</a:t>
            </a:r>
          </a:p>
          <a:p>
            <a:pPr marL="612000" lvl="1" indent="-252000" algn="just">
              <a:buFont typeface="+mj-lt"/>
              <a:buAutoNum type="arabicPeriod"/>
            </a:pPr>
            <a:r>
              <a:rPr lang="el-GR" sz="2200" dirty="0"/>
              <a:t>Το φλέγμα</a:t>
            </a:r>
          </a:p>
          <a:p>
            <a:pPr marL="612000" lvl="1" indent="-252000" algn="just">
              <a:buFont typeface="+mj-lt"/>
              <a:buAutoNum type="arabicPeriod"/>
            </a:pPr>
            <a:r>
              <a:rPr lang="el-GR" sz="2200" dirty="0"/>
              <a:t>Τη μαύρη χολή</a:t>
            </a:r>
          </a:p>
          <a:p>
            <a:pPr marL="612000" lvl="1" indent="-252000" algn="just">
              <a:buFont typeface="+mj-lt"/>
              <a:buAutoNum type="arabicPeriod"/>
            </a:pPr>
            <a:r>
              <a:rPr lang="el-GR" sz="2200" dirty="0"/>
              <a:t>Την κίτρινη χολή</a:t>
            </a:r>
          </a:p>
          <a:p>
            <a:pPr marL="612000" lvl="1" indent="-252000" algn="just">
              <a:buFont typeface="+mj-lt"/>
              <a:buAutoNum type="arabicPeriod"/>
            </a:pPr>
            <a:r>
              <a:rPr lang="el-GR" sz="2200" dirty="0"/>
              <a:t>Και το αίμα</a:t>
            </a:r>
          </a:p>
          <a:p>
            <a:pPr algn="just">
              <a:buFont typeface="Wingdings" pitchFamily="2" charset="2"/>
              <a:buChar char="Ø"/>
            </a:pPr>
            <a:endParaRPr lang="el-GR" sz="2000" dirty="0"/>
          </a:p>
          <a:p>
            <a:pPr algn="just">
              <a:buFont typeface="Wingdings" pitchFamily="2" charset="2"/>
              <a:buChar char="Ø"/>
            </a:pPr>
            <a:endParaRPr lang="el-GR" sz="2000" dirty="0"/>
          </a:p>
          <a:p>
            <a:pPr algn="just">
              <a:buFont typeface="Wingdings" pitchFamily="2" charset="2"/>
              <a:buChar char="Ø"/>
            </a:pPr>
            <a:endParaRPr lang="el-GR" sz="2000" dirty="0"/>
          </a:p>
        </p:txBody>
      </p:sp>
      <p:sp>
        <p:nvSpPr>
          <p:cNvPr id="4" name="3 - Θέση περιεχομένου"/>
          <p:cNvSpPr>
            <a:spLocks noGrp="1"/>
          </p:cNvSpPr>
          <p:nvPr>
            <p:ph sz="quarter" idx="2"/>
          </p:nvPr>
        </p:nvSpPr>
        <p:spPr>
          <a:xfrm>
            <a:off x="467544" y="5589240"/>
            <a:ext cx="7416824" cy="1080120"/>
          </a:xfrm>
        </p:spPr>
        <p:txBody>
          <a:bodyPr>
            <a:normAutofit fontScale="92500" lnSpcReduction="20000"/>
          </a:bodyPr>
          <a:lstStyle/>
          <a:p>
            <a:pPr marL="252000" lvl="1" indent="0" algn="just">
              <a:buNone/>
            </a:pPr>
            <a:r>
              <a:rPr lang="el-GR" sz="2200" dirty="0"/>
              <a:t>Αυτά τα στοιχεία θα πρέπει να βρίσκονται σε ισορροπία προκειμένου να είναι ο άνθρωπος υγιής. Η θεωρία αυτή υιοθετήθηκε αργότερα και από τον Ιπποκράτη.</a:t>
            </a:r>
          </a:p>
          <a:p>
            <a:pPr lvl="1">
              <a:buFont typeface="Wingdings" pitchFamily="2" charset="2"/>
              <a:buChar char="Ø"/>
            </a:pPr>
            <a:endParaRPr lang="el-GR" dirty="0"/>
          </a:p>
        </p:txBody>
      </p:sp>
      <p:pic>
        <p:nvPicPr>
          <p:cNvPr id="6" name="5 - Εικόνα" descr="EID-ARISTOTELIS-242x338.jpg"/>
          <p:cNvPicPr>
            <a:picLocks noChangeAspect="1"/>
          </p:cNvPicPr>
          <p:nvPr/>
        </p:nvPicPr>
        <p:blipFill>
          <a:blip r:embed="rId2" cstate="print"/>
          <a:stretch>
            <a:fillRect/>
          </a:stretch>
        </p:blipFill>
        <p:spPr>
          <a:xfrm>
            <a:off x="6012160" y="1340768"/>
            <a:ext cx="2305050" cy="321945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16632"/>
            <a:ext cx="7467600" cy="580926"/>
          </a:xfrm>
        </p:spPr>
        <p:txBody>
          <a:bodyPr/>
          <a:lstStyle/>
          <a:p>
            <a:pPr algn="ctr"/>
            <a:r>
              <a:rPr lang="el-GR" dirty="0" err="1"/>
              <a:t>Ιπποκρατησ</a:t>
            </a:r>
            <a:r>
              <a:rPr lang="el-GR" dirty="0"/>
              <a:t> (460-377 </a:t>
            </a:r>
            <a:r>
              <a:rPr lang="el-GR" dirty="0" err="1"/>
              <a:t>π.χ</a:t>
            </a:r>
            <a:r>
              <a:rPr lang="el-GR" dirty="0"/>
              <a:t>)</a:t>
            </a:r>
          </a:p>
        </p:txBody>
      </p:sp>
      <p:sp>
        <p:nvSpPr>
          <p:cNvPr id="3" name="2 - Θέση περιεχομένου"/>
          <p:cNvSpPr>
            <a:spLocks noGrp="1"/>
          </p:cNvSpPr>
          <p:nvPr>
            <p:ph sz="quarter" idx="1"/>
          </p:nvPr>
        </p:nvSpPr>
        <p:spPr>
          <a:xfrm>
            <a:off x="467544" y="764704"/>
            <a:ext cx="5184576" cy="3528392"/>
          </a:xfrm>
        </p:spPr>
        <p:txBody>
          <a:bodyPr>
            <a:normAutofit fontScale="92500" lnSpcReduction="20000"/>
          </a:bodyPr>
          <a:lstStyle/>
          <a:p>
            <a:pPr algn="just">
              <a:buFont typeface="Wingdings" pitchFamily="2" charset="2"/>
              <a:buChar char="Ø"/>
            </a:pPr>
            <a:r>
              <a:rPr lang="el-GR" sz="1800" dirty="0"/>
              <a:t>Έχει αναγνωριστεί παγκοσμίως ως ο πατέρας της σύγχρονης ιατρικής.</a:t>
            </a:r>
            <a:endParaRPr lang="en-US" sz="1800" dirty="0"/>
          </a:p>
          <a:p>
            <a:pPr algn="just">
              <a:buFont typeface="Wingdings" pitchFamily="2" charset="2"/>
              <a:buChar char="Ø"/>
            </a:pPr>
            <a:r>
              <a:rPr lang="el-GR" sz="1800" dirty="0"/>
              <a:t>Σύμφωνα με τον Ιπποκράτη υγεία είναι η αρμονική συνύπαρξη του νου, της ψυχής και του σώματος, με βάση τη διατροφή, την άσκηση, την αναπνοή, την ψυχολογία και τις ανθρώπινες σχέσεις.</a:t>
            </a:r>
          </a:p>
          <a:p>
            <a:pPr algn="just">
              <a:buFont typeface="Wingdings" pitchFamily="2" charset="2"/>
              <a:buChar char="Ø"/>
            </a:pPr>
            <a:r>
              <a:rPr lang="el-GR" sz="1800" dirty="0"/>
              <a:t>Πρότεινε τη λήψη της τροφής με μέτρο σε συνδυασμό με άσκηση για πρόληψη των ασθενειών.</a:t>
            </a:r>
          </a:p>
          <a:p>
            <a:pPr algn="just">
              <a:buFont typeface="Wingdings" pitchFamily="2" charset="2"/>
              <a:buChar char="Ø"/>
            </a:pPr>
            <a:r>
              <a:rPr lang="el-GR" sz="1800" dirty="0"/>
              <a:t>Ήταν ο πρώτος γιατρός της αρχαιότητας που παρείχε γραπτή συνταγή ασκήσεων σε ασθενείς προκειμένου να βελτιωθεί η υγεία τους και να αποκατασταθούν </a:t>
            </a:r>
            <a:r>
              <a:rPr lang="el-GR" sz="1800" dirty="0" err="1"/>
              <a:t>μυοσκελετικά</a:t>
            </a:r>
            <a:r>
              <a:rPr lang="el-GR" sz="1800" dirty="0"/>
              <a:t> προβλήματα.</a:t>
            </a:r>
          </a:p>
          <a:p>
            <a:pPr algn="just">
              <a:buFont typeface="Wingdings" pitchFamily="2" charset="2"/>
              <a:buChar char="Ø"/>
            </a:pPr>
            <a:r>
              <a:rPr lang="el-GR" sz="1800" dirty="0"/>
              <a:t>Υποστήριζε ότι η άσκηση βελτιώνει τη στάση του σώματος και την αντοχή και αυξάνει την οστική και μυϊκή μάζα.</a:t>
            </a:r>
          </a:p>
        </p:txBody>
      </p:sp>
      <p:sp>
        <p:nvSpPr>
          <p:cNvPr id="4" name="3 - Θέση περιεχομένου"/>
          <p:cNvSpPr>
            <a:spLocks noGrp="1"/>
          </p:cNvSpPr>
          <p:nvPr>
            <p:ph sz="quarter" idx="2"/>
          </p:nvPr>
        </p:nvSpPr>
        <p:spPr>
          <a:xfrm>
            <a:off x="467544" y="4365104"/>
            <a:ext cx="7704856" cy="2304256"/>
          </a:xfrm>
        </p:spPr>
        <p:txBody>
          <a:bodyPr>
            <a:normAutofit fontScale="92500" lnSpcReduction="20000"/>
          </a:bodyPr>
          <a:lstStyle/>
          <a:p>
            <a:pPr algn="just">
              <a:buFont typeface="Wingdings" pitchFamily="2" charset="2"/>
              <a:buChar char="Ø"/>
            </a:pPr>
            <a:r>
              <a:rPr lang="el-GR" sz="1800" dirty="0"/>
              <a:t>Στα έργα του αναφέρει περισσότερα από 400 βότανα τα οποία χρησιμοποιούσε για τη θεραπεία διάφορων ασθενειών σε συνδυασμό με υδροθεραπεία, επιθέματα, σωματική άσκηση και διατροφή.</a:t>
            </a:r>
          </a:p>
          <a:p>
            <a:pPr algn="just">
              <a:buFont typeface="Wingdings" pitchFamily="2" charset="2"/>
              <a:buChar char="Ø"/>
            </a:pPr>
            <a:r>
              <a:rPr lang="el-GR" sz="1800" dirty="0"/>
              <a:t>Θεμελίωσε την ομοιοπαθητική ιατρική επειδή πίστευε ότι το όμοιο μπορεί να θεραπευτεί με το όμοιο.</a:t>
            </a:r>
          </a:p>
          <a:p>
            <a:pPr algn="just">
              <a:buFont typeface="Wingdings" pitchFamily="2" charset="2"/>
              <a:buChar char="Ø"/>
            </a:pPr>
            <a:r>
              <a:rPr lang="el-GR" sz="1800" dirty="0"/>
              <a:t>Υπήρξε συνεχιστής της θεωρίας του Αριστοτέλη σχετικά με τους τέσσερις χυμούς του σώματος αναγνωρίζοντας επιπλέον τέσσερις καταστάσεις, </a:t>
            </a:r>
            <a:r>
              <a:rPr lang="el-GR" sz="1800" i="1" dirty="0"/>
              <a:t>1)την κρύα, 2)τη ζεστή, 3)την υγρή και 4)τη στεγνή,</a:t>
            </a:r>
            <a:r>
              <a:rPr lang="el-GR" sz="1800" dirty="0"/>
              <a:t> οι οποίες θα πρέπει να βρίσκονται σε αρμονία με τους χυμούς για να είναι κάποιος υγιής. </a:t>
            </a:r>
          </a:p>
        </p:txBody>
      </p:sp>
      <p:pic>
        <p:nvPicPr>
          <p:cNvPr id="5" name="4 - Εικόνα" descr="32-20.jpg"/>
          <p:cNvPicPr>
            <a:picLocks noChangeAspect="1"/>
          </p:cNvPicPr>
          <p:nvPr/>
        </p:nvPicPr>
        <p:blipFill>
          <a:blip r:embed="rId3" cstate="print"/>
          <a:stretch>
            <a:fillRect/>
          </a:stretch>
        </p:blipFill>
        <p:spPr>
          <a:xfrm>
            <a:off x="6084168" y="1052736"/>
            <a:ext cx="2522627" cy="2316049"/>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7CC5BB7F-57C0-43AA-AE97-8113F5F27D51}"/>
              </a:ext>
            </a:extLst>
          </p:cNvPr>
          <p:cNvSpPr>
            <a:spLocks noGrp="1"/>
          </p:cNvSpPr>
          <p:nvPr>
            <p:ph type="title"/>
          </p:nvPr>
        </p:nvSpPr>
        <p:spPr>
          <a:xfrm>
            <a:off x="457200" y="188640"/>
            <a:ext cx="7467600" cy="652934"/>
          </a:xfrm>
        </p:spPr>
        <p:txBody>
          <a:bodyPr/>
          <a:lstStyle/>
          <a:p>
            <a:pPr algn="ctr"/>
            <a:r>
              <a:rPr lang="el-GR" dirty="0" err="1"/>
              <a:t>Ιπποκρατικοι</a:t>
            </a:r>
            <a:r>
              <a:rPr lang="el-GR" dirty="0"/>
              <a:t> </a:t>
            </a:r>
            <a:r>
              <a:rPr lang="el-GR" dirty="0" err="1"/>
              <a:t>τυποι</a:t>
            </a:r>
            <a:r>
              <a:rPr lang="el-GR" dirty="0"/>
              <a:t> </a:t>
            </a:r>
            <a:r>
              <a:rPr lang="el-GR" dirty="0" err="1"/>
              <a:t>προσωπικοτητας</a:t>
            </a:r>
            <a:endParaRPr lang="el-GR" dirty="0"/>
          </a:p>
        </p:txBody>
      </p:sp>
      <p:graphicFrame>
        <p:nvGraphicFramePr>
          <p:cNvPr id="7" name="Πίνακας 7">
            <a:extLst>
              <a:ext uri="{FF2B5EF4-FFF2-40B4-BE49-F238E27FC236}">
                <a16:creationId xmlns:a16="http://schemas.microsoft.com/office/drawing/2014/main" id="{9A8C4382-7A3E-45E0-974E-81CA19B7D31E}"/>
              </a:ext>
            </a:extLst>
          </p:cNvPr>
          <p:cNvGraphicFramePr>
            <a:graphicFrameLocks noGrp="1"/>
          </p:cNvGraphicFramePr>
          <p:nvPr>
            <p:ph sz="quarter" idx="1"/>
            <p:extLst>
              <p:ext uri="{D42A27DB-BD31-4B8C-83A1-F6EECF244321}">
                <p14:modId xmlns:p14="http://schemas.microsoft.com/office/powerpoint/2010/main" val="2807643147"/>
              </p:ext>
            </p:extLst>
          </p:nvPr>
        </p:nvGraphicFramePr>
        <p:xfrm>
          <a:off x="611560" y="951796"/>
          <a:ext cx="7467600" cy="5471999"/>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1986027126"/>
                    </a:ext>
                  </a:extLst>
                </a:gridCol>
                <a:gridCol w="1866900">
                  <a:extLst>
                    <a:ext uri="{9D8B030D-6E8A-4147-A177-3AD203B41FA5}">
                      <a16:colId xmlns:a16="http://schemas.microsoft.com/office/drawing/2014/main" val="352111059"/>
                    </a:ext>
                  </a:extLst>
                </a:gridCol>
                <a:gridCol w="1866900">
                  <a:extLst>
                    <a:ext uri="{9D8B030D-6E8A-4147-A177-3AD203B41FA5}">
                      <a16:colId xmlns:a16="http://schemas.microsoft.com/office/drawing/2014/main" val="2802886133"/>
                    </a:ext>
                  </a:extLst>
                </a:gridCol>
                <a:gridCol w="1866900">
                  <a:extLst>
                    <a:ext uri="{9D8B030D-6E8A-4147-A177-3AD203B41FA5}">
                      <a16:colId xmlns:a16="http://schemas.microsoft.com/office/drawing/2014/main" val="166543893"/>
                    </a:ext>
                  </a:extLst>
                </a:gridCol>
              </a:tblGrid>
              <a:tr h="736119">
                <a:tc>
                  <a:txBody>
                    <a:bodyPr/>
                    <a:lstStyle/>
                    <a:p>
                      <a:pPr algn="ctr"/>
                      <a:r>
                        <a:rPr lang="el-GR" dirty="0"/>
                        <a:t>ΣΤΟΙΧΕΙΟ</a:t>
                      </a:r>
                    </a:p>
                  </a:txBody>
                  <a:tcPr anchor="ctr"/>
                </a:tc>
                <a:tc>
                  <a:txBody>
                    <a:bodyPr/>
                    <a:lstStyle/>
                    <a:p>
                      <a:pPr algn="ctr"/>
                      <a:r>
                        <a:rPr lang="el-GR" dirty="0"/>
                        <a:t>ΤΥΠΟΣ</a:t>
                      </a:r>
                    </a:p>
                  </a:txBody>
                  <a:tcPr anchor="ctr"/>
                </a:tc>
                <a:tc>
                  <a:txBody>
                    <a:bodyPr/>
                    <a:lstStyle/>
                    <a:p>
                      <a:pPr algn="ctr"/>
                      <a:r>
                        <a:rPr lang="el-GR" dirty="0"/>
                        <a:t>ΣΥΝΑΙΣΘΗΜΑ</a:t>
                      </a:r>
                    </a:p>
                  </a:txBody>
                  <a:tcPr anchor="ctr"/>
                </a:tc>
                <a:tc>
                  <a:txBody>
                    <a:bodyPr/>
                    <a:lstStyle/>
                    <a:p>
                      <a:pPr algn="ctr"/>
                      <a:r>
                        <a:rPr lang="el-GR" dirty="0"/>
                        <a:t>ΕΚΦΡΑΣΗ</a:t>
                      </a:r>
                    </a:p>
                  </a:txBody>
                  <a:tcPr anchor="ctr"/>
                </a:tc>
                <a:extLst>
                  <a:ext uri="{0D108BD9-81ED-4DB2-BD59-A6C34878D82A}">
                    <a16:rowId xmlns:a16="http://schemas.microsoft.com/office/drawing/2014/main" val="2014624460"/>
                  </a:ext>
                </a:extLst>
              </a:tr>
              <a:tr h="1029535">
                <a:tc>
                  <a:txBody>
                    <a:bodyPr/>
                    <a:lstStyle/>
                    <a:p>
                      <a:pPr algn="ctr"/>
                      <a:r>
                        <a:rPr lang="el-GR" dirty="0"/>
                        <a:t>ΑΙΜΑ</a:t>
                      </a:r>
                    </a:p>
                  </a:txBody>
                  <a:tcPr anchor="ctr"/>
                </a:tc>
                <a:tc>
                  <a:txBody>
                    <a:bodyPr/>
                    <a:lstStyle/>
                    <a:p>
                      <a:pPr algn="ctr"/>
                      <a:r>
                        <a:rPr lang="el-GR" dirty="0"/>
                        <a:t>ΑΙΜΑΤΩΔΗΣ</a:t>
                      </a:r>
                    </a:p>
                  </a:txBody>
                  <a:tcPr anchor="ctr"/>
                </a:tc>
                <a:tc>
                  <a:txBody>
                    <a:bodyPr/>
                    <a:lstStyle/>
                    <a:p>
                      <a:pPr algn="ctr"/>
                      <a:r>
                        <a:rPr lang="el-GR" dirty="0"/>
                        <a:t>ΧΑΡΑ</a:t>
                      </a:r>
                    </a:p>
                  </a:txBody>
                  <a:tcPr anchor="ctr"/>
                </a:tc>
                <a:tc>
                  <a:txBody>
                    <a:bodyPr/>
                    <a:lstStyle/>
                    <a:p>
                      <a:pPr algn="ctr"/>
                      <a:r>
                        <a:rPr lang="el-GR" dirty="0"/>
                        <a:t>ΖΩΝΤΑΝΙΑ ΕΝΘΟΥΣΙΑΣΜΟΣ ΧΑΡΑ ΑΙΣΙΟΔΟΞΙΑ</a:t>
                      </a:r>
                    </a:p>
                  </a:txBody>
                  <a:tcPr anchor="ctr"/>
                </a:tc>
                <a:extLst>
                  <a:ext uri="{0D108BD9-81ED-4DB2-BD59-A6C34878D82A}">
                    <a16:rowId xmlns:a16="http://schemas.microsoft.com/office/drawing/2014/main" val="650982139"/>
                  </a:ext>
                </a:extLst>
              </a:tr>
              <a:tr h="1338405">
                <a:tc>
                  <a:txBody>
                    <a:bodyPr/>
                    <a:lstStyle/>
                    <a:p>
                      <a:pPr algn="ctr"/>
                      <a:r>
                        <a:rPr lang="el-GR" dirty="0"/>
                        <a:t>ΜΑΥΡΗ ΧΟΛΗ</a:t>
                      </a:r>
                    </a:p>
                  </a:txBody>
                  <a:tcPr anchor="ctr"/>
                </a:tc>
                <a:tc>
                  <a:txBody>
                    <a:bodyPr/>
                    <a:lstStyle/>
                    <a:p>
                      <a:pPr algn="ctr"/>
                      <a:r>
                        <a:rPr lang="el-GR" dirty="0"/>
                        <a:t>ΜΕΛΑΧΓΟΛΙΚΟΣ</a:t>
                      </a:r>
                    </a:p>
                  </a:txBody>
                  <a:tcPr anchor="ctr"/>
                </a:tc>
                <a:tc>
                  <a:txBody>
                    <a:bodyPr/>
                    <a:lstStyle/>
                    <a:p>
                      <a:pPr algn="ctr"/>
                      <a:r>
                        <a:rPr lang="el-GR" dirty="0"/>
                        <a:t>ΘΛΙΨΗ</a:t>
                      </a:r>
                    </a:p>
                  </a:txBody>
                  <a:tcPr anchor="ctr"/>
                </a:tc>
                <a:tc>
                  <a:txBody>
                    <a:bodyPr/>
                    <a:lstStyle/>
                    <a:p>
                      <a:pPr algn="ctr"/>
                      <a:r>
                        <a:rPr lang="el-GR" dirty="0"/>
                        <a:t>ΜΕΛΑΓΧΟΛΙΑ ΤΕΛΕΙΟΜΑΝΙΑ ΕΥΣΥΝΕΙΔΗΤΟΣ</a:t>
                      </a:r>
                    </a:p>
                    <a:p>
                      <a:pPr algn="ctr"/>
                      <a:r>
                        <a:rPr lang="el-GR" dirty="0"/>
                        <a:t>ΕΥΑΙΣΘΗΤΟΣ</a:t>
                      </a:r>
                    </a:p>
                  </a:txBody>
                  <a:tcPr anchor="ctr"/>
                </a:tc>
                <a:extLst>
                  <a:ext uri="{0D108BD9-81ED-4DB2-BD59-A6C34878D82A}">
                    <a16:rowId xmlns:a16="http://schemas.microsoft.com/office/drawing/2014/main" val="3401639599"/>
                  </a:ext>
                </a:extLst>
              </a:tr>
              <a:tr h="1338405">
                <a:tc>
                  <a:txBody>
                    <a:bodyPr/>
                    <a:lstStyle/>
                    <a:p>
                      <a:pPr algn="ctr"/>
                      <a:r>
                        <a:rPr lang="el-GR" dirty="0"/>
                        <a:t>ΚΙΤΡΙΝΗ ΧΟΛΗ</a:t>
                      </a:r>
                    </a:p>
                  </a:txBody>
                  <a:tcPr anchor="ctr"/>
                </a:tc>
                <a:tc>
                  <a:txBody>
                    <a:bodyPr/>
                    <a:lstStyle/>
                    <a:p>
                      <a:pPr algn="ctr"/>
                      <a:r>
                        <a:rPr lang="el-GR" dirty="0"/>
                        <a:t>ΧΟΛΕΡΙΚΟΣ</a:t>
                      </a:r>
                    </a:p>
                  </a:txBody>
                  <a:tcPr anchor="ctr"/>
                </a:tc>
                <a:tc>
                  <a:txBody>
                    <a:bodyPr/>
                    <a:lstStyle/>
                    <a:p>
                      <a:pPr algn="ctr"/>
                      <a:r>
                        <a:rPr lang="el-GR" dirty="0"/>
                        <a:t>ΘΥΜΟΣ</a:t>
                      </a:r>
                    </a:p>
                  </a:txBody>
                  <a:tcPr anchor="ctr"/>
                </a:tc>
                <a:tc>
                  <a:txBody>
                    <a:bodyPr/>
                    <a:lstStyle/>
                    <a:p>
                      <a:pPr algn="ctr"/>
                      <a:r>
                        <a:rPr lang="el-GR" dirty="0"/>
                        <a:t>ΦΙΛΟΔΟΞΟΣ ΕΥΕΞΑΠΤΟΣ ΜΑΧΗΤΙΚΟΣ</a:t>
                      </a:r>
                    </a:p>
                    <a:p>
                      <a:pPr algn="ctr"/>
                      <a:r>
                        <a:rPr lang="el-GR" dirty="0"/>
                        <a:t>ΨΥΧΡΟΣ</a:t>
                      </a:r>
                    </a:p>
                  </a:txBody>
                  <a:tcPr anchor="ctr"/>
                </a:tc>
                <a:extLst>
                  <a:ext uri="{0D108BD9-81ED-4DB2-BD59-A6C34878D82A}">
                    <a16:rowId xmlns:a16="http://schemas.microsoft.com/office/drawing/2014/main" val="3483987596"/>
                  </a:ext>
                </a:extLst>
              </a:tr>
              <a:tr h="1029535">
                <a:tc>
                  <a:txBody>
                    <a:bodyPr/>
                    <a:lstStyle/>
                    <a:p>
                      <a:pPr algn="ctr"/>
                      <a:r>
                        <a:rPr lang="el-GR" dirty="0"/>
                        <a:t>ΦΛΕΓΜΑ</a:t>
                      </a:r>
                    </a:p>
                  </a:txBody>
                  <a:tcPr anchor="ctr"/>
                </a:tc>
                <a:tc>
                  <a:txBody>
                    <a:bodyPr/>
                    <a:lstStyle/>
                    <a:p>
                      <a:pPr algn="ctr"/>
                      <a:r>
                        <a:rPr lang="el-GR" dirty="0"/>
                        <a:t>ΦΛΕΓΜΑΤΙΚΟΣ</a:t>
                      </a:r>
                    </a:p>
                  </a:txBody>
                  <a:tcPr anchor="ctr"/>
                </a:tc>
                <a:tc>
                  <a:txBody>
                    <a:bodyPr/>
                    <a:lstStyle/>
                    <a:p>
                      <a:pPr algn="ctr"/>
                      <a:r>
                        <a:rPr lang="el-GR" dirty="0"/>
                        <a:t>ΗΡΕΜΙΑ</a:t>
                      </a:r>
                    </a:p>
                  </a:txBody>
                  <a:tcPr anchor="ctr"/>
                </a:tc>
                <a:tc>
                  <a:txBody>
                    <a:bodyPr/>
                    <a:lstStyle/>
                    <a:p>
                      <a:pPr algn="ctr"/>
                      <a:r>
                        <a:rPr lang="el-GR" dirty="0"/>
                        <a:t>ΨΥΧΡΑΙΜΟΣ</a:t>
                      </a:r>
                    </a:p>
                    <a:p>
                      <a:pPr algn="ctr"/>
                      <a:r>
                        <a:rPr lang="el-GR" dirty="0"/>
                        <a:t>ΛΟΓΙΚΟΣ</a:t>
                      </a:r>
                    </a:p>
                    <a:p>
                      <a:pPr algn="ctr"/>
                      <a:r>
                        <a:rPr lang="el-GR" dirty="0"/>
                        <a:t>ΑΡΓΟΣ</a:t>
                      </a:r>
                    </a:p>
                  </a:txBody>
                  <a:tcPr anchor="ctr"/>
                </a:tc>
                <a:extLst>
                  <a:ext uri="{0D108BD9-81ED-4DB2-BD59-A6C34878D82A}">
                    <a16:rowId xmlns:a16="http://schemas.microsoft.com/office/drawing/2014/main" val="918023907"/>
                  </a:ext>
                </a:extLst>
              </a:tr>
            </a:tbl>
          </a:graphicData>
        </a:graphic>
      </p:graphicFrame>
    </p:spTree>
    <p:extLst>
      <p:ext uri="{BB962C8B-B14F-4D97-AF65-F5344CB8AC3E}">
        <p14:creationId xmlns:p14="http://schemas.microsoft.com/office/powerpoint/2010/main" val="29514768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0"/>
            <a:ext cx="7467600" cy="580926"/>
          </a:xfrm>
        </p:spPr>
        <p:txBody>
          <a:bodyPr/>
          <a:lstStyle/>
          <a:p>
            <a:pPr algn="ctr"/>
            <a:r>
              <a:rPr lang="el-GR" dirty="0" err="1"/>
              <a:t>Κλαυδιοσ</a:t>
            </a:r>
            <a:r>
              <a:rPr lang="el-GR" dirty="0"/>
              <a:t> </a:t>
            </a:r>
            <a:r>
              <a:rPr lang="el-GR" dirty="0" err="1"/>
              <a:t>γαληνοσ</a:t>
            </a:r>
            <a:r>
              <a:rPr lang="el-GR" dirty="0"/>
              <a:t> (129-199 </a:t>
            </a:r>
            <a:r>
              <a:rPr lang="el-GR" dirty="0" err="1"/>
              <a:t>μ.χ</a:t>
            </a:r>
            <a:r>
              <a:rPr lang="el-GR" dirty="0"/>
              <a:t>)</a:t>
            </a:r>
          </a:p>
        </p:txBody>
      </p:sp>
      <p:sp>
        <p:nvSpPr>
          <p:cNvPr id="3" name="2 - Θέση περιεχομένου"/>
          <p:cNvSpPr>
            <a:spLocks noGrp="1"/>
          </p:cNvSpPr>
          <p:nvPr>
            <p:ph sz="quarter" idx="1"/>
          </p:nvPr>
        </p:nvSpPr>
        <p:spPr>
          <a:xfrm>
            <a:off x="467544" y="620688"/>
            <a:ext cx="4752528" cy="3600400"/>
          </a:xfrm>
        </p:spPr>
        <p:txBody>
          <a:bodyPr>
            <a:noAutofit/>
          </a:bodyPr>
          <a:lstStyle/>
          <a:p>
            <a:pPr algn="just">
              <a:buFont typeface="Wingdings" pitchFamily="2" charset="2"/>
              <a:buChar char="Ø"/>
            </a:pPr>
            <a:r>
              <a:rPr lang="el-GR" sz="1700" dirty="0"/>
              <a:t>Γεννήθηκε στην Πέργαμο το 129 </a:t>
            </a:r>
            <a:r>
              <a:rPr lang="el-GR" sz="1700" dirty="0" err="1"/>
              <a:t>μ.χ</a:t>
            </a:r>
            <a:r>
              <a:rPr lang="el-GR" sz="1700" dirty="0"/>
              <a:t>. και ήταν ο σημαντικότερος ιατρός μετά τον Ιπποκράτη.</a:t>
            </a:r>
          </a:p>
          <a:p>
            <a:pPr algn="just">
              <a:buFont typeface="Wingdings" pitchFamily="2" charset="2"/>
              <a:buChar char="Ø"/>
            </a:pPr>
            <a:r>
              <a:rPr lang="el-GR" sz="1700" dirty="0"/>
              <a:t>Οι τέσσερις χυμοί του Ιπποκράτη αντιστοιχούν</a:t>
            </a:r>
            <a:r>
              <a:rPr lang="en-US" sz="1700" dirty="0"/>
              <a:t> </a:t>
            </a:r>
            <a:r>
              <a:rPr lang="el-GR" sz="1700" dirty="0"/>
              <a:t>όπως υποστήριζε σε 4 χαρακτηριστικούς ανθρώπινους τύπους: στον αιματώδη τύπο (το αίμα), στον φλεγματικό τύπο (το φλέγμα), στον χολερικό τύπο (η κίτρινη χολή) και στον μελαγχολικό τύπο (η μαύρη χολή) που, κατά την άποψή του, προδιαθέτει στην ανάπτυξη καρκίνου</a:t>
            </a:r>
          </a:p>
          <a:p>
            <a:pPr algn="just">
              <a:buFont typeface="Wingdings" pitchFamily="2" charset="2"/>
              <a:buChar char="Ø"/>
            </a:pPr>
            <a:r>
              <a:rPr lang="el-GR" sz="1700" dirty="0"/>
              <a:t>Οι εμπεριστατωμένες μελέτες του αναφέρονται στην ανατομική, τη φυσιολογία, τη χειρουργική, την οφθαλμολογία, τη μαιευτική, την παθολογία, τη θεραπευτική, την υγιεινή, την οδοντιατρική και τη φαρμακολογία.</a:t>
            </a:r>
          </a:p>
        </p:txBody>
      </p:sp>
      <p:sp>
        <p:nvSpPr>
          <p:cNvPr id="4" name="3 - Θέση περιεχομένου"/>
          <p:cNvSpPr>
            <a:spLocks noGrp="1"/>
          </p:cNvSpPr>
          <p:nvPr>
            <p:ph sz="quarter" idx="2"/>
          </p:nvPr>
        </p:nvSpPr>
        <p:spPr>
          <a:xfrm>
            <a:off x="467544" y="4725144"/>
            <a:ext cx="7488832" cy="2276872"/>
          </a:xfrm>
        </p:spPr>
        <p:txBody>
          <a:bodyPr>
            <a:noAutofit/>
          </a:bodyPr>
          <a:lstStyle/>
          <a:p>
            <a:pPr algn="just">
              <a:buFont typeface="Wingdings" pitchFamily="2" charset="2"/>
              <a:buChar char="Ø"/>
            </a:pPr>
            <a:r>
              <a:rPr lang="el-GR" sz="1700" dirty="0"/>
              <a:t>Ταξίδεψε και δίδαξε σε όλη τη Ρωμαϊκή Αυτοκρατορία, ώσπου εγκαταστάθηκε στη Ρώμη κι έγινε ο ιδιωτικός ιατρός του Μάρκου Αυρηλίου.</a:t>
            </a:r>
          </a:p>
          <a:p>
            <a:pPr algn="just">
              <a:buFont typeface="Wingdings" pitchFamily="2" charset="2"/>
              <a:buChar char="Ø"/>
            </a:pPr>
            <a:r>
              <a:rPr lang="el-GR" sz="1700" dirty="0"/>
              <a:t>Παρασκεύαζε φάρμακα για διάφορες παθήσεις τα οποία είναι γνωστά ως </a:t>
            </a:r>
            <a:r>
              <a:rPr lang="en-US" sz="1700" dirty="0"/>
              <a:t>“</a:t>
            </a:r>
            <a:r>
              <a:rPr lang="el-GR" sz="1700" dirty="0" err="1"/>
              <a:t>Γαληνικά</a:t>
            </a:r>
            <a:r>
              <a:rPr lang="el-GR" sz="1700" dirty="0"/>
              <a:t> </a:t>
            </a:r>
            <a:r>
              <a:rPr lang="el-GR" sz="1700" dirty="0" err="1"/>
              <a:t>φάραμακα</a:t>
            </a:r>
            <a:r>
              <a:rPr lang="en-US" sz="1700" dirty="0"/>
              <a:t>”.</a:t>
            </a:r>
            <a:endParaRPr lang="el-GR" sz="1700" dirty="0"/>
          </a:p>
          <a:p>
            <a:pPr algn="just">
              <a:buFont typeface="Wingdings" pitchFamily="2" charset="2"/>
              <a:buChar char="Ø"/>
            </a:pPr>
            <a:r>
              <a:rPr lang="el-GR" sz="1700" dirty="0"/>
              <a:t>Επηρέασε τόσο πολύ την ιατρική επιστήμη της εποχής που</a:t>
            </a:r>
            <a:r>
              <a:rPr lang="en-US" sz="1700" dirty="0"/>
              <a:t> </a:t>
            </a:r>
            <a:r>
              <a:rPr lang="el-GR" sz="1700" dirty="0"/>
              <a:t>η άσκηση της ιατρικής βασιζόταν στη διδασκαλία του μέχρι τον 16</a:t>
            </a:r>
            <a:r>
              <a:rPr lang="el-GR" sz="1700" baseline="30000" dirty="0"/>
              <a:t>ο</a:t>
            </a:r>
            <a:r>
              <a:rPr lang="el-GR" sz="1700" dirty="0"/>
              <a:t> αιώνα!</a:t>
            </a:r>
          </a:p>
        </p:txBody>
      </p:sp>
      <p:pic>
        <p:nvPicPr>
          <p:cNvPr id="5" name="4 - Εικόνα" descr="lifehub-afieromata-83.jpg"/>
          <p:cNvPicPr>
            <a:picLocks noChangeAspect="1"/>
          </p:cNvPicPr>
          <p:nvPr/>
        </p:nvPicPr>
        <p:blipFill>
          <a:blip r:embed="rId3" cstate="print"/>
          <a:stretch>
            <a:fillRect/>
          </a:stretch>
        </p:blipFill>
        <p:spPr>
          <a:xfrm>
            <a:off x="5364088" y="1412776"/>
            <a:ext cx="3246487" cy="2175837"/>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16632"/>
            <a:ext cx="7467600" cy="652934"/>
          </a:xfrm>
        </p:spPr>
        <p:txBody>
          <a:bodyPr/>
          <a:lstStyle/>
          <a:p>
            <a:pPr algn="ctr"/>
            <a:r>
              <a:rPr lang="el-GR" dirty="0" err="1"/>
              <a:t>Ασκληπιαδησ</a:t>
            </a:r>
            <a:r>
              <a:rPr lang="el-GR" dirty="0"/>
              <a:t> ο </a:t>
            </a:r>
            <a:r>
              <a:rPr lang="el-GR" dirty="0" err="1"/>
              <a:t>βιθυνοσ</a:t>
            </a:r>
            <a:r>
              <a:rPr lang="el-GR" dirty="0"/>
              <a:t> (124-40 </a:t>
            </a:r>
            <a:r>
              <a:rPr lang="el-GR" dirty="0" err="1"/>
              <a:t>π.χ</a:t>
            </a:r>
            <a:r>
              <a:rPr lang="el-GR" dirty="0"/>
              <a:t>)</a:t>
            </a:r>
          </a:p>
        </p:txBody>
      </p:sp>
      <p:sp>
        <p:nvSpPr>
          <p:cNvPr id="3" name="2 - Θέση περιεχομένου"/>
          <p:cNvSpPr>
            <a:spLocks noGrp="1"/>
          </p:cNvSpPr>
          <p:nvPr>
            <p:ph sz="quarter" idx="1"/>
          </p:nvPr>
        </p:nvSpPr>
        <p:spPr>
          <a:xfrm>
            <a:off x="539552" y="908720"/>
            <a:ext cx="4104456" cy="5184576"/>
          </a:xfrm>
        </p:spPr>
        <p:txBody>
          <a:bodyPr>
            <a:normAutofit fontScale="92500" lnSpcReduction="10000"/>
          </a:bodyPr>
          <a:lstStyle/>
          <a:p>
            <a:pPr algn="just">
              <a:buFont typeface="Wingdings" pitchFamily="2" charset="2"/>
              <a:buChar char="Ø"/>
            </a:pPr>
            <a:r>
              <a:rPr lang="el-GR" sz="2200" dirty="0"/>
              <a:t>Ήταν Έλληνας φυσιολόγος και ιατρός που καταγόταν από την  Βιθυνία της </a:t>
            </a:r>
            <a:r>
              <a:rPr lang="el-GR" sz="2200" dirty="0" err="1"/>
              <a:t>Μικράς</a:t>
            </a:r>
            <a:r>
              <a:rPr lang="el-GR" sz="2200" dirty="0"/>
              <a:t> Ασίας.</a:t>
            </a:r>
          </a:p>
          <a:p>
            <a:pPr algn="just">
              <a:buFont typeface="Wingdings" pitchFamily="2" charset="2"/>
              <a:buChar char="Ø"/>
            </a:pPr>
            <a:r>
              <a:rPr lang="el-GR" sz="2200" dirty="0"/>
              <a:t>Διαχώρισε τις ασθένειες σε χρόνιες και βραχείες.</a:t>
            </a:r>
          </a:p>
          <a:p>
            <a:pPr algn="just">
              <a:buFont typeface="Wingdings" pitchFamily="2" charset="2"/>
              <a:buChar char="Ø"/>
            </a:pPr>
            <a:r>
              <a:rPr lang="el-GR" sz="2200" dirty="0"/>
              <a:t>Ως πατέρας της μοριακής Ιατρικής υποστήριζε ότι οι ασθένειες οφείλονται στην αλλαγή της ροής, της θέσης και της μορφής των μορίων του σώματος του ανθρώπου.</a:t>
            </a:r>
          </a:p>
          <a:p>
            <a:pPr algn="just">
              <a:buFont typeface="Wingdings" pitchFamily="2" charset="2"/>
              <a:buChar char="Ø"/>
            </a:pPr>
            <a:r>
              <a:rPr lang="el-GR" sz="2200" dirty="0"/>
              <a:t>Για να αποκαταστήσει την υγεία των ασθενών χρησιμοποιούσε μεθόδους όπως η έκθεση στον ήλιο, η υγιεινή διατροφή, η σωματική άσκηση η υδροθεραπεία και η μάλαξη</a:t>
            </a:r>
            <a:r>
              <a:rPr lang="el-GR" sz="2000" dirty="0"/>
              <a:t>.</a:t>
            </a:r>
          </a:p>
        </p:txBody>
      </p:sp>
      <p:pic>
        <p:nvPicPr>
          <p:cNvPr id="5" name="4 - Θέση περιεχομένου" descr="f2-large.jpg"/>
          <p:cNvPicPr>
            <a:picLocks noGrp="1" noChangeAspect="1"/>
          </p:cNvPicPr>
          <p:nvPr>
            <p:ph sz="quarter" idx="2"/>
          </p:nvPr>
        </p:nvPicPr>
        <p:blipFill>
          <a:blip r:embed="rId2" cstate="print"/>
          <a:stretch>
            <a:fillRect/>
          </a:stretch>
        </p:blipFill>
        <p:spPr>
          <a:xfrm>
            <a:off x="5364088" y="1340768"/>
            <a:ext cx="3115539" cy="3977790"/>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580926"/>
          </a:xfrm>
        </p:spPr>
        <p:txBody>
          <a:bodyPr/>
          <a:lstStyle/>
          <a:p>
            <a:pPr algn="ctr"/>
            <a:r>
              <a:rPr lang="el-GR" dirty="0" err="1"/>
              <a:t>Διοσκουριδησ</a:t>
            </a:r>
            <a:r>
              <a:rPr lang="el-GR" dirty="0"/>
              <a:t> ο </a:t>
            </a:r>
            <a:r>
              <a:rPr lang="el-GR" dirty="0" err="1"/>
              <a:t>πεδανιοσ</a:t>
            </a:r>
            <a:r>
              <a:rPr lang="el-GR" dirty="0"/>
              <a:t> 10-90 </a:t>
            </a:r>
            <a:r>
              <a:rPr lang="el-GR" dirty="0" err="1"/>
              <a:t>μ.χ</a:t>
            </a:r>
            <a:endParaRPr lang="el-GR" dirty="0"/>
          </a:p>
        </p:txBody>
      </p:sp>
      <p:sp>
        <p:nvSpPr>
          <p:cNvPr id="3" name="2 - Θέση περιεχομένου"/>
          <p:cNvSpPr>
            <a:spLocks noGrp="1"/>
          </p:cNvSpPr>
          <p:nvPr>
            <p:ph sz="quarter" idx="1"/>
          </p:nvPr>
        </p:nvSpPr>
        <p:spPr>
          <a:xfrm>
            <a:off x="611560" y="2276872"/>
            <a:ext cx="4896544" cy="3600400"/>
          </a:xfrm>
        </p:spPr>
        <p:txBody>
          <a:bodyPr>
            <a:noAutofit/>
          </a:bodyPr>
          <a:lstStyle/>
          <a:p>
            <a:pPr algn="just">
              <a:buFont typeface="Wingdings" pitchFamily="2" charset="2"/>
              <a:buChar char="Ø"/>
            </a:pPr>
            <a:r>
              <a:rPr lang="el-GR" sz="2000" dirty="0"/>
              <a:t>Στο έργο του </a:t>
            </a:r>
            <a:r>
              <a:rPr lang="en-US" sz="2000" dirty="0"/>
              <a:t>“</a:t>
            </a:r>
            <a:r>
              <a:rPr lang="el-GR" sz="2000" dirty="0"/>
              <a:t>περί ύλης ιατρική</a:t>
            </a:r>
            <a:r>
              <a:rPr lang="en-US" sz="2000" dirty="0"/>
              <a:t>” </a:t>
            </a:r>
            <a:r>
              <a:rPr lang="el-GR" sz="2000" dirty="0"/>
              <a:t>περιέγραψε πάνω από 1000 ουσίες οι οποίες προέρχονται από φυτά. Ορισμένες από αυτές είναι γνωστές σήμερα ως αντιφλεγμονώδη και αντισηπτικά. Η επίδραση του έργου του εκτιμάται μέχρι την περίοδο της αναγέννησης θέτοντας τις βάσεις για την εξέλιξη της φαρμακολογικής επιστήμης, ενώ ο πλούτος των πληροφοριών που παρέχει μελετάται μέχρι και σήμερα.</a:t>
            </a:r>
          </a:p>
        </p:txBody>
      </p:sp>
      <p:sp>
        <p:nvSpPr>
          <p:cNvPr id="6" name="5 - Θέση περιεχομένου"/>
          <p:cNvSpPr>
            <a:spLocks noGrp="1"/>
          </p:cNvSpPr>
          <p:nvPr>
            <p:ph sz="quarter" idx="2"/>
          </p:nvPr>
        </p:nvSpPr>
        <p:spPr>
          <a:xfrm>
            <a:off x="611560" y="836712"/>
            <a:ext cx="7524328" cy="1656184"/>
          </a:xfrm>
        </p:spPr>
        <p:txBody>
          <a:bodyPr>
            <a:normAutofit lnSpcReduction="10000"/>
          </a:bodyPr>
          <a:lstStyle/>
          <a:p>
            <a:pPr lvl="0" algn="just">
              <a:buClr>
                <a:srgbClr val="FE8637"/>
              </a:buClr>
              <a:buFont typeface="Wingdings" pitchFamily="2" charset="2"/>
              <a:buChar char="Ø"/>
            </a:pPr>
            <a:r>
              <a:rPr lang="el-GR" sz="2000" dirty="0">
                <a:solidFill>
                  <a:prstClr val="black"/>
                </a:solidFill>
              </a:rPr>
              <a:t>Γεννήθηκε στην πόλη </a:t>
            </a:r>
            <a:r>
              <a:rPr lang="el-GR" sz="2000" dirty="0" err="1">
                <a:solidFill>
                  <a:prstClr val="black"/>
                </a:solidFill>
              </a:rPr>
              <a:t>Ανάζαρβο</a:t>
            </a:r>
            <a:r>
              <a:rPr lang="el-GR" sz="2000" dirty="0">
                <a:solidFill>
                  <a:prstClr val="black"/>
                </a:solidFill>
              </a:rPr>
              <a:t> της Κιλικίας (βόρεια Τουρκία) και θεωρείται ο σπουδαιότερος </a:t>
            </a:r>
            <a:r>
              <a:rPr lang="el-GR" sz="2000" dirty="0" err="1">
                <a:solidFill>
                  <a:prstClr val="black"/>
                </a:solidFill>
              </a:rPr>
              <a:t>φαρμακολόγος</a:t>
            </a:r>
            <a:r>
              <a:rPr lang="el-GR" sz="2000" dirty="0">
                <a:solidFill>
                  <a:prstClr val="black"/>
                </a:solidFill>
              </a:rPr>
              <a:t> της αρχαιότητας. </a:t>
            </a:r>
          </a:p>
          <a:p>
            <a:pPr lvl="0" algn="just">
              <a:buClr>
                <a:srgbClr val="FE8637"/>
              </a:buClr>
              <a:buFont typeface="Wingdings" pitchFamily="2" charset="2"/>
              <a:buChar char="Ø"/>
            </a:pPr>
            <a:r>
              <a:rPr lang="el-GR" sz="2000" dirty="0">
                <a:solidFill>
                  <a:prstClr val="black"/>
                </a:solidFill>
              </a:rPr>
              <a:t>Υπηρέτησε ως ιατρός στο Ρωμαϊκό στρατό και είχε από πολύ μικρός ιδιαίτερη κλίση στην μελέτη των φαρμακολογικών ιδιοτήτων των φυτών και των βοτάνων.</a:t>
            </a:r>
          </a:p>
          <a:p>
            <a:endParaRPr lang="el-GR" dirty="0"/>
          </a:p>
        </p:txBody>
      </p:sp>
      <p:pic>
        <p:nvPicPr>
          <p:cNvPr id="7" name="6 - Εικόνα" descr="Pedianus_Dioskuri.jpg"/>
          <p:cNvPicPr>
            <a:picLocks noChangeAspect="1"/>
          </p:cNvPicPr>
          <p:nvPr/>
        </p:nvPicPr>
        <p:blipFill>
          <a:blip r:embed="rId3" cstate="print"/>
          <a:stretch>
            <a:fillRect/>
          </a:stretch>
        </p:blipFill>
        <p:spPr>
          <a:xfrm>
            <a:off x="6156176" y="2420888"/>
            <a:ext cx="2087259" cy="288032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580926"/>
          </a:xfrm>
        </p:spPr>
        <p:txBody>
          <a:bodyPr/>
          <a:lstStyle/>
          <a:p>
            <a:pPr algn="ctr"/>
            <a:r>
              <a:rPr lang="el-GR" dirty="0" err="1"/>
              <a:t>Πυθαγορασ</a:t>
            </a:r>
            <a:r>
              <a:rPr lang="el-GR" dirty="0"/>
              <a:t> ο </a:t>
            </a:r>
            <a:r>
              <a:rPr lang="el-GR" dirty="0" err="1"/>
              <a:t>σαμιοσ</a:t>
            </a:r>
            <a:r>
              <a:rPr lang="el-GR" dirty="0"/>
              <a:t> (580-496 </a:t>
            </a:r>
            <a:r>
              <a:rPr lang="el-GR" dirty="0" err="1"/>
              <a:t>π.χ</a:t>
            </a:r>
            <a:r>
              <a:rPr lang="el-GR" dirty="0"/>
              <a:t>)</a:t>
            </a:r>
          </a:p>
        </p:txBody>
      </p:sp>
      <p:sp>
        <p:nvSpPr>
          <p:cNvPr id="3" name="2 - Θέση περιεχομένου"/>
          <p:cNvSpPr>
            <a:spLocks noGrp="1"/>
          </p:cNvSpPr>
          <p:nvPr>
            <p:ph sz="quarter" idx="1"/>
          </p:nvPr>
        </p:nvSpPr>
        <p:spPr>
          <a:xfrm>
            <a:off x="611560" y="2780928"/>
            <a:ext cx="4608512" cy="3915816"/>
          </a:xfrm>
        </p:spPr>
        <p:txBody>
          <a:bodyPr>
            <a:normAutofit fontScale="92500" lnSpcReduction="20000"/>
          </a:bodyPr>
          <a:lstStyle/>
          <a:p>
            <a:pPr algn="just">
              <a:buFont typeface="Wingdings" pitchFamily="2" charset="2"/>
              <a:buChar char="Ø"/>
            </a:pPr>
            <a:r>
              <a:rPr lang="el-GR" sz="2000" dirty="0"/>
              <a:t>Πίστευε ότι για να διατηρείται η υγεία θα πρέπει να υπάρχει ακριβής μίξη μέσα στο σώμα των δυνάμεων του ξηρού, του υγρού, του κρύου, του γλυκού, του πικρού, του ξινού και του αλμυρού. Η αρρώστια προκαλείται από επικράτηση του ενός. Η θεραπεία επιτυγχάνεται με την αποκατάσταση της διαταραχθείσας ισορροπίας με τη μέθοδο της αντίθετης από την πλεονάζουσα δύναμη.</a:t>
            </a:r>
          </a:p>
          <a:p>
            <a:pPr algn="just">
              <a:buFont typeface="Wingdings" pitchFamily="2" charset="2"/>
              <a:buChar char="Ø"/>
            </a:pPr>
            <a:r>
              <a:rPr lang="el-GR" sz="2000" dirty="0"/>
              <a:t>Επίσης διατύπωσε θεωρίες για τη μουσική και την ακουστική και παρηγορούσε τους ψυχικά αρρώστους με μουσική.</a:t>
            </a:r>
          </a:p>
        </p:txBody>
      </p:sp>
      <p:sp>
        <p:nvSpPr>
          <p:cNvPr id="4" name="3 - Θέση περιεχομένου"/>
          <p:cNvSpPr>
            <a:spLocks noGrp="1"/>
          </p:cNvSpPr>
          <p:nvPr>
            <p:ph sz="quarter" idx="2"/>
          </p:nvPr>
        </p:nvSpPr>
        <p:spPr>
          <a:xfrm>
            <a:off x="611560" y="908720"/>
            <a:ext cx="7776864" cy="1944216"/>
          </a:xfrm>
        </p:spPr>
        <p:txBody>
          <a:bodyPr>
            <a:normAutofit fontScale="92500" lnSpcReduction="20000"/>
          </a:bodyPr>
          <a:lstStyle/>
          <a:p>
            <a:pPr lvl="0" algn="just">
              <a:buClr>
                <a:srgbClr val="FE8637"/>
              </a:buClr>
              <a:buFont typeface="Wingdings" pitchFamily="2" charset="2"/>
              <a:buChar char="Ø"/>
            </a:pPr>
            <a:r>
              <a:rPr lang="el-GR" sz="2100" dirty="0">
                <a:solidFill>
                  <a:prstClr val="black"/>
                </a:solidFill>
              </a:rPr>
              <a:t>Ήταν σημαντικός Έλληνας φιλόσοφος, γεωμέτρης, μαθηματικός και θεωρητικός της μουσικής.</a:t>
            </a:r>
          </a:p>
          <a:p>
            <a:pPr lvl="0" algn="just">
              <a:buClr>
                <a:srgbClr val="FE8637"/>
              </a:buClr>
              <a:buFont typeface="Wingdings" pitchFamily="2" charset="2"/>
              <a:buChar char="Ø"/>
            </a:pPr>
            <a:r>
              <a:rPr lang="el-GR" sz="2100" dirty="0">
                <a:solidFill>
                  <a:prstClr val="black"/>
                </a:solidFill>
              </a:rPr>
              <a:t>Είναι παγκοσμίως γνωστός για το μαθηματικό του θεώρημα αλλά για πολλά χρόνια ασχολήθηκε με τη διατροφή και είναι ο πατέρας της χορτοφαγικής δίαιτας.</a:t>
            </a:r>
          </a:p>
          <a:p>
            <a:pPr lvl="0" algn="just">
              <a:buClr>
                <a:srgbClr val="FE8637"/>
              </a:buClr>
              <a:buFont typeface="Wingdings" pitchFamily="2" charset="2"/>
              <a:buChar char="Ø"/>
            </a:pPr>
            <a:r>
              <a:rPr lang="el-GR" sz="2100" dirty="0">
                <a:solidFill>
                  <a:prstClr val="black"/>
                </a:solidFill>
              </a:rPr>
              <a:t>Η δίαιτα που ακολουθούσε περιελάμβανε, φρούτα, λαχανικά, δημητριακά, ελάχιστα γαλακτοκομικά και καθόλου κρέας.</a:t>
            </a:r>
          </a:p>
          <a:p>
            <a:endParaRPr lang="el-GR" dirty="0"/>
          </a:p>
        </p:txBody>
      </p:sp>
      <p:pic>
        <p:nvPicPr>
          <p:cNvPr id="5" name="4 - Εικόνα" descr="pythagoras.jpg"/>
          <p:cNvPicPr>
            <a:picLocks noChangeAspect="1"/>
          </p:cNvPicPr>
          <p:nvPr/>
        </p:nvPicPr>
        <p:blipFill>
          <a:blip r:embed="rId2" cstate="print"/>
          <a:stretch>
            <a:fillRect/>
          </a:stretch>
        </p:blipFill>
        <p:spPr>
          <a:xfrm>
            <a:off x="5796136" y="2852936"/>
            <a:ext cx="2425452" cy="2894373"/>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εξοχή">
  <a:themeElements>
    <a:clrScheme name="Προεξοχή">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Προεξοχή">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570</TotalTime>
  <Words>1130</Words>
  <Application>Microsoft Office PowerPoint</Application>
  <PresentationFormat>Προβολή στην οθόνη (4:3)</PresentationFormat>
  <Paragraphs>83</Paragraphs>
  <Slides>10</Slides>
  <Notes>3</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10</vt:i4>
      </vt:variant>
    </vt:vector>
  </HeadingPairs>
  <TitlesOfParts>
    <vt:vector size="14" baseType="lpstr">
      <vt:lpstr>Calibri</vt:lpstr>
      <vt:lpstr>Wingdings</vt:lpstr>
      <vt:lpstr>Wingdings 2</vt:lpstr>
      <vt:lpstr>Προεξοχή</vt:lpstr>
      <vt:lpstr>Αρχαιοι ελληνεσ που τονισαν τη σημασια τησ διατροφησ και τησ ασκησησ</vt:lpstr>
      <vt:lpstr>Πλατων (427-347 π.χ)</vt:lpstr>
      <vt:lpstr>Αριστοτελησ (384-322 π.χ)</vt:lpstr>
      <vt:lpstr>Ιπποκρατησ (460-377 π.χ)</vt:lpstr>
      <vt:lpstr>Ιπποκρατικοι τυποι προσωπικοτητας</vt:lpstr>
      <vt:lpstr>Κλαυδιοσ γαληνοσ (129-199 μ.χ)</vt:lpstr>
      <vt:lpstr>Ασκληπιαδησ ο βιθυνοσ (124-40 π.χ)</vt:lpstr>
      <vt:lpstr>Διοσκουριδησ ο πεδανιοσ 10-90 μ.χ</vt:lpstr>
      <vt:lpstr>Πυθαγορασ ο σαμιοσ (580-496 π.χ)</vt:lpstr>
      <vt:lpstr>Θεοφραστοσ ο ερεσιοσ (372-287 π.χ)</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Αρχαιοι ελληνεσ που τονισαν τη σημασια τησ διατροφησ και τησ ασκησησ</dc:title>
  <dc:creator>Vaggelis</dc:creator>
  <cp:lastModifiedBy>User 1 Epal Peramatos</cp:lastModifiedBy>
  <cp:revision>40</cp:revision>
  <dcterms:created xsi:type="dcterms:W3CDTF">2018-09-02T17:14:51Z</dcterms:created>
  <dcterms:modified xsi:type="dcterms:W3CDTF">2021-02-24T07:24:05Z</dcterms:modified>
</cp:coreProperties>
</file>