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828" autoAdjust="0"/>
  </p:normalViewPr>
  <p:slideViewPr>
    <p:cSldViewPr>
      <p:cViewPr varScale="1">
        <p:scale>
          <a:sx n="98" d="100"/>
          <a:sy n="98" d="100"/>
        </p:scale>
        <p:origin x="-20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5C791-B0A8-4F0A-AF22-8AFEE0A0BDDB}" type="datetimeFigureOut">
              <a:rPr lang="el-GR" smtClean="0"/>
              <a:pPr/>
              <a:t>1/11/2018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C105EF-0D37-47B6-9B1A-6032C7DA327C}"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ECC105EF-0D37-47B6-9B1A-6032C7DA327C}" type="slidenum">
              <a:rPr lang="el-GR" smtClean="0"/>
              <a:pPr/>
              <a:t>6</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ECC105EF-0D37-47B6-9B1A-6032C7DA327C}" type="slidenum">
              <a:rPr lang="el-GR" smtClean="0"/>
              <a:pPr/>
              <a:t>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1/11/2018</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1/11/2018</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1/11/2018</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1/11/2018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1/11/2018</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1/11/2018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1/11/2018</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1/11/2018</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1/11/2018</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051720" y="1268760"/>
            <a:ext cx="6172200" cy="797474"/>
          </a:xfrm>
        </p:spPr>
        <p:txBody>
          <a:bodyPr>
            <a:noAutofit/>
          </a:bodyPr>
          <a:lstStyle/>
          <a:p>
            <a:pPr algn="ctr"/>
            <a:r>
              <a:rPr lang="el-GR" sz="4800" dirty="0" smtClean="0"/>
              <a:t>Τα </a:t>
            </a:r>
            <a:r>
              <a:rPr lang="el-GR" sz="4800" dirty="0" err="1" smtClean="0"/>
              <a:t>ασκληπιεια</a:t>
            </a:r>
            <a:endParaRPr lang="el-GR" sz="4800" dirty="0"/>
          </a:p>
        </p:txBody>
      </p:sp>
      <p:sp>
        <p:nvSpPr>
          <p:cNvPr id="3" name="2 - Υπότιτλος"/>
          <p:cNvSpPr>
            <a:spLocks noGrp="1"/>
          </p:cNvSpPr>
          <p:nvPr>
            <p:ph type="subTitle" idx="1"/>
          </p:nvPr>
        </p:nvSpPr>
        <p:spPr>
          <a:xfrm>
            <a:off x="1691680" y="2420888"/>
            <a:ext cx="6892280" cy="1371600"/>
          </a:xfrm>
        </p:spPr>
        <p:txBody>
          <a:bodyPr>
            <a:normAutofit/>
          </a:bodyPr>
          <a:lstStyle/>
          <a:p>
            <a:pPr algn="ctr"/>
            <a:r>
              <a:rPr lang="el-GR" sz="2400" dirty="0" smtClean="0"/>
              <a:t>ΙΑΜΑΤΙΚΑ ΝΕΡΑ ΚΑΙ ΘΕΡΑΠΕΙΕΣ ΣΤΗΝ ΑΡΧΑΙΟΤΗΤΑ</a:t>
            </a:r>
            <a:endParaRPr lang="el-G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0" y="692696"/>
            <a:ext cx="266800" cy="5256584"/>
          </a:xfrm>
        </p:spPr>
        <p:txBody>
          <a:bodyPr>
            <a:normAutofit/>
          </a:bodyPr>
          <a:lstStyle/>
          <a:p>
            <a:endParaRPr lang="el-GR" sz="1200" dirty="0"/>
          </a:p>
        </p:txBody>
      </p:sp>
      <p:sp>
        <p:nvSpPr>
          <p:cNvPr id="3" name="2 - Θέση περιεχομένου"/>
          <p:cNvSpPr>
            <a:spLocks noGrp="1"/>
          </p:cNvSpPr>
          <p:nvPr>
            <p:ph sz="quarter" idx="1"/>
          </p:nvPr>
        </p:nvSpPr>
        <p:spPr>
          <a:xfrm>
            <a:off x="611560" y="548680"/>
            <a:ext cx="7467600" cy="4873752"/>
          </a:xfrm>
        </p:spPr>
        <p:txBody>
          <a:bodyPr>
            <a:normAutofit/>
          </a:bodyPr>
          <a:lstStyle/>
          <a:p>
            <a:pPr algn="just">
              <a:buFont typeface="Wingdings" pitchFamily="2" charset="2"/>
              <a:buChar char="Ø"/>
            </a:pPr>
            <a:r>
              <a:rPr lang="el-GR" sz="2000" dirty="0" smtClean="0"/>
              <a:t>Οι θεραπευτικές ιδιότητες του νερού είναι γνωστές από τα αρχαία χρόνια. Ιαματικές πηγές ονομάζονται οι πηγές των οποίων τα νερά έχουν θεραπευτικές ιδιότητες. Τα ιαματικά νερά πηγάζουν από τα βάθη της γης και περνώντας μέσα από διάφορα πετρώματα εμπλουτίζονται με συστατικά στα οποία οφείλεται η θεραπευτική τους δράση.</a:t>
            </a:r>
          </a:p>
          <a:p>
            <a:pPr algn="just">
              <a:buFont typeface="Wingdings" pitchFamily="2" charset="2"/>
              <a:buChar char="Ø"/>
            </a:pPr>
            <a:r>
              <a:rPr lang="el-GR" sz="2000" dirty="0" smtClean="0"/>
              <a:t>Οι θεραπευτικές ιδιότητες των νερών αυτών ήταν γνωστές από τα αρχαία χρόνια. Ο Ηρόδοτος φέρεται να είναι ο πρώτος που παρατήρησε αυτή τους τη δράση ενώ στη συνέχεια ο Ιπποκράτης ασχολήθηκε συστηματικά με τη μελέτη τους και κατέγραψε τις ασθένειες στις οποίες είχαν ευεργετική επίδραση.</a:t>
            </a:r>
          </a:p>
          <a:p>
            <a:pPr algn="just">
              <a:buFont typeface="Wingdings" pitchFamily="2" charset="2"/>
              <a:buChar char="Ø"/>
            </a:pPr>
            <a:r>
              <a:rPr lang="el-GR" sz="2000" dirty="0" smtClean="0"/>
              <a:t>Μερικές από τις ασθένειες στις οποίες οι ιαματικές πηγές έχουν θεραπευτική δράση είναι οι ρευματικές, δερματικές, αναπνευστικές παθήσεις, η υπέρταση κτλ.</a:t>
            </a:r>
            <a:endParaRPr lang="el-G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0" y="764704"/>
            <a:ext cx="266800" cy="5544616"/>
          </a:xfrm>
        </p:spPr>
        <p:txBody>
          <a:bodyPr>
            <a:normAutofit/>
          </a:bodyPr>
          <a:lstStyle/>
          <a:p>
            <a:endParaRPr lang="el-GR" sz="1400" dirty="0"/>
          </a:p>
        </p:txBody>
      </p:sp>
      <p:sp>
        <p:nvSpPr>
          <p:cNvPr id="3" name="2 - Θέση περιεχομένου"/>
          <p:cNvSpPr>
            <a:spLocks noGrp="1"/>
          </p:cNvSpPr>
          <p:nvPr>
            <p:ph sz="quarter" idx="1"/>
          </p:nvPr>
        </p:nvSpPr>
        <p:spPr>
          <a:xfrm>
            <a:off x="539552" y="260648"/>
            <a:ext cx="7467600" cy="3528392"/>
          </a:xfrm>
        </p:spPr>
        <p:txBody>
          <a:bodyPr>
            <a:normAutofit/>
          </a:bodyPr>
          <a:lstStyle/>
          <a:p>
            <a:pPr algn="just">
              <a:buFont typeface="Wingdings" pitchFamily="2" charset="2"/>
              <a:buChar char="Ø"/>
            </a:pPr>
            <a:r>
              <a:rPr lang="el-GR" sz="2000" dirty="0" smtClean="0"/>
              <a:t>Τον 5</a:t>
            </a:r>
            <a:r>
              <a:rPr lang="el-GR" sz="2000" baseline="30000" dirty="0" smtClean="0"/>
              <a:t>ο</a:t>
            </a:r>
            <a:r>
              <a:rPr lang="el-GR" sz="2000" dirty="0" smtClean="0"/>
              <a:t> αιώνα </a:t>
            </a:r>
            <a:r>
              <a:rPr lang="el-GR" sz="2000" dirty="0" err="1" smtClean="0"/>
              <a:t>π.χ</a:t>
            </a:r>
            <a:r>
              <a:rPr lang="el-GR" sz="2000" dirty="0" smtClean="0"/>
              <a:t> ιδρύονται τα Ασκληπιεία που κτίζονται κοντά σε ιαματικές πηγές και χρησιμοποιούν το νερό για θεραπευτικούς σκοπούς. Ήταν ιερά και τόποι λατρείας του ιερού ιατρού και θεραπευτή Ασκληπιού, χτισμένα σε τοποθεσίες ιδιαίτερου φυσικού κάλλους και με καλό κλίμα. </a:t>
            </a:r>
          </a:p>
          <a:p>
            <a:pPr algn="just">
              <a:buFont typeface="Wingdings" pitchFamily="2" charset="2"/>
              <a:buChar char="Ø"/>
            </a:pPr>
            <a:r>
              <a:rPr lang="el-GR" sz="2000" dirty="0" smtClean="0"/>
              <a:t>Οι θεραπείες που προσέφεραν ήταν ένας συνδυασμός ιατρικών πράξεων, δίαιτας, προσευχής, και ψυχολογικής ανάτασης. Ήταν τα πρώτα κέντρα υγείας της ανθρωπότητας. Υπήρχαν πολυάριθμα Ασκληπιεία σε όλη την Ελλάδα τα πιο φημισμένα όμως ήταν Επίδαυρο, την Κω και την Πέργαμο.</a:t>
            </a:r>
          </a:p>
          <a:p>
            <a:pPr algn="just">
              <a:buFont typeface="Wingdings" pitchFamily="2" charset="2"/>
              <a:buChar char="Ø"/>
            </a:pPr>
            <a:endParaRPr lang="el-GR" sz="2000" dirty="0"/>
          </a:p>
        </p:txBody>
      </p:sp>
      <p:pic>
        <p:nvPicPr>
          <p:cNvPr id="4" name="3 - Εικόνα" descr="54.jpg"/>
          <p:cNvPicPr>
            <a:picLocks noChangeAspect="1"/>
          </p:cNvPicPr>
          <p:nvPr/>
        </p:nvPicPr>
        <p:blipFill>
          <a:blip r:embed="rId2" cstate="print"/>
          <a:stretch>
            <a:fillRect/>
          </a:stretch>
        </p:blipFill>
        <p:spPr>
          <a:xfrm>
            <a:off x="2051720" y="3933056"/>
            <a:ext cx="5154946" cy="246031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252520" y="188640"/>
            <a:ext cx="359024" cy="5544616"/>
          </a:xfrm>
        </p:spPr>
        <p:txBody>
          <a:bodyPr>
            <a:normAutofit/>
          </a:bodyPr>
          <a:lstStyle/>
          <a:p>
            <a:endParaRPr lang="el-GR" sz="1800" dirty="0"/>
          </a:p>
        </p:txBody>
      </p:sp>
      <p:sp>
        <p:nvSpPr>
          <p:cNvPr id="3" name="2 - Θέση περιεχομένου"/>
          <p:cNvSpPr>
            <a:spLocks noGrp="1"/>
          </p:cNvSpPr>
          <p:nvPr>
            <p:ph sz="quarter" idx="1"/>
          </p:nvPr>
        </p:nvSpPr>
        <p:spPr>
          <a:xfrm>
            <a:off x="611560" y="476672"/>
            <a:ext cx="7467600" cy="4873752"/>
          </a:xfrm>
        </p:spPr>
        <p:txBody>
          <a:bodyPr>
            <a:normAutofit/>
          </a:bodyPr>
          <a:lstStyle/>
          <a:p>
            <a:pPr algn="just">
              <a:buNone/>
            </a:pPr>
            <a:r>
              <a:rPr lang="el-GR" sz="2000" dirty="0" smtClean="0"/>
              <a:t>Το προσωπικό των Ασκληπιείων αποτελούνταν από</a:t>
            </a:r>
            <a:r>
              <a:rPr lang="en-US" sz="2000" dirty="0" smtClean="0"/>
              <a:t>:</a:t>
            </a:r>
          </a:p>
          <a:p>
            <a:pPr algn="just">
              <a:buFont typeface="Wingdings" pitchFamily="2" charset="2"/>
              <a:buChar char="Ø"/>
            </a:pPr>
            <a:r>
              <a:rPr lang="el-GR" sz="2000" dirty="0" smtClean="0"/>
              <a:t>Τον πρώτο ιερέα (τον </a:t>
            </a:r>
            <a:r>
              <a:rPr lang="el-GR" sz="2000" dirty="0" err="1" smtClean="0"/>
              <a:t>Ζάκορα</a:t>
            </a:r>
            <a:r>
              <a:rPr lang="el-GR" sz="2000" dirty="0" smtClean="0"/>
              <a:t>), που διεύθυνε τον ναό, εξέταζε τους ασθενείς και καθόριζε τη θεραπεία.</a:t>
            </a:r>
          </a:p>
          <a:p>
            <a:pPr algn="just">
              <a:buFont typeface="Wingdings" pitchFamily="2" charset="2"/>
              <a:buChar char="Ø"/>
            </a:pPr>
            <a:r>
              <a:rPr lang="el-GR" sz="2000" dirty="0" smtClean="0"/>
              <a:t>Τους </a:t>
            </a:r>
            <a:r>
              <a:rPr lang="el-GR" sz="2000" dirty="0" err="1" smtClean="0"/>
              <a:t>ιερομνήμονες</a:t>
            </a:r>
            <a:r>
              <a:rPr lang="el-GR" sz="2000" dirty="0" smtClean="0"/>
              <a:t> που ήταν νοσοκόμοι, </a:t>
            </a:r>
            <a:r>
              <a:rPr lang="el-GR" sz="2000" dirty="0" err="1" smtClean="0"/>
              <a:t>υδροθεραπευτές</a:t>
            </a:r>
            <a:r>
              <a:rPr lang="el-GR" sz="2000" dirty="0" smtClean="0"/>
              <a:t> και </a:t>
            </a:r>
            <a:r>
              <a:rPr lang="el-GR" sz="2000" dirty="0" err="1" smtClean="0"/>
              <a:t>μαλάκτες</a:t>
            </a:r>
            <a:r>
              <a:rPr lang="el-GR" sz="2000" dirty="0" smtClean="0"/>
              <a:t>.</a:t>
            </a:r>
          </a:p>
          <a:p>
            <a:pPr algn="just">
              <a:buFont typeface="Wingdings" pitchFamily="2" charset="2"/>
              <a:buChar char="Ø"/>
            </a:pPr>
            <a:r>
              <a:rPr lang="el-GR" sz="2000" dirty="0" smtClean="0"/>
              <a:t>Τους ιερείς της τάξης των </a:t>
            </a:r>
            <a:r>
              <a:rPr lang="el-GR" sz="2000" dirty="0" err="1" smtClean="0"/>
              <a:t>νεοκόρων</a:t>
            </a:r>
            <a:r>
              <a:rPr lang="el-GR" sz="2000" dirty="0" smtClean="0"/>
              <a:t> που έσβηναν τους λύχνους τη νύχτα και έβαζαν τους ασθενείς να κοιμηθούν.</a:t>
            </a:r>
          </a:p>
          <a:p>
            <a:pPr algn="just">
              <a:buFont typeface="Wingdings" pitchFamily="2" charset="2"/>
              <a:buChar char="Ø"/>
            </a:pPr>
            <a:r>
              <a:rPr lang="el-GR" sz="2000" dirty="0" smtClean="0"/>
              <a:t>Τα ιερά ζώα, μεταξύ των οποίων τα ιερά φίδια του Ασκληπιού.</a:t>
            </a:r>
          </a:p>
          <a:p>
            <a:pPr marL="0" indent="0" algn="just">
              <a:buNone/>
            </a:pPr>
            <a:r>
              <a:rPr lang="el-GR" sz="2000" dirty="0" smtClean="0"/>
              <a:t>Τα μυστικά της ιατρικής τέχνης ήταν επτασφράγιστο μυστικό που γνώριζαν οι πρεσβύτεροι του ναού και όσοι εργάζονταν στα Ασκληπιεία έδινα όρκο σιωπής.</a:t>
            </a:r>
            <a:endParaRPr lang="en-US"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0" y="476672"/>
            <a:ext cx="256456" cy="4450506"/>
          </a:xfrm>
        </p:spPr>
        <p:txBody>
          <a:bodyPr>
            <a:normAutofit/>
          </a:bodyPr>
          <a:lstStyle/>
          <a:p>
            <a:endParaRPr lang="el-GR" sz="1000" dirty="0"/>
          </a:p>
        </p:txBody>
      </p:sp>
      <p:sp>
        <p:nvSpPr>
          <p:cNvPr id="3" name="2 - Θέση περιεχομένου"/>
          <p:cNvSpPr>
            <a:spLocks noGrp="1"/>
          </p:cNvSpPr>
          <p:nvPr>
            <p:ph sz="quarter" idx="1"/>
          </p:nvPr>
        </p:nvSpPr>
        <p:spPr>
          <a:xfrm>
            <a:off x="611560" y="260648"/>
            <a:ext cx="7467600" cy="6336704"/>
          </a:xfrm>
        </p:spPr>
        <p:txBody>
          <a:bodyPr>
            <a:normAutofit fontScale="92500" lnSpcReduction="20000"/>
          </a:bodyPr>
          <a:lstStyle/>
          <a:p>
            <a:pPr algn="just">
              <a:buNone/>
            </a:pPr>
            <a:r>
              <a:rPr lang="el-GR" sz="2200" dirty="0" smtClean="0"/>
              <a:t>Η θεραπεία στα Ασκληπιεία αποτελούνταν</a:t>
            </a:r>
            <a:r>
              <a:rPr lang="en-US" sz="2200" dirty="0" smtClean="0"/>
              <a:t>:</a:t>
            </a:r>
          </a:p>
          <a:p>
            <a:pPr marL="360000" lvl="1" indent="-252000" algn="just">
              <a:buSzPct val="90000"/>
              <a:buFont typeface="+mj-lt"/>
              <a:buAutoNum type="arabicPeriod"/>
            </a:pPr>
            <a:r>
              <a:rPr lang="el-GR" sz="2200" dirty="0" smtClean="0"/>
              <a:t>Από το </a:t>
            </a:r>
            <a:r>
              <a:rPr lang="el-GR" sz="2200" b="1" dirty="0" smtClean="0"/>
              <a:t>προκαταρκτικό στάδιο </a:t>
            </a:r>
            <a:r>
              <a:rPr lang="el-GR" sz="2200" dirty="0" smtClean="0"/>
              <a:t>στο οποίο ο ασθενής προετοιμάζονταν για να δεχτεί τη θεραπεία από τον θεό Ασκληπιό το οποίο περιελάμβανε</a:t>
            </a:r>
            <a:r>
              <a:rPr lang="en-US" sz="2200" dirty="0" smtClean="0"/>
              <a:t>:</a:t>
            </a:r>
            <a:endParaRPr lang="el-GR" sz="2200" dirty="0" smtClean="0"/>
          </a:p>
          <a:p>
            <a:pPr marL="634320" lvl="2" indent="-252000" algn="just">
              <a:buFont typeface="Wingdings" pitchFamily="2" charset="2"/>
              <a:buChar char="Ø"/>
            </a:pPr>
            <a:r>
              <a:rPr lang="el-GR" sz="2200" dirty="0" smtClean="0"/>
              <a:t>Λήψη λεπτομερούς ιστορικού του ασθενούς από τους θεραπευτές.</a:t>
            </a:r>
            <a:endParaRPr lang="en-US" sz="2200" dirty="0" smtClean="0"/>
          </a:p>
          <a:p>
            <a:pPr marL="634320" lvl="2" indent="-252000" algn="just">
              <a:buFont typeface="Wingdings" pitchFamily="2" charset="2"/>
              <a:buChar char="Ø"/>
            </a:pPr>
            <a:r>
              <a:rPr lang="el-GR" sz="2200" dirty="0" smtClean="0"/>
              <a:t>Καθαρτήρια λουτρά με το νερό της ιαματικής πηγής.</a:t>
            </a:r>
          </a:p>
          <a:p>
            <a:pPr marL="634320" lvl="2" indent="-252000" algn="just">
              <a:buFont typeface="Wingdings" pitchFamily="2" charset="2"/>
              <a:buChar char="Ø"/>
            </a:pPr>
            <a:r>
              <a:rPr lang="el-GR" sz="2200" dirty="0" err="1" smtClean="0"/>
              <a:t>Βοτανοθεραπεία</a:t>
            </a:r>
            <a:r>
              <a:rPr lang="el-GR" sz="2200" dirty="0" smtClean="0"/>
              <a:t>.</a:t>
            </a:r>
          </a:p>
          <a:p>
            <a:pPr marL="634320" lvl="2" indent="-252000" algn="just">
              <a:buFont typeface="Wingdings" pitchFamily="2" charset="2"/>
              <a:buChar char="Ø"/>
            </a:pPr>
            <a:r>
              <a:rPr lang="el-GR" sz="2200" dirty="0" smtClean="0"/>
              <a:t>Αυστηρή νηστεία ή δίαιτα ανάλογα με την πάθηση.</a:t>
            </a:r>
          </a:p>
          <a:p>
            <a:pPr marL="634320" lvl="2" indent="-252000" algn="just">
              <a:buFont typeface="Wingdings" pitchFamily="2" charset="2"/>
              <a:buChar char="Ø"/>
            </a:pPr>
            <a:r>
              <a:rPr lang="el-GR" sz="2200" dirty="0" smtClean="0"/>
              <a:t>Παροχή πρωτοβάθμιας περίθαλψης, καθαρισμός τραυμάτων, χειρουργικές επεμβάσεις, μαλάξεις, ανατάξεις σπασμένων μελών κτλ.</a:t>
            </a:r>
          </a:p>
          <a:p>
            <a:pPr marL="634320" lvl="2" indent="-252000" algn="just">
              <a:buFont typeface="Wingdings" pitchFamily="2" charset="2"/>
              <a:buChar char="Ø"/>
            </a:pPr>
            <a:r>
              <a:rPr lang="el-GR" sz="2200" dirty="0" smtClean="0"/>
              <a:t>Παρακολούθηση θεατρικών παραστάσεων.</a:t>
            </a:r>
          </a:p>
          <a:p>
            <a:pPr marL="634320" lvl="2" indent="-252000" algn="just">
              <a:buFont typeface="Wingdings" pitchFamily="2" charset="2"/>
              <a:buChar char="Ø"/>
            </a:pPr>
            <a:r>
              <a:rPr lang="el-GR" sz="2200" dirty="0" smtClean="0"/>
              <a:t>Ακρόαση μουσικής.</a:t>
            </a:r>
          </a:p>
          <a:p>
            <a:pPr marL="634320" lvl="2" indent="-252000" algn="just">
              <a:buFont typeface="Wingdings" pitchFamily="2" charset="2"/>
              <a:buChar char="Ø"/>
            </a:pPr>
            <a:r>
              <a:rPr lang="el-GR" sz="2200" dirty="0" smtClean="0"/>
              <a:t>Ψυχολογική υποστήριξη, φιλοσοφία, και συμβουλές στα σημεία που οι ασθενείς πρέπει να διορθώσουν.</a:t>
            </a:r>
          </a:p>
          <a:p>
            <a:pPr marL="634320" lvl="2" indent="-252000" algn="just">
              <a:buFont typeface="Wingdings" pitchFamily="2" charset="2"/>
              <a:buChar char="Ø"/>
            </a:pPr>
            <a:r>
              <a:rPr lang="el-GR" sz="2200" dirty="0" smtClean="0"/>
              <a:t>Περιπάτους στους χώρους του ναού. </a:t>
            </a:r>
          </a:p>
          <a:p>
            <a:pPr marL="634320" lvl="2" indent="-252000" algn="just">
              <a:buFont typeface="Wingdings" pitchFamily="2" charset="2"/>
              <a:buChar char="Ø"/>
            </a:pPr>
            <a:r>
              <a:rPr lang="el-GR" sz="2200" dirty="0" smtClean="0"/>
              <a:t>Διηγήσεις από τους ανθρώπους του ναού για προηγούμενους ασθενείς που θεραπεύτηκαν.</a:t>
            </a:r>
          </a:p>
          <a:p>
            <a:pPr marL="0" lvl="2" indent="0" algn="just">
              <a:buNone/>
            </a:pPr>
            <a:r>
              <a:rPr lang="el-GR" sz="2200" dirty="0" smtClean="0"/>
              <a:t>Αξίζει να σημειωθεί ότι πολλοί ασθενείς θεραπεύονταν στο πρώτο στάδιο, αλλά την τελική θεραπεία την έδινε ο ίδιος ο θεός Ασκληπιός.</a:t>
            </a:r>
          </a:p>
          <a:p>
            <a:pPr marL="634320" lvl="2" indent="-252000" algn="just">
              <a:buFont typeface="Wingdings" pitchFamily="2" charset="2"/>
              <a:buChar char="Ø"/>
            </a:pPr>
            <a:endParaRPr lang="en-US" sz="1700" dirty="0" smtClean="0"/>
          </a:p>
          <a:p>
            <a:pPr lvl="1"/>
            <a:endParaRPr lang="el-GR" sz="17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0" y="836712"/>
            <a:ext cx="184448" cy="4450506"/>
          </a:xfrm>
        </p:spPr>
        <p:txBody>
          <a:bodyPr>
            <a:normAutofit/>
          </a:bodyPr>
          <a:lstStyle/>
          <a:p>
            <a:endParaRPr lang="el-GR" sz="1600" dirty="0"/>
          </a:p>
        </p:txBody>
      </p:sp>
      <p:sp>
        <p:nvSpPr>
          <p:cNvPr id="3" name="2 - Θέση περιεχομένου"/>
          <p:cNvSpPr>
            <a:spLocks noGrp="1"/>
          </p:cNvSpPr>
          <p:nvPr>
            <p:ph sz="quarter" idx="1"/>
          </p:nvPr>
        </p:nvSpPr>
        <p:spPr>
          <a:xfrm>
            <a:off x="683568" y="620688"/>
            <a:ext cx="7467600" cy="4824536"/>
          </a:xfrm>
        </p:spPr>
        <p:txBody>
          <a:bodyPr>
            <a:normAutofit/>
          </a:bodyPr>
          <a:lstStyle/>
          <a:p>
            <a:pPr marL="252000" indent="-252000" algn="just">
              <a:buSzPct val="90000"/>
              <a:buFont typeface="+mj-lt"/>
              <a:buAutoNum type="arabicPeriod" startAt="2"/>
            </a:pPr>
            <a:r>
              <a:rPr lang="el-GR" sz="2000" dirty="0" smtClean="0"/>
              <a:t>Το στάδιο της </a:t>
            </a:r>
            <a:r>
              <a:rPr lang="el-GR" sz="2000" b="1" dirty="0" smtClean="0"/>
              <a:t>ύπνωσης </a:t>
            </a:r>
            <a:r>
              <a:rPr lang="el-GR" sz="2000" dirty="0" smtClean="0"/>
              <a:t>κατά τη διάρκεια του οποίου οι ασθενείς κοιμόντουσαν στο άβατο του ναού πάνω στο δέρμα του ζώου που είχαν θυσιάσει και έβλεπαν όνειρα τα οποία ερμηνεύονταν είτε από τον ίδιο είτε κατά το σύνηθες από τους ιερείς του ναού και έδιναν κατευθύνσεις που οδηγούσαν στη θεραπεία.</a:t>
            </a:r>
          </a:p>
          <a:p>
            <a:pPr marL="0" indent="0" algn="just">
              <a:buSzPct val="90000"/>
              <a:buNone/>
            </a:pPr>
            <a:r>
              <a:rPr lang="el-GR" sz="2000" dirty="0" smtClean="0"/>
              <a:t>Η διαδικασία της ύπνωσης ήταν μια τελετουργία κατά την οποία ο αρχιερέας </a:t>
            </a:r>
            <a:r>
              <a:rPr lang="el-GR" sz="2000" dirty="0" err="1" smtClean="0"/>
              <a:t>Ζάκορας</a:t>
            </a:r>
            <a:r>
              <a:rPr lang="el-GR" sz="2000" dirty="0" smtClean="0"/>
              <a:t> έμπαινε στο άβατο και φώναζε τρεις φορές </a:t>
            </a:r>
            <a:r>
              <a:rPr lang="en-US" sz="2000" dirty="0" smtClean="0"/>
              <a:t>“</a:t>
            </a:r>
            <a:r>
              <a:rPr lang="el-GR" sz="2000" i="1" dirty="0" smtClean="0"/>
              <a:t>Ασκληπιέ θαυματουργέ σε περιμένουμε</a:t>
            </a:r>
            <a:r>
              <a:rPr lang="en-US" sz="2000" i="1" dirty="0" smtClean="0"/>
              <a:t>”.</a:t>
            </a:r>
            <a:r>
              <a:rPr lang="el-GR" sz="2000" i="1" dirty="0" smtClean="0"/>
              <a:t> </a:t>
            </a:r>
            <a:r>
              <a:rPr lang="el-GR" sz="2000" dirty="0" smtClean="0"/>
              <a:t>Στη συνέχεια ακολουθούσαν ομαδικές ψαλμωδίες και επικλήσεις στον Ασκληπιό να επισκεφτεί τους ασθενείς στον ύπνο τους και να τους φανερώσει τη θεραπεία. Μετά ο </a:t>
            </a:r>
            <a:r>
              <a:rPr lang="el-GR" sz="2000" dirty="0" err="1" smtClean="0"/>
              <a:t>Ζάκορας</a:t>
            </a:r>
            <a:r>
              <a:rPr lang="el-GR" sz="2000" dirty="0" smtClean="0"/>
              <a:t> έψελνε ακατανόητα λόγια υψώνοντας τα χέρια προς το άγαλμα του Ασκληπιού και κατεβάζοντάς τα προς τους ασθενείς. </a:t>
            </a:r>
          </a:p>
          <a:p>
            <a:pPr marL="0" indent="0" algn="just">
              <a:buSzPct val="90000"/>
              <a:buNone/>
            </a:pPr>
            <a:endParaRPr lang="el-GR" sz="2000"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9144000" y="548680"/>
            <a:ext cx="256456" cy="5386610"/>
          </a:xfrm>
        </p:spPr>
        <p:txBody>
          <a:bodyPr>
            <a:normAutofit/>
          </a:bodyPr>
          <a:lstStyle/>
          <a:p>
            <a:r>
              <a:rPr lang="el-GR" sz="1400" dirty="0" smtClean="0"/>
              <a:t> </a:t>
            </a:r>
            <a:endParaRPr lang="el-GR" sz="1400" dirty="0"/>
          </a:p>
        </p:txBody>
      </p:sp>
      <p:sp>
        <p:nvSpPr>
          <p:cNvPr id="3" name="2 - Θέση περιεχομένου"/>
          <p:cNvSpPr>
            <a:spLocks noGrp="1"/>
          </p:cNvSpPr>
          <p:nvPr>
            <p:ph sz="quarter" idx="1"/>
          </p:nvPr>
        </p:nvSpPr>
        <p:spPr>
          <a:xfrm>
            <a:off x="467544" y="404664"/>
            <a:ext cx="7632848" cy="2448272"/>
          </a:xfrm>
        </p:spPr>
        <p:txBody>
          <a:bodyPr>
            <a:normAutofit/>
          </a:bodyPr>
          <a:lstStyle/>
          <a:p>
            <a:pPr marL="0" lvl="0" indent="0" algn="just">
              <a:buClr>
                <a:srgbClr val="FE8637"/>
              </a:buClr>
              <a:buSzPct val="90000"/>
              <a:buNone/>
            </a:pPr>
            <a:r>
              <a:rPr lang="el-GR" sz="2000" dirty="0" smtClean="0">
                <a:solidFill>
                  <a:prstClr val="black"/>
                </a:solidFill>
              </a:rPr>
              <a:t>Κατόπιν έσβηναν τους λύχνους και έμεναν μόνο τα μάτια του επιβλητικού αγάλματος του Ασκληπιού να λάμπουν στο σκοτάδι ενώ παράλληλα ακουγόταν ο ήχος ενός κρουστού κ ενός πνευστού οργάνου σε ολοένα και πιο αργό ρυθμό και υπνωτιστικό ρυθμό με αποτέλεσμα οι ασθενείς να χαλαρώνουν και να κοιμούνται. Πολλές φορές οι άρρωστοι κατανάλωναν βότανα που τους βοηθούσαν να χαλαρώσουν και να κοιμηθούν.</a:t>
            </a:r>
          </a:p>
          <a:p>
            <a:pPr>
              <a:buNone/>
            </a:pPr>
            <a:endParaRPr lang="el-GR" dirty="0"/>
          </a:p>
        </p:txBody>
      </p:sp>
      <p:sp>
        <p:nvSpPr>
          <p:cNvPr id="6" name="5 - Θέση περιεχομένου"/>
          <p:cNvSpPr>
            <a:spLocks noGrp="1"/>
          </p:cNvSpPr>
          <p:nvPr>
            <p:ph sz="quarter" idx="2"/>
          </p:nvPr>
        </p:nvSpPr>
        <p:spPr>
          <a:xfrm>
            <a:off x="467544" y="2636912"/>
            <a:ext cx="3657600" cy="3384376"/>
          </a:xfrm>
        </p:spPr>
        <p:txBody>
          <a:bodyPr>
            <a:normAutofit/>
          </a:bodyPr>
          <a:lstStyle/>
          <a:p>
            <a:pPr marL="0" lvl="0" indent="0" algn="just">
              <a:buClr>
                <a:srgbClr val="FE8637"/>
              </a:buClr>
              <a:buSzPct val="90000"/>
              <a:buNone/>
            </a:pPr>
            <a:r>
              <a:rPr lang="el-GR" sz="2000" dirty="0" smtClean="0">
                <a:solidFill>
                  <a:prstClr val="black"/>
                </a:solidFill>
              </a:rPr>
              <a:t>Όταν όλοι πλέον είχαν κοιμηθεί οι μόνοι που κυκλοφορούσαν ανάμεσα στους ασθενείς ήταν το βοηθητικό προσωπικό του ναού και τα ιερά φίδια του Ασκληπιού τα οποία επικουρούσαν στη θεραπεία.</a:t>
            </a:r>
          </a:p>
          <a:p>
            <a:pPr>
              <a:buNone/>
            </a:pPr>
            <a:endParaRPr lang="el-GR" dirty="0"/>
          </a:p>
        </p:txBody>
      </p:sp>
      <p:pic>
        <p:nvPicPr>
          <p:cNvPr id="4" name="3 - Εικόνα" descr="asclepiustemplehospice.jpg"/>
          <p:cNvPicPr>
            <a:picLocks noChangeAspect="1"/>
          </p:cNvPicPr>
          <p:nvPr/>
        </p:nvPicPr>
        <p:blipFill>
          <a:blip r:embed="rId3" cstate="print"/>
          <a:stretch>
            <a:fillRect/>
          </a:stretch>
        </p:blipFill>
        <p:spPr>
          <a:xfrm>
            <a:off x="4283968" y="2924944"/>
            <a:ext cx="4410443" cy="3360757"/>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0" y="404664"/>
            <a:ext cx="256456" cy="5242594"/>
          </a:xfrm>
        </p:spPr>
        <p:txBody>
          <a:bodyPr>
            <a:normAutofit/>
          </a:bodyPr>
          <a:lstStyle/>
          <a:p>
            <a:endParaRPr lang="el-GR" sz="1200" dirty="0"/>
          </a:p>
        </p:txBody>
      </p:sp>
      <p:sp>
        <p:nvSpPr>
          <p:cNvPr id="3" name="2 - Θέση περιεχομένου"/>
          <p:cNvSpPr>
            <a:spLocks noGrp="1"/>
          </p:cNvSpPr>
          <p:nvPr>
            <p:ph sz="quarter" idx="1"/>
          </p:nvPr>
        </p:nvSpPr>
        <p:spPr>
          <a:xfrm>
            <a:off x="539552" y="404664"/>
            <a:ext cx="7467600" cy="5760640"/>
          </a:xfrm>
        </p:spPr>
        <p:txBody>
          <a:bodyPr>
            <a:normAutofit fontScale="92500" lnSpcReduction="20000"/>
          </a:bodyPr>
          <a:lstStyle/>
          <a:p>
            <a:pPr algn="just">
              <a:buFont typeface="Wingdings" pitchFamily="2" charset="2"/>
              <a:buChar char="Ø"/>
            </a:pPr>
            <a:r>
              <a:rPr lang="el-GR" sz="2000" dirty="0" smtClean="0"/>
              <a:t>Η θεραπεία στα Ασκληπιεία εφάρμοζε αυτό που λέμε σήμερα </a:t>
            </a:r>
            <a:r>
              <a:rPr lang="en-US" sz="2000" b="1" dirty="0" smtClean="0"/>
              <a:t>“</a:t>
            </a:r>
            <a:r>
              <a:rPr lang="el-GR" sz="2000" b="1" dirty="0" smtClean="0"/>
              <a:t>ολιστική προσέγγιση</a:t>
            </a:r>
            <a:r>
              <a:rPr lang="en-US" sz="2000" b="1" dirty="0" smtClean="0"/>
              <a:t>”</a:t>
            </a:r>
            <a:r>
              <a:rPr lang="el-GR" sz="2000" dirty="0" smtClean="0"/>
              <a:t>. Ο άνθρωπος αντιμετωπιζόταν με ιερό σεβασμό ως ολοκληρωμένο ον, με αδιαχώριστα και ιδιαίτερα πνευματικά, ψυχικά, συναισθηματικά, κοινωνικά, ηθικά και φυσικά χαρακτηριστικά που βρισκόταν σε απόλυτη συνάρτηση με το περιβάλλον του. Η ασθένεια θεωρούνταν ως ένα αποτέλεσμα </a:t>
            </a:r>
            <a:r>
              <a:rPr lang="el-GR" sz="2000" b="1" dirty="0" smtClean="0"/>
              <a:t>πολύπλοκων</a:t>
            </a:r>
            <a:r>
              <a:rPr lang="el-GR" sz="2000" dirty="0" smtClean="0"/>
              <a:t> και </a:t>
            </a:r>
            <a:r>
              <a:rPr lang="el-GR" sz="2000" b="1" dirty="0" smtClean="0"/>
              <a:t>αρνητικών αλληλεπιδράσεων </a:t>
            </a:r>
            <a:r>
              <a:rPr lang="el-GR" sz="2000" dirty="0" smtClean="0"/>
              <a:t>ψυχολογικών, πνευματικών, συναισθηματικών, κοινωνικών και περιβαλλοντικών παραγόντων και η θεραπεία στόχευε στην </a:t>
            </a:r>
            <a:r>
              <a:rPr lang="el-GR" sz="2000" b="1" dirty="0" smtClean="0"/>
              <a:t>εξομάλυνση των συγκρούσεων </a:t>
            </a:r>
            <a:r>
              <a:rPr lang="el-GR" sz="2000" dirty="0" smtClean="0"/>
              <a:t>και στην αποκατάσταση της μεταξύ τους ισορροπίας έχοντας ως </a:t>
            </a:r>
            <a:r>
              <a:rPr lang="el-GR" sz="2000" b="1" dirty="0" smtClean="0"/>
              <a:t>βοήθημα</a:t>
            </a:r>
            <a:r>
              <a:rPr lang="el-GR" sz="2000" dirty="0" smtClean="0"/>
              <a:t> την ιατρική επέμβαση χειρουργική ή φαρμακευτική.</a:t>
            </a:r>
          </a:p>
          <a:p>
            <a:pPr algn="just">
              <a:buFont typeface="Wingdings" pitchFamily="2" charset="2"/>
              <a:buChar char="Ø"/>
            </a:pPr>
            <a:r>
              <a:rPr lang="el-GR" sz="2000" dirty="0" smtClean="0"/>
              <a:t>Στις μέρες μας κυριαρχεί το λεγόμενο </a:t>
            </a:r>
            <a:r>
              <a:rPr lang="en-US" sz="2000" dirty="0" smtClean="0"/>
              <a:t>“</a:t>
            </a:r>
            <a:r>
              <a:rPr lang="el-GR" sz="2000" dirty="0" err="1" smtClean="0"/>
              <a:t>βιοϊατρικό</a:t>
            </a:r>
            <a:r>
              <a:rPr lang="el-GR" sz="2000" dirty="0" smtClean="0"/>
              <a:t> πρότυπο</a:t>
            </a:r>
            <a:r>
              <a:rPr lang="en-US" sz="2000" dirty="0" smtClean="0"/>
              <a:t>” </a:t>
            </a:r>
            <a:r>
              <a:rPr lang="el-GR" sz="2000" dirty="0" smtClean="0"/>
              <a:t>και γίνεται ακριβώς το αντίθετο. Το ανθρώπινο σώμα αντιμετωπίζεται ως ένα σύνολο οργάνων, όπως μια μηχανή. Όταν κάποιο όργανο του σώματος νοσεί, εφαρμόζεται μεμονωμένη θεραπεία σε αυτό το όργανο αγνοώντας όλες τις υπόλοιπες παραμέτρους. Πολλές φορές η θεραπείες αυτές έχουν αποτέλεσμα ενώ άλλες φορές αποτυγχάνουν και οι παρενέργειες είναι σοβαρές.</a:t>
            </a:r>
          </a:p>
          <a:p>
            <a:pPr algn="just">
              <a:buFont typeface="Wingdings" pitchFamily="2" charset="2"/>
              <a:buChar char="Ø"/>
            </a:pPr>
            <a:r>
              <a:rPr lang="el-GR" sz="2000" dirty="0" smtClean="0"/>
              <a:t>Η δυσαρέσκεια που έχει αρχίσει να αναπτύσσεται σε συνδυασμό με την οικονομική κρίση έχει στρέψει μια σημαντική μερίδα ασθενών σε εναλλακτικές θεραπείες όπως, ομοιοπαθητική, βελονισμό, </a:t>
            </a:r>
            <a:r>
              <a:rPr lang="el-GR" sz="2000" dirty="0" err="1" smtClean="0"/>
              <a:t>ρεφλεξολογία</a:t>
            </a:r>
            <a:r>
              <a:rPr lang="el-GR" sz="2000" dirty="0" smtClean="0"/>
              <a:t>, </a:t>
            </a:r>
            <a:r>
              <a:rPr lang="el-GR" sz="2000" dirty="0" err="1" smtClean="0"/>
              <a:t>βοτανοθεραπεία</a:t>
            </a:r>
            <a:r>
              <a:rPr lang="el-GR" sz="2000" dirty="0" smtClean="0"/>
              <a:t> κτλ.</a:t>
            </a:r>
            <a:endParaRPr lang="el-GR"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796</TotalTime>
  <Words>862</Words>
  <Application>Microsoft Office PowerPoint</Application>
  <PresentationFormat>Προβολή στην οθόνη (4:3)</PresentationFormat>
  <Paragraphs>36</Paragraphs>
  <Slides>8</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Προεξοχή</vt:lpstr>
      <vt:lpstr>Τα ασκληπιεια</vt:lpstr>
      <vt:lpstr>Διαφάνεια 2</vt:lpstr>
      <vt:lpstr>Διαφάνεια 3</vt:lpstr>
      <vt:lpstr>Διαφάνεια 4</vt:lpstr>
      <vt:lpstr>Διαφάνεια 5</vt:lpstr>
      <vt:lpstr>Διαφάνεια 6</vt:lpstr>
      <vt:lpstr> </vt:lpstr>
      <vt:lpstr>Διαφάνεια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ασκληπιεια</dc:title>
  <dc:creator>Vaggelis</dc:creator>
  <cp:lastModifiedBy>Vaggelis</cp:lastModifiedBy>
  <cp:revision>71</cp:revision>
  <dcterms:created xsi:type="dcterms:W3CDTF">2018-10-28T13:28:59Z</dcterms:created>
  <dcterms:modified xsi:type="dcterms:W3CDTF">2018-11-01T20:11:26Z</dcterms:modified>
</cp:coreProperties>
</file>