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57" r:id="rId3"/>
    <p:sldId id="258" r:id="rId4"/>
    <p:sldId id="259" r:id="rId5"/>
    <p:sldId id="260" r:id="rId6"/>
    <p:sldId id="261" r:id="rId7"/>
    <p:sldId id="262" r:id="rId8"/>
    <p:sldId id="264" r:id="rId9"/>
    <p:sldId id="265" r:id="rId10"/>
    <p:sldId id="263" r:id="rId1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Μεσαίο στυλ 2 - Έμφαση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2" y="-45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0DAC19-0D85-49BB-B907-45F20BAB4DAA}" type="datetimeFigureOut">
              <a:rPr lang="el-GR" smtClean="0"/>
              <a:pPr/>
              <a:t>10/3/2019</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66C9A86-2A4C-4129-A00B-5243AC44D33F}"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buFont typeface="Wingdings" pitchFamily="2" charset="2"/>
              <a:buNone/>
            </a:pPr>
            <a:endParaRPr lang="el-GR" dirty="0"/>
          </a:p>
        </p:txBody>
      </p:sp>
      <p:sp>
        <p:nvSpPr>
          <p:cNvPr id="4" name="3 - Θέση αριθμού διαφάνειας"/>
          <p:cNvSpPr>
            <a:spLocks noGrp="1"/>
          </p:cNvSpPr>
          <p:nvPr>
            <p:ph type="sldNum" sz="quarter" idx="10"/>
          </p:nvPr>
        </p:nvSpPr>
        <p:spPr/>
        <p:txBody>
          <a:bodyPr/>
          <a:lstStyle/>
          <a:p>
            <a:fld id="{766C9A86-2A4C-4129-A00B-5243AC44D33F}" type="slidenum">
              <a:rPr lang="el-GR" smtClean="0"/>
              <a:pPr/>
              <a:t>2</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buFont typeface="Wingdings" pitchFamily="2" charset="2"/>
              <a:buNone/>
            </a:pPr>
            <a:endParaRPr lang="el-GR" dirty="0"/>
          </a:p>
        </p:txBody>
      </p:sp>
      <p:sp>
        <p:nvSpPr>
          <p:cNvPr id="4" name="3 - Θέση αριθμού διαφάνειας"/>
          <p:cNvSpPr>
            <a:spLocks noGrp="1"/>
          </p:cNvSpPr>
          <p:nvPr>
            <p:ph type="sldNum" sz="quarter" idx="10"/>
          </p:nvPr>
        </p:nvSpPr>
        <p:spPr/>
        <p:txBody>
          <a:bodyPr/>
          <a:lstStyle/>
          <a:p>
            <a:fld id="{766C9A86-2A4C-4129-A00B-5243AC44D33F}" type="slidenum">
              <a:rPr lang="el-GR" smtClean="0"/>
              <a:pPr/>
              <a:t>4</a:t>
            </a:fld>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buFont typeface="Wingdings" pitchFamily="2" charset="2"/>
              <a:buNone/>
            </a:pPr>
            <a:endParaRPr lang="el-GR" dirty="0"/>
          </a:p>
        </p:txBody>
      </p:sp>
      <p:sp>
        <p:nvSpPr>
          <p:cNvPr id="4" name="3 - Θέση αριθμού διαφάνειας"/>
          <p:cNvSpPr>
            <a:spLocks noGrp="1"/>
          </p:cNvSpPr>
          <p:nvPr>
            <p:ph type="sldNum" sz="quarter" idx="10"/>
          </p:nvPr>
        </p:nvSpPr>
        <p:spPr/>
        <p:txBody>
          <a:bodyPr/>
          <a:lstStyle/>
          <a:p>
            <a:fld id="{766C9A86-2A4C-4129-A00B-5243AC44D33F}" type="slidenum">
              <a:rPr lang="el-GR" smtClean="0"/>
              <a:pPr/>
              <a:t>7</a:t>
            </a:fld>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buFont typeface="Wingdings" pitchFamily="2" charset="2"/>
              <a:buNone/>
            </a:pPr>
            <a:endParaRPr lang="el-GR" dirty="0"/>
          </a:p>
        </p:txBody>
      </p:sp>
      <p:sp>
        <p:nvSpPr>
          <p:cNvPr id="4" name="3 - Θέση αριθμού διαφάνειας"/>
          <p:cNvSpPr>
            <a:spLocks noGrp="1"/>
          </p:cNvSpPr>
          <p:nvPr>
            <p:ph type="sldNum" sz="quarter" idx="10"/>
          </p:nvPr>
        </p:nvSpPr>
        <p:spPr/>
        <p:txBody>
          <a:bodyPr/>
          <a:lstStyle/>
          <a:p>
            <a:fld id="{766C9A86-2A4C-4129-A00B-5243AC44D33F}" type="slidenum">
              <a:rPr lang="el-GR" smtClean="0"/>
              <a:pPr/>
              <a:t>9</a:t>
            </a:fld>
            <a:endParaRPr 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buFont typeface="Wingdings" pitchFamily="2" charset="2"/>
              <a:buNone/>
            </a:pPr>
            <a:endParaRPr lang="el-GR" dirty="0"/>
          </a:p>
        </p:txBody>
      </p:sp>
      <p:sp>
        <p:nvSpPr>
          <p:cNvPr id="4" name="3 - Θέση αριθμού διαφάνειας"/>
          <p:cNvSpPr>
            <a:spLocks noGrp="1"/>
          </p:cNvSpPr>
          <p:nvPr>
            <p:ph type="sldNum" sz="quarter" idx="10"/>
          </p:nvPr>
        </p:nvSpPr>
        <p:spPr/>
        <p:txBody>
          <a:bodyPr/>
          <a:lstStyle/>
          <a:p>
            <a:fld id="{766C9A86-2A4C-4129-A00B-5243AC44D33F}" type="slidenum">
              <a:rPr lang="el-GR" smtClean="0"/>
              <a:pPr/>
              <a:t>10</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1"/>
      </p:bgRef>
    </p:bg>
    <p:spTree>
      <p:nvGrpSpPr>
        <p:cNvPr id="1" name=""/>
        <p:cNvGrpSpPr/>
        <p:nvPr/>
      </p:nvGrpSpPr>
      <p:grpSpPr>
        <a:xfrm>
          <a:off x="0" y="0"/>
          <a:ext cx="0" cy="0"/>
          <a:chOff x="0" y="0"/>
          <a:chExt cx="0" cy="0"/>
        </a:xfrm>
      </p:grpSpPr>
      <p:sp>
        <p:nvSpPr>
          <p:cNvPr id="8" name="7 - Τίτλος"/>
          <p:cNvSpPr>
            <a:spLocks noGrp="1"/>
          </p:cNvSpPr>
          <p:nvPr>
            <p:ph type="ctrTitle"/>
          </p:nvPr>
        </p:nvSpPr>
        <p:spPr>
          <a:xfrm>
            <a:off x="2286000" y="3124200"/>
            <a:ext cx="6172200" cy="1894362"/>
          </a:xfrm>
        </p:spPr>
        <p:txBody>
          <a:bodyPr/>
          <a:lstStyle>
            <a:lvl1pPr>
              <a:defRPr b="1"/>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bwMode="auto">
          <a:xfrm rot="5400000">
            <a:off x="7764621" y="1174097"/>
            <a:ext cx="2286000" cy="381000"/>
          </a:xfrm>
        </p:spPr>
        <p:txBody>
          <a:bodyPr/>
          <a:lstStyle/>
          <a:p>
            <a:fld id="{2342CEA3-3058-4D43-AE35-B3DA76CB4003}" type="datetimeFigureOut">
              <a:rPr lang="el-GR" smtClean="0"/>
              <a:pPr/>
              <a:t>10/3/2019</a:t>
            </a:fld>
            <a:endParaRPr lang="el-GR"/>
          </a:p>
        </p:txBody>
      </p:sp>
      <p:sp>
        <p:nvSpPr>
          <p:cNvPr id="17" name="16 - Θέση υποσέλιδου"/>
          <p:cNvSpPr>
            <a:spLocks noGrp="1"/>
          </p:cNvSpPr>
          <p:nvPr>
            <p:ph type="ftr" sz="quarter" idx="11"/>
          </p:nvPr>
        </p:nvSpPr>
        <p:spPr bwMode="auto">
          <a:xfrm rot="5400000">
            <a:off x="7077269" y="4181669"/>
            <a:ext cx="3657600" cy="384048"/>
          </a:xfrm>
        </p:spPr>
        <p:txBody>
          <a:bodyPr/>
          <a:lstStyle/>
          <a:p>
            <a:endParaRPr lang="el-GR"/>
          </a:p>
        </p:txBody>
      </p:sp>
      <p:sp>
        <p:nvSpPr>
          <p:cNvPr id="10" name="9 - Ορθογώνιο"/>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 Ορθογώνιο"/>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 Ορθογώνιο"/>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Ευθεία γραμμή σύνδεσης"/>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 Ευθεία γραμμή σύνδεσης"/>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 Ευθεία γραμμή σύνδεσης"/>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 Ευθεία γραμμή σύνδεσης"/>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 Ευθεία γραμμή σύνδεσης"/>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 Ευθεία γραμμή σύνδεσης"/>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 Ορθογώνιο"/>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 Έλλειψη"/>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Έλλειψη"/>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 Έλλειψη"/>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 Έλλειψη"/>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 Έλλειψη"/>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 Θέση αριθμού διαφάνειας"/>
          <p:cNvSpPr>
            <a:spLocks noGrp="1"/>
          </p:cNvSpPr>
          <p:nvPr>
            <p:ph type="sldNum" sz="quarter" idx="12"/>
          </p:nvPr>
        </p:nvSpPr>
        <p:spPr bwMode="auto">
          <a:xfrm>
            <a:off x="1325544" y="4928702"/>
            <a:ext cx="609600" cy="517524"/>
          </a:xfrm>
        </p:spPr>
        <p:txBody>
          <a:bodyPr/>
          <a:lstStyle/>
          <a:p>
            <a:fld id="{D3F1D1C4-C2D9-4231-9FB2-B2D9D97AA41D}"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10/3/2019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9"/>
            <a:ext cx="1676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10/3/2019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8" name="7 - Θέση περιεχομένου"/>
          <p:cNvSpPr>
            <a:spLocks noGrp="1"/>
          </p:cNvSpPr>
          <p:nvPr>
            <p:ph sz="quarter" idx="1"/>
          </p:nvPr>
        </p:nvSpPr>
        <p:spPr>
          <a:xfrm>
            <a:off x="457200" y="1600200"/>
            <a:ext cx="7467600" cy="487375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4"/>
          </p:nvPr>
        </p:nvSpPr>
        <p:spPr/>
        <p:txBody>
          <a:bodyPr rtlCol="0"/>
          <a:lstStyle/>
          <a:p>
            <a:fld id="{2342CEA3-3058-4D43-AE35-B3DA76CB4003}" type="datetimeFigureOut">
              <a:rPr lang="el-GR" smtClean="0"/>
              <a:pPr/>
              <a:t>10/3/2019</a:t>
            </a:fld>
            <a:endParaRPr lang="el-GR"/>
          </a:p>
        </p:txBody>
      </p:sp>
      <p:sp>
        <p:nvSpPr>
          <p:cNvPr id="9" name="8 - Θέση αριθμού διαφάνειας"/>
          <p:cNvSpPr>
            <a:spLocks noGrp="1"/>
          </p:cNvSpPr>
          <p:nvPr>
            <p:ph type="sldNum" sz="quarter" idx="15"/>
          </p:nvPr>
        </p:nvSpPr>
        <p:spPr/>
        <p:txBody>
          <a:bodyPr rtlCol="0"/>
          <a:lstStyle/>
          <a:p>
            <a:fld id="{D3F1D1C4-C2D9-4231-9FB2-B2D9D97AA41D}" type="slidenum">
              <a:rPr lang="el-GR" smtClean="0"/>
              <a:pPr/>
              <a:t>‹#›</a:t>
            </a:fld>
            <a:endParaRPr lang="el-GR"/>
          </a:p>
        </p:txBody>
      </p:sp>
      <p:sp>
        <p:nvSpPr>
          <p:cNvPr id="10" name="9 - Θέση υποσέλιδου"/>
          <p:cNvSpPr>
            <a:spLocks noGrp="1"/>
          </p:cNvSpPr>
          <p:nvPr>
            <p:ph type="ftr" sz="quarter" idx="16"/>
          </p:nvPr>
        </p:nvSpPr>
        <p:spPr/>
        <p:txBody>
          <a:bodyPr rtlCol="0"/>
          <a:lstStyle/>
          <a:p>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286000" y="2895600"/>
            <a:ext cx="6172200" cy="2053590"/>
          </a:xfrm>
        </p:spPr>
        <p:txBody>
          <a:bodyPr/>
          <a:lstStyle>
            <a:lvl1pPr algn="l">
              <a:buNone/>
              <a:defRPr sz="3000" b="1" cap="small"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bwMode="auto">
          <a:xfrm rot="5400000">
            <a:off x="7763256" y="1170432"/>
            <a:ext cx="2286000" cy="381000"/>
          </a:xfrm>
        </p:spPr>
        <p:txBody>
          <a:bodyPr/>
          <a:lstStyle/>
          <a:p>
            <a:fld id="{2342CEA3-3058-4D43-AE35-B3DA76CB4003}" type="datetimeFigureOut">
              <a:rPr lang="el-GR" smtClean="0"/>
              <a:pPr/>
              <a:t>10/3/2019</a:t>
            </a:fld>
            <a:endParaRPr lang="el-GR"/>
          </a:p>
        </p:txBody>
      </p:sp>
      <p:sp>
        <p:nvSpPr>
          <p:cNvPr id="5" name="4 - Θέση υποσέλιδου"/>
          <p:cNvSpPr>
            <a:spLocks noGrp="1"/>
          </p:cNvSpPr>
          <p:nvPr>
            <p:ph type="ftr" sz="quarter" idx="11"/>
          </p:nvPr>
        </p:nvSpPr>
        <p:spPr bwMode="auto">
          <a:xfrm rot="5400000">
            <a:off x="7077456" y="4178808"/>
            <a:ext cx="3657600" cy="384048"/>
          </a:xfrm>
        </p:spPr>
        <p:txBody>
          <a:bodyPr/>
          <a:lstStyle/>
          <a:p>
            <a:endParaRPr lang="el-GR"/>
          </a:p>
        </p:txBody>
      </p:sp>
      <p:sp>
        <p:nvSpPr>
          <p:cNvPr id="9" name="8 - Ορθογώνιο"/>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Ευθεία γραμμή σύνδεσης"/>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 Ευθεία γραμμή σύνδεσης"/>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 Ευθεία γραμμή σύνδεσης"/>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 Ευθεία γραμμή σύνδεσης"/>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 Ευθεία γραμμή σύνδεσης"/>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 Ορθογώνιο"/>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 Έλλειψη"/>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 Έλλειψη"/>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 Έλλειψη"/>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Έλλειψη"/>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Έλλειψη"/>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 Ευθεία γραμμή σύνδεσης"/>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 Θέση αριθμού διαφάνειας"/>
          <p:cNvSpPr>
            <a:spLocks noGrp="1"/>
          </p:cNvSpPr>
          <p:nvPr>
            <p:ph type="sldNum" sz="quarter" idx="12"/>
          </p:nvPr>
        </p:nvSpPr>
        <p:spPr bwMode="auto">
          <a:xfrm>
            <a:off x="1340616" y="4928702"/>
            <a:ext cx="609600" cy="517524"/>
          </a:xfrm>
        </p:spPr>
        <p:txBody>
          <a:bodyPr/>
          <a:lstStyle/>
          <a:p>
            <a:fld id="{D3F1D1C4-C2D9-4231-9FB2-B2D9D97AA41D}"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10/3/2019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9" name="8 - Θέση περιεχομένου"/>
          <p:cNvSpPr>
            <a:spLocks noGrp="1"/>
          </p:cNvSpPr>
          <p:nvPr>
            <p:ph sz="quarter" idx="1"/>
          </p:nvPr>
        </p:nvSpPr>
        <p:spPr>
          <a:xfrm>
            <a:off x="457200" y="1600200"/>
            <a:ext cx="3657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270248" y="1600200"/>
            <a:ext cx="3657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7543800" cy="1143000"/>
          </a:xfrm>
        </p:spPr>
        <p:txBody>
          <a:bodyPr anchor="b"/>
          <a:lstStyle>
            <a:lvl1pPr>
              <a:defRPr/>
            </a:lvl1pPr>
          </a:lstStyle>
          <a:p>
            <a:r>
              <a:rPr kumimoji="0" lang="el-GR" smtClean="0"/>
              <a:t>Kλικ για επεξεργασία του τίτλου</a:t>
            </a:r>
            <a:endParaRPr kumimoji="0" lang="en-US"/>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10/3/2019</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11" name="10 - Θέση περιεχομένου"/>
          <p:cNvSpPr>
            <a:spLocks noGrp="1"/>
          </p:cNvSpPr>
          <p:nvPr>
            <p:ph sz="quarter" idx="2"/>
          </p:nvPr>
        </p:nvSpPr>
        <p:spPr>
          <a:xfrm>
            <a:off x="457200" y="2362200"/>
            <a:ext cx="3657600" cy="38862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quarter" idx="4"/>
          </p:nvPr>
        </p:nvSpPr>
        <p:spPr>
          <a:xfrm>
            <a:off x="4371975" y="2362200"/>
            <a:ext cx="3657600" cy="38862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2" name="11 - Θέση κειμένου"/>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
        <p:nvSpPr>
          <p:cNvPr id="14" name="13 - Θέση κειμένου"/>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6" name="5 - Θέση ημερομηνίας"/>
          <p:cNvSpPr>
            <a:spLocks noGrp="1"/>
          </p:cNvSpPr>
          <p:nvPr>
            <p:ph type="dt" sz="half" idx="10"/>
          </p:nvPr>
        </p:nvSpPr>
        <p:spPr/>
        <p:txBody>
          <a:bodyPr rtlCol="0"/>
          <a:lstStyle/>
          <a:p>
            <a:fld id="{2342CEA3-3058-4D43-AE35-B3DA76CB4003}" type="datetimeFigureOut">
              <a:rPr lang="el-GR" smtClean="0"/>
              <a:pPr/>
              <a:t>10/3/2019</a:t>
            </a:fld>
            <a:endParaRPr lang="el-GR"/>
          </a:p>
        </p:txBody>
      </p:sp>
      <p:sp>
        <p:nvSpPr>
          <p:cNvPr id="7" name="6 - Θέση αριθμού διαφάνειας"/>
          <p:cNvSpPr>
            <a:spLocks noGrp="1"/>
          </p:cNvSpPr>
          <p:nvPr>
            <p:ph type="sldNum" sz="quarter" idx="11"/>
          </p:nvPr>
        </p:nvSpPr>
        <p:spPr/>
        <p:txBody>
          <a:bodyPr rtlCol="0"/>
          <a:lstStyle/>
          <a:p>
            <a:fld id="{D3F1D1C4-C2D9-4231-9FB2-B2D9D97AA41D}" type="slidenum">
              <a:rPr lang="el-GR" smtClean="0"/>
              <a:pPr/>
              <a:t>‹#›</a:t>
            </a:fld>
            <a:endParaRPr lang="el-GR"/>
          </a:p>
        </p:txBody>
      </p:sp>
      <p:sp>
        <p:nvSpPr>
          <p:cNvPr id="8" name="7 - Θέση υποσέλιδου"/>
          <p:cNvSpPr>
            <a:spLocks noGrp="1"/>
          </p:cNvSpPr>
          <p:nvPr>
            <p:ph type="ftr" sz="quarter" idx="12"/>
          </p:nvPr>
        </p:nvSpPr>
        <p:spPr/>
        <p:txBody>
          <a:bodyPr rtlCol="0"/>
          <a:lstStyle/>
          <a:p>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10/3/2019</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1">
        <a:schemeClr val="bg1"/>
      </p:bgRef>
    </p:bg>
    <p:spTree>
      <p:nvGrpSpPr>
        <p:cNvPr id="1" name=""/>
        <p:cNvGrpSpPr/>
        <p:nvPr/>
      </p:nvGrpSpPr>
      <p:grpSpPr>
        <a:xfrm>
          <a:off x="0" y="0"/>
          <a:ext cx="0" cy="0"/>
          <a:chOff x="0" y="0"/>
          <a:chExt cx="0" cy="0"/>
        </a:xfrm>
      </p:grpSpPr>
      <p:sp>
        <p:nvSpPr>
          <p:cNvPr id="10" name="9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 Τίτλος"/>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8" name="7 - Ευθεία γραμμή σύνδεσης"/>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 Ευθεία γραμμή σύνδεσης"/>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 Ευθεία γραμμή σύνδεσης"/>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Ορθογώνιο"/>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 Θέση περιεχομένου"/>
          <p:cNvSpPr>
            <a:spLocks noGrp="1"/>
          </p:cNvSpPr>
          <p:nvPr>
            <p:ph sz="quarter" idx="1"/>
          </p:nvPr>
        </p:nvSpPr>
        <p:spPr>
          <a:xfrm>
            <a:off x="304800" y="274320"/>
            <a:ext cx="5638800" cy="6327648"/>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1" name="20 - Θέση ημερομηνίας"/>
          <p:cNvSpPr>
            <a:spLocks noGrp="1"/>
          </p:cNvSpPr>
          <p:nvPr>
            <p:ph type="dt" sz="half" idx="14"/>
          </p:nvPr>
        </p:nvSpPr>
        <p:spPr/>
        <p:txBody>
          <a:bodyPr rtlCol="0"/>
          <a:lstStyle/>
          <a:p>
            <a:fld id="{2342CEA3-3058-4D43-AE35-B3DA76CB4003}" type="datetimeFigureOut">
              <a:rPr lang="el-GR" smtClean="0"/>
              <a:pPr/>
              <a:t>10/3/2019</a:t>
            </a:fld>
            <a:endParaRPr lang="el-GR"/>
          </a:p>
        </p:txBody>
      </p:sp>
      <p:sp>
        <p:nvSpPr>
          <p:cNvPr id="22" name="21 - Θέση αριθμού διαφάνειας"/>
          <p:cNvSpPr>
            <a:spLocks noGrp="1"/>
          </p:cNvSpPr>
          <p:nvPr>
            <p:ph type="sldNum" sz="quarter" idx="15"/>
          </p:nvPr>
        </p:nvSpPr>
        <p:spPr/>
        <p:txBody>
          <a:bodyPr rtlCol="0"/>
          <a:lstStyle/>
          <a:p>
            <a:fld id="{D3F1D1C4-C2D9-4231-9FB2-B2D9D97AA41D}" type="slidenum">
              <a:rPr lang="el-GR" smtClean="0"/>
              <a:pPr/>
              <a:t>‹#›</a:t>
            </a:fld>
            <a:endParaRPr lang="el-GR"/>
          </a:p>
        </p:txBody>
      </p:sp>
      <p:sp>
        <p:nvSpPr>
          <p:cNvPr id="23" name="22 - Θέση υποσέλιδου"/>
          <p:cNvSpPr>
            <a:spLocks noGrp="1"/>
          </p:cNvSpPr>
          <p:nvPr>
            <p:ph type="ftr" sz="quarter" idx="16"/>
          </p:nvPr>
        </p:nvSpPr>
        <p:spPr/>
        <p:txBody>
          <a:bodyPr rtlCol="0"/>
          <a:lstStyle/>
          <a:p>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 Τίτλος"/>
          <p:cNvSpPr>
            <a:spLocks noGrp="1"/>
          </p:cNvSpPr>
          <p:nvPr>
            <p:ph type="title"/>
          </p:nvPr>
        </p:nvSpPr>
        <p:spPr>
          <a:xfrm rot="5400000">
            <a:off x="3350133" y="3200400"/>
            <a:ext cx="6309360" cy="457200"/>
          </a:xfrm>
        </p:spPr>
        <p:txBody>
          <a:bodyPr anchor="b"/>
          <a:lstStyle>
            <a:lvl1pPr algn="l">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10" name="9 - Ευθεία γραμμή σύνδεσης"/>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 Ορθογώνιο"/>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 Ευθεία γραμμή σύνδεσης"/>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 Ευθεία γραμμή σύνδεσης"/>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 Θέση ημερομηνίας"/>
          <p:cNvSpPr>
            <a:spLocks noGrp="1"/>
          </p:cNvSpPr>
          <p:nvPr>
            <p:ph type="dt" sz="half" idx="10"/>
          </p:nvPr>
        </p:nvSpPr>
        <p:spPr/>
        <p:txBody>
          <a:bodyPr rtlCol="0"/>
          <a:lstStyle/>
          <a:p>
            <a:fld id="{2342CEA3-3058-4D43-AE35-B3DA76CB4003}" type="datetimeFigureOut">
              <a:rPr lang="el-GR" smtClean="0"/>
              <a:pPr/>
              <a:t>10/3/2019</a:t>
            </a:fld>
            <a:endParaRPr lang="el-GR"/>
          </a:p>
        </p:txBody>
      </p:sp>
      <p:sp>
        <p:nvSpPr>
          <p:cNvPr id="18" name="17 - Θέση αριθμού διαφάνειας"/>
          <p:cNvSpPr>
            <a:spLocks noGrp="1"/>
          </p:cNvSpPr>
          <p:nvPr>
            <p:ph type="sldNum" sz="quarter" idx="11"/>
          </p:nvPr>
        </p:nvSpPr>
        <p:spPr/>
        <p:txBody>
          <a:bodyPr rtlCol="0"/>
          <a:lstStyle/>
          <a:p>
            <a:fld id="{D3F1D1C4-C2D9-4231-9FB2-B2D9D97AA41D}" type="slidenum">
              <a:rPr lang="el-GR" smtClean="0"/>
              <a:pPr/>
              <a:t>‹#›</a:t>
            </a:fld>
            <a:endParaRPr lang="el-GR"/>
          </a:p>
        </p:txBody>
      </p:sp>
      <p:sp>
        <p:nvSpPr>
          <p:cNvPr id="21" name="20 - Θέση υποσέλιδου"/>
          <p:cNvSpPr>
            <a:spLocks noGrp="1"/>
          </p:cNvSpPr>
          <p:nvPr>
            <p:ph type="ftr" sz="quarter" idx="12"/>
          </p:nvPr>
        </p:nvSpPr>
        <p:spPr/>
        <p:txBody>
          <a:bodyPr rtlCol="0"/>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 Θέση τίτλου"/>
          <p:cNvSpPr>
            <a:spLocks noGrp="1"/>
          </p:cNvSpPr>
          <p:nvPr>
            <p:ph type="title"/>
          </p:nvPr>
        </p:nvSpPr>
        <p:spPr>
          <a:xfrm>
            <a:off x="457200" y="274638"/>
            <a:ext cx="7467600" cy="1143000"/>
          </a:xfrm>
          <a:prstGeom prst="rect">
            <a:avLst/>
          </a:prstGeom>
        </p:spPr>
        <p:txBody>
          <a:bodyPr vert="horz" anchor="b">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2342CEA3-3058-4D43-AE35-B3DA76CB4003}" type="datetimeFigureOut">
              <a:rPr lang="el-GR" smtClean="0"/>
              <a:pPr/>
              <a:t>10/3/2019</a:t>
            </a:fld>
            <a:endParaRPr lang="el-GR"/>
          </a:p>
        </p:txBody>
      </p:sp>
      <p:sp>
        <p:nvSpPr>
          <p:cNvPr id="3" name="2 - Θέση υποσέλιδου"/>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l-GR"/>
          </a:p>
        </p:txBody>
      </p:sp>
      <p:sp>
        <p:nvSpPr>
          <p:cNvPr id="7" name="6 - Ευθεία γραμμή σύνδεσης"/>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 Ευθεία γραμμή σύνδεσης"/>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 Ορθογώνιο"/>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Θέση αριθμού διαφάνειας"/>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2123728" y="1268760"/>
            <a:ext cx="6172200" cy="1013498"/>
          </a:xfrm>
        </p:spPr>
        <p:txBody>
          <a:bodyPr>
            <a:normAutofit/>
          </a:bodyPr>
          <a:lstStyle/>
          <a:p>
            <a:pPr algn="ctr"/>
            <a:r>
              <a:rPr lang="el-GR" sz="4800" dirty="0" err="1" smtClean="0"/>
              <a:t>βαλανεια</a:t>
            </a:r>
            <a:endParaRPr lang="el-GR" sz="4800" dirty="0"/>
          </a:p>
        </p:txBody>
      </p:sp>
      <p:sp>
        <p:nvSpPr>
          <p:cNvPr id="3" name="2 - Υπότιτλος"/>
          <p:cNvSpPr>
            <a:spLocks noGrp="1"/>
          </p:cNvSpPr>
          <p:nvPr>
            <p:ph type="subTitle" idx="1"/>
          </p:nvPr>
        </p:nvSpPr>
        <p:spPr>
          <a:xfrm>
            <a:off x="2123728" y="2636912"/>
            <a:ext cx="6172200" cy="1371600"/>
          </a:xfrm>
        </p:spPr>
        <p:txBody>
          <a:bodyPr>
            <a:normAutofit/>
          </a:bodyPr>
          <a:lstStyle/>
          <a:p>
            <a:pPr algn="ctr"/>
            <a:r>
              <a:rPr lang="el-GR" sz="2000" dirty="0" smtClean="0"/>
              <a:t>ΕΓΚΑΤΑΣΤΑΣΕΙΣ ΓΥΜΝΑΣΤΗΡΙΩΝ ΜΕ ΛΟΥΤΡΑ ΑΤΜΟΛΟΥΤΡΑ ΚΑΙ ΜΑΛΑΞΕΙΣ ΣΤΗΝ ΑΡΧΑΙΟΤΗΤΑ</a:t>
            </a:r>
            <a:endParaRPr lang="el-GR" sz="2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23528" y="116632"/>
            <a:ext cx="8208912" cy="576064"/>
          </a:xfrm>
        </p:spPr>
        <p:txBody>
          <a:bodyPr>
            <a:normAutofit/>
          </a:bodyPr>
          <a:lstStyle/>
          <a:p>
            <a:pPr algn="ctr"/>
            <a:r>
              <a:rPr lang="el-GR" dirty="0" err="1" smtClean="0"/>
              <a:t>μυρεψεια</a:t>
            </a:r>
            <a:endParaRPr lang="el-GR" dirty="0"/>
          </a:p>
        </p:txBody>
      </p:sp>
      <p:sp>
        <p:nvSpPr>
          <p:cNvPr id="3" name="2 - Θέση περιεχομένου"/>
          <p:cNvSpPr>
            <a:spLocks noGrp="1"/>
          </p:cNvSpPr>
          <p:nvPr>
            <p:ph sz="quarter" idx="1"/>
          </p:nvPr>
        </p:nvSpPr>
        <p:spPr>
          <a:xfrm>
            <a:off x="539552" y="620688"/>
            <a:ext cx="7467600" cy="5832648"/>
          </a:xfrm>
        </p:spPr>
        <p:txBody>
          <a:bodyPr>
            <a:normAutofit lnSpcReduction="10000"/>
          </a:bodyPr>
          <a:lstStyle/>
          <a:p>
            <a:pPr marL="0" indent="0" algn="just">
              <a:buNone/>
            </a:pPr>
            <a:r>
              <a:rPr lang="el-GR" sz="2000" dirty="0" smtClean="0"/>
              <a:t>Τα μυρέψεια ήταν εργαστήρια παρασκευής προϊόντων καλλωπισμού, αλοιφών και αρωμάτων. Αρχαιολογικά ευρήματα έχουν εντοπιστεί στο ανάκτορο της Ζάκρου στην Κρήτη, στο ανάκτορο της Πύλου και στις Μυκήνες. Άλλα σημαντικά κέντρα παρασκευής ήταν η Κόρινθος και η Χαιρώνεια. Από την ελληνιστική περίοδο και μετά η Αλεξάνδρεια της Αιγύπτου έγινε το σημαντικότερο κέντρο παρασκευής  καλλυντικών. Οι αρχαίοι εξήγαγαν τα αρώματα με  δύο τρόπους</a:t>
            </a:r>
            <a:r>
              <a:rPr lang="en-US" sz="2000" dirty="0" smtClean="0"/>
              <a:t>:</a:t>
            </a:r>
            <a:endParaRPr lang="el-GR" sz="2000" dirty="0" smtClean="0"/>
          </a:p>
          <a:p>
            <a:pPr marL="273600" indent="-273600" algn="just">
              <a:buFont typeface="Wingdings" pitchFamily="2" charset="2"/>
              <a:buChar char="Ø"/>
            </a:pPr>
            <a:r>
              <a:rPr lang="el-GR" sz="2000" dirty="0" smtClean="0"/>
              <a:t>Με </a:t>
            </a:r>
            <a:r>
              <a:rPr lang="el-GR" sz="2000" i="1" dirty="0" smtClean="0"/>
              <a:t>εμποτισμό</a:t>
            </a:r>
            <a:r>
              <a:rPr lang="el-GR" sz="2000" dirty="0" smtClean="0"/>
              <a:t> όπου τα πέταλα των λουλουδιών απλώνονταν σε ζωικό λίπος ή λάδι , τα άφηναν να μουλιάσουν και τα αντικαθιστούσαν με νέα μέχρι το λίπος να </a:t>
            </a:r>
            <a:r>
              <a:rPr lang="el-GR" sz="2000" dirty="0" err="1" smtClean="0"/>
              <a:t>κορεστεί</a:t>
            </a:r>
            <a:r>
              <a:rPr lang="el-GR" sz="2000" dirty="0" smtClean="0"/>
              <a:t> με το άρωμά τους. Με αυτό τον τρόπο παρασκεύαζαν αρωματικές αλοιφές.</a:t>
            </a:r>
          </a:p>
          <a:p>
            <a:pPr marL="273600" indent="-273600" algn="just">
              <a:buFont typeface="Wingdings" pitchFamily="2" charset="2"/>
              <a:buChar char="Ø"/>
            </a:pPr>
            <a:r>
              <a:rPr lang="el-GR" sz="2000" dirty="0" smtClean="0"/>
              <a:t>Με </a:t>
            </a:r>
            <a:r>
              <a:rPr lang="el-GR" sz="2000" i="1" dirty="0" smtClean="0"/>
              <a:t>έκθλιψη ή στύψη </a:t>
            </a:r>
            <a:r>
              <a:rPr lang="el-GR" sz="2000" dirty="0" smtClean="0"/>
              <a:t>μία μέθοδο κατά την οποία έκλειναν τα άνθη ή τους σπόρους σε λινό σάκο και στη συνέχεια έστριβαν τα άκρα του σάκου αντίθετα με αποτέλεσμα τα άνθη και οι σπόροι να πιέζονται και να βγαίνει το έλαιό τους.</a:t>
            </a:r>
          </a:p>
          <a:p>
            <a:pPr marL="0" indent="0" algn="just">
              <a:buNone/>
            </a:pPr>
            <a:r>
              <a:rPr lang="el-GR" sz="2000" dirty="0" smtClean="0"/>
              <a:t>Στην όλη διαδικασία χρησιμοποιούσαν ρητίνη από </a:t>
            </a:r>
            <a:r>
              <a:rPr lang="el-GR" sz="2000" dirty="0" err="1" smtClean="0"/>
              <a:t>λάδανο</a:t>
            </a:r>
            <a:r>
              <a:rPr lang="el-GR" sz="2000" dirty="0" smtClean="0"/>
              <a:t>, </a:t>
            </a:r>
            <a:r>
              <a:rPr lang="el-GR" sz="2000" dirty="0" err="1" smtClean="0"/>
              <a:t>στύρακα</a:t>
            </a:r>
            <a:r>
              <a:rPr lang="el-GR" sz="2000" dirty="0" smtClean="0"/>
              <a:t>, μαστίχα, κέδρο και πεύκο. Τα υλικά ανακατεύονταν στις κατάλληλες ποσότητες και θερμοκρασία και πρόσθεταν και χρωστικές ουσίες.</a:t>
            </a:r>
            <a:endParaRPr lang="el-GR"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16632"/>
            <a:ext cx="7467600" cy="580926"/>
          </a:xfrm>
        </p:spPr>
        <p:txBody>
          <a:bodyPr>
            <a:normAutofit/>
          </a:bodyPr>
          <a:lstStyle/>
          <a:p>
            <a:pPr algn="ctr"/>
            <a:r>
              <a:rPr lang="el-GR" dirty="0" err="1" smtClean="0"/>
              <a:t>Βαλανεια</a:t>
            </a:r>
            <a:r>
              <a:rPr lang="el-GR" dirty="0" smtClean="0"/>
              <a:t> τα </a:t>
            </a:r>
            <a:r>
              <a:rPr lang="el-GR" dirty="0" err="1" smtClean="0"/>
              <a:t>δημοσια</a:t>
            </a:r>
            <a:r>
              <a:rPr lang="el-GR" dirty="0" smtClean="0"/>
              <a:t> </a:t>
            </a:r>
            <a:r>
              <a:rPr lang="el-GR" dirty="0" err="1" smtClean="0"/>
              <a:t>λουτρα</a:t>
            </a:r>
            <a:r>
              <a:rPr lang="el-GR" dirty="0" smtClean="0"/>
              <a:t> </a:t>
            </a:r>
            <a:r>
              <a:rPr lang="el-GR" dirty="0" err="1" smtClean="0"/>
              <a:t>τησ</a:t>
            </a:r>
            <a:r>
              <a:rPr lang="el-GR" dirty="0" smtClean="0"/>
              <a:t> </a:t>
            </a:r>
            <a:r>
              <a:rPr lang="el-GR" dirty="0" err="1" smtClean="0"/>
              <a:t>αρχαιοτητασ</a:t>
            </a:r>
            <a:endParaRPr lang="el-GR" dirty="0"/>
          </a:p>
        </p:txBody>
      </p:sp>
      <p:sp>
        <p:nvSpPr>
          <p:cNvPr id="3" name="2 - Θέση περιεχομένου"/>
          <p:cNvSpPr>
            <a:spLocks noGrp="1"/>
          </p:cNvSpPr>
          <p:nvPr>
            <p:ph sz="quarter" idx="1"/>
          </p:nvPr>
        </p:nvSpPr>
        <p:spPr>
          <a:xfrm>
            <a:off x="395536" y="764704"/>
            <a:ext cx="7467600" cy="5688632"/>
          </a:xfrm>
        </p:spPr>
        <p:txBody>
          <a:bodyPr>
            <a:normAutofit lnSpcReduction="10000"/>
          </a:bodyPr>
          <a:lstStyle/>
          <a:p>
            <a:pPr algn="just">
              <a:buFont typeface="Wingdings" pitchFamily="2" charset="2"/>
              <a:buChar char="Ø"/>
            </a:pPr>
            <a:r>
              <a:rPr lang="el-GR" sz="2000" dirty="0" smtClean="0"/>
              <a:t>Η λέξη </a:t>
            </a:r>
            <a:r>
              <a:rPr lang="el-GR" sz="2000" dirty="0" err="1" smtClean="0"/>
              <a:t>βαλανείο</a:t>
            </a:r>
            <a:r>
              <a:rPr lang="el-GR" sz="2000" dirty="0" smtClean="0"/>
              <a:t> προέρχεται από το ρήμα </a:t>
            </a:r>
            <a:r>
              <a:rPr lang="el-GR" sz="2000" i="1" dirty="0" err="1" smtClean="0"/>
              <a:t>βαλανεύω</a:t>
            </a:r>
            <a:r>
              <a:rPr lang="el-GR" sz="2000" dirty="0" smtClean="0"/>
              <a:t> που σημαίνει υπηρετώ, φροντίζω κάποιον στο λουτρό. Η ονομασία αυτή οφείλεται στον Ιπποκράτη που ήταν ο πρώτος που μελέτησε τα αποτελέσματα της υδροθεραπείας στο ανθρώπινο σώμα.</a:t>
            </a:r>
          </a:p>
          <a:p>
            <a:pPr algn="just">
              <a:buFont typeface="Wingdings" pitchFamily="2" charset="2"/>
              <a:buChar char="Ø"/>
            </a:pPr>
            <a:r>
              <a:rPr lang="el-GR" sz="2000" dirty="0" smtClean="0"/>
              <a:t>Εμφανίστηκαν τον 5</a:t>
            </a:r>
            <a:r>
              <a:rPr lang="el-GR" sz="2000" baseline="30000" dirty="0" smtClean="0"/>
              <a:t>ο</a:t>
            </a:r>
            <a:r>
              <a:rPr lang="el-GR" sz="2000" dirty="0" smtClean="0"/>
              <a:t> αιώνα </a:t>
            </a:r>
            <a:r>
              <a:rPr lang="el-GR" sz="2000" dirty="0" err="1" smtClean="0"/>
              <a:t>π.χ</a:t>
            </a:r>
            <a:r>
              <a:rPr lang="el-GR" sz="2000" dirty="0" smtClean="0"/>
              <a:t> και βρίσκονταν κοντά σε κτήρια γυμνασίων (γυμναστήρια).</a:t>
            </a:r>
          </a:p>
          <a:p>
            <a:pPr algn="just">
              <a:buFont typeface="Wingdings" pitchFamily="2" charset="2"/>
              <a:buChar char="Ø"/>
            </a:pPr>
            <a:r>
              <a:rPr lang="el-GR" sz="2000" dirty="0" smtClean="0"/>
              <a:t>Στα αρχαία χρόνια τα αποχετευτικά συστήματα δεν ήταν τόσο ανεπτυγμένα και επίσης οι άνθρωποι δεν είχαν και τόσα χρήματα ώστε να διαθέτουν λουτρό στο σπίτι τους. Ιδιωτικό λουτρό είχαν μόνο οι πλούσιοι. Οι υπόλοιποι κατέφυγαν στα δημόσια λουτρά που ονομάστηκαν </a:t>
            </a:r>
            <a:r>
              <a:rPr lang="el-GR" sz="2000" dirty="0" err="1" smtClean="0"/>
              <a:t>βαλανεία</a:t>
            </a:r>
            <a:r>
              <a:rPr lang="el-GR" sz="2000" dirty="0" smtClean="0"/>
              <a:t>. Οι άνθρωποι πήγαιναν στα </a:t>
            </a:r>
            <a:r>
              <a:rPr lang="el-GR" sz="2000" dirty="0" err="1" smtClean="0"/>
              <a:t>βαλανεία</a:t>
            </a:r>
            <a:r>
              <a:rPr lang="el-GR" sz="2000" dirty="0" smtClean="0"/>
              <a:t> για να καθαρίσουν το σώμα τους και να ξεκουραστούν. Επιπλέον τα δημόσια λουτρά ήταν και ένας χώρος κοινωνικοποίησης όπου οι πολίτες συζητούσαν τα θέματα που τους απασχολούσαν και έκαναν κοινωνικές επαφές και γνωριμίες.</a:t>
            </a:r>
          </a:p>
          <a:p>
            <a:pPr algn="just">
              <a:buFont typeface="Wingdings" pitchFamily="2" charset="2"/>
              <a:buChar char="Ø"/>
            </a:pPr>
            <a:r>
              <a:rPr lang="el-GR" sz="2000" dirty="0" smtClean="0"/>
              <a:t>Εγκαταστάσεις </a:t>
            </a:r>
            <a:r>
              <a:rPr lang="el-GR" sz="2000" dirty="0" err="1" smtClean="0"/>
              <a:t>βαλανείων</a:t>
            </a:r>
            <a:r>
              <a:rPr lang="el-GR" sz="2000" dirty="0" smtClean="0"/>
              <a:t> έχουν βρεθεί στον Πειραιά, τους Δελφούς, την Ερέτρια, την Ελευσίνα, την Πέλλα και σε άλλα μέρη της χώρας.</a:t>
            </a:r>
            <a:endParaRPr lang="el-GR"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116632"/>
            <a:ext cx="7467600" cy="652934"/>
          </a:xfrm>
        </p:spPr>
        <p:txBody>
          <a:bodyPr/>
          <a:lstStyle/>
          <a:p>
            <a:pPr algn="ctr"/>
            <a:r>
              <a:rPr lang="el-GR" dirty="0" err="1" smtClean="0"/>
              <a:t>Διαφορεσ</a:t>
            </a:r>
            <a:r>
              <a:rPr lang="el-GR" dirty="0" smtClean="0"/>
              <a:t> </a:t>
            </a:r>
            <a:r>
              <a:rPr lang="el-GR" dirty="0" err="1" smtClean="0"/>
              <a:t>ασκληπιειων</a:t>
            </a:r>
            <a:r>
              <a:rPr lang="el-GR" dirty="0" smtClean="0"/>
              <a:t> &amp; </a:t>
            </a:r>
            <a:r>
              <a:rPr lang="el-GR" dirty="0" err="1" smtClean="0"/>
              <a:t>βαλανειων</a:t>
            </a:r>
            <a:endParaRPr lang="el-GR" dirty="0"/>
          </a:p>
        </p:txBody>
      </p:sp>
      <p:sp>
        <p:nvSpPr>
          <p:cNvPr id="3" name="2 - Θέση περιεχομένου"/>
          <p:cNvSpPr>
            <a:spLocks noGrp="1"/>
          </p:cNvSpPr>
          <p:nvPr>
            <p:ph sz="quarter" idx="1"/>
          </p:nvPr>
        </p:nvSpPr>
        <p:spPr>
          <a:xfrm>
            <a:off x="611560" y="836712"/>
            <a:ext cx="7467600" cy="4873752"/>
          </a:xfrm>
        </p:spPr>
        <p:txBody>
          <a:bodyPr>
            <a:normAutofit lnSpcReduction="10000"/>
          </a:bodyPr>
          <a:lstStyle/>
          <a:p>
            <a:pPr marL="0" indent="0" algn="just">
              <a:buNone/>
            </a:pPr>
            <a:r>
              <a:rPr lang="el-GR" sz="2000" dirty="0" smtClean="0"/>
              <a:t>Εγκαταστάσεις λουτροθεραπείας υπήρχαν και στα ασκληπιεία και στα </a:t>
            </a:r>
            <a:r>
              <a:rPr lang="el-GR" sz="2000" dirty="0" err="1" smtClean="0"/>
              <a:t>βαλανεία</a:t>
            </a:r>
            <a:r>
              <a:rPr lang="el-GR" sz="2000" dirty="0" smtClean="0"/>
              <a:t>. Τα </a:t>
            </a:r>
            <a:r>
              <a:rPr lang="el-GR" sz="2000" dirty="0" err="1" smtClean="0"/>
              <a:t>βαλανεία</a:t>
            </a:r>
            <a:r>
              <a:rPr lang="el-GR" sz="2000" dirty="0" smtClean="0"/>
              <a:t> όμως ήταν διαφορετικά γιατί</a:t>
            </a:r>
            <a:r>
              <a:rPr lang="en-US" sz="2000" dirty="0" smtClean="0"/>
              <a:t>:</a:t>
            </a:r>
            <a:endParaRPr lang="el-GR" sz="2000" dirty="0" smtClean="0"/>
          </a:p>
          <a:p>
            <a:pPr algn="just">
              <a:buFont typeface="Wingdings" pitchFamily="2" charset="2"/>
              <a:buChar char="Ø"/>
            </a:pPr>
            <a:r>
              <a:rPr lang="el-GR" sz="2000" dirty="0" smtClean="0"/>
              <a:t>Δεν ήταν αφιερωμένα σε κάποιο θεό.</a:t>
            </a:r>
          </a:p>
          <a:p>
            <a:pPr algn="just">
              <a:buFont typeface="Wingdings" pitchFamily="2" charset="2"/>
              <a:buChar char="Ø"/>
            </a:pPr>
            <a:r>
              <a:rPr lang="el-GR" sz="2000" dirty="0" smtClean="0"/>
              <a:t>Δεν πήγαιναν ασθενείς για θεραπεία αλλά υγιή άτομα για τόνωση, ευεξία και ατομική υγιεινή – καθαριότητα.</a:t>
            </a:r>
          </a:p>
          <a:p>
            <a:pPr algn="just">
              <a:buFont typeface="Wingdings" pitchFamily="2" charset="2"/>
              <a:buChar char="Ø"/>
            </a:pPr>
            <a:r>
              <a:rPr lang="el-GR" sz="2000" dirty="0" smtClean="0"/>
              <a:t>Δεν υπήρχε η νηστεία και η τελετουργία της ύπνωσης.</a:t>
            </a:r>
          </a:p>
          <a:p>
            <a:pPr algn="just">
              <a:buFont typeface="Wingdings" pitchFamily="2" charset="2"/>
              <a:buChar char="Ø"/>
            </a:pPr>
            <a:r>
              <a:rPr lang="el-GR" sz="2000" dirty="0" smtClean="0"/>
              <a:t>Δεν υπήρχαν ιατροί – ιερείς αλλά </a:t>
            </a:r>
            <a:r>
              <a:rPr lang="el-GR" sz="2000" dirty="0" err="1" smtClean="0"/>
              <a:t>ιατροαλείπτες</a:t>
            </a:r>
            <a:r>
              <a:rPr lang="el-GR" sz="2000" dirty="0" smtClean="0"/>
              <a:t>  που έκαναν μαλάξεις και </a:t>
            </a:r>
            <a:r>
              <a:rPr lang="el-GR" sz="2000" dirty="0" err="1" smtClean="0"/>
              <a:t>παραχύτες</a:t>
            </a:r>
            <a:r>
              <a:rPr lang="el-GR" sz="2000" dirty="0" smtClean="0"/>
              <a:t> (</a:t>
            </a:r>
            <a:r>
              <a:rPr lang="el-GR" sz="2000" dirty="0" err="1" smtClean="0"/>
              <a:t>βαλανείς</a:t>
            </a:r>
            <a:r>
              <a:rPr lang="el-GR" sz="2000" dirty="0" smtClean="0"/>
              <a:t>) που φρόντιζαν τους λουόμενους.</a:t>
            </a:r>
          </a:p>
          <a:p>
            <a:pPr algn="just">
              <a:buFont typeface="Wingdings" pitchFamily="2" charset="2"/>
              <a:buChar char="Ø"/>
            </a:pPr>
            <a:r>
              <a:rPr lang="el-GR" sz="2000" dirty="0" smtClean="0"/>
              <a:t>Τα </a:t>
            </a:r>
            <a:r>
              <a:rPr lang="el-GR" sz="2000" dirty="0" err="1" smtClean="0"/>
              <a:t>βαλανεία</a:t>
            </a:r>
            <a:r>
              <a:rPr lang="el-GR" sz="2000" dirty="0" smtClean="0"/>
              <a:t> λειτουργούσαν από το πρωί μέχρι τη δύση του ηλίου και οι επισκέπτες δεν παρέμεναν σε αυτά το </a:t>
            </a:r>
            <a:r>
              <a:rPr lang="el-GR" sz="2000" dirty="0" err="1" smtClean="0"/>
              <a:t>βράδι</a:t>
            </a:r>
            <a:r>
              <a:rPr lang="el-GR" sz="2000" dirty="0" smtClean="0"/>
              <a:t>.</a:t>
            </a:r>
          </a:p>
          <a:p>
            <a:pPr algn="just">
              <a:buFont typeface="Wingdings" pitchFamily="2" charset="2"/>
              <a:buChar char="Ø"/>
            </a:pPr>
            <a:r>
              <a:rPr lang="el-GR" sz="2000" dirty="0" smtClean="0"/>
              <a:t>Στα </a:t>
            </a:r>
            <a:r>
              <a:rPr lang="el-GR" sz="2000" dirty="0" err="1" smtClean="0"/>
              <a:t>βαλανεία</a:t>
            </a:r>
            <a:r>
              <a:rPr lang="el-GR" sz="2000" dirty="0" smtClean="0"/>
              <a:t> οι επισκέπτες πλήρωναν ένα μικρό χρηματικό ποσό για να χρησιμοποιήσουν τους χώρους και τις υπηρεσίες, ενώ στα ασκληπιεία οι ασθενείς προσέφεραν πολύτιμα δώρα στο θεό Ασκληπιό και θυσίαζαν ζώα.</a:t>
            </a:r>
          </a:p>
          <a:p>
            <a:pPr algn="just">
              <a:buNone/>
            </a:pPr>
            <a:endParaRPr lang="el-GR"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0"/>
            <a:ext cx="7467600" cy="580926"/>
          </a:xfrm>
        </p:spPr>
        <p:txBody>
          <a:bodyPr>
            <a:normAutofit/>
          </a:bodyPr>
          <a:lstStyle/>
          <a:p>
            <a:pPr algn="ctr"/>
            <a:r>
              <a:rPr lang="el-GR" dirty="0" err="1" smtClean="0"/>
              <a:t>χωροι</a:t>
            </a:r>
            <a:r>
              <a:rPr lang="el-GR" dirty="0" smtClean="0"/>
              <a:t> των </a:t>
            </a:r>
            <a:r>
              <a:rPr lang="el-GR" dirty="0" err="1" smtClean="0"/>
              <a:t>βαλανειων</a:t>
            </a:r>
            <a:endParaRPr lang="el-GR" dirty="0"/>
          </a:p>
        </p:txBody>
      </p:sp>
      <p:sp>
        <p:nvSpPr>
          <p:cNvPr id="3" name="2 - Θέση περιεχομένου"/>
          <p:cNvSpPr>
            <a:spLocks noGrp="1"/>
          </p:cNvSpPr>
          <p:nvPr>
            <p:ph sz="quarter" idx="1"/>
          </p:nvPr>
        </p:nvSpPr>
        <p:spPr>
          <a:xfrm>
            <a:off x="539552" y="548680"/>
            <a:ext cx="7467600" cy="6309320"/>
          </a:xfrm>
        </p:spPr>
        <p:txBody>
          <a:bodyPr>
            <a:noAutofit/>
          </a:bodyPr>
          <a:lstStyle/>
          <a:p>
            <a:pPr algn="just">
              <a:buNone/>
            </a:pPr>
            <a:r>
              <a:rPr lang="el-GR" sz="2000" dirty="0" smtClean="0"/>
              <a:t>Οι κύριες αίθουσες των </a:t>
            </a:r>
            <a:r>
              <a:rPr lang="el-GR" sz="2000" dirty="0" err="1" smtClean="0"/>
              <a:t>βαλανείων</a:t>
            </a:r>
            <a:r>
              <a:rPr lang="el-GR" sz="2000" dirty="0" smtClean="0"/>
              <a:t> ήταν</a:t>
            </a:r>
            <a:r>
              <a:rPr lang="en-US" sz="2000" dirty="0" smtClean="0"/>
              <a:t>:</a:t>
            </a:r>
            <a:endParaRPr lang="el-GR" sz="2000" dirty="0" smtClean="0"/>
          </a:p>
          <a:p>
            <a:pPr algn="just">
              <a:buFont typeface="Wingdings" pitchFamily="2" charset="2"/>
              <a:buChar char="Ø"/>
            </a:pPr>
            <a:r>
              <a:rPr lang="el-GR" sz="2000" dirty="0" smtClean="0"/>
              <a:t>Το αποδυτήριο.</a:t>
            </a:r>
          </a:p>
          <a:p>
            <a:pPr algn="just">
              <a:buFont typeface="Wingdings" pitchFamily="2" charset="2"/>
              <a:buChar char="Ø"/>
            </a:pPr>
            <a:r>
              <a:rPr lang="el-GR" sz="2000" dirty="0" smtClean="0"/>
              <a:t>Το </a:t>
            </a:r>
            <a:r>
              <a:rPr lang="el-GR" sz="2000" dirty="0" err="1" smtClean="0"/>
              <a:t>πυριατήριο</a:t>
            </a:r>
            <a:r>
              <a:rPr lang="el-GR" sz="2000" dirty="0" smtClean="0"/>
              <a:t>.</a:t>
            </a:r>
          </a:p>
          <a:p>
            <a:pPr algn="just">
              <a:buFont typeface="Wingdings" pitchFamily="2" charset="2"/>
              <a:buChar char="Ø"/>
            </a:pPr>
            <a:r>
              <a:rPr lang="el-GR" sz="2000" dirty="0" smtClean="0"/>
              <a:t>Το </a:t>
            </a:r>
            <a:r>
              <a:rPr lang="el-GR" sz="2000" dirty="0" err="1" smtClean="0"/>
              <a:t>αλειπτήριο</a:t>
            </a:r>
            <a:r>
              <a:rPr lang="el-GR" sz="2000" dirty="0" smtClean="0"/>
              <a:t>.</a:t>
            </a:r>
          </a:p>
          <a:p>
            <a:pPr marL="0" indent="0" algn="just">
              <a:buNone/>
            </a:pPr>
            <a:r>
              <a:rPr lang="el-GR" sz="2000" dirty="0" smtClean="0"/>
              <a:t>Πριν την εκγύμναση οι αθλητές αλείφονταν με λάδι. Όταν τελείωναν τις ασκήσεις έκαναν ένα ζεστό λουτρό εφίδρωσης προκειμένου να χαλαρώσουν οι μύες τους και ακολουθούσε τρίψιμο με στλεγγίδες για να καθαρίσει το σώμα. Χρησιμοποιούσαν επίσης </a:t>
            </a:r>
            <a:r>
              <a:rPr lang="el-GR" sz="2000" i="1" dirty="0" err="1" smtClean="0"/>
              <a:t>ρύμμα</a:t>
            </a:r>
            <a:r>
              <a:rPr lang="el-GR" sz="2000" dirty="0" smtClean="0"/>
              <a:t> για απολέπιση και </a:t>
            </a:r>
            <a:r>
              <a:rPr lang="el-GR" sz="2000" i="1" dirty="0" smtClean="0"/>
              <a:t>αλισίβα</a:t>
            </a:r>
            <a:r>
              <a:rPr lang="el-GR" sz="2000" dirty="0" smtClean="0"/>
              <a:t> για τις αντισηπτικές, μαλακτικές και επουλωτικές της ιδιότητες.</a:t>
            </a:r>
          </a:p>
          <a:p>
            <a:pPr algn="just">
              <a:buNone/>
            </a:pPr>
            <a:r>
              <a:rPr lang="el-GR" sz="2000" dirty="0" smtClean="0"/>
              <a:t>Τα λουτρά είχαν διάφορες θερμοκρασίες</a:t>
            </a:r>
            <a:r>
              <a:rPr lang="en-US" sz="2000" dirty="0" smtClean="0"/>
              <a:t>:</a:t>
            </a:r>
          </a:p>
          <a:p>
            <a:pPr algn="just">
              <a:buFont typeface="Wingdings" pitchFamily="2" charset="2"/>
              <a:buChar char="Ø"/>
            </a:pPr>
            <a:r>
              <a:rPr lang="el-GR" sz="2000" dirty="0" smtClean="0"/>
              <a:t>Ψυχρό λουτρό.</a:t>
            </a:r>
          </a:p>
          <a:p>
            <a:pPr algn="just">
              <a:buFont typeface="Wingdings" pitchFamily="2" charset="2"/>
              <a:buChar char="Ø"/>
            </a:pPr>
            <a:r>
              <a:rPr lang="el-GR" sz="2000" dirty="0" smtClean="0"/>
              <a:t>Ενδιάμεσης θερμοκρασίας.</a:t>
            </a:r>
          </a:p>
          <a:p>
            <a:pPr algn="just">
              <a:buFont typeface="Wingdings" pitchFamily="2" charset="2"/>
              <a:buChar char="Ø"/>
            </a:pPr>
            <a:r>
              <a:rPr lang="el-GR" sz="2000" dirty="0" smtClean="0"/>
              <a:t>Ζεστό λουτρό.</a:t>
            </a:r>
          </a:p>
          <a:p>
            <a:pPr marL="0" indent="0" algn="just">
              <a:buNone/>
            </a:pPr>
            <a:r>
              <a:rPr lang="el-GR" sz="2000" dirty="0" smtClean="0"/>
              <a:t>Οι λουόμενοι μετακινούνταν στο χώρο ως εξής</a:t>
            </a:r>
            <a:r>
              <a:rPr lang="en-US" sz="2000" dirty="0" smtClean="0"/>
              <a:t>:</a:t>
            </a:r>
            <a:r>
              <a:rPr lang="el-GR" sz="2000" dirty="0" smtClean="0"/>
              <a:t> ψυχρό λουτρό → ενδιάμεσης θερμοκρασίας → ζεστό → ψυχρό. Αυτό ήταν ιδιαίτερα αναζωογονητικό και τους βοηθούσε να χαλαρώσουν και να ξεκουραστούν.</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0" y="260648"/>
            <a:ext cx="112440" cy="5818658"/>
          </a:xfrm>
        </p:spPr>
        <p:txBody>
          <a:bodyPr>
            <a:normAutofit/>
          </a:bodyPr>
          <a:lstStyle/>
          <a:p>
            <a:endParaRPr lang="el-GR" sz="1000" dirty="0"/>
          </a:p>
        </p:txBody>
      </p:sp>
      <p:sp>
        <p:nvSpPr>
          <p:cNvPr id="3" name="2 - Θέση περιεχομένου"/>
          <p:cNvSpPr>
            <a:spLocks noGrp="1"/>
          </p:cNvSpPr>
          <p:nvPr>
            <p:ph sz="quarter" idx="1"/>
          </p:nvPr>
        </p:nvSpPr>
        <p:spPr>
          <a:xfrm>
            <a:off x="467544" y="332656"/>
            <a:ext cx="7755632" cy="2808312"/>
          </a:xfrm>
        </p:spPr>
        <p:txBody>
          <a:bodyPr>
            <a:normAutofit/>
          </a:bodyPr>
          <a:lstStyle/>
          <a:p>
            <a:pPr algn="just">
              <a:buFont typeface="Wingdings" pitchFamily="2" charset="2"/>
              <a:buChar char="Ø"/>
            </a:pPr>
            <a:r>
              <a:rPr lang="el-GR" sz="2000" dirty="0" smtClean="0"/>
              <a:t>Τα δημόσια λουτρά γνώρισαν ιδιαίτερη άνθηση καθώς οι κατακτήσεις του Μεγάλου Αλεξάνδρου έφεραν οικονομικές και κοινωνικές αλλαγές και άρχισαν να οικοδομούνται μεγάλα συγκροτήματα </a:t>
            </a:r>
            <a:r>
              <a:rPr lang="el-GR" sz="2000" dirty="0" err="1" smtClean="0"/>
              <a:t>βαλανείων</a:t>
            </a:r>
            <a:r>
              <a:rPr lang="el-GR" sz="2000" dirty="0" smtClean="0"/>
              <a:t> στα μεσογειακά και μικρασιατικά παράλια και στην ασιατική ενδοχώρα.</a:t>
            </a:r>
          </a:p>
          <a:p>
            <a:pPr algn="just">
              <a:buFont typeface="Wingdings" pitchFamily="2" charset="2"/>
              <a:buChar char="Ø"/>
            </a:pPr>
            <a:r>
              <a:rPr lang="el-GR" sz="2000" dirty="0" smtClean="0"/>
              <a:t>Την αγάπη των αρχαίων Ελλήνων για τα λουτρά την κληρονόμησαν και οι Ρωμαίοι οι οποίοι έχτισαν πολυτελέστατα λουτρά σε πολλές πόλεις τα οποία ονόμαζαν </a:t>
            </a:r>
            <a:r>
              <a:rPr lang="el-GR" sz="2000" i="1" dirty="0" smtClean="0"/>
              <a:t>θέρμες.</a:t>
            </a:r>
          </a:p>
          <a:p>
            <a:pPr algn="just">
              <a:buFont typeface="Wingdings" pitchFamily="2" charset="2"/>
              <a:buChar char="Ø"/>
            </a:pPr>
            <a:endParaRPr lang="el-GR" sz="2000" dirty="0"/>
          </a:p>
        </p:txBody>
      </p:sp>
      <p:pic>
        <p:nvPicPr>
          <p:cNvPr id="1026" name="Picture 2" descr="https://3.bp.blogspot.com/-S-EzP1txddY/WbKLJGI2aoI/AAAAAAABLVQ/0org2yI21sEY2cPf4dZ8QiPL8YoKJ6k0gCK4BGAYYCw/s1600/Forum-Baths-decoration.jpg"/>
          <p:cNvPicPr>
            <a:picLocks noChangeAspect="1" noChangeArrowheads="1"/>
          </p:cNvPicPr>
          <p:nvPr/>
        </p:nvPicPr>
        <p:blipFill>
          <a:blip r:embed="rId2" cstate="print"/>
          <a:srcRect/>
          <a:stretch>
            <a:fillRect/>
          </a:stretch>
        </p:blipFill>
        <p:spPr bwMode="auto">
          <a:xfrm>
            <a:off x="1475656" y="3068960"/>
            <a:ext cx="5494412" cy="2938679"/>
          </a:xfrm>
          <a:prstGeom prst="rect">
            <a:avLst/>
          </a:prstGeom>
          <a:noFill/>
        </p:spPr>
      </p:pic>
      <p:sp>
        <p:nvSpPr>
          <p:cNvPr id="5" name="4 - TextBox"/>
          <p:cNvSpPr txBox="1"/>
          <p:nvPr/>
        </p:nvSpPr>
        <p:spPr>
          <a:xfrm>
            <a:off x="3203848" y="6021288"/>
            <a:ext cx="2664296" cy="307777"/>
          </a:xfrm>
          <a:prstGeom prst="rect">
            <a:avLst/>
          </a:prstGeom>
          <a:noFill/>
        </p:spPr>
        <p:txBody>
          <a:bodyPr wrap="square" rtlCol="0">
            <a:spAutoFit/>
          </a:bodyPr>
          <a:lstStyle/>
          <a:p>
            <a:r>
              <a:rPr lang="el-GR" sz="1400" dirty="0" smtClean="0"/>
              <a:t>Δημόσια λουτρά στην Πομπηία</a:t>
            </a:r>
            <a:endParaRPr lang="el-GR" sz="1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0" y="260648"/>
            <a:ext cx="112440" cy="5458618"/>
          </a:xfrm>
        </p:spPr>
        <p:txBody>
          <a:bodyPr>
            <a:normAutofit/>
          </a:bodyPr>
          <a:lstStyle/>
          <a:p>
            <a:endParaRPr lang="el-GR" sz="800" dirty="0"/>
          </a:p>
        </p:txBody>
      </p:sp>
      <p:sp>
        <p:nvSpPr>
          <p:cNvPr id="3" name="2 - Θέση περιεχομένου"/>
          <p:cNvSpPr>
            <a:spLocks noGrp="1"/>
          </p:cNvSpPr>
          <p:nvPr>
            <p:ph sz="quarter" idx="1"/>
          </p:nvPr>
        </p:nvSpPr>
        <p:spPr>
          <a:xfrm>
            <a:off x="755576" y="332656"/>
            <a:ext cx="7467600" cy="5760640"/>
          </a:xfrm>
        </p:spPr>
        <p:txBody>
          <a:bodyPr>
            <a:normAutofit/>
          </a:bodyPr>
          <a:lstStyle/>
          <a:p>
            <a:pPr marL="273600" indent="-273600" algn="just">
              <a:buFont typeface="Wingdings" pitchFamily="2" charset="2"/>
              <a:buChar char="Ø"/>
            </a:pPr>
            <a:r>
              <a:rPr lang="el-GR" sz="2000" dirty="0" smtClean="0">
                <a:solidFill>
                  <a:prstClr val="black"/>
                </a:solidFill>
              </a:rPr>
              <a:t>Με το πέρασμα των χρόνων τα λουτρά στις ασιατικές πόλεις απλοποιήθηκαν λόγω έλλειψης νερού και χρημάτων και μετατράπηκαν στα ανατολικά λουτρά τύπου </a:t>
            </a:r>
            <a:r>
              <a:rPr lang="el-GR" sz="2000" i="1" dirty="0" smtClean="0">
                <a:solidFill>
                  <a:prstClr val="black"/>
                </a:solidFill>
              </a:rPr>
              <a:t>χαμάμ</a:t>
            </a:r>
            <a:r>
              <a:rPr lang="el-GR" sz="2000" dirty="0" smtClean="0">
                <a:solidFill>
                  <a:prstClr val="black"/>
                </a:solidFill>
              </a:rPr>
              <a:t> (</a:t>
            </a:r>
            <a:r>
              <a:rPr lang="en-US" sz="2000" dirty="0" smtClean="0">
                <a:solidFill>
                  <a:prstClr val="black"/>
                </a:solidFill>
              </a:rPr>
              <a:t>Turkish bath </a:t>
            </a:r>
            <a:r>
              <a:rPr lang="el-GR" sz="2000" dirty="0" smtClean="0">
                <a:solidFill>
                  <a:prstClr val="black"/>
                </a:solidFill>
              </a:rPr>
              <a:t>ή</a:t>
            </a:r>
            <a:r>
              <a:rPr lang="en-US" sz="2000" dirty="0" smtClean="0">
                <a:solidFill>
                  <a:prstClr val="black"/>
                </a:solidFill>
              </a:rPr>
              <a:t> Moroccan Bath</a:t>
            </a:r>
            <a:r>
              <a:rPr lang="el-GR" sz="2000" dirty="0" smtClean="0">
                <a:solidFill>
                  <a:prstClr val="black"/>
                </a:solidFill>
              </a:rPr>
              <a:t>) που διατηρούνται μέχρι και σήμερα. Χαμάμ (</a:t>
            </a:r>
            <a:r>
              <a:rPr lang="en-US" sz="2000" dirty="0" err="1" smtClean="0">
                <a:solidFill>
                  <a:prstClr val="black"/>
                </a:solidFill>
              </a:rPr>
              <a:t>hammam</a:t>
            </a:r>
            <a:r>
              <a:rPr lang="en-US" sz="2000" dirty="0" smtClean="0">
                <a:solidFill>
                  <a:prstClr val="black"/>
                </a:solidFill>
              </a:rPr>
              <a:t>) </a:t>
            </a:r>
            <a:r>
              <a:rPr lang="el-GR" sz="2000" dirty="0" smtClean="0">
                <a:solidFill>
                  <a:prstClr val="black"/>
                </a:solidFill>
              </a:rPr>
              <a:t>στα αραβικά σημαίνει ζεστό λουτρό – ατμόλουτρο.</a:t>
            </a:r>
          </a:p>
          <a:p>
            <a:pPr marL="273600" indent="-273600" algn="just">
              <a:buFont typeface="Wingdings" pitchFamily="2" charset="2"/>
              <a:buChar char="Ø"/>
            </a:pPr>
            <a:r>
              <a:rPr lang="el-GR" sz="2000" dirty="0" smtClean="0">
                <a:solidFill>
                  <a:prstClr val="black"/>
                </a:solidFill>
              </a:rPr>
              <a:t>Παρόλο που το τούρκικο χαμάμ αποτελεί μια απλοποιημένη εκδοχή </a:t>
            </a:r>
            <a:r>
              <a:rPr lang="el-GR" sz="2000" dirty="0" err="1" smtClean="0">
                <a:solidFill>
                  <a:prstClr val="black"/>
                </a:solidFill>
              </a:rPr>
              <a:t>βαλανείου</a:t>
            </a:r>
            <a:r>
              <a:rPr lang="el-GR" sz="2000" dirty="0" smtClean="0">
                <a:solidFill>
                  <a:prstClr val="black"/>
                </a:solidFill>
              </a:rPr>
              <a:t>, έχει διατηρηθεί στη χώρα μας και ως όνομα και ως τεχνική λούσεων από την εποχή της τουρκοκρατίας. Το αρχαιότερο χαμάμ που λειτουργεί μέχρι και σήμερα βρίσκεται στην Πάτρα και χρονολογείται από το 1400 </a:t>
            </a:r>
            <a:r>
              <a:rPr lang="el-GR" sz="2000" dirty="0" err="1" smtClean="0">
                <a:solidFill>
                  <a:prstClr val="black"/>
                </a:solidFill>
              </a:rPr>
              <a:t>μ.χ</a:t>
            </a:r>
            <a:r>
              <a:rPr lang="el-GR" sz="2000" dirty="0" smtClean="0">
                <a:solidFill>
                  <a:prstClr val="black"/>
                </a:solidFill>
              </a:rPr>
              <a:t>.</a:t>
            </a:r>
          </a:p>
          <a:p>
            <a:pPr marL="273600" indent="-273600" algn="just">
              <a:buFont typeface="Wingdings" pitchFamily="2" charset="2"/>
              <a:buChar char="Ø"/>
            </a:pPr>
            <a:r>
              <a:rPr lang="el-GR" sz="2000" dirty="0" smtClean="0">
                <a:solidFill>
                  <a:prstClr val="black"/>
                </a:solidFill>
              </a:rPr>
              <a:t>Το αραβικό λουτρό (</a:t>
            </a:r>
            <a:r>
              <a:rPr lang="en-US" sz="2000" dirty="0" smtClean="0">
                <a:solidFill>
                  <a:prstClr val="black"/>
                </a:solidFill>
              </a:rPr>
              <a:t>Moroccan Bath) </a:t>
            </a:r>
            <a:r>
              <a:rPr lang="el-GR" sz="2000" dirty="0" smtClean="0">
                <a:solidFill>
                  <a:prstClr val="black"/>
                </a:solidFill>
              </a:rPr>
              <a:t>έχει περισσότερες ομοιότητες με τα </a:t>
            </a:r>
            <a:r>
              <a:rPr lang="el-GR" sz="2000" dirty="0" err="1" smtClean="0">
                <a:solidFill>
                  <a:prstClr val="black"/>
                </a:solidFill>
              </a:rPr>
              <a:t>βαλανεία</a:t>
            </a:r>
            <a:r>
              <a:rPr lang="el-GR" sz="2000" dirty="0" smtClean="0">
                <a:solidFill>
                  <a:prstClr val="black"/>
                </a:solidFill>
              </a:rPr>
              <a:t> λόγω του ότι οι Άραβες ακολούθησαν τις τεχνικές των αρχαίων Ελλήνων.</a:t>
            </a:r>
          </a:p>
          <a:p>
            <a:pPr marL="273600" indent="-273600" algn="just">
              <a:buFont typeface="Wingdings" pitchFamily="2" charset="2"/>
              <a:buChar char="Ø"/>
            </a:pPr>
            <a:r>
              <a:rPr lang="el-GR" sz="2000" dirty="0" smtClean="0">
                <a:solidFill>
                  <a:prstClr val="black"/>
                </a:solidFill>
              </a:rPr>
              <a:t>Λόγω των ομοιοτήτων που έχουν τα χαμάμ με τα </a:t>
            </a:r>
            <a:r>
              <a:rPr lang="el-GR" sz="2000" dirty="0" err="1" smtClean="0">
                <a:solidFill>
                  <a:prstClr val="black"/>
                </a:solidFill>
              </a:rPr>
              <a:t>βαλανεία</a:t>
            </a:r>
            <a:r>
              <a:rPr lang="el-GR" sz="2000" dirty="0" smtClean="0">
                <a:solidFill>
                  <a:prstClr val="black"/>
                </a:solidFill>
              </a:rPr>
              <a:t> πολλοί προωθούν τα χαμάμ ως Ελληνικές τεχνικές λούσεων, ενώ πολλές επιχειρήσεις χρησιμοποιούν τεχνικές από όλο τον κόσμο χωρίς να τις αναφέρουν με συγκεκριμένο όνομα.</a:t>
            </a:r>
          </a:p>
          <a:p>
            <a:pPr algn="just">
              <a:buFont typeface="Wingdings" pitchFamily="2" charset="2"/>
              <a:buChar char="Ø"/>
            </a:pP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11560" y="0"/>
            <a:ext cx="7467600" cy="436910"/>
          </a:xfrm>
        </p:spPr>
        <p:txBody>
          <a:bodyPr>
            <a:normAutofit fontScale="90000"/>
          </a:bodyPr>
          <a:lstStyle/>
          <a:p>
            <a:pPr algn="ctr"/>
            <a:r>
              <a:rPr lang="el-GR" sz="2800" dirty="0" err="1" smtClean="0"/>
              <a:t>ομοιοτητεσ</a:t>
            </a:r>
            <a:r>
              <a:rPr lang="el-GR" sz="2800" dirty="0" smtClean="0"/>
              <a:t> και </a:t>
            </a:r>
            <a:r>
              <a:rPr lang="el-GR" sz="2800" dirty="0" err="1" smtClean="0"/>
              <a:t>διαφορεσ</a:t>
            </a:r>
            <a:r>
              <a:rPr lang="el-GR" sz="2800" dirty="0" smtClean="0"/>
              <a:t> </a:t>
            </a:r>
            <a:r>
              <a:rPr lang="el-GR" sz="2800" dirty="0" err="1" smtClean="0"/>
              <a:t>βαλανειων</a:t>
            </a:r>
            <a:r>
              <a:rPr lang="el-GR" sz="2800" dirty="0" smtClean="0"/>
              <a:t> &amp; </a:t>
            </a:r>
            <a:r>
              <a:rPr lang="el-GR" sz="2800" dirty="0" err="1" smtClean="0"/>
              <a:t>χαμαμ</a:t>
            </a:r>
            <a:endParaRPr lang="el-GR" sz="2800" dirty="0"/>
          </a:p>
        </p:txBody>
      </p:sp>
      <p:graphicFrame>
        <p:nvGraphicFramePr>
          <p:cNvPr id="4" name="3 - Θέση περιεχομένου"/>
          <p:cNvGraphicFramePr>
            <a:graphicFrameLocks noGrp="1"/>
          </p:cNvGraphicFramePr>
          <p:nvPr>
            <p:ph sz="quarter" idx="1"/>
          </p:nvPr>
        </p:nvGraphicFramePr>
        <p:xfrm>
          <a:off x="179512" y="548680"/>
          <a:ext cx="8568954" cy="6156960"/>
        </p:xfrm>
        <a:graphic>
          <a:graphicData uri="http://schemas.openxmlformats.org/drawingml/2006/table">
            <a:tbl>
              <a:tblPr firstRow="1" bandRow="1">
                <a:tableStyleId>{21E4AEA4-8DFA-4A89-87EB-49C32662AFE0}</a:tableStyleId>
              </a:tblPr>
              <a:tblGrid>
                <a:gridCol w="2856318"/>
                <a:gridCol w="2856318"/>
                <a:gridCol w="2856318"/>
              </a:tblGrid>
              <a:tr h="370840">
                <a:tc>
                  <a:txBody>
                    <a:bodyPr/>
                    <a:lstStyle/>
                    <a:p>
                      <a:pPr algn="ctr"/>
                      <a:r>
                        <a:rPr lang="el-GR" sz="1600" dirty="0" err="1" smtClean="0"/>
                        <a:t>Βαλανεία</a:t>
                      </a:r>
                      <a:r>
                        <a:rPr lang="el-GR" sz="1600" dirty="0" smtClean="0"/>
                        <a:t> / θέρμες</a:t>
                      </a:r>
                      <a:r>
                        <a:rPr lang="en-US" sz="1600" dirty="0" smtClean="0"/>
                        <a:t> (Greek Bath)</a:t>
                      </a:r>
                      <a:endParaRPr lang="el-GR" sz="1600" dirty="0"/>
                    </a:p>
                  </a:txBody>
                  <a:tcPr/>
                </a:tc>
                <a:tc>
                  <a:txBody>
                    <a:bodyPr/>
                    <a:lstStyle/>
                    <a:p>
                      <a:pPr algn="ctr"/>
                      <a:r>
                        <a:rPr lang="el-GR" sz="1600" dirty="0" smtClean="0"/>
                        <a:t>Αραβικό λουτρό (</a:t>
                      </a:r>
                      <a:r>
                        <a:rPr lang="en-US" sz="1600" dirty="0" smtClean="0"/>
                        <a:t>Moroccan Bath)</a:t>
                      </a:r>
                      <a:endParaRPr lang="el-GR" sz="1600" dirty="0"/>
                    </a:p>
                  </a:txBody>
                  <a:tcPr/>
                </a:tc>
                <a:tc>
                  <a:txBody>
                    <a:bodyPr/>
                    <a:lstStyle/>
                    <a:p>
                      <a:pPr algn="ctr"/>
                      <a:r>
                        <a:rPr lang="el-GR" sz="1600" dirty="0" smtClean="0"/>
                        <a:t>Τουρκικό</a:t>
                      </a:r>
                      <a:r>
                        <a:rPr lang="el-GR" sz="1600" baseline="0" dirty="0" smtClean="0"/>
                        <a:t> λουτρό (</a:t>
                      </a:r>
                      <a:r>
                        <a:rPr lang="en-US" sz="1600" baseline="0" dirty="0" smtClean="0"/>
                        <a:t>Turkish Bath)</a:t>
                      </a:r>
                      <a:endParaRPr lang="el-GR" sz="1600" dirty="0"/>
                    </a:p>
                  </a:txBody>
                  <a:tcPr/>
                </a:tc>
              </a:tr>
              <a:tr h="370840">
                <a:tc>
                  <a:txBody>
                    <a:bodyPr/>
                    <a:lstStyle/>
                    <a:p>
                      <a:pPr algn="just"/>
                      <a:r>
                        <a:rPr lang="el-GR" sz="1600" dirty="0" smtClean="0"/>
                        <a:t>Τρείς χώροι</a:t>
                      </a:r>
                      <a:r>
                        <a:rPr lang="el-GR" sz="1600" baseline="0" dirty="0" smtClean="0"/>
                        <a:t> διαφορετικών θερμοκρασιών.</a:t>
                      </a:r>
                      <a:endParaRPr lang="el-GR" sz="1600" dirty="0"/>
                    </a:p>
                  </a:txBody>
                  <a:tcPr/>
                </a:tc>
                <a:tc>
                  <a:txBody>
                    <a:bodyPr/>
                    <a:lstStyle/>
                    <a:p>
                      <a:pPr algn="just"/>
                      <a:r>
                        <a:rPr lang="el-GR" sz="1600" dirty="0" smtClean="0"/>
                        <a:t>Ένας</a:t>
                      </a:r>
                      <a:r>
                        <a:rPr lang="el-GR" sz="1600" baseline="0" dirty="0" smtClean="0"/>
                        <a:t> χώρος με θερμαινόμενα ατομικά καθίσματα</a:t>
                      </a:r>
                      <a:endParaRPr lang="el-GR" sz="1600" dirty="0"/>
                    </a:p>
                  </a:txBody>
                  <a:tcPr/>
                </a:tc>
                <a:tc>
                  <a:txBody>
                    <a:bodyPr/>
                    <a:lstStyle/>
                    <a:p>
                      <a:pPr algn="just"/>
                      <a:r>
                        <a:rPr lang="el-GR" sz="1600" dirty="0" smtClean="0"/>
                        <a:t>Ένας</a:t>
                      </a:r>
                      <a:r>
                        <a:rPr lang="el-GR" sz="1600" baseline="0" dirty="0" smtClean="0"/>
                        <a:t> ενιαίος χώρος αρκετά μεγάλος για να χωράει πολλά άτομα.</a:t>
                      </a:r>
                      <a:endParaRPr lang="el-GR" sz="1600" dirty="0"/>
                    </a:p>
                  </a:txBody>
                  <a:tcPr/>
                </a:tc>
              </a:tr>
              <a:tr h="370840">
                <a:tc>
                  <a:txBody>
                    <a:bodyPr/>
                    <a:lstStyle/>
                    <a:p>
                      <a:pPr algn="just"/>
                      <a:r>
                        <a:rPr lang="el-GR" sz="1600" dirty="0" smtClean="0"/>
                        <a:t>Πισίνα για ψυχρό λουτρό</a:t>
                      </a:r>
                      <a:endParaRPr lang="el-GR" sz="1600" dirty="0"/>
                    </a:p>
                  </a:txBody>
                  <a:tcPr/>
                </a:tc>
                <a:tc>
                  <a:txBody>
                    <a:bodyPr/>
                    <a:lstStyle/>
                    <a:p>
                      <a:pPr algn="just"/>
                      <a:r>
                        <a:rPr lang="el-GR" sz="1600" dirty="0" smtClean="0"/>
                        <a:t>Πισίνα για ψυχρό λουτρό &amp; βρύσες όπου οι λουόμενοι ξεπλένουν απ’ ευθείας το σώμα τους</a:t>
                      </a:r>
                      <a:endParaRPr lang="el-GR" sz="1600" dirty="0"/>
                    </a:p>
                  </a:txBody>
                  <a:tcPr/>
                </a:tc>
                <a:tc>
                  <a:txBody>
                    <a:bodyPr/>
                    <a:lstStyle/>
                    <a:p>
                      <a:pPr algn="just"/>
                      <a:r>
                        <a:rPr lang="el-GR" sz="1600" dirty="0" smtClean="0"/>
                        <a:t>Βρύσες με κρύο νερό που βρίσκονται γύρω </a:t>
                      </a:r>
                      <a:r>
                        <a:rPr lang="el-GR" sz="1600" dirty="0" err="1" smtClean="0"/>
                        <a:t>γύρω</a:t>
                      </a:r>
                      <a:r>
                        <a:rPr lang="el-GR" sz="1600" dirty="0" smtClean="0"/>
                        <a:t> στο χώρο. Οι</a:t>
                      </a:r>
                      <a:r>
                        <a:rPr lang="el-GR" sz="1600" baseline="0" dirty="0" smtClean="0"/>
                        <a:t> λουόμενοι με ένα μεταλλικό τάσι ρίχνουν  κρύο νερό πάνω τους για να μειώσουν τη θερμοκρασία του σώματός τους.</a:t>
                      </a:r>
                      <a:endParaRPr lang="el-GR" sz="1600" dirty="0"/>
                    </a:p>
                  </a:txBody>
                  <a:tcPr/>
                </a:tc>
              </a:tr>
              <a:tr h="370840">
                <a:tc>
                  <a:txBody>
                    <a:bodyPr/>
                    <a:lstStyle/>
                    <a:p>
                      <a:pPr algn="just"/>
                      <a:r>
                        <a:rPr lang="el-GR" sz="1600" dirty="0" smtClean="0"/>
                        <a:t>Το </a:t>
                      </a:r>
                      <a:r>
                        <a:rPr lang="el-GR" sz="1600" dirty="0" err="1" smtClean="0"/>
                        <a:t>αλειπτήριο</a:t>
                      </a:r>
                      <a:r>
                        <a:rPr lang="el-GR" sz="1600" dirty="0" smtClean="0"/>
                        <a:t> και οι πλύσεις είναι εκτός του θερμού χώρου σε χλιαρότερο χώρο. Υπήρχε </a:t>
                      </a:r>
                      <a:r>
                        <a:rPr lang="el-GR" sz="1600" dirty="0" err="1" smtClean="0"/>
                        <a:t>ιδιωτικότητα</a:t>
                      </a:r>
                      <a:r>
                        <a:rPr lang="el-GR" sz="1600" dirty="0" smtClean="0"/>
                        <a:t> μεταξύ θεραπευτή</a:t>
                      </a:r>
                      <a:r>
                        <a:rPr lang="el-GR" sz="1600" baseline="0" dirty="0" smtClean="0"/>
                        <a:t> και λουόμενου.</a:t>
                      </a:r>
                      <a:endParaRPr lang="el-GR" sz="1600" dirty="0"/>
                    </a:p>
                  </a:txBody>
                  <a:tcPr/>
                </a:tc>
                <a:tc>
                  <a:txBody>
                    <a:bodyPr/>
                    <a:lstStyle/>
                    <a:p>
                      <a:pPr algn="just"/>
                      <a:r>
                        <a:rPr lang="el-GR" sz="1600" dirty="0" smtClean="0"/>
                        <a:t>Οι</a:t>
                      </a:r>
                      <a:r>
                        <a:rPr lang="el-GR" sz="1600" baseline="0" dirty="0" smtClean="0"/>
                        <a:t> λουόμενοι αλείφονται μόνοι τους με λάσπες εντός του θερμού χώρου. Μπορούν όμως να υπάρχουν και ειδικοί χώροι όπου ο θεραπευτής περιποιείται τον λουόμενο.</a:t>
                      </a:r>
                      <a:endParaRPr lang="el-GR" sz="1600" dirty="0"/>
                    </a:p>
                  </a:txBody>
                  <a:tcPr/>
                </a:tc>
                <a:tc>
                  <a:txBody>
                    <a:bodyPr/>
                    <a:lstStyle/>
                    <a:p>
                      <a:pPr algn="just"/>
                      <a:r>
                        <a:rPr lang="el-GR" sz="1600" dirty="0" smtClean="0"/>
                        <a:t>Οι πλύσεις σώματος γίνονται μέσα στον κοινόχρηστο χώρο πάνω σε μια μαρμάρινη τράπεζα μπροστά</a:t>
                      </a:r>
                      <a:r>
                        <a:rPr lang="el-GR" sz="1600" baseline="0" dirty="0" smtClean="0"/>
                        <a:t> σε όλα τα άτομα που βρίσκονται στο χώρο.</a:t>
                      </a:r>
                      <a:endParaRPr lang="el-GR" sz="1600" dirty="0"/>
                    </a:p>
                  </a:txBody>
                  <a:tcPr/>
                </a:tc>
              </a:tr>
              <a:tr h="370840">
                <a:tc>
                  <a:txBody>
                    <a:bodyPr/>
                    <a:lstStyle/>
                    <a:p>
                      <a:pPr algn="just"/>
                      <a:r>
                        <a:rPr lang="el-GR" sz="1600" dirty="0" smtClean="0"/>
                        <a:t>Η μάλαξη είναι βασική θεραπεία</a:t>
                      </a:r>
                      <a:endParaRPr lang="el-GR" sz="1600" dirty="0"/>
                    </a:p>
                  </a:txBody>
                  <a:tcPr/>
                </a:tc>
                <a:tc>
                  <a:txBody>
                    <a:bodyPr/>
                    <a:lstStyle/>
                    <a:p>
                      <a:pPr algn="just"/>
                      <a:r>
                        <a:rPr lang="el-GR" sz="1600" dirty="0" smtClean="0"/>
                        <a:t>Η</a:t>
                      </a:r>
                      <a:r>
                        <a:rPr lang="el-GR" sz="1600" baseline="0" dirty="0" smtClean="0"/>
                        <a:t> μάλαξη είναι προαιρετική.</a:t>
                      </a:r>
                      <a:endParaRPr lang="el-GR" sz="1600" dirty="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l-GR" sz="1600" dirty="0" smtClean="0"/>
                        <a:t>Η</a:t>
                      </a:r>
                      <a:r>
                        <a:rPr lang="el-GR" sz="1600" baseline="0" dirty="0" smtClean="0"/>
                        <a:t> μάλαξη είναι προαιρετική.</a:t>
                      </a:r>
                      <a:endParaRPr lang="el-GR" sz="1600" dirty="0" smtClean="0"/>
                    </a:p>
                    <a:p>
                      <a:pPr algn="just"/>
                      <a:endParaRPr lang="el-GR" sz="1600" dirty="0"/>
                    </a:p>
                  </a:txBody>
                  <a:tcPr/>
                </a:tc>
              </a:tr>
              <a:tr h="370840">
                <a:tc>
                  <a:txBody>
                    <a:bodyPr/>
                    <a:lstStyle/>
                    <a:p>
                      <a:pPr algn="just"/>
                      <a:r>
                        <a:rPr lang="el-GR" sz="1600" dirty="0" smtClean="0"/>
                        <a:t>Χρησιμοποιούνται κυρίως ελαιόλαδο, στλεγγίδες, </a:t>
                      </a:r>
                      <a:r>
                        <a:rPr lang="el-GR" sz="1600" dirty="0" err="1" smtClean="0"/>
                        <a:t>ρύμμα</a:t>
                      </a:r>
                      <a:r>
                        <a:rPr lang="el-GR" sz="1600" dirty="0" smtClean="0"/>
                        <a:t>, λάσπες από άργιλο,</a:t>
                      </a:r>
                      <a:r>
                        <a:rPr lang="el-GR" sz="1600" baseline="0" dirty="0" smtClean="0"/>
                        <a:t> βότανα κτλ</a:t>
                      </a:r>
                      <a:endParaRPr lang="el-GR" sz="1600" dirty="0"/>
                    </a:p>
                  </a:txBody>
                  <a:tcPr/>
                </a:tc>
                <a:tc>
                  <a:txBody>
                    <a:bodyPr/>
                    <a:lstStyle/>
                    <a:p>
                      <a:pPr algn="just"/>
                      <a:r>
                        <a:rPr lang="el-GR" sz="1600" dirty="0" smtClean="0"/>
                        <a:t>Χρησιμοποιούνται λάσπες </a:t>
                      </a:r>
                      <a:r>
                        <a:rPr lang="en-US" sz="1600" dirty="0" err="1" smtClean="0"/>
                        <a:t>rashul</a:t>
                      </a:r>
                      <a:r>
                        <a:rPr lang="el-GR" sz="1600" dirty="0" smtClean="0"/>
                        <a:t>,</a:t>
                      </a:r>
                      <a:r>
                        <a:rPr lang="el-GR" sz="1600" baseline="0" dirty="0" smtClean="0"/>
                        <a:t> σαπούνι και φυτικά βούτυρα</a:t>
                      </a:r>
                      <a:endParaRPr lang="el-GR" sz="1600" dirty="0"/>
                    </a:p>
                  </a:txBody>
                  <a:tcPr/>
                </a:tc>
                <a:tc>
                  <a:txBody>
                    <a:bodyPr/>
                    <a:lstStyle/>
                    <a:p>
                      <a:pPr algn="just"/>
                      <a:r>
                        <a:rPr lang="el-GR" sz="1600" dirty="0" smtClean="0"/>
                        <a:t>Χρησιμοποιούνται</a:t>
                      </a:r>
                      <a:r>
                        <a:rPr lang="el-GR" sz="1600" baseline="0" dirty="0" smtClean="0"/>
                        <a:t> σαπούνια, </a:t>
                      </a:r>
                      <a:r>
                        <a:rPr lang="el-GR" sz="1600" baseline="0" dirty="0" err="1" smtClean="0"/>
                        <a:t>απολεπιστικά</a:t>
                      </a:r>
                      <a:r>
                        <a:rPr lang="el-GR" sz="1600" baseline="0" dirty="0" smtClean="0"/>
                        <a:t> γάντια (κετσές, λούφα κτλ) </a:t>
                      </a:r>
                      <a:endParaRPr lang="el-GR" sz="1600" dirty="0"/>
                    </a:p>
                  </a:txBody>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0"/>
            <a:ext cx="7467600" cy="580926"/>
          </a:xfrm>
        </p:spPr>
        <p:txBody>
          <a:bodyPr>
            <a:normAutofit/>
          </a:bodyPr>
          <a:lstStyle/>
          <a:p>
            <a:pPr algn="ctr"/>
            <a:r>
              <a:rPr lang="el-GR" dirty="0" err="1" smtClean="0"/>
              <a:t>Διαφορεσ</a:t>
            </a:r>
            <a:r>
              <a:rPr lang="el-GR" dirty="0" smtClean="0"/>
              <a:t> </a:t>
            </a:r>
            <a:r>
              <a:rPr lang="el-GR" dirty="0" err="1" smtClean="0"/>
              <a:t>χαμαμ</a:t>
            </a:r>
            <a:r>
              <a:rPr lang="el-GR" dirty="0" smtClean="0"/>
              <a:t> - </a:t>
            </a:r>
            <a:r>
              <a:rPr lang="el-GR" dirty="0" err="1" smtClean="0"/>
              <a:t>σαουνα</a:t>
            </a:r>
            <a:endParaRPr lang="el-GR" dirty="0"/>
          </a:p>
        </p:txBody>
      </p:sp>
      <p:sp>
        <p:nvSpPr>
          <p:cNvPr id="3" name="2 - Θέση περιεχομένου"/>
          <p:cNvSpPr>
            <a:spLocks noGrp="1"/>
          </p:cNvSpPr>
          <p:nvPr>
            <p:ph sz="quarter" idx="1"/>
          </p:nvPr>
        </p:nvSpPr>
        <p:spPr>
          <a:xfrm>
            <a:off x="611560" y="548680"/>
            <a:ext cx="7467600" cy="5976664"/>
          </a:xfrm>
        </p:spPr>
        <p:txBody>
          <a:bodyPr>
            <a:normAutofit lnSpcReduction="10000"/>
          </a:bodyPr>
          <a:lstStyle/>
          <a:p>
            <a:pPr marL="0" indent="0" algn="just">
              <a:buNone/>
            </a:pPr>
            <a:r>
              <a:rPr lang="el-GR" sz="2000" dirty="0" smtClean="0"/>
              <a:t>Το χαμάμ δεν είναι το ίδιο με τη σάουνα</a:t>
            </a:r>
            <a:r>
              <a:rPr lang="en-US" sz="2000" dirty="0" smtClean="0"/>
              <a:t>:</a:t>
            </a:r>
            <a:endParaRPr lang="el-GR" sz="2000" dirty="0" smtClean="0"/>
          </a:p>
          <a:p>
            <a:pPr marL="273600" indent="-273600" algn="just">
              <a:buFont typeface="Wingdings" pitchFamily="2" charset="2"/>
              <a:buChar char="Ø"/>
            </a:pPr>
            <a:r>
              <a:rPr lang="el-GR" sz="2000" dirty="0" smtClean="0"/>
              <a:t>Η σάουνα έχει ευρωπαϊκή προέλευση (Φιλανδία) ενώ το χαμάμ ανατολίτικη. </a:t>
            </a:r>
          </a:p>
          <a:p>
            <a:pPr marL="273600" indent="-273600" algn="just">
              <a:buFont typeface="Wingdings" pitchFamily="2" charset="2"/>
              <a:buChar char="Ø"/>
            </a:pPr>
            <a:r>
              <a:rPr lang="el-GR" sz="2000" dirty="0" smtClean="0"/>
              <a:t>Στο χαμάμ υπάρχουν υδρατμοί ενώ στη σάουνα όχι. </a:t>
            </a:r>
          </a:p>
          <a:p>
            <a:pPr marL="273600" indent="-273600" algn="just">
              <a:buFont typeface="Wingdings" pitchFamily="2" charset="2"/>
              <a:buChar char="Ø"/>
            </a:pPr>
            <a:r>
              <a:rPr lang="el-GR" sz="2000" dirty="0" smtClean="0"/>
              <a:t>Η παρουσία υδρατμών στο χαμάμ μειώνει την ανθεκτικότητα του σώματος στη ζέστη γι’ αυτό και η θερμοκρασία στο χαμάμ είναι σημαντικά μικρότερη έως 55</a:t>
            </a:r>
            <a:r>
              <a:rPr lang="el-GR" sz="2000" baseline="30000" dirty="0" smtClean="0"/>
              <a:t>ο</a:t>
            </a:r>
            <a:r>
              <a:rPr lang="en-US" sz="2000" dirty="0" smtClean="0"/>
              <a:t>C </a:t>
            </a:r>
            <a:r>
              <a:rPr lang="el-GR" sz="2000" dirty="0" smtClean="0"/>
              <a:t>το πολύ, ενώ στη σάουνα μπορεί να φτάσει μέχρι και τους </a:t>
            </a:r>
            <a:r>
              <a:rPr lang="en-US" sz="2000" dirty="0" smtClean="0"/>
              <a:t>80-100</a:t>
            </a:r>
            <a:r>
              <a:rPr lang="el-GR" sz="2000" baseline="30000" dirty="0" smtClean="0"/>
              <a:t>ο</a:t>
            </a:r>
            <a:r>
              <a:rPr lang="en-US" sz="2000" dirty="0" smtClean="0"/>
              <a:t>C.</a:t>
            </a:r>
          </a:p>
          <a:p>
            <a:pPr marL="0" indent="0" algn="just">
              <a:buNone/>
            </a:pPr>
            <a:r>
              <a:rPr lang="el-GR" sz="2000" dirty="0" smtClean="0"/>
              <a:t>Πάντως η  αντίδραση του σώματος και στις δύο περιπτώσεις είναι ίδια</a:t>
            </a:r>
            <a:r>
              <a:rPr lang="en-US" sz="2000" dirty="0" smtClean="0"/>
              <a:t>:</a:t>
            </a:r>
            <a:r>
              <a:rPr lang="el-GR" sz="2000" dirty="0" smtClean="0"/>
              <a:t> </a:t>
            </a:r>
            <a:endParaRPr lang="en-US" sz="2000" dirty="0" smtClean="0"/>
          </a:p>
          <a:p>
            <a:pPr marL="273600" indent="-273600" algn="just">
              <a:buFont typeface="Wingdings" pitchFamily="2" charset="2"/>
              <a:buChar char="Ø"/>
            </a:pPr>
            <a:r>
              <a:rPr lang="el-GR" sz="2000" dirty="0" smtClean="0"/>
              <a:t>Εφίδρωση και η αποβολή των τοξινών.</a:t>
            </a:r>
            <a:endParaRPr lang="en-US" sz="2000" dirty="0" smtClean="0"/>
          </a:p>
          <a:p>
            <a:pPr marL="273600" indent="-273600" algn="just">
              <a:buFont typeface="Wingdings" pitchFamily="2" charset="2"/>
              <a:buChar char="Ø"/>
            </a:pPr>
            <a:r>
              <a:rPr lang="el-GR" sz="2000" dirty="0" smtClean="0"/>
              <a:t>Χαλάρωση από την ένταση και τους μυϊκούς πόνους .</a:t>
            </a:r>
            <a:endParaRPr lang="en-US" sz="2000" dirty="0" smtClean="0"/>
          </a:p>
          <a:p>
            <a:pPr marL="273600" indent="-273600" algn="just">
              <a:buFont typeface="Wingdings" pitchFamily="2" charset="2"/>
              <a:buChar char="Ø"/>
            </a:pPr>
            <a:r>
              <a:rPr lang="el-GR" sz="2000" dirty="0" smtClean="0"/>
              <a:t>Ξεκούραση</a:t>
            </a:r>
            <a:r>
              <a:rPr lang="en-US" sz="2000" dirty="0" smtClean="0"/>
              <a:t> </a:t>
            </a:r>
            <a:r>
              <a:rPr lang="el-GR" sz="2000" dirty="0" smtClean="0"/>
              <a:t>και αναζωογόνηση.</a:t>
            </a:r>
            <a:endParaRPr lang="en-US" sz="2000" dirty="0" smtClean="0"/>
          </a:p>
          <a:p>
            <a:pPr marL="0" indent="0" algn="just">
              <a:buNone/>
            </a:pPr>
            <a:r>
              <a:rPr lang="el-GR" sz="2000" dirty="0" smtClean="0"/>
              <a:t>Το τι θα επιλέξουμε τελικά είναι θέμα προσωπικού γούστου. Επίσης πολλοί άνθρωποι που πάσχουν από αναπνευστικά προβλήματα βρίσκουν την ξηρή θερμότητα ενοχλητική και προτιμούν το χαμάμ. </a:t>
            </a:r>
          </a:p>
          <a:p>
            <a:pPr marL="0" indent="0" algn="just">
              <a:buNone/>
            </a:pPr>
            <a:r>
              <a:rPr lang="el-GR" sz="2000" dirty="0" smtClean="0"/>
              <a:t>Και οι δύο τύποι θερμότητας αντενδείκνυνται σε καρδιακά προβλήματα, σε εγκυμοσύνη και σε περιπτώσεις φλεβίτιδας.</a:t>
            </a:r>
          </a:p>
          <a:p>
            <a:pPr marL="0" indent="0" algn="just">
              <a:buNone/>
            </a:pPr>
            <a:endParaRPr lang="el-GR" sz="2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 Εικόνα" descr="proart-sauna-turk-modern-hamami-modelleri-17.jpg"/>
          <p:cNvPicPr>
            <a:picLocks noChangeAspect="1"/>
          </p:cNvPicPr>
          <p:nvPr/>
        </p:nvPicPr>
        <p:blipFill>
          <a:blip r:embed="rId3" cstate="print"/>
          <a:stretch>
            <a:fillRect/>
          </a:stretch>
        </p:blipFill>
        <p:spPr>
          <a:xfrm>
            <a:off x="179512" y="620688"/>
            <a:ext cx="4260601" cy="3024336"/>
          </a:xfrm>
          <a:prstGeom prst="rect">
            <a:avLst/>
          </a:prstGeom>
        </p:spPr>
      </p:pic>
      <p:pic>
        <p:nvPicPr>
          <p:cNvPr id="5" name="4 - Εικόνα" descr="4c_basic_dark_hd_logolla.jpg"/>
          <p:cNvPicPr>
            <a:picLocks noChangeAspect="1"/>
          </p:cNvPicPr>
          <p:nvPr/>
        </p:nvPicPr>
        <p:blipFill>
          <a:blip r:embed="rId4" cstate="print"/>
          <a:stretch>
            <a:fillRect/>
          </a:stretch>
        </p:blipFill>
        <p:spPr>
          <a:xfrm>
            <a:off x="4644008" y="620688"/>
            <a:ext cx="4019939" cy="3014954"/>
          </a:xfrm>
          <a:prstGeom prst="rect">
            <a:avLst/>
          </a:prstGeom>
        </p:spPr>
      </p:pic>
      <p:sp>
        <p:nvSpPr>
          <p:cNvPr id="6" name="5 - TextBox"/>
          <p:cNvSpPr txBox="1"/>
          <p:nvPr/>
        </p:nvSpPr>
        <p:spPr>
          <a:xfrm>
            <a:off x="251520" y="3645024"/>
            <a:ext cx="4176464" cy="954107"/>
          </a:xfrm>
          <a:prstGeom prst="rect">
            <a:avLst/>
          </a:prstGeom>
          <a:noFill/>
        </p:spPr>
        <p:txBody>
          <a:bodyPr wrap="square" rtlCol="0">
            <a:spAutoFit/>
          </a:bodyPr>
          <a:lstStyle/>
          <a:p>
            <a:pPr algn="just"/>
            <a:r>
              <a:rPr lang="el-GR" sz="1400" dirty="0" smtClean="0"/>
              <a:t>Χαμάμ. Διακρίνονται οι βρύσες απ’ όπου οι λουόμενοι βάζουν νερό για να δροσίζουν το σώμα τους, και η μαρμάρινη τράπεζα στο κέντρο που χρησιμοποιείται για τις μαλάξεις και τις θεραπείες.</a:t>
            </a:r>
            <a:endParaRPr lang="el-GR" sz="1400" dirty="0"/>
          </a:p>
        </p:txBody>
      </p:sp>
      <p:sp>
        <p:nvSpPr>
          <p:cNvPr id="8" name="7 - TextBox"/>
          <p:cNvSpPr txBox="1"/>
          <p:nvPr/>
        </p:nvSpPr>
        <p:spPr>
          <a:xfrm>
            <a:off x="4716016" y="3645024"/>
            <a:ext cx="3816424" cy="954107"/>
          </a:xfrm>
          <a:prstGeom prst="rect">
            <a:avLst/>
          </a:prstGeom>
          <a:noFill/>
        </p:spPr>
        <p:txBody>
          <a:bodyPr wrap="square" rtlCol="0">
            <a:spAutoFit/>
          </a:bodyPr>
          <a:lstStyle/>
          <a:p>
            <a:pPr algn="just"/>
            <a:r>
              <a:rPr lang="el-GR" sz="1400" dirty="0" smtClean="0"/>
              <a:t>Σάουνα. Το εσωτερικό της αποτελείται από καλής ποιότητας ξύλο. Στη μέση διακρίνεται το θερμαντικό σώμα με τις πέτρες που ακτινοβολούν τη θερμότητα. </a:t>
            </a:r>
            <a:endParaRPr lang="el-GR" sz="14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Προεξοχή">
  <a:themeElements>
    <a:clrScheme name="Προεξοχή">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Προεξοχή">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849</TotalTime>
  <Words>1261</Words>
  <Application>Microsoft Office PowerPoint</Application>
  <PresentationFormat>Προβολή στην οθόνη (4:3)</PresentationFormat>
  <Paragraphs>75</Paragraphs>
  <Slides>10</Slides>
  <Notes>5</Notes>
  <HiddenSlides>0</HiddenSlides>
  <MMClips>0</MMClips>
  <ScaleCrop>false</ScaleCrop>
  <HeadingPairs>
    <vt:vector size="4" baseType="variant">
      <vt:variant>
        <vt:lpstr>Θέμα</vt:lpstr>
      </vt:variant>
      <vt:variant>
        <vt:i4>1</vt:i4>
      </vt:variant>
      <vt:variant>
        <vt:lpstr>Τίτλοι διαφανειών</vt:lpstr>
      </vt:variant>
      <vt:variant>
        <vt:i4>10</vt:i4>
      </vt:variant>
    </vt:vector>
  </HeadingPairs>
  <TitlesOfParts>
    <vt:vector size="11" baseType="lpstr">
      <vt:lpstr>Προεξοχή</vt:lpstr>
      <vt:lpstr>βαλανεια</vt:lpstr>
      <vt:lpstr>Βαλανεια τα δημοσια λουτρα τησ αρχαιοτητασ</vt:lpstr>
      <vt:lpstr>Διαφορεσ ασκληπιειων &amp; βαλανειων</vt:lpstr>
      <vt:lpstr>χωροι των βαλανειων</vt:lpstr>
      <vt:lpstr>Διαφάνεια 5</vt:lpstr>
      <vt:lpstr>Διαφάνεια 6</vt:lpstr>
      <vt:lpstr>ομοιοτητεσ και διαφορεσ βαλανειων &amp; χαμαμ</vt:lpstr>
      <vt:lpstr>Διαφορεσ χαμαμ - σαουνα</vt:lpstr>
      <vt:lpstr>Διαφάνεια 9</vt:lpstr>
      <vt:lpstr>μυρεψεια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βαλανεια</dc:title>
  <dc:creator>Vaggelis</dc:creator>
  <cp:lastModifiedBy>Vaggelis</cp:lastModifiedBy>
  <cp:revision>72</cp:revision>
  <dcterms:created xsi:type="dcterms:W3CDTF">2018-12-10T18:05:07Z</dcterms:created>
  <dcterms:modified xsi:type="dcterms:W3CDTF">2019-03-10T15:08:20Z</dcterms:modified>
</cp:coreProperties>
</file>