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58" autoAdjust="0"/>
  </p:normalViewPr>
  <p:slideViewPr>
    <p:cSldViewPr>
      <p:cViewPr varScale="1">
        <p:scale>
          <a:sx n="88" d="100"/>
          <a:sy n="88" d="100"/>
        </p:scale>
        <p:origin x="-15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C7AFB-4A3E-4F3B-BB59-58C835F1D9E5}" type="datetimeFigureOut">
              <a:rPr lang="el-GR" smtClean="0"/>
              <a:pPr/>
              <a:t>10/5/2019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35C59-6BE9-4731-BAE4-BEC5D30A9FC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34</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35</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37</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39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40</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46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14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17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28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31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535C59-6BE9-4731-BAE4-BEC5D30A9FC0}" type="slidenum">
              <a:rPr lang="el-GR" smtClean="0"/>
              <a:pPr/>
              <a:t>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10/5/2019</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10/5/2019</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10/5/2019</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10/5/2019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10/5/2019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10/5/2019</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10/5/2019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10/5/2019</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10/5/2019</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10/5/2019</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23728" y="1052736"/>
            <a:ext cx="6172200" cy="1013498"/>
          </a:xfrm>
        </p:spPr>
        <p:txBody>
          <a:bodyPr>
            <a:normAutofit/>
          </a:bodyPr>
          <a:lstStyle/>
          <a:p>
            <a:pPr algn="ctr"/>
            <a:r>
              <a:rPr lang="el-GR" sz="4800" dirty="0" err="1" smtClean="0"/>
              <a:t>βοτανοθεραπεια</a:t>
            </a:r>
            <a:endParaRPr lang="el-GR" sz="4800" dirty="0"/>
          </a:p>
        </p:txBody>
      </p:sp>
      <p:sp>
        <p:nvSpPr>
          <p:cNvPr id="3" name="2 - Υπότιτλος"/>
          <p:cNvSpPr>
            <a:spLocks noGrp="1"/>
          </p:cNvSpPr>
          <p:nvPr>
            <p:ph type="subTitle" idx="1"/>
          </p:nvPr>
        </p:nvSpPr>
        <p:spPr/>
        <p:txBody>
          <a:bodyPr/>
          <a:lstStyle/>
          <a:p>
            <a:endParaRPr lang="el-GR"/>
          </a:p>
        </p:txBody>
      </p:sp>
      <p:pic>
        <p:nvPicPr>
          <p:cNvPr id="4" name="3 - Εικόνα" descr="herbology.jpeg"/>
          <p:cNvPicPr>
            <a:picLocks noChangeAspect="1"/>
          </p:cNvPicPr>
          <p:nvPr/>
        </p:nvPicPr>
        <p:blipFill>
          <a:blip r:embed="rId2" cstate="print"/>
          <a:stretch>
            <a:fillRect/>
          </a:stretch>
        </p:blipFill>
        <p:spPr>
          <a:xfrm>
            <a:off x="2843808" y="2492896"/>
            <a:ext cx="4772040" cy="318136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580926"/>
          </a:xfrm>
        </p:spPr>
        <p:txBody>
          <a:bodyPr/>
          <a:lstStyle/>
          <a:p>
            <a:pPr algn="ctr"/>
            <a:r>
              <a:rPr lang="el-GR" dirty="0" err="1" smtClean="0"/>
              <a:t>βαλεριανα</a:t>
            </a:r>
            <a:r>
              <a:rPr lang="el-GR" dirty="0" smtClean="0"/>
              <a:t> ή </a:t>
            </a:r>
            <a:r>
              <a:rPr lang="el-GR" dirty="0" err="1" smtClean="0"/>
              <a:t>διοσκουριδειοσ</a:t>
            </a:r>
            <a:endParaRPr lang="el-GR" dirty="0"/>
          </a:p>
        </p:txBody>
      </p:sp>
      <p:sp>
        <p:nvSpPr>
          <p:cNvPr id="3" name="2 - Θέση περιεχομένου"/>
          <p:cNvSpPr>
            <a:spLocks noGrp="1"/>
          </p:cNvSpPr>
          <p:nvPr>
            <p:ph sz="quarter" idx="1"/>
          </p:nvPr>
        </p:nvSpPr>
        <p:spPr>
          <a:xfrm>
            <a:off x="539552" y="692696"/>
            <a:ext cx="7920880" cy="2376264"/>
          </a:xfrm>
        </p:spPr>
        <p:txBody>
          <a:bodyPr>
            <a:normAutofit lnSpcReduction="10000"/>
          </a:bodyPr>
          <a:lstStyle/>
          <a:p>
            <a:pPr marL="0" indent="0" algn="just">
              <a:buNone/>
            </a:pPr>
            <a:r>
              <a:rPr lang="el-GR" sz="2000" dirty="0" smtClean="0"/>
              <a:t>Είναι ένα φυτό που φτάνει τα 60</a:t>
            </a:r>
            <a:r>
              <a:rPr lang="en-US" sz="2000" dirty="0" smtClean="0"/>
              <a:t>cm </a:t>
            </a:r>
            <a:r>
              <a:rPr lang="el-GR" sz="2000" dirty="0" smtClean="0"/>
              <a:t>σε ύψος και βρίσκεται σε Ευρώπη και Ασία. Είναι γνωστή για την αγχολυτική και ηρεμιστική της δράση. </a:t>
            </a:r>
          </a:p>
          <a:p>
            <a:pPr marL="0" indent="0" algn="just">
              <a:buNone/>
            </a:pPr>
            <a:r>
              <a:rPr lang="el-GR" sz="2000" dirty="0" smtClean="0"/>
              <a:t>Το αφέψημά της χρησιμοποιείται σε περιπτώσεις αϋπνίας. Στην αρχαιότητα το χρησιμοποιούσαν στα Ασκληπιεία για τη διαδικασία της ύπνωσης. </a:t>
            </a:r>
          </a:p>
          <a:p>
            <a:pPr marL="0" indent="0" algn="just">
              <a:buNone/>
            </a:pPr>
            <a:r>
              <a:rPr lang="el-GR" sz="2000" dirty="0" smtClean="0"/>
              <a:t>Σε υψηλές δόσεις μπορεί να προκαλέσει πονοκέφαλο,  υπνηλία, κόπωση, ζαλάδα και στομαχικές διαταραχές</a:t>
            </a:r>
          </a:p>
          <a:p>
            <a:pPr marL="0" indent="0" algn="just">
              <a:buNone/>
            </a:pPr>
            <a:endParaRPr lang="el-GR" sz="2000" dirty="0" smtClean="0"/>
          </a:p>
          <a:p>
            <a:pPr marL="0" indent="0" algn="just">
              <a:buNone/>
            </a:pPr>
            <a:endParaRPr lang="el-GR" sz="2000" dirty="0"/>
          </a:p>
        </p:txBody>
      </p:sp>
      <p:sp>
        <p:nvSpPr>
          <p:cNvPr id="4" name="3 - Θέση περιεχομένου"/>
          <p:cNvSpPr>
            <a:spLocks noGrp="1"/>
          </p:cNvSpPr>
          <p:nvPr>
            <p:ph sz="quarter" idx="2"/>
          </p:nvPr>
        </p:nvSpPr>
        <p:spPr>
          <a:xfrm>
            <a:off x="539552" y="2924944"/>
            <a:ext cx="4320480" cy="3456384"/>
          </a:xfrm>
        </p:spPr>
        <p:txBody>
          <a:bodyPr>
            <a:normAutofit lnSpcReduction="10000"/>
          </a:bodyPr>
          <a:lstStyle/>
          <a:p>
            <a:pPr marL="0" indent="0" algn="just">
              <a:buNone/>
            </a:pPr>
            <a:r>
              <a:rPr lang="el-GR" sz="2000" dirty="0" smtClean="0"/>
              <a:t>Δεν πρέπει να χρησιμοποιείται για διάστημα μεγαλύτερο των 4 εβδομάδων και πριν τη διακοπή της θα πρέπει να γίνεται σταδιακή μείωση της δοσολογίας.</a:t>
            </a:r>
          </a:p>
          <a:p>
            <a:pPr marL="0" indent="0" algn="just">
              <a:buNone/>
            </a:pPr>
            <a:r>
              <a:rPr lang="el-GR" sz="2000" dirty="0" smtClean="0"/>
              <a:t>Επίσης δεν θα πρέπει να λαμβάνεται μαζί με φάρμακα που επιδρούν στο νευρικό σύστημα όπως τα αγχολυτικά, τα αντικαταθλιπτικά και τα αντιεπιληπτικά.</a:t>
            </a:r>
            <a:endParaRPr lang="el-GR" sz="2000" dirty="0"/>
          </a:p>
        </p:txBody>
      </p:sp>
      <p:pic>
        <p:nvPicPr>
          <p:cNvPr id="5" name="4 - Εικόνα" descr="Valeriana_officinalis_002-1024x769.jpg"/>
          <p:cNvPicPr>
            <a:picLocks noChangeAspect="1"/>
          </p:cNvPicPr>
          <p:nvPr/>
        </p:nvPicPr>
        <p:blipFill>
          <a:blip r:embed="rId2" cstate="print"/>
          <a:stretch>
            <a:fillRect/>
          </a:stretch>
        </p:blipFill>
        <p:spPr>
          <a:xfrm>
            <a:off x="5220072" y="2924944"/>
            <a:ext cx="3451889" cy="25922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580926"/>
          </a:xfrm>
        </p:spPr>
        <p:txBody>
          <a:bodyPr/>
          <a:lstStyle/>
          <a:p>
            <a:pPr algn="ctr"/>
            <a:r>
              <a:rPr lang="el-GR" dirty="0" err="1" smtClean="0"/>
              <a:t>βασιλικοσ</a:t>
            </a:r>
            <a:endParaRPr lang="el-GR" dirty="0"/>
          </a:p>
        </p:txBody>
      </p:sp>
      <p:sp>
        <p:nvSpPr>
          <p:cNvPr id="3" name="2 - Θέση περιεχομένου"/>
          <p:cNvSpPr>
            <a:spLocks noGrp="1"/>
          </p:cNvSpPr>
          <p:nvPr>
            <p:ph sz="quarter" idx="1"/>
          </p:nvPr>
        </p:nvSpPr>
        <p:spPr>
          <a:xfrm>
            <a:off x="539552" y="692696"/>
            <a:ext cx="7632848" cy="1584176"/>
          </a:xfrm>
        </p:spPr>
        <p:txBody>
          <a:bodyPr>
            <a:normAutofit lnSpcReduction="10000"/>
          </a:bodyPr>
          <a:lstStyle/>
          <a:p>
            <a:pPr marL="0" indent="0" algn="just">
              <a:buNone/>
            </a:pPr>
            <a:r>
              <a:rPr lang="el-GR" sz="2000" dirty="0" smtClean="0"/>
              <a:t>Είναι από τα πιο κοινά οικιακά φυτά χρησιμοποιείται τόσο στη μαγειρική όσο και στην παραδοσιακή φαρμακευτική ως βότανο. Στην αρχαιότητα το χρησιμοποιούσαν ως επίθεμα μετά από δάγκωμα φιδιού σκορπιού ή εντόμου.   Πολλοί το χρησιμοποιούν ως φυσικό εντομοαπωθητικό.</a:t>
            </a:r>
            <a:endParaRPr lang="el-GR" sz="2000" dirty="0"/>
          </a:p>
        </p:txBody>
      </p:sp>
      <p:sp>
        <p:nvSpPr>
          <p:cNvPr id="4" name="3 - Θέση περιεχομένου"/>
          <p:cNvSpPr>
            <a:spLocks noGrp="1"/>
          </p:cNvSpPr>
          <p:nvPr>
            <p:ph sz="quarter" idx="2"/>
          </p:nvPr>
        </p:nvSpPr>
        <p:spPr>
          <a:xfrm>
            <a:off x="539552" y="2204864"/>
            <a:ext cx="3960440" cy="4203848"/>
          </a:xfrm>
        </p:spPr>
        <p:txBody>
          <a:bodyPr>
            <a:normAutofit lnSpcReduction="10000"/>
          </a:bodyPr>
          <a:lstStyle/>
          <a:p>
            <a:pPr marL="0" indent="0" algn="just">
              <a:buNone/>
            </a:pPr>
            <a:r>
              <a:rPr lang="el-GR" sz="2000" dirty="0" smtClean="0"/>
              <a:t>Βοηθάει στην πέψη και καταπραΰνει τον στομαχόπονο. Συνίσταται στις ημικρανίες και τον πονοκέφαλο.</a:t>
            </a:r>
          </a:p>
          <a:p>
            <a:pPr marL="0" indent="0" algn="just">
              <a:buNone/>
            </a:pPr>
            <a:r>
              <a:rPr lang="el-GR" sz="2000" dirty="0" smtClean="0"/>
              <a:t>Το αιθέριο έλαιο του βασιλικού ανακουφίζει από τα γρίπη, το βήχα και το κρυολόγημα. Τονώνει το νευρικό σύστημα και καταπολεμάει το άγχος και την πνευματική κόπωση.</a:t>
            </a:r>
          </a:p>
          <a:p>
            <a:pPr marL="0" indent="0" algn="just">
              <a:buNone/>
            </a:pPr>
            <a:r>
              <a:rPr lang="el-GR" sz="2000" dirty="0" smtClean="0"/>
              <a:t>Επίσης ο βασιλικός έχει εξαιρετικές αντιοξειδωτικές, </a:t>
            </a:r>
            <a:r>
              <a:rPr lang="el-GR" sz="2000" dirty="0" err="1" smtClean="0"/>
              <a:t>αντιμικροβιακές</a:t>
            </a:r>
            <a:r>
              <a:rPr lang="el-GR" sz="2000" dirty="0" smtClean="0"/>
              <a:t>  και αντικαρκινικές ιδιότητες. </a:t>
            </a:r>
          </a:p>
          <a:p>
            <a:pPr marL="0" indent="0" algn="just">
              <a:buNone/>
            </a:pPr>
            <a:endParaRPr lang="el-GR" sz="2000" dirty="0"/>
          </a:p>
        </p:txBody>
      </p:sp>
      <p:pic>
        <p:nvPicPr>
          <p:cNvPr id="5" name="4 - Εικόνα" descr="vasilikos.jpg"/>
          <p:cNvPicPr>
            <a:picLocks noChangeAspect="1"/>
          </p:cNvPicPr>
          <p:nvPr/>
        </p:nvPicPr>
        <p:blipFill>
          <a:blip r:embed="rId2" cstate="print"/>
          <a:stretch>
            <a:fillRect/>
          </a:stretch>
        </p:blipFill>
        <p:spPr>
          <a:xfrm>
            <a:off x="5004048" y="2492896"/>
            <a:ext cx="3674008" cy="29523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γλυκοριζα</a:t>
            </a:r>
            <a:endParaRPr lang="el-GR" dirty="0"/>
          </a:p>
        </p:txBody>
      </p:sp>
      <p:sp>
        <p:nvSpPr>
          <p:cNvPr id="3" name="2 - Θέση περιεχομένου"/>
          <p:cNvSpPr>
            <a:spLocks noGrp="1"/>
          </p:cNvSpPr>
          <p:nvPr>
            <p:ph sz="quarter" idx="1"/>
          </p:nvPr>
        </p:nvSpPr>
        <p:spPr>
          <a:xfrm>
            <a:off x="323528" y="548680"/>
            <a:ext cx="7859216" cy="1800200"/>
          </a:xfrm>
        </p:spPr>
        <p:txBody>
          <a:bodyPr>
            <a:normAutofit lnSpcReduction="10000"/>
          </a:bodyPr>
          <a:lstStyle/>
          <a:p>
            <a:pPr marL="0" indent="0" algn="just">
              <a:buNone/>
            </a:pPr>
            <a:r>
              <a:rPr lang="el-GR" sz="2000" dirty="0" smtClean="0"/>
              <a:t>Είναι πολυετές φυτό που φτάνει σε ύψος τα 2 μέτρα. Από το φυτό χρησιμοποιούμε τις ρίζες αποξηραμένες (σε μορφή σκόνης) και αφού το φυτό γίνει 4 ετών. Τη χρησιμοποιούσαν οι </a:t>
            </a:r>
            <a:r>
              <a:rPr lang="el-GR" sz="2000" dirty="0" err="1" smtClean="0"/>
              <a:t>Ασσύριοι</a:t>
            </a:r>
            <a:r>
              <a:rPr lang="el-GR" sz="2000" dirty="0" smtClean="0"/>
              <a:t> ως αντιβηχικό (2500 πχ) και έγινε γνωστή στους Έλληνες από τους </a:t>
            </a:r>
            <a:r>
              <a:rPr lang="el-GR" sz="2000" dirty="0" err="1" smtClean="0"/>
              <a:t>Σκύθες</a:t>
            </a:r>
            <a:r>
              <a:rPr lang="el-GR" sz="2000" dirty="0" smtClean="0"/>
              <a:t>. Ο Θεόφραστος αναφέρει πως είναι αποτελεσματική στον βήχα, στο άσθμα και σε πόνους του θώρακα.</a:t>
            </a:r>
          </a:p>
          <a:p>
            <a:pPr marL="0" indent="0" algn="just">
              <a:buNone/>
            </a:pPr>
            <a:endParaRPr lang="el-GR" sz="2000" dirty="0"/>
          </a:p>
        </p:txBody>
      </p:sp>
      <p:sp>
        <p:nvSpPr>
          <p:cNvPr id="4" name="3 - Θέση περιεχομένου"/>
          <p:cNvSpPr>
            <a:spLocks noGrp="1"/>
          </p:cNvSpPr>
          <p:nvPr>
            <p:ph sz="quarter" idx="2"/>
          </p:nvPr>
        </p:nvSpPr>
        <p:spPr>
          <a:xfrm>
            <a:off x="323528" y="2276872"/>
            <a:ext cx="4680520" cy="4365104"/>
          </a:xfrm>
        </p:spPr>
        <p:txBody>
          <a:bodyPr>
            <a:normAutofit lnSpcReduction="10000"/>
          </a:bodyPr>
          <a:lstStyle/>
          <a:p>
            <a:pPr marL="0" indent="0" algn="just">
              <a:buNone/>
            </a:pPr>
            <a:r>
              <a:rPr lang="el-GR" sz="2000" dirty="0" smtClean="0"/>
              <a:t>Ο Διοσκουρίδης τη χρησιμοποιούσε για να καταπραΰνει τη τραχύτητα του λάρυγγα, τις καούρες, τις θωρακικές και ηπατικές παθήσεις.</a:t>
            </a:r>
          </a:p>
          <a:p>
            <a:pPr marL="0" indent="0" algn="just">
              <a:buNone/>
            </a:pPr>
            <a:r>
              <a:rPr lang="el-GR" sz="2000" dirty="0" smtClean="0"/>
              <a:t>Βοηθά σε παθήσεις του πεπτικού όπως γαστρίτιδα και στομαχικό έλκος.</a:t>
            </a:r>
          </a:p>
          <a:p>
            <a:pPr marL="0" indent="0" algn="just">
              <a:buNone/>
            </a:pPr>
            <a:r>
              <a:rPr lang="el-GR" sz="2000" dirty="0" smtClean="0"/>
              <a:t>Επίσης σε βρογχίτιδα και πνευμονία γιατί έχει αποχρεμπτικές ιδιότητες.</a:t>
            </a:r>
          </a:p>
          <a:p>
            <a:pPr marL="0" indent="0" algn="just">
              <a:buNone/>
            </a:pPr>
            <a:r>
              <a:rPr lang="el-GR" sz="2000" dirty="0" smtClean="0"/>
              <a:t>Καταπολεμά πολλούς ιούς.</a:t>
            </a:r>
          </a:p>
          <a:p>
            <a:pPr marL="0" indent="0" algn="just">
              <a:buNone/>
            </a:pPr>
            <a:r>
              <a:rPr lang="el-GR" sz="2000" dirty="0" smtClean="0"/>
              <a:t>Έχει αντιρρευματική δράση.</a:t>
            </a:r>
          </a:p>
          <a:p>
            <a:pPr marL="0" indent="0" algn="just">
              <a:buNone/>
            </a:pPr>
            <a:r>
              <a:rPr lang="el-GR" sz="2000" dirty="0" smtClean="0"/>
              <a:t>Σε μεγάλες δόσεις μπορεί να προκαλέσει αύξηση της πίεσης και θα πρέπει να αποφεύγεται από άτομα με νεφρική ανεπάρκεια και εγκύους.</a:t>
            </a:r>
          </a:p>
          <a:p>
            <a:pPr marL="0" indent="0" algn="just">
              <a:buNone/>
            </a:pPr>
            <a:endParaRPr lang="el-GR" sz="2000" dirty="0"/>
          </a:p>
        </p:txBody>
      </p:sp>
      <p:pic>
        <p:nvPicPr>
          <p:cNvPr id="6" name="5 - Εικόνα" descr="Glycyrrhiza-Glabra-fam-Fabacees-rg-mediterraneennes-1-Photo-F.-Mrugala.jpg"/>
          <p:cNvPicPr>
            <a:picLocks noChangeAspect="1"/>
          </p:cNvPicPr>
          <p:nvPr/>
        </p:nvPicPr>
        <p:blipFill>
          <a:blip r:embed="rId2" cstate="print"/>
          <a:stretch>
            <a:fillRect/>
          </a:stretch>
        </p:blipFill>
        <p:spPr>
          <a:xfrm>
            <a:off x="5940152" y="2132856"/>
            <a:ext cx="2785386" cy="2085120"/>
          </a:xfrm>
          <a:prstGeom prst="rect">
            <a:avLst/>
          </a:prstGeom>
        </p:spPr>
      </p:pic>
      <p:pic>
        <p:nvPicPr>
          <p:cNvPr id="8" name="7 - Εικόνα" descr="glukoriza_xulo_.jpg"/>
          <p:cNvPicPr>
            <a:picLocks noChangeAspect="1"/>
          </p:cNvPicPr>
          <p:nvPr/>
        </p:nvPicPr>
        <p:blipFill>
          <a:blip r:embed="rId3" cstate="print"/>
          <a:stretch>
            <a:fillRect/>
          </a:stretch>
        </p:blipFill>
        <p:spPr>
          <a:xfrm>
            <a:off x="5868144" y="4280808"/>
            <a:ext cx="2817588" cy="25771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err="1" smtClean="0"/>
              <a:t>γλυκανισοσ</a:t>
            </a:r>
            <a:endParaRPr lang="el-GR" dirty="0"/>
          </a:p>
        </p:txBody>
      </p:sp>
      <p:sp>
        <p:nvSpPr>
          <p:cNvPr id="3" name="2 - Θέση περιεχομένου"/>
          <p:cNvSpPr>
            <a:spLocks noGrp="1"/>
          </p:cNvSpPr>
          <p:nvPr>
            <p:ph sz="quarter" idx="1"/>
          </p:nvPr>
        </p:nvSpPr>
        <p:spPr>
          <a:xfrm>
            <a:off x="467544" y="836712"/>
            <a:ext cx="7848872" cy="792088"/>
          </a:xfrm>
        </p:spPr>
        <p:txBody>
          <a:bodyPr>
            <a:normAutofit/>
          </a:bodyPr>
          <a:lstStyle/>
          <a:p>
            <a:pPr marL="0" indent="0" algn="just">
              <a:buNone/>
            </a:pPr>
            <a:r>
              <a:rPr lang="el-GR" sz="2000" dirty="0" smtClean="0"/>
              <a:t>Είναι ετήσιο φυτό που καλλιεργείται τόσο ως αρωματικό μαγειρικό φυτό όσο και ως φαρμακευτικό βότανο. Το ύψος του φτάνει τα 60 εκ. περίπου.  </a:t>
            </a:r>
            <a:endParaRPr lang="el-GR" sz="2000" dirty="0"/>
          </a:p>
        </p:txBody>
      </p:sp>
      <p:sp>
        <p:nvSpPr>
          <p:cNvPr id="4" name="3 - Θέση περιεχομένου"/>
          <p:cNvSpPr>
            <a:spLocks noGrp="1"/>
          </p:cNvSpPr>
          <p:nvPr>
            <p:ph sz="quarter" idx="2"/>
          </p:nvPr>
        </p:nvSpPr>
        <p:spPr>
          <a:xfrm>
            <a:off x="467544" y="1556792"/>
            <a:ext cx="4608512" cy="4896544"/>
          </a:xfrm>
        </p:spPr>
        <p:txBody>
          <a:bodyPr>
            <a:normAutofit/>
          </a:bodyPr>
          <a:lstStyle/>
          <a:p>
            <a:pPr marL="0" indent="0" algn="just">
              <a:buNone/>
            </a:pPr>
            <a:r>
              <a:rPr lang="el-GR" sz="2000" dirty="0" smtClean="0"/>
              <a:t>Το αιθέριο έλαιο μπορεί να χρησιμοποιηθεί ως εντομοκτόνο κατά των ψειρών και των </a:t>
            </a:r>
            <a:r>
              <a:rPr lang="el-GR" sz="2000" dirty="0" err="1" smtClean="0"/>
              <a:t>ακάρεων</a:t>
            </a:r>
            <a:r>
              <a:rPr lang="el-GR" sz="2000" dirty="0" smtClean="0"/>
              <a:t>.</a:t>
            </a:r>
          </a:p>
          <a:p>
            <a:pPr marL="0" indent="0" algn="just">
              <a:buNone/>
            </a:pPr>
            <a:r>
              <a:rPr lang="el-GR" sz="2000" dirty="0" smtClean="0"/>
              <a:t>Ως ρόφημα είναι χωνευτικό και βοηθάει σε προβλήματα δυσπεψίας.</a:t>
            </a:r>
          </a:p>
          <a:p>
            <a:pPr marL="0" indent="0" algn="just">
              <a:buNone/>
            </a:pPr>
            <a:r>
              <a:rPr lang="el-GR" sz="2000" dirty="0" smtClean="0"/>
              <a:t>Ενδείκνυται στο άσθμα, τη βρογχίτιδα, τον επίμονο βήχα και σε προβλήματα του αναπνευστικού.</a:t>
            </a:r>
          </a:p>
          <a:p>
            <a:pPr marL="0" indent="0" algn="just">
              <a:buNone/>
            </a:pPr>
            <a:r>
              <a:rPr lang="el-GR" sz="2000" dirty="0" smtClean="0"/>
              <a:t>Πιστεύεται ότι στις θηλάζουσες μητέρες αυξάνει την παραγωγή γάλακτος.</a:t>
            </a:r>
          </a:p>
          <a:p>
            <a:pPr marL="0" indent="0" algn="just">
              <a:buNone/>
            </a:pPr>
            <a:r>
              <a:rPr lang="el-GR" sz="2000" dirty="0" smtClean="0"/>
              <a:t>Λόγω της σπασμολυτικής δράσης του βοηθάει στην ανακούφιση των νηπίων από κολικούς και σε πόνους περιόδου. </a:t>
            </a:r>
          </a:p>
          <a:p>
            <a:pPr marL="0" indent="0" algn="just">
              <a:buNone/>
            </a:pPr>
            <a:r>
              <a:rPr lang="el-GR" sz="2000" dirty="0" smtClean="0"/>
              <a:t>Προσοχή σε αλλεργικά άτομα.</a:t>
            </a:r>
            <a:endParaRPr lang="el-GR" sz="2000" dirty="0"/>
          </a:p>
        </p:txBody>
      </p:sp>
      <p:pic>
        <p:nvPicPr>
          <p:cNvPr id="5" name="4 - Εικόνα" descr="glykaniso1.jpg"/>
          <p:cNvPicPr>
            <a:picLocks noChangeAspect="1"/>
          </p:cNvPicPr>
          <p:nvPr/>
        </p:nvPicPr>
        <p:blipFill>
          <a:blip r:embed="rId2" cstate="print"/>
          <a:stretch>
            <a:fillRect/>
          </a:stretch>
        </p:blipFill>
        <p:spPr>
          <a:xfrm>
            <a:off x="5724128" y="1700808"/>
            <a:ext cx="2448272" cy="2448272"/>
          </a:xfrm>
          <a:prstGeom prst="rect">
            <a:avLst/>
          </a:prstGeom>
        </p:spPr>
      </p:pic>
      <p:pic>
        <p:nvPicPr>
          <p:cNvPr id="6" name="5 - Εικόνα" descr="008459.jpg"/>
          <p:cNvPicPr>
            <a:picLocks noChangeAspect="1"/>
          </p:cNvPicPr>
          <p:nvPr/>
        </p:nvPicPr>
        <p:blipFill>
          <a:blip r:embed="rId3" cstate="print"/>
          <a:stretch>
            <a:fillRect/>
          </a:stretch>
        </p:blipFill>
        <p:spPr>
          <a:xfrm>
            <a:off x="5724128" y="4221088"/>
            <a:ext cx="2438400" cy="2438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δαφνη</a:t>
            </a:r>
            <a:endParaRPr lang="el-GR" dirty="0"/>
          </a:p>
        </p:txBody>
      </p:sp>
      <p:sp>
        <p:nvSpPr>
          <p:cNvPr id="3" name="2 - Θέση περιεχομένου"/>
          <p:cNvSpPr>
            <a:spLocks noGrp="1"/>
          </p:cNvSpPr>
          <p:nvPr>
            <p:ph sz="quarter" idx="1"/>
          </p:nvPr>
        </p:nvSpPr>
        <p:spPr>
          <a:xfrm>
            <a:off x="395536" y="764704"/>
            <a:ext cx="7992888" cy="1584176"/>
          </a:xfrm>
        </p:spPr>
        <p:txBody>
          <a:bodyPr>
            <a:normAutofit lnSpcReduction="10000"/>
          </a:bodyPr>
          <a:lstStyle/>
          <a:p>
            <a:pPr marL="0" indent="0" algn="just">
              <a:buNone/>
            </a:pPr>
            <a:r>
              <a:rPr lang="el-GR" sz="2000" dirty="0" smtClean="0"/>
              <a:t>Στην αρχαία Ελλάδα η δάφνη ήταν ιερό δέντρο αφιερωμένο στο θεό Απόλλωνα. Την ταύτιζαν με τη δόξα, τη νίκη και την υπεροχή και συνήθιζαν να στεφανώνουν τους νικητές των αγώνων με κλαδιά δάφνης. Για θεραπευτικό σκοπό χρησιμοποιούμε τους  καρπούς και τα φύλλα του δέντρου.</a:t>
            </a:r>
            <a:endParaRPr lang="el-GR" sz="2000" dirty="0"/>
          </a:p>
        </p:txBody>
      </p:sp>
      <p:sp>
        <p:nvSpPr>
          <p:cNvPr id="4" name="3 - Θέση περιεχομένου"/>
          <p:cNvSpPr>
            <a:spLocks noGrp="1"/>
          </p:cNvSpPr>
          <p:nvPr>
            <p:ph sz="quarter" idx="2"/>
          </p:nvPr>
        </p:nvSpPr>
        <p:spPr>
          <a:xfrm>
            <a:off x="395536" y="2276872"/>
            <a:ext cx="4032448" cy="4248472"/>
          </a:xfrm>
        </p:spPr>
        <p:txBody>
          <a:bodyPr>
            <a:normAutofit lnSpcReduction="10000"/>
          </a:bodyPr>
          <a:lstStyle/>
          <a:p>
            <a:pPr marL="0" indent="0" algn="just">
              <a:buNone/>
            </a:pPr>
            <a:r>
              <a:rPr lang="el-GR" sz="2000" dirty="0" smtClean="0"/>
              <a:t>Έχει αντισηπτική δράση και χρησιμοποιείται στο κρυολόγημα την καταρροή και τη βρογχίτιδα.</a:t>
            </a:r>
          </a:p>
          <a:p>
            <a:pPr marL="0" indent="0" algn="just">
              <a:buNone/>
            </a:pPr>
            <a:r>
              <a:rPr lang="el-GR" sz="2000" dirty="0" smtClean="0"/>
              <a:t>Βοηθάει την πέψη και καταπολεμάει το φούσκωμα.</a:t>
            </a:r>
          </a:p>
          <a:p>
            <a:pPr marL="0" indent="0" algn="just">
              <a:buNone/>
            </a:pPr>
            <a:r>
              <a:rPr lang="el-GR" sz="2000" dirty="0" smtClean="0"/>
              <a:t>Το αιθέριο έλαιο μπορεί να χρησιμοποιηθεί στην αντιμετώπιση των ρευματικών πόνων. Επίσης τονώνει τα μαλλιά και θεραπεύει την τριχόπτωση</a:t>
            </a:r>
          </a:p>
          <a:p>
            <a:pPr marL="0" indent="0" algn="just">
              <a:buNone/>
            </a:pPr>
            <a:r>
              <a:rPr lang="el-GR" sz="2000" dirty="0" smtClean="0"/>
              <a:t>Τα φύλλα της χρησιμοποιούνται ως αρωματικό στη μαγειρική.</a:t>
            </a:r>
          </a:p>
        </p:txBody>
      </p:sp>
      <p:pic>
        <p:nvPicPr>
          <p:cNvPr id="5" name="4 - Εικόνα" descr="dafni.jpg"/>
          <p:cNvPicPr>
            <a:picLocks noChangeAspect="1"/>
          </p:cNvPicPr>
          <p:nvPr/>
        </p:nvPicPr>
        <p:blipFill>
          <a:blip r:embed="rId3" cstate="print"/>
          <a:stretch>
            <a:fillRect/>
          </a:stretch>
        </p:blipFill>
        <p:spPr>
          <a:xfrm>
            <a:off x="5220072" y="2276872"/>
            <a:ext cx="3226656" cy="26642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580926"/>
          </a:xfrm>
        </p:spPr>
        <p:txBody>
          <a:bodyPr/>
          <a:lstStyle/>
          <a:p>
            <a:pPr algn="ctr"/>
            <a:r>
              <a:rPr lang="el-GR" dirty="0" err="1" smtClean="0"/>
              <a:t>δυοσμοσ</a:t>
            </a:r>
            <a:endParaRPr lang="el-GR" dirty="0"/>
          </a:p>
        </p:txBody>
      </p:sp>
      <p:sp>
        <p:nvSpPr>
          <p:cNvPr id="3" name="2 - Θέση περιεχομένου"/>
          <p:cNvSpPr>
            <a:spLocks noGrp="1"/>
          </p:cNvSpPr>
          <p:nvPr>
            <p:ph sz="quarter" idx="1"/>
          </p:nvPr>
        </p:nvSpPr>
        <p:spPr>
          <a:xfrm>
            <a:off x="467544" y="548680"/>
            <a:ext cx="7776864" cy="2376264"/>
          </a:xfrm>
        </p:spPr>
        <p:txBody>
          <a:bodyPr>
            <a:normAutofit lnSpcReduction="10000"/>
          </a:bodyPr>
          <a:lstStyle/>
          <a:p>
            <a:pPr marL="0" indent="0" algn="just">
              <a:buNone/>
            </a:pPr>
            <a:r>
              <a:rPr lang="el-GR" sz="2000" dirty="0" smtClean="0"/>
              <a:t>Είναι πολυετές φυτό με πλούσιο φύλλωμα που φτάνει τα 30-100 </a:t>
            </a:r>
            <a:r>
              <a:rPr lang="en-US" sz="2000" dirty="0" smtClean="0"/>
              <a:t>cm </a:t>
            </a:r>
            <a:r>
              <a:rPr lang="el-GR" sz="2000" dirty="0" smtClean="0"/>
              <a:t>σε ύψος. Είναι γνωστός από την αρχαιότητα για τη θεραπευτική του δράση και χρησιμοποιείται στην παραδοσιακή φαρμακευτική, ως μυρωδικό στην μαγειρική, στην παρασκευή οδοντόπαστων και τσιχλών. </a:t>
            </a:r>
          </a:p>
          <a:p>
            <a:pPr marL="0" indent="0" algn="just">
              <a:buNone/>
            </a:pPr>
            <a:r>
              <a:rPr lang="el-GR" sz="2000" dirty="0" smtClean="0"/>
              <a:t>Έχει αντιφλεγμονώδη, αντιοξειδωτική και </a:t>
            </a:r>
            <a:r>
              <a:rPr lang="el-GR" sz="2000" dirty="0" err="1" smtClean="0"/>
              <a:t>αντιμηκυτιασική</a:t>
            </a:r>
            <a:r>
              <a:rPr lang="el-GR" sz="2000" dirty="0" smtClean="0"/>
              <a:t> δράση.</a:t>
            </a:r>
          </a:p>
          <a:p>
            <a:pPr marL="0" indent="0" algn="just">
              <a:buNone/>
            </a:pPr>
            <a:r>
              <a:rPr lang="el-GR" sz="2000" dirty="0" smtClean="0"/>
              <a:t>Βοηθάει την πέψη, δρα ενάντια στους κολικούς, τη ναυτία, τον εμετό και είναι εξαιρετικός για την αντιμετώπιση των εμετών της εγκυμοσύνης.</a:t>
            </a:r>
          </a:p>
          <a:p>
            <a:pPr marL="0" indent="0" algn="just">
              <a:buNone/>
            </a:pPr>
            <a:endParaRPr lang="el-GR" sz="2000" dirty="0" smtClean="0"/>
          </a:p>
          <a:p>
            <a:pPr marL="0" indent="0" algn="just">
              <a:buNone/>
            </a:pPr>
            <a:endParaRPr lang="el-GR" sz="2000" dirty="0"/>
          </a:p>
        </p:txBody>
      </p:sp>
      <p:sp>
        <p:nvSpPr>
          <p:cNvPr id="4" name="3 - Θέση περιεχομένου"/>
          <p:cNvSpPr>
            <a:spLocks noGrp="1"/>
          </p:cNvSpPr>
          <p:nvPr>
            <p:ph sz="quarter" idx="2"/>
          </p:nvPr>
        </p:nvSpPr>
        <p:spPr>
          <a:xfrm>
            <a:off x="467544" y="2852936"/>
            <a:ext cx="4248472" cy="3555776"/>
          </a:xfrm>
        </p:spPr>
        <p:txBody>
          <a:bodyPr>
            <a:normAutofit lnSpcReduction="10000"/>
          </a:bodyPr>
          <a:lstStyle/>
          <a:p>
            <a:pPr marL="0" indent="0" algn="just">
              <a:buNone/>
            </a:pPr>
            <a:r>
              <a:rPr lang="el-GR" sz="2000" dirty="0" smtClean="0"/>
              <a:t>Χρησιμοποιείται στην αμυγδαλίτιδα, την ουλίτιδα και σε φλεγμονές του ρινοφάρυγγα.</a:t>
            </a:r>
          </a:p>
          <a:p>
            <a:pPr marL="0" indent="0" algn="just">
              <a:buNone/>
            </a:pPr>
            <a:r>
              <a:rPr lang="el-GR" sz="2000" dirty="0" smtClean="0"/>
              <a:t>Έχει διουρητική δράση και χρησιμοποιείται σε πέτρες της κύστης και φλεγμονές των νεφρών.</a:t>
            </a:r>
          </a:p>
          <a:p>
            <a:pPr marL="0" indent="0" algn="just">
              <a:buNone/>
            </a:pPr>
            <a:r>
              <a:rPr lang="el-GR" sz="2000" dirty="0" smtClean="0"/>
              <a:t>Καταπολεμά την κακοσμία του στόματος και την τερηδόνα.</a:t>
            </a:r>
          </a:p>
          <a:p>
            <a:pPr marL="0" indent="0" algn="just">
              <a:buNone/>
            </a:pPr>
            <a:r>
              <a:rPr lang="el-GR" sz="2000" dirty="0" smtClean="0"/>
              <a:t>Εντριβή με φύλλα δυόσμου καταπραΰνουν τους πόνους από ρευματισμούς και αρθρίτιδα</a:t>
            </a:r>
            <a:endParaRPr lang="el-GR" sz="2000" dirty="0"/>
          </a:p>
        </p:txBody>
      </p:sp>
      <p:pic>
        <p:nvPicPr>
          <p:cNvPr id="5" name="4 - Εικόνα" descr="dyosmos-therapeutikes-draseis-tropoi-xrisis-750x400.jpg"/>
          <p:cNvPicPr>
            <a:picLocks noChangeAspect="1"/>
          </p:cNvPicPr>
          <p:nvPr/>
        </p:nvPicPr>
        <p:blipFill>
          <a:blip r:embed="rId3" cstate="print"/>
          <a:stretch>
            <a:fillRect/>
          </a:stretch>
        </p:blipFill>
        <p:spPr>
          <a:xfrm>
            <a:off x="5076056" y="2996952"/>
            <a:ext cx="3564396" cy="19010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normAutofit/>
          </a:bodyPr>
          <a:lstStyle/>
          <a:p>
            <a:pPr algn="ctr"/>
            <a:r>
              <a:rPr lang="el-GR" dirty="0" err="1" smtClean="0"/>
              <a:t>δεντρολιβανο</a:t>
            </a:r>
            <a:endParaRPr lang="el-GR" dirty="0"/>
          </a:p>
        </p:txBody>
      </p:sp>
      <p:sp>
        <p:nvSpPr>
          <p:cNvPr id="3" name="2 - Θέση περιεχομένου"/>
          <p:cNvSpPr>
            <a:spLocks noGrp="1"/>
          </p:cNvSpPr>
          <p:nvPr>
            <p:ph sz="quarter" idx="1"/>
          </p:nvPr>
        </p:nvSpPr>
        <p:spPr>
          <a:xfrm>
            <a:off x="395536" y="764704"/>
            <a:ext cx="8064896" cy="1656184"/>
          </a:xfrm>
        </p:spPr>
        <p:txBody>
          <a:bodyPr>
            <a:normAutofit/>
          </a:bodyPr>
          <a:lstStyle/>
          <a:p>
            <a:pPr marL="0" indent="0" algn="just">
              <a:buNone/>
            </a:pPr>
            <a:r>
              <a:rPr lang="el-GR" sz="2000" dirty="0" smtClean="0"/>
              <a:t>Είναι πολυετής αειθαλής θάμνος που φτάνει σε ύψος το 1,5μ. Στην </a:t>
            </a:r>
            <a:r>
              <a:rPr lang="el-GR" sz="2000" dirty="0" err="1" smtClean="0"/>
              <a:t>βοτανοθεραπευτική</a:t>
            </a:r>
            <a:r>
              <a:rPr lang="el-GR" sz="2000" dirty="0" smtClean="0"/>
              <a:t> χρησιμοποιούμε τα φύλλα και τα άνθη.</a:t>
            </a:r>
          </a:p>
          <a:p>
            <a:pPr marL="0" indent="0" algn="just">
              <a:buNone/>
            </a:pPr>
            <a:r>
              <a:rPr lang="el-GR" sz="2000" dirty="0" smtClean="0"/>
              <a:t>Διεγείρει την κυκλοφορία του αίματος στον εγκέφαλο και βοηθάει σε προβλήματα συγκέντρωσης και μνήμης.</a:t>
            </a:r>
            <a:endParaRPr lang="el-GR" sz="2000" dirty="0"/>
          </a:p>
        </p:txBody>
      </p:sp>
      <p:sp>
        <p:nvSpPr>
          <p:cNvPr id="4" name="3 - Θέση περιεχομένου"/>
          <p:cNvSpPr>
            <a:spLocks noGrp="1"/>
          </p:cNvSpPr>
          <p:nvPr>
            <p:ph sz="quarter" idx="2"/>
          </p:nvPr>
        </p:nvSpPr>
        <p:spPr>
          <a:xfrm>
            <a:off x="395536" y="2132856"/>
            <a:ext cx="4248472" cy="4464496"/>
          </a:xfrm>
        </p:spPr>
        <p:txBody>
          <a:bodyPr>
            <a:normAutofit/>
          </a:bodyPr>
          <a:lstStyle/>
          <a:p>
            <a:pPr marL="0" indent="0" algn="just">
              <a:buNone/>
            </a:pPr>
            <a:r>
              <a:rPr lang="el-GR" sz="2000" dirty="0" smtClean="0"/>
              <a:t>Είναι χρήσιμο στους πονοκεφάλους τις ημικρανίες και τις ζαλάδες.</a:t>
            </a:r>
          </a:p>
          <a:p>
            <a:pPr marL="0" indent="0" algn="just">
              <a:buNone/>
            </a:pPr>
            <a:r>
              <a:rPr lang="el-GR" sz="2000" dirty="0" smtClean="0"/>
              <a:t>Έχει αντικαταθλιπτικές ιδιότητες και ανεβάζει τη διάθεση και τη </a:t>
            </a:r>
            <a:r>
              <a:rPr lang="en-US" sz="2000" dirty="0" smtClean="0"/>
              <a:t>libido.</a:t>
            </a:r>
            <a:endParaRPr lang="el-GR" sz="2000" dirty="0" smtClean="0"/>
          </a:p>
          <a:p>
            <a:pPr marL="0" indent="0" algn="just">
              <a:buNone/>
            </a:pPr>
            <a:r>
              <a:rPr lang="el-GR" sz="2000" dirty="0" smtClean="0"/>
              <a:t>Σε μορφή λοσιόν βοηθάει σε προβλήματα τριχόπτωσης.</a:t>
            </a:r>
          </a:p>
          <a:p>
            <a:pPr marL="0" indent="0" algn="just">
              <a:buNone/>
            </a:pPr>
            <a:r>
              <a:rPr lang="el-GR" sz="2000" dirty="0" smtClean="0"/>
              <a:t>Έχει αντιρρευματική δράση.</a:t>
            </a:r>
          </a:p>
          <a:p>
            <a:pPr marL="0" indent="0" algn="just">
              <a:buNone/>
            </a:pPr>
            <a:r>
              <a:rPr lang="el-GR" sz="2000" dirty="0" smtClean="0"/>
              <a:t>Προστατεύει από τον καρκίνο και τη νόσο του </a:t>
            </a:r>
            <a:r>
              <a:rPr lang="en-US" sz="2000" dirty="0" smtClean="0"/>
              <a:t>Alzheimer.</a:t>
            </a:r>
          </a:p>
          <a:p>
            <a:pPr marL="0" indent="0" algn="just">
              <a:buNone/>
            </a:pPr>
            <a:r>
              <a:rPr lang="el-GR" sz="2000" dirty="0" smtClean="0"/>
              <a:t>Στη μαγειρική χρησιμοποιείται για τον αρωματισμό του κρέατος και των ψαριών.</a:t>
            </a:r>
            <a:endParaRPr lang="el-GR" sz="2000" dirty="0"/>
          </a:p>
        </p:txBody>
      </p:sp>
      <p:pic>
        <p:nvPicPr>
          <p:cNvPr id="5" name="4 - Εικόνα" descr="974248.jpg"/>
          <p:cNvPicPr>
            <a:picLocks noChangeAspect="1"/>
          </p:cNvPicPr>
          <p:nvPr/>
        </p:nvPicPr>
        <p:blipFill>
          <a:blip r:embed="rId3" cstate="print"/>
          <a:stretch>
            <a:fillRect/>
          </a:stretch>
        </p:blipFill>
        <p:spPr>
          <a:xfrm>
            <a:off x="5148064" y="2204864"/>
            <a:ext cx="3456384" cy="2592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δικταμοσ</a:t>
            </a:r>
            <a:endParaRPr lang="el-GR" dirty="0"/>
          </a:p>
        </p:txBody>
      </p:sp>
      <p:sp>
        <p:nvSpPr>
          <p:cNvPr id="3" name="2 - Θέση περιεχομένου"/>
          <p:cNvSpPr>
            <a:spLocks noGrp="1"/>
          </p:cNvSpPr>
          <p:nvPr>
            <p:ph sz="quarter" idx="1"/>
          </p:nvPr>
        </p:nvSpPr>
        <p:spPr>
          <a:xfrm>
            <a:off x="467544" y="548680"/>
            <a:ext cx="7920880" cy="3528392"/>
          </a:xfrm>
        </p:spPr>
        <p:txBody>
          <a:bodyPr>
            <a:normAutofit lnSpcReduction="10000"/>
          </a:bodyPr>
          <a:lstStyle/>
          <a:p>
            <a:pPr marL="0" indent="0" algn="just">
              <a:buNone/>
            </a:pPr>
            <a:r>
              <a:rPr lang="el-GR" sz="2000" dirty="0" smtClean="0"/>
              <a:t>Είναι χαμηλός θάμνος που φύεται στις ορεινές περιοχές της Κρήτης και είναι γνωστός από την αρχαιότητα για τις σπουδαίες φαρμακευτικές του ιδιότητες.</a:t>
            </a:r>
          </a:p>
          <a:p>
            <a:pPr marL="0" indent="0" algn="just">
              <a:buNone/>
            </a:pPr>
            <a:r>
              <a:rPr lang="el-GR" sz="2000" dirty="0" smtClean="0"/>
              <a:t>Έχει άριστες αντιοξειδωτικές και </a:t>
            </a:r>
            <a:r>
              <a:rPr lang="el-GR" sz="2000" dirty="0" err="1" smtClean="0"/>
              <a:t>αντιμικροβιακές</a:t>
            </a:r>
            <a:r>
              <a:rPr lang="el-GR" sz="2000" dirty="0" smtClean="0"/>
              <a:t> ιδιότητες.  Παλιότερα το χρησιμοποιούσαν οι γυναίκες για να γεννούν πιο εύκολα. </a:t>
            </a:r>
          </a:p>
          <a:p>
            <a:pPr marL="0" indent="0" algn="just">
              <a:buNone/>
            </a:pPr>
            <a:r>
              <a:rPr lang="el-GR" sz="2000" dirty="0" smtClean="0"/>
              <a:t>Καταπραΰνει τους πόνους του στομάχου και του εντέρου. Βοηθάει σε καρδιολογικά και κυκλοφορικά προβλήματα.</a:t>
            </a:r>
          </a:p>
          <a:p>
            <a:pPr marL="0" indent="0" algn="just">
              <a:buNone/>
            </a:pPr>
            <a:r>
              <a:rPr lang="el-GR" sz="2000" dirty="0" smtClean="0"/>
              <a:t>Τα φύλλα του όταν τα μασάμε κάνουν καλό σε πονοκέφαλο, πονόδοντο, ουλίτιδα και κακοσμία στόματος. </a:t>
            </a:r>
          </a:p>
          <a:p>
            <a:pPr marL="0" indent="0" algn="just">
              <a:buNone/>
            </a:pPr>
            <a:r>
              <a:rPr lang="el-GR" sz="2000" dirty="0" smtClean="0"/>
              <a:t>Τα κοπανισμένα φύλλα δίκταμου πάνω σε πληγές έχουν αιμοστατική δράση.</a:t>
            </a:r>
          </a:p>
          <a:p>
            <a:pPr marL="0" indent="0" algn="just">
              <a:buNone/>
            </a:pPr>
            <a:endParaRPr lang="el-GR" sz="2000" dirty="0" smtClean="0"/>
          </a:p>
          <a:p>
            <a:pPr marL="0" indent="0" algn="just">
              <a:buNone/>
            </a:pPr>
            <a:endParaRPr lang="el-GR" sz="2000" dirty="0" smtClean="0"/>
          </a:p>
        </p:txBody>
      </p:sp>
      <p:sp>
        <p:nvSpPr>
          <p:cNvPr id="4" name="3 - Θέση περιεχομένου"/>
          <p:cNvSpPr>
            <a:spLocks noGrp="1"/>
          </p:cNvSpPr>
          <p:nvPr>
            <p:ph sz="quarter" idx="2"/>
          </p:nvPr>
        </p:nvSpPr>
        <p:spPr>
          <a:xfrm>
            <a:off x="467544" y="4077072"/>
            <a:ext cx="5040560" cy="2520280"/>
          </a:xfrm>
        </p:spPr>
        <p:txBody>
          <a:bodyPr>
            <a:normAutofit lnSpcReduction="10000"/>
          </a:bodyPr>
          <a:lstStyle/>
          <a:p>
            <a:pPr marL="0" indent="0" algn="just">
              <a:buNone/>
            </a:pPr>
            <a:r>
              <a:rPr lang="el-GR" sz="2000" dirty="0" smtClean="0"/>
              <a:t>Το αφέψημά του χρησιμοποιείται σε περιπτώσεις αμηνόρροιας, στα αρθριτικά ρευματισμούς και είναι διουρητικό.</a:t>
            </a:r>
          </a:p>
          <a:p>
            <a:pPr marL="0" indent="0" algn="just">
              <a:buNone/>
            </a:pPr>
            <a:r>
              <a:rPr lang="el-GR" sz="2000" dirty="0" smtClean="0"/>
              <a:t>Έχει καταπραϋντικές ιδιότητες και βοηθάει σε νευρικές διαταραχές και πονοκέφαλο.</a:t>
            </a:r>
          </a:p>
          <a:p>
            <a:pPr marL="0" indent="0" algn="just">
              <a:buNone/>
            </a:pPr>
            <a:r>
              <a:rPr lang="el-GR" sz="2000" dirty="0" smtClean="0"/>
              <a:t>Χρησιμοποιείται σε πυρετό, γρίπη και κρυολόγημα και έχει αφροδισιακές ιδιότητες.</a:t>
            </a:r>
            <a:endParaRPr lang="el-GR" sz="2000" dirty="0"/>
          </a:p>
        </p:txBody>
      </p:sp>
      <p:pic>
        <p:nvPicPr>
          <p:cNvPr id="6" name="5 - Εικόνα" descr="diktamo-612x400.jpg"/>
          <p:cNvPicPr>
            <a:picLocks noChangeAspect="1"/>
          </p:cNvPicPr>
          <p:nvPr/>
        </p:nvPicPr>
        <p:blipFill>
          <a:blip r:embed="rId3" cstate="print"/>
          <a:stretch>
            <a:fillRect/>
          </a:stretch>
        </p:blipFill>
        <p:spPr>
          <a:xfrm>
            <a:off x="5796136" y="4365104"/>
            <a:ext cx="2948494" cy="19271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εκουιζετο</a:t>
            </a:r>
            <a:r>
              <a:rPr lang="el-GR" dirty="0" smtClean="0"/>
              <a:t> ή </a:t>
            </a:r>
            <a:r>
              <a:rPr lang="el-GR" dirty="0" err="1" smtClean="0"/>
              <a:t>πολυκομπι</a:t>
            </a:r>
            <a:r>
              <a:rPr lang="el-GR" dirty="0" smtClean="0"/>
              <a:t> </a:t>
            </a:r>
            <a:endParaRPr lang="el-GR" dirty="0"/>
          </a:p>
        </p:txBody>
      </p:sp>
      <p:sp>
        <p:nvSpPr>
          <p:cNvPr id="3" name="2 - Θέση περιεχομένου"/>
          <p:cNvSpPr>
            <a:spLocks noGrp="1"/>
          </p:cNvSpPr>
          <p:nvPr>
            <p:ph sz="quarter" idx="1"/>
          </p:nvPr>
        </p:nvSpPr>
        <p:spPr>
          <a:xfrm>
            <a:off x="539552" y="620688"/>
            <a:ext cx="7848872" cy="1872208"/>
          </a:xfrm>
        </p:spPr>
        <p:txBody>
          <a:bodyPr>
            <a:normAutofit lnSpcReduction="10000"/>
          </a:bodyPr>
          <a:lstStyle/>
          <a:p>
            <a:pPr marL="0" indent="0" algn="just">
              <a:buNone/>
            </a:pPr>
            <a:r>
              <a:rPr lang="el-GR" sz="2000" dirty="0" smtClean="0"/>
              <a:t>Είναι ποώδες πολυετές φυτό που φτάνει τα 60</a:t>
            </a:r>
            <a:r>
              <a:rPr lang="en-US" sz="2000" dirty="0" smtClean="0"/>
              <a:t>cm. </a:t>
            </a:r>
            <a:r>
              <a:rPr lang="el-GR" sz="2000" dirty="0" smtClean="0"/>
              <a:t> Οι θεραπευτικές του ιδιότητες ήταν γνωστές από την αρχαιότητα τόσο στους Έλληνες όσο και στους Ρωμαίους. Χρησιμοποιούμε τους βλαστούς του φυτού. </a:t>
            </a:r>
          </a:p>
          <a:p>
            <a:pPr marL="0" indent="0" algn="just">
              <a:buNone/>
            </a:pPr>
            <a:r>
              <a:rPr lang="el-GR" sz="2000" dirty="0" smtClean="0"/>
              <a:t>Περιέχει πυρίτιο το οποίο βοηθάει στην ενίσχυση των οστών και την αποφυγή της οστεοπόρωσης. </a:t>
            </a:r>
            <a:endParaRPr lang="el-GR" sz="2000" dirty="0"/>
          </a:p>
        </p:txBody>
      </p:sp>
      <p:sp>
        <p:nvSpPr>
          <p:cNvPr id="4" name="3 - Θέση περιεχομένου"/>
          <p:cNvSpPr>
            <a:spLocks noGrp="1"/>
          </p:cNvSpPr>
          <p:nvPr>
            <p:ph sz="quarter" idx="2"/>
          </p:nvPr>
        </p:nvSpPr>
        <p:spPr>
          <a:xfrm>
            <a:off x="539552" y="2348880"/>
            <a:ext cx="4320480" cy="4248472"/>
          </a:xfrm>
        </p:spPr>
        <p:txBody>
          <a:bodyPr>
            <a:normAutofit lnSpcReduction="10000"/>
          </a:bodyPr>
          <a:lstStyle/>
          <a:p>
            <a:pPr marL="0" indent="0" algn="just">
              <a:buNone/>
            </a:pPr>
            <a:r>
              <a:rPr lang="el-GR" sz="2000" dirty="0" smtClean="0"/>
              <a:t>Παλιότερα το χρησιμοποιούσαν στη θεραπεία της φυματίωσης.</a:t>
            </a:r>
          </a:p>
          <a:p>
            <a:pPr marL="0" indent="0" algn="just">
              <a:buNone/>
            </a:pPr>
            <a:r>
              <a:rPr lang="el-GR" sz="2000" dirty="0" smtClean="0"/>
              <a:t>Έχει αιμοστατικές και επουλωτικές ιδιότητες.</a:t>
            </a:r>
          </a:p>
          <a:p>
            <a:pPr marL="0" indent="0" algn="just">
              <a:buNone/>
            </a:pPr>
            <a:r>
              <a:rPr lang="el-GR" sz="2000" dirty="0" smtClean="0"/>
              <a:t>Είναι διουρητικό και προστατεύει από τη δημιουργία πετρών στα νεφρά και βοηθά σε λοιμώξεις του ουροποιητικού.</a:t>
            </a:r>
          </a:p>
          <a:p>
            <a:pPr marL="0" indent="0" algn="just">
              <a:buNone/>
            </a:pPr>
            <a:r>
              <a:rPr lang="el-GR" sz="2000" dirty="0" smtClean="0"/>
              <a:t>Είναι ιδανικό σε περιπτώσεις διόγκωσης και φλεγμονής του προστάτη.</a:t>
            </a:r>
          </a:p>
          <a:p>
            <a:pPr marL="0" indent="0" algn="just">
              <a:buNone/>
            </a:pPr>
            <a:r>
              <a:rPr lang="el-GR" sz="2000" dirty="0" smtClean="0"/>
              <a:t>Έχει ισχυρές αντιοξειδωτικές ιδιότητες που μπορούν να προστατεύσουν από ανάπτυξη καρκίνου.</a:t>
            </a:r>
            <a:endParaRPr lang="el-GR" sz="2000" dirty="0"/>
          </a:p>
        </p:txBody>
      </p:sp>
      <p:pic>
        <p:nvPicPr>
          <p:cNvPr id="5" name="4 - Εικόνα" descr="Equisetum-plant-612x400.jpg"/>
          <p:cNvPicPr>
            <a:picLocks noChangeAspect="1"/>
          </p:cNvPicPr>
          <p:nvPr/>
        </p:nvPicPr>
        <p:blipFill>
          <a:blip r:embed="rId2" cstate="print"/>
          <a:stretch>
            <a:fillRect/>
          </a:stretch>
        </p:blipFill>
        <p:spPr>
          <a:xfrm>
            <a:off x="5076056" y="2636912"/>
            <a:ext cx="3415339" cy="22322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ευκαλυπτοσ</a:t>
            </a:r>
            <a:endParaRPr lang="el-GR" dirty="0"/>
          </a:p>
        </p:txBody>
      </p:sp>
      <p:sp>
        <p:nvSpPr>
          <p:cNvPr id="3" name="2 - Θέση περιεχομένου"/>
          <p:cNvSpPr>
            <a:spLocks noGrp="1"/>
          </p:cNvSpPr>
          <p:nvPr>
            <p:ph sz="quarter" idx="1"/>
          </p:nvPr>
        </p:nvSpPr>
        <p:spPr>
          <a:xfrm>
            <a:off x="539552" y="692696"/>
            <a:ext cx="7776864" cy="1944216"/>
          </a:xfrm>
        </p:spPr>
        <p:txBody>
          <a:bodyPr>
            <a:normAutofit/>
          </a:bodyPr>
          <a:lstStyle/>
          <a:p>
            <a:pPr marL="0" indent="0" algn="just">
              <a:buNone/>
            </a:pPr>
            <a:r>
              <a:rPr lang="el-GR" sz="2000" dirty="0" smtClean="0"/>
              <a:t>Είναι ψηλό δέντρο που μπορεί να φτάσει μέχρι και 80μ ύψος. Έχει καταγωγή από την Αυστραλία αλλά φύεται σε πολλές περιοχές της Ευρώπης αρκεί να υπάρχει πολύ νερό και να μην υπάρχει παγωνιά. Αναπτύσσεται πάρα πολύ γρήγορα απορροφώντας μεγάλες ποσότητες νερού πράγμα που μπορεί να είναι επιζήμιο για τα γειτονικά φυτά.</a:t>
            </a:r>
            <a:endParaRPr lang="el-GR" sz="2000" dirty="0"/>
          </a:p>
        </p:txBody>
      </p:sp>
      <p:sp>
        <p:nvSpPr>
          <p:cNvPr id="4" name="3 - Θέση περιεχομένου"/>
          <p:cNvSpPr>
            <a:spLocks noGrp="1"/>
          </p:cNvSpPr>
          <p:nvPr>
            <p:ph sz="quarter" idx="2"/>
          </p:nvPr>
        </p:nvSpPr>
        <p:spPr>
          <a:xfrm>
            <a:off x="539552" y="2348880"/>
            <a:ext cx="4032448" cy="4032448"/>
          </a:xfrm>
        </p:spPr>
        <p:txBody>
          <a:bodyPr>
            <a:normAutofit/>
          </a:bodyPr>
          <a:lstStyle/>
          <a:p>
            <a:pPr marL="0" indent="0" algn="just">
              <a:buNone/>
            </a:pPr>
            <a:r>
              <a:rPr lang="el-GR" sz="2000" dirty="0" smtClean="0"/>
              <a:t>Έχει εξαιρετικές αντισηπτικές ιδιότητες χρησιμοποιείται ως αφέψημα και εισπνοές για φλεγμονές του αναπνευστικού, κρυολόγημα, βρογχίτιδα, άσθμα</a:t>
            </a:r>
          </a:p>
          <a:p>
            <a:pPr marL="0" indent="0" algn="just">
              <a:buNone/>
            </a:pPr>
            <a:r>
              <a:rPr lang="el-GR" sz="2000" dirty="0" smtClean="0"/>
              <a:t>Σε αιθέριο έλαιο ή λοσιόν καταπολεμά τις φλεγμονές του δέρματος.</a:t>
            </a:r>
          </a:p>
          <a:p>
            <a:pPr marL="0" indent="0" algn="just">
              <a:buNone/>
            </a:pPr>
            <a:r>
              <a:rPr lang="el-GR" sz="2000" dirty="0" smtClean="0"/>
              <a:t>Βοηθά στη χαλάρωση των μυών και ανακουφίζει από πόνους των αρθρώσεων.</a:t>
            </a:r>
          </a:p>
          <a:p>
            <a:pPr marL="0" indent="0" algn="just">
              <a:buNone/>
            </a:pPr>
            <a:r>
              <a:rPr lang="el-GR" sz="2000" dirty="0" smtClean="0"/>
              <a:t>Έχει χωνευτικές ιδιότητες.</a:t>
            </a:r>
            <a:endParaRPr lang="el-GR" sz="2000" dirty="0"/>
          </a:p>
        </p:txBody>
      </p:sp>
      <p:pic>
        <p:nvPicPr>
          <p:cNvPr id="5" name="4 - Εικόνα" descr="ευκάλυπτος-file-5.jpg"/>
          <p:cNvPicPr>
            <a:picLocks noChangeAspect="1"/>
          </p:cNvPicPr>
          <p:nvPr/>
        </p:nvPicPr>
        <p:blipFill>
          <a:blip r:embed="rId2" cstate="print"/>
          <a:stretch>
            <a:fillRect/>
          </a:stretch>
        </p:blipFill>
        <p:spPr>
          <a:xfrm>
            <a:off x="4860032" y="2708920"/>
            <a:ext cx="3670176" cy="27526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652934"/>
          </a:xfrm>
        </p:spPr>
        <p:txBody>
          <a:bodyPr/>
          <a:lstStyle/>
          <a:p>
            <a:pPr algn="ctr"/>
            <a:r>
              <a:rPr lang="el-GR" dirty="0" err="1" smtClean="0"/>
              <a:t>ορισμοσ</a:t>
            </a:r>
            <a:r>
              <a:rPr lang="el-GR" dirty="0" smtClean="0"/>
              <a:t> – </a:t>
            </a:r>
            <a:r>
              <a:rPr lang="el-GR" dirty="0" err="1" smtClean="0"/>
              <a:t>ιστορικα</a:t>
            </a:r>
            <a:r>
              <a:rPr lang="el-GR" dirty="0" smtClean="0"/>
              <a:t> </a:t>
            </a:r>
            <a:r>
              <a:rPr lang="el-GR" dirty="0" err="1" smtClean="0"/>
              <a:t>στοιχεια</a:t>
            </a:r>
            <a:endParaRPr lang="el-GR" dirty="0"/>
          </a:p>
        </p:txBody>
      </p:sp>
      <p:sp>
        <p:nvSpPr>
          <p:cNvPr id="3" name="2 - Θέση περιεχομένου"/>
          <p:cNvSpPr>
            <a:spLocks noGrp="1"/>
          </p:cNvSpPr>
          <p:nvPr>
            <p:ph sz="quarter" idx="1"/>
          </p:nvPr>
        </p:nvSpPr>
        <p:spPr>
          <a:xfrm>
            <a:off x="539552" y="836712"/>
            <a:ext cx="7467600" cy="5544616"/>
          </a:xfrm>
        </p:spPr>
        <p:txBody>
          <a:bodyPr>
            <a:normAutofit/>
          </a:bodyPr>
          <a:lstStyle/>
          <a:p>
            <a:pPr marL="0" indent="0" algn="just">
              <a:buNone/>
            </a:pPr>
            <a:r>
              <a:rPr lang="el-GR" sz="2000" dirty="0" err="1" smtClean="0"/>
              <a:t>Βοτανοθεραπεία</a:t>
            </a:r>
            <a:r>
              <a:rPr lang="el-GR" sz="2000" dirty="0" smtClean="0"/>
              <a:t> είναι η θεραπεία των ασθενειών με φυτικά φάρμακα (φυτά ή μέρη αυτών) υπό τη μορφή έκχυσης και σε κομπρέσες, χάπια, σιρόπια ή λοσιόν. Τα φυτικά φάρμακα και καλλυντικά θεωρούνται λιγότερο τοξικά από τα φαρμακευτικά σκευάσματα. Δεν έχουν τόσες παρενέργειες και συνιστώνται για διάφορες ασθένειες χρόνιες και οξείες ιδιαίτερα σε άτομα τα οποία που χρειάζονται μια πιο ήπια θεραπεία.</a:t>
            </a:r>
          </a:p>
          <a:p>
            <a:pPr marL="0" indent="0" algn="just">
              <a:buNone/>
            </a:pPr>
            <a:r>
              <a:rPr lang="el-GR" sz="2000" dirty="0" smtClean="0"/>
              <a:t>Η χρήση των φυτών για φαρμακευτικούς σκοπούς είναι τόσο παλιά όσο και ο πολιτισμός και η πρώτη γνωστή γραπτή αναφορά για θεραπευτικά φυτά έρχεται από τους Σουμέριους το 2200 </a:t>
            </a:r>
            <a:r>
              <a:rPr lang="el-GR" sz="2000" dirty="0" err="1" smtClean="0"/>
              <a:t>π.Χ.</a:t>
            </a:r>
            <a:r>
              <a:rPr lang="el-GR" sz="2000" dirty="0" smtClean="0"/>
              <a:t> Ο πατέρας της Ιατρικής, ο Έλληνας Ιπποκράτης κατέγραψε περίπου 400 είδη βοτάνων που η χρήση τους ήταν γνωστή κατά τον 5ο αιώνα </a:t>
            </a:r>
            <a:r>
              <a:rPr lang="el-GR" sz="2000" dirty="0" err="1" smtClean="0"/>
              <a:t>π.Χ.</a:t>
            </a:r>
            <a:r>
              <a:rPr lang="el-GR" sz="2000" dirty="0" smtClean="0"/>
              <a:t> και ο Διοσκουρίδης κατά τον πρώτο </a:t>
            </a:r>
            <a:r>
              <a:rPr lang="el-GR" sz="2000" dirty="0" err="1" smtClean="0"/>
              <a:t>μ.Χ</a:t>
            </a:r>
            <a:r>
              <a:rPr lang="el-GR" sz="2000" dirty="0" smtClean="0"/>
              <a:t>. αιώνα έγραψε μια βοτανική χρησιμοποιώντας 600 φυτά. Αυτό το έργο ήταν βάση για πολλές μεταγενέστερες βοτανικές έρευνες. Αναφορές για χρήση βοτάνων έχουμε και σε άλλους πολιτισμούς όπως στους Άραβες τους Κινέζους και τους Ινδιάνους.</a:t>
            </a:r>
            <a:endParaRPr lang="el-GR"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652934"/>
          </a:xfrm>
        </p:spPr>
        <p:txBody>
          <a:bodyPr/>
          <a:lstStyle/>
          <a:p>
            <a:pPr algn="ctr"/>
            <a:r>
              <a:rPr lang="el-GR" dirty="0" err="1" smtClean="0"/>
              <a:t>θυμαρι</a:t>
            </a:r>
            <a:endParaRPr lang="el-GR" dirty="0"/>
          </a:p>
        </p:txBody>
      </p:sp>
      <p:sp>
        <p:nvSpPr>
          <p:cNvPr id="3" name="2 - Θέση περιεχομένου"/>
          <p:cNvSpPr>
            <a:spLocks noGrp="1"/>
          </p:cNvSpPr>
          <p:nvPr>
            <p:ph sz="quarter" idx="1"/>
          </p:nvPr>
        </p:nvSpPr>
        <p:spPr>
          <a:xfrm>
            <a:off x="467544" y="692696"/>
            <a:ext cx="7992888" cy="1944216"/>
          </a:xfrm>
        </p:spPr>
        <p:txBody>
          <a:bodyPr>
            <a:normAutofit/>
          </a:bodyPr>
          <a:lstStyle/>
          <a:p>
            <a:pPr marL="0" indent="0" algn="just">
              <a:buNone/>
            </a:pPr>
            <a:r>
              <a:rPr lang="el-GR" sz="2000" dirty="0" smtClean="0"/>
              <a:t>Είναι μικρό αυτοφυές φυτό που φτάνει σε ύψος τα 30</a:t>
            </a:r>
            <a:r>
              <a:rPr lang="en-US" sz="2000" dirty="0" smtClean="0"/>
              <a:t>cm </a:t>
            </a:r>
            <a:r>
              <a:rPr lang="el-GR" sz="2000" dirty="0" smtClean="0"/>
              <a:t>και το συναντάμε σε όλες τις χώρες της Μεσογείου. Το χρησιμοποιούμε τόσο στην μαγειρική ως αρωματικό όσο και στην βοτανολογία</a:t>
            </a:r>
          </a:p>
          <a:p>
            <a:pPr marL="0" indent="0" algn="just">
              <a:buNone/>
            </a:pPr>
            <a:r>
              <a:rPr lang="el-GR" sz="2000" dirty="0" smtClean="0"/>
              <a:t>Έχει τονωτικές και δυναμωτικές ιδιότητες, βοηθάει τη νοητική λειτουργία, καταπολεμά το άγχος, τη σωματική εξάντληση και την κατάθλιψη.</a:t>
            </a:r>
          </a:p>
          <a:p>
            <a:pPr marL="0" indent="0" algn="just">
              <a:buNone/>
            </a:pPr>
            <a:endParaRPr lang="el-GR" sz="2000" dirty="0"/>
          </a:p>
        </p:txBody>
      </p:sp>
      <p:sp>
        <p:nvSpPr>
          <p:cNvPr id="4" name="3 - Θέση περιεχομένου"/>
          <p:cNvSpPr>
            <a:spLocks noGrp="1"/>
          </p:cNvSpPr>
          <p:nvPr>
            <p:ph sz="quarter" idx="2"/>
          </p:nvPr>
        </p:nvSpPr>
        <p:spPr>
          <a:xfrm>
            <a:off x="539552" y="2564904"/>
            <a:ext cx="3888432" cy="3312368"/>
          </a:xfrm>
        </p:spPr>
        <p:txBody>
          <a:bodyPr>
            <a:normAutofit/>
          </a:bodyPr>
          <a:lstStyle/>
          <a:p>
            <a:pPr marL="0" indent="0" algn="just">
              <a:buNone/>
            </a:pPr>
            <a:r>
              <a:rPr lang="el-GR" sz="2000" dirty="0" smtClean="0"/>
              <a:t>Το αφέψημα έχει πολύ καλά αποτελέσματα στον πονόλαιμο το βήχα, τον πυρετό και τη γρίπη.</a:t>
            </a:r>
          </a:p>
          <a:p>
            <a:pPr marL="0" indent="0" algn="just">
              <a:buNone/>
            </a:pPr>
            <a:r>
              <a:rPr lang="el-GR" sz="2000" dirty="0" smtClean="0"/>
              <a:t>Βοηθάει τη λειτουργία των εντέρων και καταπραΰνει τα φουσκώματα.</a:t>
            </a:r>
          </a:p>
          <a:p>
            <a:pPr marL="0" indent="0" algn="just">
              <a:buNone/>
            </a:pPr>
            <a:r>
              <a:rPr lang="el-GR" sz="2000" dirty="0" smtClean="0"/>
              <a:t>Έχει αντισηπτική δράση και μπορεί να χρησιμοποιηθεί σε δερματικές λοιμώξεις.</a:t>
            </a:r>
            <a:endParaRPr lang="el-GR" sz="2000" dirty="0"/>
          </a:p>
        </p:txBody>
      </p:sp>
      <p:pic>
        <p:nvPicPr>
          <p:cNvPr id="6" name="5 - Εικόνα" descr="thymari-612x400.jpg"/>
          <p:cNvPicPr>
            <a:picLocks noChangeAspect="1"/>
          </p:cNvPicPr>
          <p:nvPr/>
        </p:nvPicPr>
        <p:blipFill>
          <a:blip r:embed="rId2" cstate="print"/>
          <a:stretch>
            <a:fillRect/>
          </a:stretch>
        </p:blipFill>
        <p:spPr>
          <a:xfrm>
            <a:off x="4932040" y="2996952"/>
            <a:ext cx="3465511" cy="22650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580926"/>
          </a:xfrm>
        </p:spPr>
        <p:txBody>
          <a:bodyPr/>
          <a:lstStyle/>
          <a:p>
            <a:pPr algn="ctr"/>
            <a:r>
              <a:rPr lang="el-GR" dirty="0" err="1" smtClean="0"/>
              <a:t>ιπποφαεσ</a:t>
            </a:r>
            <a:endParaRPr lang="el-GR" dirty="0"/>
          </a:p>
        </p:txBody>
      </p:sp>
      <p:sp>
        <p:nvSpPr>
          <p:cNvPr id="3" name="2 - Θέση περιεχομένου"/>
          <p:cNvSpPr>
            <a:spLocks noGrp="1"/>
          </p:cNvSpPr>
          <p:nvPr>
            <p:ph sz="quarter" idx="1"/>
          </p:nvPr>
        </p:nvSpPr>
        <p:spPr>
          <a:xfrm>
            <a:off x="539552" y="548680"/>
            <a:ext cx="7920880" cy="2736304"/>
          </a:xfrm>
        </p:spPr>
        <p:txBody>
          <a:bodyPr>
            <a:normAutofit lnSpcReduction="10000"/>
          </a:bodyPr>
          <a:lstStyle/>
          <a:p>
            <a:pPr marL="0" indent="0" algn="just">
              <a:buNone/>
            </a:pPr>
            <a:r>
              <a:rPr lang="el-GR" sz="2000" dirty="0" smtClean="0"/>
              <a:t>Είναι φυτό που το ύψος του φτάνει τα 2-4</a:t>
            </a:r>
            <a:r>
              <a:rPr lang="en-US" sz="2000" dirty="0" smtClean="0"/>
              <a:t>m. </a:t>
            </a:r>
            <a:r>
              <a:rPr lang="el-GR" sz="2000" dirty="0" smtClean="0"/>
              <a:t>Ανήκει στην κατηγορία των </a:t>
            </a:r>
            <a:r>
              <a:rPr lang="el-GR" sz="2000" dirty="0" err="1" smtClean="0"/>
              <a:t>υπερτροφών</a:t>
            </a:r>
            <a:r>
              <a:rPr lang="el-GR" sz="2000" dirty="0" smtClean="0"/>
              <a:t> </a:t>
            </a:r>
            <a:r>
              <a:rPr lang="en-US" sz="2000" dirty="0" smtClean="0"/>
              <a:t>(</a:t>
            </a:r>
            <a:r>
              <a:rPr lang="en-US" sz="2000" dirty="0" err="1" smtClean="0"/>
              <a:t>superfoods</a:t>
            </a:r>
            <a:r>
              <a:rPr lang="en-US" sz="2000" dirty="0" smtClean="0"/>
              <a:t>). </a:t>
            </a:r>
            <a:r>
              <a:rPr lang="el-GR" sz="2000" dirty="0" smtClean="0"/>
              <a:t>Πήρε την ονομασία του από τα στρατεύματα του Μ. Αλεξάνδρου που παρατήρησαν ότι όταν τα τραυματισμένα και άρρωστα άλογα έτρωγαν τα φύλλα και τους καρπούς του φυτού ανάρρωναν πιο γρήγορα και γίνονταν πιο δυνατά. Μπορούμε να χρησιμοποιήσουμε τους καρπούς του σαν τρόφιμο ενώ το έλαιό του χρησιμοποιείται σε καλλυντικά.</a:t>
            </a:r>
          </a:p>
          <a:p>
            <a:pPr marL="0" indent="0" algn="just">
              <a:buNone/>
            </a:pPr>
            <a:r>
              <a:rPr lang="el-GR" sz="2000" dirty="0" smtClean="0"/>
              <a:t>Περιέχει βιταμίνες, ιχνοστοιχεία, αμινοξέα, μέταλλα, λιπαρά οξέα. Χαρίζει τόνωση ευεξία και ενέργεια.</a:t>
            </a:r>
          </a:p>
          <a:p>
            <a:pPr marL="0" indent="0" algn="just">
              <a:buNone/>
            </a:pPr>
            <a:endParaRPr lang="el-GR" sz="2000" dirty="0"/>
          </a:p>
        </p:txBody>
      </p:sp>
      <p:sp>
        <p:nvSpPr>
          <p:cNvPr id="4" name="3 - Θέση περιεχομένου"/>
          <p:cNvSpPr>
            <a:spLocks noGrp="1"/>
          </p:cNvSpPr>
          <p:nvPr>
            <p:ph sz="quarter" idx="2"/>
          </p:nvPr>
        </p:nvSpPr>
        <p:spPr>
          <a:xfrm>
            <a:off x="539552" y="3257600"/>
            <a:ext cx="4968552" cy="3600400"/>
          </a:xfrm>
        </p:spPr>
        <p:txBody>
          <a:bodyPr>
            <a:normAutofit lnSpcReduction="10000"/>
          </a:bodyPr>
          <a:lstStyle/>
          <a:p>
            <a:pPr marL="0" indent="0" algn="just">
              <a:buNone/>
            </a:pPr>
            <a:r>
              <a:rPr lang="el-GR" sz="2000" dirty="0" smtClean="0"/>
              <a:t>Έχει ισχυρές αντιοξειδωτικές ιδιότητες, προστατεύει από καρκίνο και καρδιολογικά προβλήματα.</a:t>
            </a:r>
          </a:p>
          <a:p>
            <a:pPr marL="0" indent="0" algn="just">
              <a:buNone/>
            </a:pPr>
            <a:r>
              <a:rPr lang="el-GR" sz="2000" dirty="0" smtClean="0"/>
              <a:t>Μειώνει τη χοληστερίνη και το σάκχαρο και προστατεύει τα αγγεία.</a:t>
            </a:r>
          </a:p>
          <a:p>
            <a:pPr marL="0" indent="0" algn="just">
              <a:buNone/>
            </a:pPr>
            <a:r>
              <a:rPr lang="el-GR" sz="2000" dirty="0" smtClean="0"/>
              <a:t>Ενισχύει το ανοσοποιητικό, ρυθμίζει το μεταβολισμό, έχει </a:t>
            </a:r>
            <a:r>
              <a:rPr lang="el-GR" sz="2000" dirty="0" err="1" smtClean="0"/>
              <a:t>αντιγηραντική</a:t>
            </a:r>
            <a:r>
              <a:rPr lang="el-GR" sz="2000" dirty="0" smtClean="0"/>
              <a:t> δράση.</a:t>
            </a:r>
          </a:p>
          <a:p>
            <a:pPr marL="0" indent="0" algn="just">
              <a:buNone/>
            </a:pPr>
            <a:r>
              <a:rPr lang="el-GR" sz="2000" dirty="0" smtClean="0"/>
              <a:t>Έχει επουλωτική δράση, βοηθάει σε παθήσεις του προστάτη, του ήπατος και του πεπτικού.</a:t>
            </a:r>
          </a:p>
          <a:p>
            <a:pPr marL="0" indent="0" algn="just">
              <a:buNone/>
            </a:pPr>
            <a:r>
              <a:rPr lang="el-GR" sz="2000" dirty="0" smtClean="0"/>
              <a:t>Αντιμετωπίζει δερματικά προβλήματα όπως ακμή, έκζεμα, ψωρίαση.</a:t>
            </a:r>
            <a:endParaRPr lang="el-GR" sz="2000" dirty="0"/>
          </a:p>
        </p:txBody>
      </p:sp>
      <p:pic>
        <p:nvPicPr>
          <p:cNvPr id="5" name="4 - Εικόνα" descr="ιπποφαές .jpg"/>
          <p:cNvPicPr>
            <a:picLocks noChangeAspect="1"/>
          </p:cNvPicPr>
          <p:nvPr/>
        </p:nvPicPr>
        <p:blipFill>
          <a:blip r:embed="rId2" cstate="print"/>
          <a:stretch>
            <a:fillRect/>
          </a:stretch>
        </p:blipFill>
        <p:spPr>
          <a:xfrm>
            <a:off x="5796136" y="3356992"/>
            <a:ext cx="2945177" cy="16561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καλαμποκι</a:t>
            </a:r>
            <a:r>
              <a:rPr lang="el-GR" dirty="0" smtClean="0"/>
              <a:t> (</a:t>
            </a:r>
            <a:r>
              <a:rPr lang="el-GR" dirty="0" err="1" smtClean="0"/>
              <a:t>φουντα</a:t>
            </a:r>
            <a:r>
              <a:rPr lang="el-GR" dirty="0" smtClean="0"/>
              <a:t>)</a:t>
            </a:r>
            <a:endParaRPr lang="el-GR" dirty="0"/>
          </a:p>
        </p:txBody>
      </p:sp>
      <p:sp>
        <p:nvSpPr>
          <p:cNvPr id="3" name="2 - Θέση περιεχομένου"/>
          <p:cNvSpPr>
            <a:spLocks noGrp="1"/>
          </p:cNvSpPr>
          <p:nvPr>
            <p:ph sz="quarter" idx="1"/>
          </p:nvPr>
        </p:nvSpPr>
        <p:spPr>
          <a:xfrm>
            <a:off x="467544" y="1772816"/>
            <a:ext cx="4248472" cy="4572000"/>
          </a:xfrm>
        </p:spPr>
        <p:txBody>
          <a:bodyPr>
            <a:normAutofit/>
          </a:bodyPr>
          <a:lstStyle/>
          <a:p>
            <a:pPr marL="0" indent="0" algn="just">
              <a:buNone/>
            </a:pPr>
            <a:r>
              <a:rPr lang="el-GR" sz="2000" dirty="0" smtClean="0"/>
              <a:t>Έχει ισχυρή διουρητική, ηρεμιστική και αντιφλεγμονώδη δράση στο ουροποιητικό σύστημα.</a:t>
            </a:r>
          </a:p>
          <a:p>
            <a:pPr marL="0" indent="0" algn="just">
              <a:buNone/>
            </a:pPr>
            <a:r>
              <a:rPr lang="el-GR" sz="2000" dirty="0" smtClean="0"/>
              <a:t>Χρησιμοποιείται σε κυστίτιδες, φλεγμονές, κολικούς και πέτρες των νεφρών.</a:t>
            </a:r>
          </a:p>
          <a:p>
            <a:pPr marL="0" indent="0" algn="just">
              <a:buNone/>
            </a:pPr>
            <a:r>
              <a:rPr lang="el-GR" sz="2000" dirty="0" smtClean="0"/>
              <a:t>Είναι πολύ σημαντική σε μολυσματικές ασθένειες, γιατί καθαρίζει τον οργανισμό βαθιά, βοηθάει στην αποβολή των τοξινών και τονώνει τη λειτουργία της καρδιάς και του ήπατος.</a:t>
            </a:r>
            <a:endParaRPr lang="el-GR" sz="2000" dirty="0"/>
          </a:p>
        </p:txBody>
      </p:sp>
      <p:sp>
        <p:nvSpPr>
          <p:cNvPr id="4" name="3 - Θέση περιεχομένου"/>
          <p:cNvSpPr>
            <a:spLocks noGrp="1"/>
          </p:cNvSpPr>
          <p:nvPr>
            <p:ph sz="quarter" idx="2"/>
          </p:nvPr>
        </p:nvSpPr>
        <p:spPr>
          <a:xfrm>
            <a:off x="467544" y="764704"/>
            <a:ext cx="8064896" cy="1396752"/>
          </a:xfrm>
        </p:spPr>
        <p:txBody>
          <a:bodyPr>
            <a:normAutofit/>
          </a:bodyPr>
          <a:lstStyle/>
          <a:p>
            <a:pPr marL="0" indent="0" algn="just">
              <a:buNone/>
            </a:pPr>
            <a:r>
              <a:rPr lang="el-GR" sz="2000" dirty="0" smtClean="0"/>
              <a:t>Το χρησιμοποιούμενο στη θεραπευτική μέρος του φυτού είναι η φούντα που βρίσκεται στο πάνω μέρος του καρπού. Καταναλώνεται ως έγχυμα ή αφέψημα.</a:t>
            </a:r>
            <a:endParaRPr lang="el-GR" sz="2000" dirty="0"/>
          </a:p>
        </p:txBody>
      </p:sp>
      <p:pic>
        <p:nvPicPr>
          <p:cNvPr id="5" name="4 - Εικόνα" descr="0201054.jpg"/>
          <p:cNvPicPr>
            <a:picLocks noChangeAspect="1"/>
          </p:cNvPicPr>
          <p:nvPr/>
        </p:nvPicPr>
        <p:blipFill>
          <a:blip r:embed="rId2" cstate="print"/>
          <a:stretch>
            <a:fillRect/>
          </a:stretch>
        </p:blipFill>
        <p:spPr>
          <a:xfrm>
            <a:off x="5364088" y="1916832"/>
            <a:ext cx="2952328" cy="29523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καλεντουλα</a:t>
            </a:r>
            <a:endParaRPr lang="el-GR" dirty="0"/>
          </a:p>
        </p:txBody>
      </p:sp>
      <p:sp>
        <p:nvSpPr>
          <p:cNvPr id="3" name="2 - Θέση περιεχομένου"/>
          <p:cNvSpPr>
            <a:spLocks noGrp="1"/>
          </p:cNvSpPr>
          <p:nvPr>
            <p:ph sz="quarter" idx="1"/>
          </p:nvPr>
        </p:nvSpPr>
        <p:spPr>
          <a:xfrm>
            <a:off x="539552" y="764704"/>
            <a:ext cx="7920880" cy="1152128"/>
          </a:xfrm>
        </p:spPr>
        <p:txBody>
          <a:bodyPr>
            <a:normAutofit/>
          </a:bodyPr>
          <a:lstStyle/>
          <a:p>
            <a:pPr marL="0" indent="0" algn="just">
              <a:buNone/>
            </a:pPr>
            <a:r>
              <a:rPr lang="el-GR" sz="2000" dirty="0" smtClean="0"/>
              <a:t>Είναι ένα από τα πιο γνωστά και ποικιλοτρόπως  χρησιμοποιούμενα βότανα στο δυτικό κόσμο. Είναι ετήσιο αυτοφυές φυτό που το συναντάμε στους αγρούς και πολλοί το καλλιεργούν ως καλλωπιστικό.</a:t>
            </a:r>
            <a:endParaRPr lang="el-GR" sz="2000" dirty="0"/>
          </a:p>
        </p:txBody>
      </p:sp>
      <p:sp>
        <p:nvSpPr>
          <p:cNvPr id="4" name="3 - Θέση περιεχομένου"/>
          <p:cNvSpPr>
            <a:spLocks noGrp="1"/>
          </p:cNvSpPr>
          <p:nvPr>
            <p:ph sz="quarter" idx="2"/>
          </p:nvPr>
        </p:nvSpPr>
        <p:spPr>
          <a:xfrm>
            <a:off x="539552" y="1772816"/>
            <a:ext cx="4248472" cy="4608512"/>
          </a:xfrm>
        </p:spPr>
        <p:txBody>
          <a:bodyPr>
            <a:normAutofit/>
          </a:bodyPr>
          <a:lstStyle/>
          <a:p>
            <a:pPr marL="0" indent="0" algn="just">
              <a:buNone/>
            </a:pPr>
            <a:r>
              <a:rPr lang="el-GR" sz="2000" dirty="0" smtClean="0"/>
              <a:t>Έχει ενυδατική, αντιφλεγμονώδη, αντισηπτική, καταπραϋντική και επουλωτική δράση. Χρησιμοποιείται σε αλοιφές και είναι από τα καλύτερα βότανα για δερματικά προβλήματα όπως φλεγμονές, ερεθισμούς, ακμή πληγές, εγκαύματα, ψωρίαση, </a:t>
            </a:r>
            <a:r>
              <a:rPr lang="el-GR" sz="2000" dirty="0" err="1" smtClean="0"/>
              <a:t>έρπη</a:t>
            </a:r>
            <a:r>
              <a:rPr lang="el-GR" sz="2000" dirty="0" smtClean="0"/>
              <a:t>.</a:t>
            </a:r>
          </a:p>
          <a:p>
            <a:pPr marL="0" indent="0" algn="just">
              <a:buNone/>
            </a:pPr>
            <a:r>
              <a:rPr lang="el-GR" sz="2000" dirty="0" smtClean="0"/>
              <a:t>Χρησιμοποιείται σε τραύματα, μώλωπες, αιμορραγίες, διαστρέμματα.</a:t>
            </a:r>
          </a:p>
          <a:p>
            <a:pPr marL="0" indent="0" algn="just">
              <a:buNone/>
            </a:pPr>
            <a:r>
              <a:rPr lang="el-GR" sz="2000" dirty="0" smtClean="0"/>
              <a:t>Το αφέψημά της μπορεί να χρησιμοποιηθεί σε σπασμούς του στομάχου και δυσμηνόρροια.</a:t>
            </a:r>
          </a:p>
          <a:p>
            <a:pPr marL="0" indent="0" algn="just">
              <a:buNone/>
            </a:pPr>
            <a:r>
              <a:rPr lang="el-GR" sz="2000" dirty="0" smtClean="0"/>
              <a:t>Σε ποδόλουτρο ξεκουράζει τα κουρασμένα πόδια.</a:t>
            </a:r>
          </a:p>
          <a:p>
            <a:pPr marL="0" indent="0" algn="just">
              <a:buNone/>
            </a:pPr>
            <a:endParaRPr lang="el-GR" sz="2000" dirty="0"/>
          </a:p>
        </p:txBody>
      </p:sp>
      <p:pic>
        <p:nvPicPr>
          <p:cNvPr id="5" name="4 - Εικόνα" descr="kalentoyla-uerapeytikes-idiothtes-kai-xrhseis-750x400.jpg"/>
          <p:cNvPicPr>
            <a:picLocks noChangeAspect="1"/>
          </p:cNvPicPr>
          <p:nvPr/>
        </p:nvPicPr>
        <p:blipFill>
          <a:blip r:embed="rId2" cstate="print"/>
          <a:stretch>
            <a:fillRect/>
          </a:stretch>
        </p:blipFill>
        <p:spPr>
          <a:xfrm>
            <a:off x="5076056" y="2348880"/>
            <a:ext cx="3510390" cy="223224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καρδαμο</a:t>
            </a:r>
            <a:r>
              <a:rPr lang="el-GR" dirty="0" smtClean="0"/>
              <a:t> ή </a:t>
            </a:r>
            <a:r>
              <a:rPr lang="el-GR" dirty="0" err="1" smtClean="0"/>
              <a:t>κακουλε</a:t>
            </a:r>
            <a:endParaRPr lang="el-GR" dirty="0"/>
          </a:p>
        </p:txBody>
      </p:sp>
      <p:sp>
        <p:nvSpPr>
          <p:cNvPr id="3" name="2 - Θέση περιεχομένου"/>
          <p:cNvSpPr>
            <a:spLocks noGrp="1"/>
          </p:cNvSpPr>
          <p:nvPr>
            <p:ph sz="quarter" idx="1"/>
          </p:nvPr>
        </p:nvSpPr>
        <p:spPr>
          <a:xfrm>
            <a:off x="323528" y="548680"/>
            <a:ext cx="8280920" cy="1296144"/>
          </a:xfrm>
        </p:spPr>
        <p:txBody>
          <a:bodyPr>
            <a:normAutofit lnSpcReduction="10000"/>
          </a:bodyPr>
          <a:lstStyle/>
          <a:p>
            <a:pPr marL="0" indent="0" algn="just">
              <a:buNone/>
            </a:pPr>
            <a:r>
              <a:rPr lang="el-GR" sz="2000" dirty="0" smtClean="0"/>
              <a:t>Είναι χόρτο με λεπτά σαν φτερά φύλλα και έντονη πικάντικη γεύση. Δίνει ενέργεια, καλή διάθεση και ενισχύει τον οργανισμό. Οι αρχαίοι το χρησιμοποιούσαν ως δυναμωτικό. Χρησιμοποιούμενα μέρη είναι ολόκληρο το φυτό και οι σπόροι του.</a:t>
            </a:r>
            <a:endParaRPr lang="el-GR" sz="2000" dirty="0"/>
          </a:p>
        </p:txBody>
      </p:sp>
      <p:sp>
        <p:nvSpPr>
          <p:cNvPr id="4" name="3 - Θέση περιεχομένου"/>
          <p:cNvSpPr>
            <a:spLocks noGrp="1"/>
          </p:cNvSpPr>
          <p:nvPr>
            <p:ph sz="quarter" idx="2"/>
          </p:nvPr>
        </p:nvSpPr>
        <p:spPr>
          <a:xfrm>
            <a:off x="323528" y="1700808"/>
            <a:ext cx="5616624" cy="5328592"/>
          </a:xfrm>
        </p:spPr>
        <p:txBody>
          <a:bodyPr>
            <a:normAutofit lnSpcReduction="10000"/>
          </a:bodyPr>
          <a:lstStyle/>
          <a:p>
            <a:pPr marL="0" indent="0" algn="just">
              <a:buNone/>
            </a:pPr>
            <a:r>
              <a:rPr lang="el-GR" sz="2000" dirty="0" smtClean="0"/>
              <a:t>Έχει ισχυρές αντιοξειδωτικές ιδιότητες καταπολεμά τον καρκίνο, μειώνει τη χοληστερίνη, προστατεύει το καρδιαγγειακό σύστημα, ρίχνει την αρτηριακή πίεση, εμποδίζει τη δημιουργία θρόμβων προστατεύει από εγκεφαλικό.</a:t>
            </a:r>
          </a:p>
          <a:p>
            <a:pPr marL="0" indent="0" algn="just">
              <a:buNone/>
            </a:pPr>
            <a:r>
              <a:rPr lang="el-GR" sz="2000" dirty="0" smtClean="0"/>
              <a:t>Βοηθά την πέψη, ανακουφίζει από στομαχόπονο, καούρες φουσκώματα κτλ.</a:t>
            </a:r>
          </a:p>
          <a:p>
            <a:pPr marL="0" indent="0" algn="just">
              <a:buNone/>
            </a:pPr>
            <a:r>
              <a:rPr lang="el-GR" sz="2000" dirty="0" smtClean="0"/>
              <a:t>Είναι διουρητικό και </a:t>
            </a:r>
            <a:r>
              <a:rPr lang="el-GR" sz="2000" dirty="0" err="1" smtClean="0"/>
              <a:t>αποτοξινωτικό</a:t>
            </a:r>
            <a:r>
              <a:rPr lang="el-GR" sz="2000" dirty="0" smtClean="0"/>
              <a:t> και συμβάλλει στην καλή υγεία των νεφρών.</a:t>
            </a:r>
          </a:p>
          <a:p>
            <a:pPr marL="0" indent="0" algn="just">
              <a:buNone/>
            </a:pPr>
            <a:r>
              <a:rPr lang="el-GR" sz="2000" dirty="0" smtClean="0"/>
              <a:t>Καταπολεμά το κρυολόγημα, τη γρίπη και το άσθμα.</a:t>
            </a:r>
          </a:p>
          <a:p>
            <a:pPr marL="0" indent="0" algn="just">
              <a:buNone/>
            </a:pPr>
            <a:r>
              <a:rPr lang="el-GR" sz="2000" dirty="0" smtClean="0"/>
              <a:t>Αντιμετωπίζει την κατάθλιψη και το άγχος.</a:t>
            </a:r>
          </a:p>
          <a:p>
            <a:pPr marL="0" indent="0" algn="just">
              <a:buNone/>
            </a:pPr>
            <a:r>
              <a:rPr lang="el-GR" sz="2000" dirty="0" smtClean="0"/>
              <a:t>Καταπολεμά τους πόνους από αρθριτικά</a:t>
            </a:r>
          </a:p>
          <a:p>
            <a:pPr marL="0" indent="0" algn="just">
              <a:buNone/>
            </a:pPr>
            <a:r>
              <a:rPr lang="el-GR" sz="2000" dirty="0" smtClean="0"/>
              <a:t>Έχει πολλές φυτικές ίνες και εμποδίζει τη δυσκοιλιότητα</a:t>
            </a:r>
          </a:p>
          <a:p>
            <a:pPr marL="0" indent="0" algn="just">
              <a:buNone/>
            </a:pPr>
            <a:r>
              <a:rPr lang="el-GR" sz="2000" dirty="0" smtClean="0"/>
              <a:t>Όταν εφαρμόζεται στο δέρμα έχει λευκαντική και αντισηπτική δράση.</a:t>
            </a:r>
          </a:p>
          <a:p>
            <a:pPr marL="0" indent="0" algn="just">
              <a:buNone/>
            </a:pPr>
            <a:endParaRPr lang="el-GR" sz="2000" dirty="0"/>
          </a:p>
        </p:txBody>
      </p:sp>
      <p:pic>
        <p:nvPicPr>
          <p:cNvPr id="5" name="4 - Εικόνα" descr="kardamo-i-vasilissa-ton-baxarikon-dealway.gr-inGolden.gr_1.jpg"/>
          <p:cNvPicPr>
            <a:picLocks noChangeAspect="1"/>
          </p:cNvPicPr>
          <p:nvPr/>
        </p:nvPicPr>
        <p:blipFill>
          <a:blip r:embed="rId2" cstate="print"/>
          <a:stretch>
            <a:fillRect/>
          </a:stretch>
        </p:blipFill>
        <p:spPr>
          <a:xfrm>
            <a:off x="6084168" y="1772816"/>
            <a:ext cx="2481064" cy="1860798"/>
          </a:xfrm>
          <a:prstGeom prst="rect">
            <a:avLst/>
          </a:prstGeom>
        </p:spPr>
      </p:pic>
      <p:pic>
        <p:nvPicPr>
          <p:cNvPr id="7" name="6 - Εικόνα" descr="κάρδαμο.jpg"/>
          <p:cNvPicPr>
            <a:picLocks noChangeAspect="1"/>
          </p:cNvPicPr>
          <p:nvPr/>
        </p:nvPicPr>
        <p:blipFill>
          <a:blip r:embed="rId3" cstate="print"/>
          <a:stretch>
            <a:fillRect/>
          </a:stretch>
        </p:blipFill>
        <p:spPr>
          <a:xfrm>
            <a:off x="6084168" y="3717032"/>
            <a:ext cx="2499009" cy="18722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κυμινο</a:t>
            </a:r>
            <a:endParaRPr lang="el-GR" dirty="0"/>
          </a:p>
        </p:txBody>
      </p:sp>
      <p:sp>
        <p:nvSpPr>
          <p:cNvPr id="3" name="2 - Θέση περιεχομένου"/>
          <p:cNvSpPr>
            <a:spLocks noGrp="1"/>
          </p:cNvSpPr>
          <p:nvPr>
            <p:ph sz="quarter" idx="1"/>
          </p:nvPr>
        </p:nvSpPr>
        <p:spPr>
          <a:xfrm>
            <a:off x="395536" y="692696"/>
            <a:ext cx="7992888" cy="1152128"/>
          </a:xfrm>
        </p:spPr>
        <p:txBody>
          <a:bodyPr>
            <a:normAutofit/>
          </a:bodyPr>
          <a:lstStyle/>
          <a:p>
            <a:pPr marL="0" indent="0" algn="just">
              <a:buNone/>
            </a:pPr>
            <a:r>
              <a:rPr lang="el-GR" sz="2000" dirty="0" smtClean="0"/>
              <a:t>Είναι μονοετές φυτό που φτάνει τα 30εκ σε ύψος. Χρησιμοποιούμε τους σπόρους του στη βοτανολογία και τη μαγειρική. Έχει δυνατή ευχάριστη αρωματική γεύση. </a:t>
            </a:r>
          </a:p>
          <a:p>
            <a:pPr marL="0" indent="0" algn="just">
              <a:buNone/>
            </a:pPr>
            <a:endParaRPr lang="el-GR" sz="2000" dirty="0"/>
          </a:p>
        </p:txBody>
      </p:sp>
      <p:sp>
        <p:nvSpPr>
          <p:cNvPr id="4" name="3 - Θέση περιεχομένου"/>
          <p:cNvSpPr>
            <a:spLocks noGrp="1"/>
          </p:cNvSpPr>
          <p:nvPr>
            <p:ph sz="quarter" idx="2"/>
          </p:nvPr>
        </p:nvSpPr>
        <p:spPr>
          <a:xfrm>
            <a:off x="395536" y="1700808"/>
            <a:ext cx="3960440" cy="4248472"/>
          </a:xfrm>
        </p:spPr>
        <p:txBody>
          <a:bodyPr>
            <a:normAutofit/>
          </a:bodyPr>
          <a:lstStyle/>
          <a:p>
            <a:pPr marL="0" indent="0" algn="just">
              <a:buNone/>
            </a:pPr>
            <a:r>
              <a:rPr lang="el-GR" sz="2000" dirty="0" smtClean="0"/>
              <a:t>Έχει χωνευτική δράση και χρησιμοποιείται σε ηπατικές και πεπτικές διαταραχές.</a:t>
            </a:r>
          </a:p>
          <a:p>
            <a:pPr marL="0" indent="0" algn="just">
              <a:buNone/>
            </a:pPr>
            <a:r>
              <a:rPr lang="el-GR" sz="2000" dirty="0" smtClean="0"/>
              <a:t>Καταπολεμά τον πονοκέφαλο, το κρυολόγημα και τον πονόδοντο.</a:t>
            </a:r>
          </a:p>
          <a:p>
            <a:pPr marL="0" indent="0" algn="just">
              <a:buNone/>
            </a:pPr>
            <a:r>
              <a:rPr lang="el-GR" sz="2000" dirty="0" smtClean="0"/>
              <a:t>Βοηθάει σε δυσμηνόρροια.</a:t>
            </a:r>
          </a:p>
          <a:p>
            <a:pPr marL="0" indent="0" algn="just">
              <a:buNone/>
            </a:pPr>
            <a:r>
              <a:rPr lang="el-GR" sz="2000" dirty="0" smtClean="0"/>
              <a:t>Είναι διουρητικό.</a:t>
            </a:r>
          </a:p>
          <a:p>
            <a:pPr marL="0" indent="0" algn="just">
              <a:buNone/>
            </a:pPr>
            <a:r>
              <a:rPr lang="el-GR" sz="2000" dirty="0" smtClean="0"/>
              <a:t>Ανοίγει την όρεξη.</a:t>
            </a:r>
          </a:p>
          <a:p>
            <a:pPr marL="0" indent="0" algn="just">
              <a:buNone/>
            </a:pPr>
            <a:r>
              <a:rPr lang="el-GR" sz="2000" dirty="0" smtClean="0"/>
              <a:t>Τονώνει την καρδιά και μειώνει την ταχυπαλμία.</a:t>
            </a:r>
          </a:p>
          <a:p>
            <a:pPr marL="0" indent="0" algn="just">
              <a:buNone/>
            </a:pPr>
            <a:endParaRPr lang="el-GR" sz="2000" dirty="0" smtClean="0"/>
          </a:p>
          <a:p>
            <a:pPr marL="0" indent="0" algn="just">
              <a:buNone/>
            </a:pPr>
            <a:endParaRPr lang="el-GR" sz="2000" dirty="0"/>
          </a:p>
        </p:txBody>
      </p:sp>
      <p:pic>
        <p:nvPicPr>
          <p:cNvPr id="5" name="4 - Εικόνα" descr="cummin-suduru.jpg"/>
          <p:cNvPicPr>
            <a:picLocks noChangeAspect="1"/>
          </p:cNvPicPr>
          <p:nvPr/>
        </p:nvPicPr>
        <p:blipFill>
          <a:blip r:embed="rId2" cstate="print"/>
          <a:stretch>
            <a:fillRect/>
          </a:stretch>
        </p:blipFill>
        <p:spPr>
          <a:xfrm>
            <a:off x="5148064" y="1916832"/>
            <a:ext cx="3214236" cy="212139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κολιανδροσ</a:t>
            </a:r>
            <a:r>
              <a:rPr lang="el-GR" dirty="0" smtClean="0"/>
              <a:t>  ή </a:t>
            </a:r>
            <a:r>
              <a:rPr lang="el-GR" dirty="0" err="1" smtClean="0"/>
              <a:t>κοριανδροσ</a:t>
            </a:r>
            <a:endParaRPr lang="el-GR" dirty="0"/>
          </a:p>
        </p:txBody>
      </p:sp>
      <p:sp>
        <p:nvSpPr>
          <p:cNvPr id="3" name="2 - Θέση περιεχομένου"/>
          <p:cNvSpPr>
            <a:spLocks noGrp="1"/>
          </p:cNvSpPr>
          <p:nvPr>
            <p:ph sz="quarter" idx="1"/>
          </p:nvPr>
        </p:nvSpPr>
        <p:spPr>
          <a:xfrm>
            <a:off x="467544" y="908720"/>
            <a:ext cx="7992888" cy="1152128"/>
          </a:xfrm>
        </p:spPr>
        <p:txBody>
          <a:bodyPr>
            <a:normAutofit/>
          </a:bodyPr>
          <a:lstStyle/>
          <a:p>
            <a:pPr marL="0" indent="0" algn="just">
              <a:buNone/>
            </a:pPr>
            <a:r>
              <a:rPr lang="el-GR" sz="2000" dirty="0" smtClean="0"/>
              <a:t>Είναι από τα πιο παλιά αρωματικά φυτά που χρησιμοποίησε ο άνθρωπος. Είναι ποώδες φυτό φτάνει τα 50εκ σε ύψος. Χρησιμοποιείται και στην βοτανολογία και τη μαγειρική.</a:t>
            </a:r>
            <a:endParaRPr lang="el-GR" sz="2000" dirty="0"/>
          </a:p>
        </p:txBody>
      </p:sp>
      <p:sp>
        <p:nvSpPr>
          <p:cNvPr id="4" name="3 - Θέση περιεχομένου"/>
          <p:cNvSpPr>
            <a:spLocks noGrp="1"/>
          </p:cNvSpPr>
          <p:nvPr>
            <p:ph sz="quarter" idx="2"/>
          </p:nvPr>
        </p:nvSpPr>
        <p:spPr>
          <a:xfrm>
            <a:off x="467544" y="2060848"/>
            <a:ext cx="3657600" cy="4183360"/>
          </a:xfrm>
        </p:spPr>
        <p:txBody>
          <a:bodyPr>
            <a:normAutofit/>
          </a:bodyPr>
          <a:lstStyle/>
          <a:p>
            <a:pPr marL="0" indent="0" algn="just">
              <a:buNone/>
            </a:pPr>
            <a:r>
              <a:rPr lang="el-GR" sz="2000" dirty="0" smtClean="0"/>
              <a:t>Βοηθάει την πέψη, διεγείρει την όρεξη και κάνει καλό στις παθήσεις του πεπτικού.</a:t>
            </a:r>
          </a:p>
          <a:p>
            <a:pPr marL="0" indent="0" algn="just">
              <a:buNone/>
            </a:pPr>
            <a:r>
              <a:rPr lang="el-GR" sz="2000" dirty="0" smtClean="0"/>
              <a:t>Έχει αντιβακτηριδιακή δράση.</a:t>
            </a:r>
          </a:p>
          <a:p>
            <a:pPr marL="0" indent="0" algn="just">
              <a:buNone/>
            </a:pPr>
            <a:r>
              <a:rPr lang="el-GR" sz="2000" dirty="0" smtClean="0"/>
              <a:t>Καταπολεμά το άγχος, την αϋπνία και έχει αντικαταθλιπτική δράση.</a:t>
            </a:r>
          </a:p>
          <a:p>
            <a:pPr marL="0" indent="0" algn="just">
              <a:buNone/>
            </a:pPr>
            <a:r>
              <a:rPr lang="el-GR" sz="2000" dirty="0" smtClean="0"/>
              <a:t>Ανακουφίζει από μυϊκούς πόνους κράμπες και αρθριτικά.</a:t>
            </a:r>
          </a:p>
          <a:p>
            <a:pPr marL="0" indent="0" algn="just">
              <a:buNone/>
            </a:pPr>
            <a:endParaRPr lang="el-GR" sz="2000" dirty="0"/>
          </a:p>
        </p:txBody>
      </p:sp>
      <p:pic>
        <p:nvPicPr>
          <p:cNvPr id="5" name="4 - Εικόνα" descr="Coriandrum_sativum.jpg"/>
          <p:cNvPicPr>
            <a:picLocks noChangeAspect="1"/>
          </p:cNvPicPr>
          <p:nvPr/>
        </p:nvPicPr>
        <p:blipFill>
          <a:blip r:embed="rId2" cstate="print"/>
          <a:stretch>
            <a:fillRect/>
          </a:stretch>
        </p:blipFill>
        <p:spPr>
          <a:xfrm>
            <a:off x="4788024" y="2492896"/>
            <a:ext cx="3760896" cy="20058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λιναρι</a:t>
            </a:r>
            <a:r>
              <a:rPr lang="el-GR" dirty="0" smtClean="0"/>
              <a:t> - </a:t>
            </a:r>
            <a:r>
              <a:rPr lang="el-GR" dirty="0" err="1" smtClean="0"/>
              <a:t>λιναροσποροσ</a:t>
            </a:r>
            <a:endParaRPr lang="el-GR" dirty="0"/>
          </a:p>
        </p:txBody>
      </p:sp>
      <p:sp>
        <p:nvSpPr>
          <p:cNvPr id="3" name="2 - Θέση περιεχομένου"/>
          <p:cNvSpPr>
            <a:spLocks noGrp="1"/>
          </p:cNvSpPr>
          <p:nvPr>
            <p:ph sz="quarter" idx="1"/>
          </p:nvPr>
        </p:nvSpPr>
        <p:spPr>
          <a:xfrm>
            <a:off x="395536" y="620688"/>
            <a:ext cx="7920880" cy="1224136"/>
          </a:xfrm>
        </p:spPr>
        <p:txBody>
          <a:bodyPr>
            <a:normAutofit lnSpcReduction="10000"/>
          </a:bodyPr>
          <a:lstStyle/>
          <a:p>
            <a:pPr marL="0" indent="0" algn="just">
              <a:buNone/>
            </a:pPr>
            <a:r>
              <a:rPr lang="el-GR" sz="2000" dirty="0" smtClean="0"/>
              <a:t>Είναι μονοετές φυτό που φτάνει το 1μ. Το μέρος του φυτού που χρησιμοποιούμε είναι οι σπόροι και το έλαιό του. Περιέχει βιταμίνες, λιπαρά οξέα, πρωτεΐνες, ιχνοστοιχεία.</a:t>
            </a:r>
            <a:endParaRPr lang="el-GR" sz="2000" dirty="0"/>
          </a:p>
        </p:txBody>
      </p:sp>
      <p:sp>
        <p:nvSpPr>
          <p:cNvPr id="4" name="3 - Θέση περιεχομένου"/>
          <p:cNvSpPr>
            <a:spLocks noGrp="1"/>
          </p:cNvSpPr>
          <p:nvPr>
            <p:ph sz="quarter" idx="2"/>
          </p:nvPr>
        </p:nvSpPr>
        <p:spPr>
          <a:xfrm>
            <a:off x="395536" y="1628800"/>
            <a:ext cx="4392488" cy="4896544"/>
          </a:xfrm>
        </p:spPr>
        <p:txBody>
          <a:bodyPr>
            <a:normAutofit lnSpcReduction="10000"/>
          </a:bodyPr>
          <a:lstStyle/>
          <a:p>
            <a:pPr marL="0" indent="0" algn="just">
              <a:buNone/>
            </a:pPr>
            <a:r>
              <a:rPr lang="el-GR" sz="2000" dirty="0" smtClean="0"/>
              <a:t>Βοηθάει σε περιπτώσεις δυσκοιλιότητας και καταπραΰνει τους ερεθισμούς του πεπτικού.</a:t>
            </a:r>
          </a:p>
          <a:p>
            <a:pPr marL="0" indent="0" algn="just">
              <a:buNone/>
            </a:pPr>
            <a:r>
              <a:rPr lang="el-GR" sz="2000" dirty="0" smtClean="0"/>
              <a:t>Διεγείρει την πνευματική λειτουργία.</a:t>
            </a:r>
          </a:p>
          <a:p>
            <a:pPr marL="0" indent="0" algn="just">
              <a:buNone/>
            </a:pPr>
            <a:r>
              <a:rPr lang="el-GR" sz="2000" dirty="0" smtClean="0"/>
              <a:t>Έχει αντικαρκινική δράση.</a:t>
            </a:r>
          </a:p>
          <a:p>
            <a:pPr marL="0" indent="0" algn="just">
              <a:buNone/>
            </a:pPr>
            <a:r>
              <a:rPr lang="el-GR" sz="2000" dirty="0" smtClean="0"/>
              <a:t>Προστατεύει την καρδιά, μειώνει τη χοληστερίνη και την υψηλή πίεση, ενισχύει το ανοσοποιητικό.</a:t>
            </a:r>
          </a:p>
          <a:p>
            <a:pPr marL="0" indent="0" algn="just">
              <a:buNone/>
            </a:pPr>
            <a:r>
              <a:rPr lang="el-GR" sz="2000" dirty="0" smtClean="0"/>
              <a:t>Μετριάζει τα συμπτώματα της ρευματοειδούς αρθρίτιδας.</a:t>
            </a:r>
          </a:p>
          <a:p>
            <a:pPr marL="0" indent="0" algn="just">
              <a:buNone/>
            </a:pPr>
            <a:r>
              <a:rPr lang="el-GR" sz="2000" dirty="0" smtClean="0"/>
              <a:t>Έχει αντικαταθλιπτική δράση.</a:t>
            </a:r>
          </a:p>
          <a:p>
            <a:pPr marL="0" indent="0" algn="just">
              <a:buNone/>
            </a:pPr>
            <a:r>
              <a:rPr lang="el-GR" sz="2000" dirty="0" smtClean="0"/>
              <a:t>Προκαλεί κορεσμό, μειώνει την όρεξη και μπορεί να χρησιμοποιηθεί για έλεγχο του βάρους (σε γιαούρτι, </a:t>
            </a:r>
            <a:r>
              <a:rPr lang="en-US" sz="2000" dirty="0" smtClean="0"/>
              <a:t>energy bars </a:t>
            </a:r>
            <a:r>
              <a:rPr lang="el-GR" sz="2000" dirty="0" smtClean="0"/>
              <a:t>κτλ)</a:t>
            </a:r>
          </a:p>
          <a:p>
            <a:pPr marL="0" indent="0" algn="just">
              <a:buNone/>
            </a:pPr>
            <a:endParaRPr lang="el-GR" sz="2000" dirty="0"/>
          </a:p>
        </p:txBody>
      </p:sp>
      <p:pic>
        <p:nvPicPr>
          <p:cNvPr id="5" name="4 - Εικόνα" descr="λιναρόσπορος.jpg"/>
          <p:cNvPicPr>
            <a:picLocks noChangeAspect="1"/>
          </p:cNvPicPr>
          <p:nvPr/>
        </p:nvPicPr>
        <p:blipFill>
          <a:blip r:embed="rId2" cstate="print"/>
          <a:stretch>
            <a:fillRect/>
          </a:stretch>
        </p:blipFill>
        <p:spPr>
          <a:xfrm>
            <a:off x="5220072" y="1988840"/>
            <a:ext cx="3351073" cy="22322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580926"/>
          </a:xfrm>
        </p:spPr>
        <p:txBody>
          <a:bodyPr/>
          <a:lstStyle/>
          <a:p>
            <a:pPr algn="ctr"/>
            <a:r>
              <a:rPr lang="el-GR" dirty="0" err="1" smtClean="0"/>
              <a:t>λυκισκοσ</a:t>
            </a:r>
            <a:endParaRPr lang="el-GR" dirty="0"/>
          </a:p>
        </p:txBody>
      </p:sp>
      <p:sp>
        <p:nvSpPr>
          <p:cNvPr id="3" name="2 - Θέση περιεχομένου"/>
          <p:cNvSpPr>
            <a:spLocks noGrp="1"/>
          </p:cNvSpPr>
          <p:nvPr>
            <p:ph sz="quarter" idx="1"/>
          </p:nvPr>
        </p:nvSpPr>
        <p:spPr>
          <a:xfrm>
            <a:off x="323528" y="548680"/>
            <a:ext cx="7992888" cy="2088232"/>
          </a:xfrm>
        </p:spPr>
        <p:txBody>
          <a:bodyPr>
            <a:normAutofit lnSpcReduction="10000"/>
          </a:bodyPr>
          <a:lstStyle/>
          <a:p>
            <a:pPr marL="0" indent="0" algn="just">
              <a:buNone/>
            </a:pPr>
            <a:r>
              <a:rPr lang="el-GR" sz="2000" dirty="0" smtClean="0"/>
              <a:t>Είναι αναρριχητικό πολυετές φυτό που μπορεί να φτάσει σε ύψος τα 6μ. Χρησιμοποιείται για την παραγωγή της μπύρας. </a:t>
            </a:r>
          </a:p>
          <a:p>
            <a:pPr marL="0" indent="0" algn="just">
              <a:buNone/>
            </a:pPr>
            <a:r>
              <a:rPr lang="el-GR" sz="2000" dirty="0" smtClean="0"/>
              <a:t>Είναι ιδιαίτερα χαλαρωτικός βοηθάει στην αντιμετώπιση του άγχους και της αϋπνίας. </a:t>
            </a:r>
          </a:p>
          <a:p>
            <a:pPr marL="0" indent="0" algn="just">
              <a:buNone/>
            </a:pPr>
            <a:r>
              <a:rPr lang="el-GR" sz="2000" dirty="0" smtClean="0"/>
              <a:t>Ενδείκνυται ως φυσικό ηρεμιστικό σε καταστάσεις πανικού, έντονου στρες και νευρικότητας.</a:t>
            </a:r>
          </a:p>
          <a:p>
            <a:pPr marL="0" indent="0" algn="just">
              <a:buNone/>
            </a:pPr>
            <a:endParaRPr lang="el-GR" sz="2000" dirty="0"/>
          </a:p>
        </p:txBody>
      </p:sp>
      <p:sp>
        <p:nvSpPr>
          <p:cNvPr id="4" name="3 - Θέση περιεχομένου"/>
          <p:cNvSpPr>
            <a:spLocks noGrp="1"/>
          </p:cNvSpPr>
          <p:nvPr>
            <p:ph sz="quarter" idx="2"/>
          </p:nvPr>
        </p:nvSpPr>
        <p:spPr>
          <a:xfrm>
            <a:off x="323528" y="2492896"/>
            <a:ext cx="5184576" cy="3816424"/>
          </a:xfrm>
        </p:spPr>
        <p:txBody>
          <a:bodyPr>
            <a:normAutofit lnSpcReduction="10000"/>
          </a:bodyPr>
          <a:lstStyle/>
          <a:p>
            <a:pPr marL="0" indent="0" algn="just">
              <a:buNone/>
            </a:pPr>
            <a:r>
              <a:rPr lang="el-GR" sz="2000" dirty="0" smtClean="0"/>
              <a:t>Βοηθάει την πέψη και διεγείρει την όρεξη.</a:t>
            </a:r>
          </a:p>
          <a:p>
            <a:pPr marL="0" indent="0" algn="just">
              <a:buNone/>
            </a:pPr>
            <a:r>
              <a:rPr lang="el-GR" sz="2000" dirty="0" smtClean="0"/>
              <a:t>Χρησιμοποιείται σε περιπτώσεις αναιμίας.</a:t>
            </a:r>
          </a:p>
          <a:p>
            <a:pPr marL="0" indent="0" algn="just">
              <a:buNone/>
            </a:pPr>
            <a:r>
              <a:rPr lang="el-GR" sz="2000" dirty="0" smtClean="0"/>
              <a:t>Έχει αντικαρκινική και αντιβακτηριδιακή δράση.</a:t>
            </a:r>
          </a:p>
          <a:p>
            <a:pPr marL="0" indent="0" algn="just">
              <a:buNone/>
            </a:pPr>
            <a:r>
              <a:rPr lang="el-GR" sz="2000" dirty="0" smtClean="0"/>
              <a:t>Περιέχει </a:t>
            </a:r>
            <a:r>
              <a:rPr lang="el-GR" sz="2000" dirty="0" err="1" smtClean="0"/>
              <a:t>φυτοοιστρογόνα</a:t>
            </a:r>
            <a:r>
              <a:rPr lang="el-GR" sz="2000" dirty="0" smtClean="0"/>
              <a:t> που </a:t>
            </a:r>
            <a:r>
              <a:rPr lang="el-GR" sz="2000" dirty="0" err="1" smtClean="0"/>
              <a:t>δρούν</a:t>
            </a:r>
            <a:r>
              <a:rPr lang="el-GR" sz="2000" dirty="0" smtClean="0"/>
              <a:t> όπως τα φυσιολογικά οιστρογόνα στο γυναικείο σώμα και χρησιμοποιείται σε περιπτώσεις δυσμηνόρροιας.</a:t>
            </a:r>
          </a:p>
          <a:p>
            <a:pPr marL="0" indent="0" algn="just">
              <a:buNone/>
            </a:pPr>
            <a:r>
              <a:rPr lang="el-GR" sz="2000" dirty="0" smtClean="0"/>
              <a:t>Αντενδείκνυται όταν υπάρχει έντονη κατάθλιψη γιατί μπορεί να την επιδεινώσει.</a:t>
            </a:r>
          </a:p>
          <a:p>
            <a:pPr marL="0" indent="0" algn="just">
              <a:buNone/>
            </a:pPr>
            <a:r>
              <a:rPr lang="el-GR" sz="2000" dirty="0" smtClean="0"/>
              <a:t>Υπερβολική κατανάλωση από άνδρες μπορεί να μειώσει τη σεξουαλική διάθεση λόγω των </a:t>
            </a:r>
            <a:r>
              <a:rPr lang="el-GR" sz="2000" dirty="0" err="1" smtClean="0"/>
              <a:t>φυτοοιστρογόνων</a:t>
            </a:r>
            <a:r>
              <a:rPr lang="el-GR" sz="2000" dirty="0" smtClean="0"/>
              <a:t> που περιέχει.</a:t>
            </a:r>
            <a:endParaRPr lang="el-GR" sz="2000" dirty="0"/>
          </a:p>
        </p:txBody>
      </p:sp>
      <p:pic>
        <p:nvPicPr>
          <p:cNvPr id="5" name="4 - Εικόνα" descr="likiskos-therapeutikes-idiotites-tropoi-xrisis1.jpg"/>
          <p:cNvPicPr>
            <a:picLocks noChangeAspect="1"/>
          </p:cNvPicPr>
          <p:nvPr/>
        </p:nvPicPr>
        <p:blipFill>
          <a:blip r:embed="rId3" cstate="print"/>
          <a:stretch>
            <a:fillRect/>
          </a:stretch>
        </p:blipFill>
        <p:spPr>
          <a:xfrm>
            <a:off x="5724128" y="2780928"/>
            <a:ext cx="2893178" cy="194421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λεβαντα</a:t>
            </a:r>
            <a:endParaRPr lang="el-GR" dirty="0"/>
          </a:p>
        </p:txBody>
      </p:sp>
      <p:sp>
        <p:nvSpPr>
          <p:cNvPr id="3" name="2 - Θέση περιεχομένου"/>
          <p:cNvSpPr>
            <a:spLocks noGrp="1"/>
          </p:cNvSpPr>
          <p:nvPr>
            <p:ph sz="quarter" idx="1"/>
          </p:nvPr>
        </p:nvSpPr>
        <p:spPr>
          <a:xfrm>
            <a:off x="467544" y="692696"/>
            <a:ext cx="7848872" cy="1224136"/>
          </a:xfrm>
        </p:spPr>
        <p:txBody>
          <a:bodyPr>
            <a:normAutofit lnSpcReduction="10000"/>
          </a:bodyPr>
          <a:lstStyle/>
          <a:p>
            <a:pPr marL="0" indent="0" algn="just">
              <a:buNone/>
            </a:pPr>
            <a:r>
              <a:rPr lang="el-GR" sz="2000" dirty="0" smtClean="0"/>
              <a:t>Έχει αρωματικές ιδιότητες και τη χρησιμοποιούσαν στην αρχαία Ελλάδα για τον αρωματισμό των λουτρών και την παρασκευή  </a:t>
            </a:r>
            <a:r>
              <a:rPr lang="el-GR" sz="2000" dirty="0" err="1" smtClean="0"/>
              <a:t>αιθερίων</a:t>
            </a:r>
            <a:r>
              <a:rPr lang="el-GR" sz="2000" dirty="0" smtClean="0"/>
              <a:t> ελαίων και κρεμών. Είναι ένα φυτό με χαρακτηριστικά μωβ άνθη και ωραία οσμή.</a:t>
            </a:r>
            <a:endParaRPr lang="el-GR" sz="2000" dirty="0"/>
          </a:p>
        </p:txBody>
      </p:sp>
      <p:sp>
        <p:nvSpPr>
          <p:cNvPr id="4" name="3 - Θέση περιεχομένου"/>
          <p:cNvSpPr>
            <a:spLocks noGrp="1"/>
          </p:cNvSpPr>
          <p:nvPr>
            <p:ph sz="quarter" idx="2"/>
          </p:nvPr>
        </p:nvSpPr>
        <p:spPr>
          <a:xfrm>
            <a:off x="467544" y="1916832"/>
            <a:ext cx="5184576" cy="4752528"/>
          </a:xfrm>
        </p:spPr>
        <p:txBody>
          <a:bodyPr>
            <a:normAutofit lnSpcReduction="10000"/>
          </a:bodyPr>
          <a:lstStyle/>
          <a:p>
            <a:pPr marL="0" indent="0" algn="just">
              <a:buNone/>
            </a:pPr>
            <a:r>
              <a:rPr lang="el-GR" sz="2000" dirty="0" smtClean="0"/>
              <a:t>Έχει χαλαρωτικές ιδιότητες βοηθά στην καταπολέμηση του άγχους και της αϋπνίας.</a:t>
            </a:r>
          </a:p>
          <a:p>
            <a:pPr marL="0" indent="0" algn="just">
              <a:buNone/>
            </a:pPr>
            <a:r>
              <a:rPr lang="el-GR" sz="2000" dirty="0" smtClean="0"/>
              <a:t>Μειώνει την αρτηριακή πίεση και τον καρδιακό ρυθμό.</a:t>
            </a:r>
          </a:p>
          <a:p>
            <a:pPr marL="0" indent="0" algn="just">
              <a:buNone/>
            </a:pPr>
            <a:r>
              <a:rPr lang="el-GR" sz="2000" dirty="0" smtClean="0"/>
              <a:t>Τοπική εφαρμογή με  αιθέριο έλαιο λεβάντας στο τριχωτό της κεφαλής βοηθά στην αντιμετώπιση της τριχόπτωσης.</a:t>
            </a:r>
          </a:p>
          <a:p>
            <a:pPr marL="0" indent="0" algn="just">
              <a:buNone/>
            </a:pPr>
            <a:r>
              <a:rPr lang="el-GR" sz="2000" dirty="0" smtClean="0"/>
              <a:t>Έχει </a:t>
            </a:r>
            <a:r>
              <a:rPr lang="el-GR" sz="2000" dirty="0" err="1" smtClean="0"/>
              <a:t>αντιμικροβιακή</a:t>
            </a:r>
            <a:r>
              <a:rPr lang="el-GR" sz="2000" dirty="0" smtClean="0"/>
              <a:t> δράση σε πληγές και παθήσεις του δέρματος.</a:t>
            </a:r>
          </a:p>
          <a:p>
            <a:pPr marL="0" indent="0" algn="just">
              <a:buNone/>
            </a:pPr>
            <a:r>
              <a:rPr lang="el-GR" sz="2000" dirty="0" smtClean="0"/>
              <a:t>Σε συνδυασμό με μάλαξη χαλαρώνει τους μύες και ανακουφίζει από ρευματικούς πόνους.</a:t>
            </a:r>
          </a:p>
          <a:p>
            <a:pPr marL="0" indent="0" algn="just">
              <a:buNone/>
            </a:pPr>
            <a:r>
              <a:rPr lang="el-GR" sz="2000" dirty="0" smtClean="0"/>
              <a:t>Βοηθάει σε παθήσεις του αναπνευστικού όπως βήχας, άσθμα, βρογχίτιδα.</a:t>
            </a:r>
          </a:p>
          <a:p>
            <a:pPr marL="0" indent="0" algn="just">
              <a:buNone/>
            </a:pPr>
            <a:r>
              <a:rPr lang="el-GR" sz="2000" dirty="0" smtClean="0"/>
              <a:t>Για οικιακή χρήση συστήνεται ως φυσικό απωθητικό των σκώρων.</a:t>
            </a:r>
            <a:endParaRPr lang="el-GR" sz="2000" dirty="0"/>
          </a:p>
        </p:txBody>
      </p:sp>
      <p:pic>
        <p:nvPicPr>
          <p:cNvPr id="5" name="4 - Εικόνα" descr="lavender_bouquet_1759x1161.jpg"/>
          <p:cNvPicPr>
            <a:picLocks noChangeAspect="1"/>
          </p:cNvPicPr>
          <p:nvPr/>
        </p:nvPicPr>
        <p:blipFill>
          <a:blip r:embed="rId2" cstate="print"/>
          <a:stretch>
            <a:fillRect/>
          </a:stretch>
        </p:blipFill>
        <p:spPr>
          <a:xfrm>
            <a:off x="5796136" y="2060848"/>
            <a:ext cx="2836679" cy="18722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580926"/>
          </a:xfrm>
        </p:spPr>
        <p:txBody>
          <a:bodyPr/>
          <a:lstStyle/>
          <a:p>
            <a:pPr algn="ctr"/>
            <a:r>
              <a:rPr lang="el-GR" dirty="0" smtClean="0"/>
              <a:t>τα </a:t>
            </a:r>
            <a:r>
              <a:rPr lang="el-GR" dirty="0" err="1" smtClean="0"/>
              <a:t>ελληνικα</a:t>
            </a:r>
            <a:r>
              <a:rPr lang="el-GR" dirty="0" smtClean="0"/>
              <a:t> </a:t>
            </a:r>
            <a:r>
              <a:rPr lang="el-GR" dirty="0" err="1" smtClean="0"/>
              <a:t>βοτανα</a:t>
            </a:r>
            <a:endParaRPr lang="el-GR" dirty="0"/>
          </a:p>
        </p:txBody>
      </p:sp>
      <p:sp>
        <p:nvSpPr>
          <p:cNvPr id="3" name="2 - Θέση περιεχομένου"/>
          <p:cNvSpPr>
            <a:spLocks noGrp="1"/>
          </p:cNvSpPr>
          <p:nvPr>
            <p:ph sz="quarter" idx="1"/>
          </p:nvPr>
        </p:nvSpPr>
        <p:spPr>
          <a:xfrm>
            <a:off x="611560" y="836712"/>
            <a:ext cx="7467600" cy="2520280"/>
          </a:xfrm>
        </p:spPr>
        <p:txBody>
          <a:bodyPr>
            <a:normAutofit/>
          </a:bodyPr>
          <a:lstStyle/>
          <a:p>
            <a:pPr marL="0" indent="0" algn="just">
              <a:buNone/>
            </a:pPr>
            <a:r>
              <a:rPr lang="el-GR" sz="2000" dirty="0" smtClean="0"/>
              <a:t>Στην Ελλάδα λόγω του ευνοϊκού κλίματος και της μορφολογίας του εδάφους ευδοκιμεί ένας αξιοσημείωτα μεγάλος αριθμός  βοτάνων, λουλουδιών και φυτών. Υπολογίζεται ότι υπάρχουν συνολικά γύρω στα 1800 είδη και υποείδη φυτών που είναι αρωματικά και έχουν θεραπευτικές ιδιότητες. Κάποια είναι εξαιρετικά σπάνια και μεγαλώνουν μόνο στη χώρα μας. Θα αναφερθούμε στα σημαντικότερα.</a:t>
            </a:r>
            <a:endParaRPr lang="en-US" sz="2000" dirty="0" smtClean="0"/>
          </a:p>
        </p:txBody>
      </p:sp>
      <p:sp>
        <p:nvSpPr>
          <p:cNvPr id="4" name="3 - TextBox"/>
          <p:cNvSpPr txBox="1"/>
          <p:nvPr/>
        </p:nvSpPr>
        <p:spPr>
          <a:xfrm>
            <a:off x="611560" y="3356992"/>
            <a:ext cx="7848872" cy="2246769"/>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sz="2000" dirty="0" smtClean="0"/>
              <a:t>ΠΡΟΣΟΧΗ</a:t>
            </a:r>
            <a:r>
              <a:rPr lang="en-US" sz="2000" dirty="0" smtClean="0"/>
              <a:t>: </a:t>
            </a:r>
            <a:r>
              <a:rPr lang="el-GR" sz="2000" dirty="0" smtClean="0"/>
              <a:t>αν και η </a:t>
            </a:r>
            <a:r>
              <a:rPr lang="el-GR" sz="2000" dirty="0" err="1" smtClean="0"/>
              <a:t>βοτανοθεραπεία</a:t>
            </a:r>
            <a:r>
              <a:rPr lang="el-GR" sz="2000" dirty="0" smtClean="0"/>
              <a:t> είναι πιο ήπιας μορφής αντιμετώπιση σε σχέση με τα κλασικά φαρμακευτικά σκευάσματα πολλά βότανα έχουν </a:t>
            </a:r>
            <a:r>
              <a:rPr lang="el-GR" sz="2000" b="1" dirty="0" smtClean="0"/>
              <a:t>παρενέργειες</a:t>
            </a:r>
            <a:r>
              <a:rPr lang="el-GR" sz="2000" dirty="0" smtClean="0"/>
              <a:t> και ορισμένα είναι </a:t>
            </a:r>
            <a:r>
              <a:rPr lang="el-GR" sz="2000" b="1" dirty="0" smtClean="0"/>
              <a:t>τοξικά </a:t>
            </a:r>
            <a:r>
              <a:rPr lang="el-GR" sz="2000" dirty="0" smtClean="0"/>
              <a:t>σε μεγάλες δόσεις. Πριν χρησιμοποιήσουμε κάποιο βότανο για θεραπευτικό σκοπό θα πρέπει πάντα να ζητάμε τη συμβουλή ειδικού θεραπευτή ο οποίος θα αξιολογήσει την κατάσταση και θα προτείνει το κατάλληλο βότανο (ή συνδυασμό βοτάνων) σε κατάλληλες για τον οργανισμό μας δόσεις.</a:t>
            </a:r>
            <a:endParaRPr lang="el-G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μαραθο</a:t>
            </a:r>
            <a:endParaRPr lang="el-GR" dirty="0"/>
          </a:p>
        </p:txBody>
      </p:sp>
      <p:sp>
        <p:nvSpPr>
          <p:cNvPr id="3" name="2 - Θέση περιεχομένου"/>
          <p:cNvSpPr>
            <a:spLocks noGrp="1"/>
          </p:cNvSpPr>
          <p:nvPr>
            <p:ph sz="quarter" idx="1"/>
          </p:nvPr>
        </p:nvSpPr>
        <p:spPr>
          <a:xfrm>
            <a:off x="323528" y="548680"/>
            <a:ext cx="7571184" cy="1728192"/>
          </a:xfrm>
        </p:spPr>
        <p:txBody>
          <a:bodyPr>
            <a:normAutofit lnSpcReduction="10000"/>
          </a:bodyPr>
          <a:lstStyle/>
          <a:p>
            <a:pPr marL="0" indent="0" algn="just">
              <a:buNone/>
            </a:pPr>
            <a:r>
              <a:rPr lang="el-GR" sz="2000" dirty="0" smtClean="0"/>
              <a:t>Ονομάζεται και </a:t>
            </a:r>
            <a:r>
              <a:rPr lang="el-GR" sz="2000" dirty="0" err="1" smtClean="0"/>
              <a:t>φινόκιο</a:t>
            </a:r>
            <a:r>
              <a:rPr lang="el-GR" sz="2000" dirty="0" smtClean="0"/>
              <a:t>, </a:t>
            </a:r>
            <a:r>
              <a:rPr lang="el-GR" sz="2000" dirty="0" err="1" smtClean="0"/>
              <a:t>μάλαθρο</a:t>
            </a:r>
            <a:r>
              <a:rPr lang="el-GR" sz="2000" dirty="0" smtClean="0"/>
              <a:t> ή </a:t>
            </a:r>
            <a:r>
              <a:rPr lang="el-GR" sz="2000" dirty="0" err="1" smtClean="0"/>
              <a:t>μάραζα</a:t>
            </a:r>
            <a:r>
              <a:rPr lang="el-GR" sz="2000" dirty="0" smtClean="0"/>
              <a:t>. Είναι πολυετές φυτό που φτάνει σε ύψος τα 1,8μ. Χρησιμοποιείται στη μαγειρική μπορεί να καταναλωθεί ωμό σε σαλάτες και στη </a:t>
            </a:r>
            <a:r>
              <a:rPr lang="el-GR" sz="2000" dirty="0" err="1" smtClean="0"/>
              <a:t>βοτανοθεραπεία</a:t>
            </a:r>
            <a:r>
              <a:rPr lang="el-GR" sz="2000" dirty="0" smtClean="0"/>
              <a:t>.</a:t>
            </a:r>
          </a:p>
          <a:p>
            <a:pPr marL="0" indent="0" algn="just">
              <a:buNone/>
            </a:pPr>
            <a:r>
              <a:rPr lang="el-GR" sz="2000" dirty="0" smtClean="0"/>
              <a:t>Είναι εξαιρετικό βότανο για το στομάχι και το έντερο. Ανακουφίζει από το πρήξιμο βοηθάει την πέψη και διεγείρει την όρεξη.</a:t>
            </a:r>
          </a:p>
          <a:p>
            <a:pPr marL="0" indent="0" algn="just">
              <a:buNone/>
            </a:pPr>
            <a:endParaRPr lang="el-GR" sz="2000" dirty="0"/>
          </a:p>
        </p:txBody>
      </p:sp>
      <p:sp>
        <p:nvSpPr>
          <p:cNvPr id="4" name="3 - Θέση περιεχομένου"/>
          <p:cNvSpPr>
            <a:spLocks noGrp="1"/>
          </p:cNvSpPr>
          <p:nvPr>
            <p:ph sz="quarter" idx="2"/>
          </p:nvPr>
        </p:nvSpPr>
        <p:spPr>
          <a:xfrm>
            <a:off x="323528" y="2132856"/>
            <a:ext cx="5184576" cy="4581128"/>
          </a:xfrm>
        </p:spPr>
        <p:txBody>
          <a:bodyPr>
            <a:normAutofit lnSpcReduction="10000"/>
          </a:bodyPr>
          <a:lstStyle/>
          <a:p>
            <a:pPr marL="0" indent="0" algn="just">
              <a:buNone/>
            </a:pPr>
            <a:r>
              <a:rPr lang="el-GR" sz="2000" dirty="0" smtClean="0"/>
              <a:t>Έχει διουρητική δράση βοηθάει στην καλή λειτουργία του ουροποιητικού.</a:t>
            </a:r>
          </a:p>
          <a:p>
            <a:pPr marL="0" indent="0" algn="just">
              <a:buNone/>
            </a:pPr>
            <a:r>
              <a:rPr lang="el-GR" sz="2000" dirty="0" smtClean="0"/>
              <a:t>Καταπολεμά τα καρκινικά κύτταρα χάρη στις αντιοξειδωτικές του ιδιότητες.</a:t>
            </a:r>
          </a:p>
          <a:p>
            <a:pPr marL="0" indent="0" algn="just">
              <a:buNone/>
            </a:pPr>
            <a:r>
              <a:rPr lang="el-GR" sz="2000" dirty="0" smtClean="0"/>
              <a:t>Αυξάνει τη γαλακτοφορία σε θηλάζουσες μητέρες.</a:t>
            </a:r>
          </a:p>
          <a:p>
            <a:pPr marL="0" indent="0" algn="just">
              <a:buNone/>
            </a:pPr>
            <a:r>
              <a:rPr lang="el-GR" sz="2000" dirty="0" smtClean="0"/>
              <a:t>Βοηθάει στην διατήρηση της εντερικής χλωρίδας και καταπολεμά τη διάρροια.</a:t>
            </a:r>
          </a:p>
          <a:p>
            <a:pPr marL="0" indent="0" algn="just">
              <a:buNone/>
            </a:pPr>
            <a:r>
              <a:rPr lang="el-GR" sz="2000" dirty="0" smtClean="0"/>
              <a:t>Μειώνει την αρτηριακή πίεση.</a:t>
            </a:r>
            <a:endParaRPr lang="en-US" sz="2000" dirty="0" smtClean="0"/>
          </a:p>
          <a:p>
            <a:pPr marL="0" indent="0" algn="just">
              <a:buNone/>
            </a:pPr>
            <a:r>
              <a:rPr lang="el-GR" sz="2000" dirty="0" smtClean="0"/>
              <a:t>Το έλαιό του ανακουφίζει από μυϊκούς και ρευματικούς πόνους.</a:t>
            </a:r>
          </a:p>
          <a:p>
            <a:pPr marL="0" indent="0" algn="just">
              <a:buNone/>
            </a:pPr>
            <a:r>
              <a:rPr lang="el-GR" sz="2000" dirty="0" smtClean="0"/>
              <a:t>Σε κομπρέσες μπορεί να χρησιμοποιηθεί για την αντιμετώπιση της επιπεφυκίτιδας.</a:t>
            </a:r>
          </a:p>
          <a:p>
            <a:pPr marL="0" indent="0" algn="just">
              <a:buNone/>
            </a:pPr>
            <a:r>
              <a:rPr lang="el-GR" sz="2000" dirty="0" smtClean="0"/>
              <a:t>Αυξάνει τη </a:t>
            </a:r>
            <a:r>
              <a:rPr lang="en-US" sz="2000" dirty="0" smtClean="0"/>
              <a:t>libido.</a:t>
            </a:r>
            <a:endParaRPr lang="el-GR" sz="2000" dirty="0"/>
          </a:p>
        </p:txBody>
      </p:sp>
      <p:pic>
        <p:nvPicPr>
          <p:cNvPr id="5" name="4 - Εικόνα" descr="Maratho-Μάραθος.jpg"/>
          <p:cNvPicPr>
            <a:picLocks noChangeAspect="1"/>
          </p:cNvPicPr>
          <p:nvPr/>
        </p:nvPicPr>
        <p:blipFill>
          <a:blip r:embed="rId2" cstate="print"/>
          <a:stretch>
            <a:fillRect/>
          </a:stretch>
        </p:blipFill>
        <p:spPr>
          <a:xfrm>
            <a:off x="5796136" y="2276872"/>
            <a:ext cx="2840010" cy="22322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508918"/>
          </a:xfrm>
        </p:spPr>
        <p:txBody>
          <a:bodyPr>
            <a:normAutofit fontScale="90000"/>
          </a:bodyPr>
          <a:lstStyle/>
          <a:p>
            <a:pPr algn="ctr"/>
            <a:r>
              <a:rPr lang="el-GR" dirty="0" err="1" smtClean="0"/>
              <a:t>μανζουρανα</a:t>
            </a:r>
            <a:endParaRPr lang="el-GR" dirty="0"/>
          </a:p>
        </p:txBody>
      </p:sp>
      <p:sp>
        <p:nvSpPr>
          <p:cNvPr id="3" name="2 - Θέση περιεχομένου"/>
          <p:cNvSpPr>
            <a:spLocks noGrp="1"/>
          </p:cNvSpPr>
          <p:nvPr>
            <p:ph sz="quarter" idx="1"/>
          </p:nvPr>
        </p:nvSpPr>
        <p:spPr>
          <a:xfrm>
            <a:off x="467544" y="476672"/>
            <a:ext cx="8064896" cy="1368152"/>
          </a:xfrm>
        </p:spPr>
        <p:txBody>
          <a:bodyPr>
            <a:normAutofit fontScale="92500" lnSpcReduction="20000"/>
          </a:bodyPr>
          <a:lstStyle/>
          <a:p>
            <a:pPr marL="0" indent="0" algn="just">
              <a:buNone/>
            </a:pPr>
            <a:r>
              <a:rPr lang="el-GR" sz="2000" dirty="0" smtClean="0"/>
              <a:t>Φύεται σε χώρες της Μεσογείου αλλά καλλιεργείται σε όλο τον κόσμο. Το ύψος του φτάνει τα 40 εκ. Είναι γνωστό από την αρχαιότητα και ήταν το σύμβολο της ευτυχίας. Οι αρχαίοι Έλληνες έφτιαχναν με αυτό ένα άρωμα που το ονόμαζαν </a:t>
            </a:r>
            <a:r>
              <a:rPr lang="el-GR" sz="2000" dirty="0" err="1" smtClean="0"/>
              <a:t>αμάρακον</a:t>
            </a:r>
            <a:r>
              <a:rPr lang="el-GR" sz="2000" dirty="0" smtClean="0"/>
              <a:t> ή </a:t>
            </a:r>
            <a:r>
              <a:rPr lang="el-GR" sz="2000" dirty="0" err="1" smtClean="0"/>
              <a:t>σάμψυχο</a:t>
            </a:r>
            <a:r>
              <a:rPr lang="el-GR" sz="2000" dirty="0" smtClean="0"/>
              <a:t>. Καλλιεργείται ως καλλωπιστικό αλλά μπορεί να χρησιμοποιηθεί στη μαγειρική και την αρωματοποιία.</a:t>
            </a:r>
            <a:endParaRPr lang="el-GR" sz="2000" dirty="0"/>
          </a:p>
        </p:txBody>
      </p:sp>
      <p:sp>
        <p:nvSpPr>
          <p:cNvPr id="4" name="3 - Θέση περιεχομένου"/>
          <p:cNvSpPr>
            <a:spLocks noGrp="1"/>
          </p:cNvSpPr>
          <p:nvPr>
            <p:ph sz="quarter" idx="2"/>
          </p:nvPr>
        </p:nvSpPr>
        <p:spPr>
          <a:xfrm>
            <a:off x="467544" y="1772816"/>
            <a:ext cx="4608512" cy="4824536"/>
          </a:xfrm>
        </p:spPr>
        <p:txBody>
          <a:bodyPr>
            <a:normAutofit fontScale="92500" lnSpcReduction="20000"/>
          </a:bodyPr>
          <a:lstStyle/>
          <a:p>
            <a:pPr marL="0" indent="0" algn="just">
              <a:buNone/>
            </a:pPr>
            <a:r>
              <a:rPr lang="el-GR" sz="2000" dirty="0" smtClean="0"/>
              <a:t>Είναι πλούσιο σε αντιοξειδωτικά και έχει αντικαρκινικές ιδιότητες.</a:t>
            </a:r>
          </a:p>
          <a:p>
            <a:pPr marL="0" indent="0" algn="just">
              <a:buNone/>
            </a:pPr>
            <a:r>
              <a:rPr lang="el-GR" sz="2000" dirty="0" smtClean="0"/>
              <a:t>Είναι αντισηπτικό και μπορεί να χρησιμοποιηθεί σε ρινίτιδα, αμυγδαλές, φλεγμονές της στοματικής κοιλότητας.</a:t>
            </a:r>
          </a:p>
          <a:p>
            <a:pPr marL="0" indent="0" algn="just">
              <a:buNone/>
            </a:pPr>
            <a:r>
              <a:rPr lang="el-GR" sz="2000" dirty="0" smtClean="0"/>
              <a:t>Έχει καταπραϋντική δράση σε προβλήματα του στομάχου, τυμπανισμούς και δυσκοιλιότητα.</a:t>
            </a:r>
          </a:p>
          <a:p>
            <a:pPr marL="0" indent="0" algn="just">
              <a:buNone/>
            </a:pPr>
            <a:r>
              <a:rPr lang="el-GR" sz="2000" dirty="0" smtClean="0"/>
              <a:t>Το αιθέριο έλαιό της έχει ηρεμιστική δράση και μπορεί να χρησιμοποιηθεί σε περιπτώσεις έντονου </a:t>
            </a:r>
            <a:r>
              <a:rPr lang="el-GR" sz="2000" dirty="0" err="1" smtClean="0"/>
              <a:t>στρές</a:t>
            </a:r>
            <a:r>
              <a:rPr lang="el-GR" sz="2000" dirty="0" smtClean="0"/>
              <a:t> και κατάθλιψης.</a:t>
            </a:r>
          </a:p>
          <a:p>
            <a:pPr marL="0" indent="0" algn="just">
              <a:buNone/>
            </a:pPr>
            <a:r>
              <a:rPr lang="el-GR" sz="2000" dirty="0" smtClean="0"/>
              <a:t>Μάλαξη με αιθέριο έλαιο μαντζουράνας βοηθάει στους ρευματικούς πόνους γιατί έχει ισχυρές αναλγητικές και </a:t>
            </a:r>
            <a:r>
              <a:rPr lang="el-GR" sz="2000" dirty="0" err="1" smtClean="0"/>
              <a:t>μυοχαλαρωτικές</a:t>
            </a:r>
            <a:r>
              <a:rPr lang="el-GR" sz="2000" dirty="0" smtClean="0"/>
              <a:t> ιδιότητες.</a:t>
            </a:r>
          </a:p>
          <a:p>
            <a:pPr marL="0" indent="0" algn="just">
              <a:buNone/>
            </a:pPr>
            <a:r>
              <a:rPr lang="el-GR" sz="2000" dirty="0" smtClean="0"/>
              <a:t>Τα φύλλα της μπορούν να χρησιμοποιηθούν σε μώλωπες και τσιμπήματα εντόμων για ανακούφιση.</a:t>
            </a:r>
            <a:endParaRPr lang="el-GR" sz="2000" dirty="0"/>
          </a:p>
        </p:txBody>
      </p:sp>
      <p:pic>
        <p:nvPicPr>
          <p:cNvPr id="5" name="4 - Εικόνα" descr="mantzourana.jpg"/>
          <p:cNvPicPr>
            <a:picLocks noChangeAspect="1"/>
          </p:cNvPicPr>
          <p:nvPr/>
        </p:nvPicPr>
        <p:blipFill>
          <a:blip r:embed="rId3" cstate="print"/>
          <a:stretch>
            <a:fillRect/>
          </a:stretch>
        </p:blipFill>
        <p:spPr>
          <a:xfrm>
            <a:off x="5436096" y="2132856"/>
            <a:ext cx="3171171" cy="237626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7467600" cy="580926"/>
          </a:xfrm>
        </p:spPr>
        <p:txBody>
          <a:bodyPr>
            <a:normAutofit/>
          </a:bodyPr>
          <a:lstStyle/>
          <a:p>
            <a:pPr algn="ctr"/>
            <a:r>
              <a:rPr lang="el-GR" dirty="0" err="1" smtClean="0"/>
              <a:t>μανδραγορασ</a:t>
            </a:r>
            <a:endParaRPr lang="el-GR" dirty="0"/>
          </a:p>
        </p:txBody>
      </p:sp>
      <p:sp>
        <p:nvSpPr>
          <p:cNvPr id="3" name="2 - Θέση περιεχομένου"/>
          <p:cNvSpPr>
            <a:spLocks noGrp="1"/>
          </p:cNvSpPr>
          <p:nvPr>
            <p:ph sz="quarter" idx="1"/>
          </p:nvPr>
        </p:nvSpPr>
        <p:spPr>
          <a:xfrm>
            <a:off x="467544" y="692696"/>
            <a:ext cx="8064896" cy="1224136"/>
          </a:xfrm>
        </p:spPr>
        <p:txBody>
          <a:bodyPr>
            <a:normAutofit/>
          </a:bodyPr>
          <a:lstStyle/>
          <a:p>
            <a:pPr marL="0" indent="0" algn="just">
              <a:buNone/>
            </a:pPr>
            <a:r>
              <a:rPr lang="el-GR" sz="2000" dirty="0" smtClean="0"/>
              <a:t>Είναι φυτό των μεσογειακών περιοχών και πολύ κοινό στην Ελλάδα. Ο καρπός του μοιάζει με μικρή ντομάτα έχει κίτρινο ή πορτοκαλί χρώμα και είναι τοξικός. Η ρίζα του πολλές φορές μοιάζει με ανθρώπινο σώμα.</a:t>
            </a:r>
            <a:endParaRPr lang="el-GR" sz="2000" dirty="0"/>
          </a:p>
        </p:txBody>
      </p:sp>
      <p:sp>
        <p:nvSpPr>
          <p:cNvPr id="4" name="3 - Θέση περιεχομένου"/>
          <p:cNvSpPr>
            <a:spLocks noGrp="1"/>
          </p:cNvSpPr>
          <p:nvPr>
            <p:ph sz="quarter" idx="2"/>
          </p:nvPr>
        </p:nvSpPr>
        <p:spPr>
          <a:xfrm>
            <a:off x="539552" y="1700808"/>
            <a:ext cx="3888432" cy="4572000"/>
          </a:xfrm>
        </p:spPr>
        <p:txBody>
          <a:bodyPr>
            <a:normAutofit/>
          </a:bodyPr>
          <a:lstStyle/>
          <a:p>
            <a:pPr marL="0" indent="0" algn="just">
              <a:buNone/>
            </a:pPr>
            <a:r>
              <a:rPr lang="el-GR" sz="2000" dirty="0" smtClean="0"/>
              <a:t>Έχει ισχυρές ηρεμιστικές, αναλγητικές και υπνωτικές ιδιότητες και το χρησιμοποιούσαν στην αρχαιότητα ως υπνωτικό προκειμένου να πραγματοποιούν χειρουργικές επεμβάσεις.</a:t>
            </a:r>
          </a:p>
          <a:p>
            <a:pPr marL="0" indent="0" algn="just">
              <a:buNone/>
            </a:pPr>
            <a:r>
              <a:rPr lang="el-GR" sz="2000" dirty="0" smtClean="0"/>
              <a:t>Το φυτό είναι δηλητηριώδες και τοξικό και πρέπει να αποφεύγεται η απ’ ευθείας λήψη </a:t>
            </a:r>
            <a:r>
              <a:rPr lang="el-GR" sz="2000" smtClean="0"/>
              <a:t>του.</a:t>
            </a:r>
            <a:endParaRPr lang="el-GR" sz="2000" dirty="0" smtClean="0"/>
          </a:p>
        </p:txBody>
      </p:sp>
      <p:pic>
        <p:nvPicPr>
          <p:cNvPr id="7" name="6 - Εικόνα" descr="μανδραγόρας.jpg"/>
          <p:cNvPicPr>
            <a:picLocks noChangeAspect="1"/>
          </p:cNvPicPr>
          <p:nvPr/>
        </p:nvPicPr>
        <p:blipFill>
          <a:blip r:embed="rId2" cstate="print"/>
          <a:stretch>
            <a:fillRect/>
          </a:stretch>
        </p:blipFill>
        <p:spPr>
          <a:xfrm>
            <a:off x="5148064" y="1916832"/>
            <a:ext cx="3256840" cy="1736981"/>
          </a:xfrm>
          <a:prstGeom prst="rect">
            <a:avLst/>
          </a:prstGeom>
        </p:spPr>
      </p:pic>
      <p:pic>
        <p:nvPicPr>
          <p:cNvPr id="8" name="7 - Εικόνα" descr="μανδραγόρας.PNG"/>
          <p:cNvPicPr>
            <a:picLocks noChangeAspect="1"/>
          </p:cNvPicPr>
          <p:nvPr/>
        </p:nvPicPr>
        <p:blipFill>
          <a:blip r:embed="rId3" cstate="print"/>
          <a:stretch>
            <a:fillRect/>
          </a:stretch>
        </p:blipFill>
        <p:spPr>
          <a:xfrm>
            <a:off x="5148064" y="3861048"/>
            <a:ext cx="2911599" cy="223256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580926"/>
          </a:xfrm>
        </p:spPr>
        <p:txBody>
          <a:bodyPr/>
          <a:lstStyle/>
          <a:p>
            <a:pPr algn="ctr"/>
            <a:r>
              <a:rPr lang="el-GR" dirty="0" err="1" smtClean="0"/>
              <a:t>μαστιχοδεντρο</a:t>
            </a:r>
            <a:r>
              <a:rPr lang="el-GR" dirty="0" smtClean="0"/>
              <a:t> – </a:t>
            </a:r>
            <a:r>
              <a:rPr lang="el-GR" dirty="0" err="1" smtClean="0"/>
              <a:t>μαστιχα</a:t>
            </a:r>
            <a:r>
              <a:rPr lang="el-GR" dirty="0" smtClean="0"/>
              <a:t> </a:t>
            </a:r>
            <a:r>
              <a:rPr lang="el-GR" dirty="0" err="1" smtClean="0"/>
              <a:t>χιου</a:t>
            </a:r>
            <a:endParaRPr lang="el-GR" dirty="0"/>
          </a:p>
        </p:txBody>
      </p:sp>
      <p:sp>
        <p:nvSpPr>
          <p:cNvPr id="3" name="2 - Θέση περιεχομένου"/>
          <p:cNvSpPr>
            <a:spLocks noGrp="1"/>
          </p:cNvSpPr>
          <p:nvPr>
            <p:ph sz="quarter" idx="1"/>
          </p:nvPr>
        </p:nvSpPr>
        <p:spPr>
          <a:xfrm>
            <a:off x="395536" y="620688"/>
            <a:ext cx="7992888" cy="1296144"/>
          </a:xfrm>
        </p:spPr>
        <p:txBody>
          <a:bodyPr>
            <a:normAutofit fontScale="92500" lnSpcReduction="20000"/>
          </a:bodyPr>
          <a:lstStyle/>
          <a:p>
            <a:pPr marL="0" indent="0" algn="just">
              <a:buNone/>
            </a:pPr>
            <a:r>
              <a:rPr lang="el-GR" sz="2000" dirty="0" smtClean="0"/>
              <a:t>Είναι ένα είδος </a:t>
            </a:r>
            <a:r>
              <a:rPr lang="el-GR" sz="2000" dirty="0" err="1" smtClean="0"/>
              <a:t>σχίνου</a:t>
            </a:r>
            <a:r>
              <a:rPr lang="el-GR" sz="2000" dirty="0" smtClean="0"/>
              <a:t> που φτάνει σε ύψος τα 3 μέτρα φύεται στη Χίο. Η μαστίχα είναι μια ρητίνη που παράγεται όταν χαράξουμε τον κορμό και τα κλαδιά του δέντρου. Χρησιμοποιείται για περισσότερα από 2500 χρόνια για προβλήματα του στομάχου όπως γαστραλγία και έλκος. Επίσης ήταν η πρώτη φυσική τσίχλα του αρχαίου κόσμου.</a:t>
            </a:r>
            <a:endParaRPr lang="el-GR" sz="2000" dirty="0"/>
          </a:p>
        </p:txBody>
      </p:sp>
      <p:sp>
        <p:nvSpPr>
          <p:cNvPr id="4" name="3 - Θέση περιεχομένου"/>
          <p:cNvSpPr>
            <a:spLocks noGrp="1"/>
          </p:cNvSpPr>
          <p:nvPr>
            <p:ph sz="quarter" idx="2"/>
          </p:nvPr>
        </p:nvSpPr>
        <p:spPr>
          <a:xfrm>
            <a:off x="395536" y="1916832"/>
            <a:ext cx="4248472" cy="4680520"/>
          </a:xfrm>
        </p:spPr>
        <p:txBody>
          <a:bodyPr>
            <a:normAutofit fontScale="92500" lnSpcReduction="20000"/>
          </a:bodyPr>
          <a:lstStyle/>
          <a:p>
            <a:pPr marL="0" indent="0" algn="just">
              <a:buNone/>
            </a:pPr>
            <a:r>
              <a:rPr lang="el-GR" sz="2000" dirty="0" smtClean="0"/>
              <a:t>Έχει αντιοξειδωτικές ιδιότητες και αντικαρκινική δράση.</a:t>
            </a:r>
          </a:p>
          <a:p>
            <a:pPr marL="0" indent="0" algn="just">
              <a:buNone/>
            </a:pPr>
            <a:r>
              <a:rPr lang="el-GR" sz="2000" dirty="0" smtClean="0"/>
              <a:t>Μειώνει τη χοληστερόλη και προστατεύει τα αγγεία από </a:t>
            </a:r>
            <a:r>
              <a:rPr lang="el-GR" sz="2000" dirty="0" err="1" smtClean="0"/>
              <a:t>αθηρωματικές</a:t>
            </a:r>
            <a:r>
              <a:rPr lang="el-GR" sz="2000" dirty="0" smtClean="0"/>
              <a:t> πλάκες.</a:t>
            </a:r>
          </a:p>
          <a:p>
            <a:pPr marL="0" indent="0" algn="just">
              <a:buNone/>
            </a:pPr>
            <a:r>
              <a:rPr lang="el-GR" sz="2000" dirty="0" smtClean="0"/>
              <a:t>Έχει </a:t>
            </a:r>
            <a:r>
              <a:rPr lang="el-GR" sz="2000" dirty="0" err="1" smtClean="0"/>
              <a:t>αντιμικροβιακές</a:t>
            </a:r>
            <a:r>
              <a:rPr lang="el-GR" sz="2000" dirty="0" smtClean="0"/>
              <a:t> ιδιότητες, εξουδετερώνει τους μικροοργανισμούς που προκαλούν οδοντική πλάκα και τερηδόνα, χαρίζει λευκά δόντια και καθαρή αναπνοή.</a:t>
            </a:r>
          </a:p>
          <a:p>
            <a:pPr marL="0" indent="0" algn="just">
              <a:buNone/>
            </a:pPr>
            <a:r>
              <a:rPr lang="el-GR" sz="2000" dirty="0" smtClean="0"/>
              <a:t>Έχει επουλωτική και αναπλαστική δράση σε παθήσεις του δέρματος.</a:t>
            </a:r>
          </a:p>
          <a:p>
            <a:pPr marL="0" indent="0" algn="just">
              <a:buNone/>
            </a:pPr>
            <a:r>
              <a:rPr lang="el-GR" sz="2000" dirty="0" smtClean="0"/>
              <a:t>Είναι εξαιρετικό γιατρικό σε παθήσεις του στομάχου, όπως έλκος, δυσπεψία κτλ.</a:t>
            </a:r>
          </a:p>
          <a:p>
            <a:pPr marL="0" indent="0" algn="just">
              <a:buNone/>
            </a:pPr>
            <a:r>
              <a:rPr lang="el-GR" sz="2000" dirty="0" smtClean="0"/>
              <a:t>Χρησιμοποιείται στη μαγειρική και τη ζαχαροπλαστική και στην παρασκευή χωνευτικού  λικέρ.</a:t>
            </a:r>
            <a:endParaRPr lang="el-GR" sz="2000" dirty="0"/>
          </a:p>
        </p:txBody>
      </p:sp>
      <p:pic>
        <p:nvPicPr>
          <p:cNvPr id="5" name="4 - Εικόνα" descr="mastixa-1.jpg"/>
          <p:cNvPicPr>
            <a:picLocks noChangeAspect="1"/>
          </p:cNvPicPr>
          <p:nvPr/>
        </p:nvPicPr>
        <p:blipFill>
          <a:blip r:embed="rId3" cstate="print"/>
          <a:stretch>
            <a:fillRect/>
          </a:stretch>
        </p:blipFill>
        <p:spPr>
          <a:xfrm>
            <a:off x="5580112" y="1916832"/>
            <a:ext cx="2665649" cy="2001014"/>
          </a:xfrm>
          <a:prstGeom prst="rect">
            <a:avLst/>
          </a:prstGeom>
        </p:spPr>
      </p:pic>
      <p:pic>
        <p:nvPicPr>
          <p:cNvPr id="6" name="5 - Εικόνα" descr="mastixa.jpg"/>
          <p:cNvPicPr>
            <a:picLocks noChangeAspect="1"/>
          </p:cNvPicPr>
          <p:nvPr/>
        </p:nvPicPr>
        <p:blipFill>
          <a:blip r:embed="rId4" cstate="print"/>
          <a:stretch>
            <a:fillRect/>
          </a:stretch>
        </p:blipFill>
        <p:spPr>
          <a:xfrm>
            <a:off x="5580112" y="4149080"/>
            <a:ext cx="2662774" cy="142014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μελισσοβοτανο</a:t>
            </a:r>
            <a:r>
              <a:rPr lang="el-GR" dirty="0" smtClean="0"/>
              <a:t> η </a:t>
            </a:r>
            <a:r>
              <a:rPr lang="el-GR" dirty="0" err="1" smtClean="0"/>
              <a:t>μελισσοχορτο</a:t>
            </a:r>
            <a:endParaRPr lang="el-GR" dirty="0"/>
          </a:p>
        </p:txBody>
      </p:sp>
      <p:sp>
        <p:nvSpPr>
          <p:cNvPr id="3" name="2 - Θέση περιεχομένου"/>
          <p:cNvSpPr>
            <a:spLocks noGrp="1"/>
          </p:cNvSpPr>
          <p:nvPr>
            <p:ph sz="quarter" idx="1"/>
          </p:nvPr>
        </p:nvSpPr>
        <p:spPr>
          <a:xfrm>
            <a:off x="539552" y="692696"/>
            <a:ext cx="7848872" cy="1152128"/>
          </a:xfrm>
        </p:spPr>
        <p:txBody>
          <a:bodyPr>
            <a:normAutofit fontScale="92500"/>
          </a:bodyPr>
          <a:lstStyle/>
          <a:p>
            <a:pPr marL="0" indent="0" algn="just">
              <a:buNone/>
            </a:pPr>
            <a:r>
              <a:rPr lang="el-GR" sz="2000" dirty="0" smtClean="0"/>
              <a:t>Είναι φυτό πολυετές που φτάνει σε ύψος τα 0,7-1,5 μέτρο. Τα φύλλα του έχουν ήπια μυρωδιά λεμονιού. Τα άνθη του προσελκύουν τις μέλισσες γι’ αυτό και ονομάστηκε έτσι.</a:t>
            </a:r>
            <a:endParaRPr lang="el-GR" sz="2000" dirty="0"/>
          </a:p>
        </p:txBody>
      </p:sp>
      <p:sp>
        <p:nvSpPr>
          <p:cNvPr id="4" name="3 - Θέση περιεχομένου"/>
          <p:cNvSpPr>
            <a:spLocks noGrp="1"/>
          </p:cNvSpPr>
          <p:nvPr>
            <p:ph sz="quarter" idx="2"/>
          </p:nvPr>
        </p:nvSpPr>
        <p:spPr>
          <a:xfrm>
            <a:off x="539552" y="1700808"/>
            <a:ext cx="3960440" cy="4320480"/>
          </a:xfrm>
        </p:spPr>
        <p:txBody>
          <a:bodyPr>
            <a:normAutofit fontScale="92500"/>
          </a:bodyPr>
          <a:lstStyle/>
          <a:p>
            <a:pPr marL="0" indent="0" algn="just">
              <a:buNone/>
            </a:pPr>
            <a:r>
              <a:rPr lang="el-GR" sz="2000" dirty="0" smtClean="0"/>
              <a:t>Έχει χωνευτική δράση και χρησιμοποιείται σε προβλήματα του γαστρεντερικού.</a:t>
            </a:r>
          </a:p>
          <a:p>
            <a:pPr marL="0" indent="0" algn="just">
              <a:buNone/>
            </a:pPr>
            <a:r>
              <a:rPr lang="el-GR" sz="2000" dirty="0" smtClean="0"/>
              <a:t>Έχει αντισηπτικές ιδιότητες σε τραύματα.</a:t>
            </a:r>
          </a:p>
          <a:p>
            <a:pPr marL="0" indent="0" algn="just">
              <a:buNone/>
            </a:pPr>
            <a:r>
              <a:rPr lang="el-GR" sz="2000" dirty="0" smtClean="0"/>
              <a:t>Το αφέψημά του έχει κατευναστική και αντικαταθλιπτική δράση βοηθάει σε περιόδους έντονου άγχους και βελτιώνει την πνευματική απόδοση.</a:t>
            </a:r>
          </a:p>
          <a:p>
            <a:pPr marL="0" indent="0" algn="just">
              <a:buNone/>
            </a:pPr>
            <a:r>
              <a:rPr lang="el-GR" sz="2000" dirty="0" smtClean="0"/>
              <a:t>Είναι πλούσια πηγή αντιοξειδωτικών και  μπορεί να χρησιμοποιηθεί ως προστατευτικό μέσο σε εργαζόμενους σε επιβλαβή περιβάλλον.</a:t>
            </a:r>
            <a:endParaRPr lang="el-GR" sz="2000" dirty="0"/>
          </a:p>
        </p:txBody>
      </p:sp>
      <p:pic>
        <p:nvPicPr>
          <p:cNvPr id="5" name="4 - Εικόνα" descr="μελισσόχορτο.jpg"/>
          <p:cNvPicPr>
            <a:picLocks noChangeAspect="1"/>
          </p:cNvPicPr>
          <p:nvPr/>
        </p:nvPicPr>
        <p:blipFill>
          <a:blip r:embed="rId3" cstate="print"/>
          <a:stretch>
            <a:fillRect/>
          </a:stretch>
        </p:blipFill>
        <p:spPr>
          <a:xfrm>
            <a:off x="5148064" y="1700808"/>
            <a:ext cx="3340792" cy="1692668"/>
          </a:xfrm>
          <a:prstGeom prst="rect">
            <a:avLst/>
          </a:prstGeom>
        </p:spPr>
      </p:pic>
      <p:pic>
        <p:nvPicPr>
          <p:cNvPr id="6" name="5 - Εικόνα" descr="Melissa_officinalis_fl_kz.jpg"/>
          <p:cNvPicPr>
            <a:picLocks noChangeAspect="1"/>
          </p:cNvPicPr>
          <p:nvPr/>
        </p:nvPicPr>
        <p:blipFill>
          <a:blip r:embed="rId4" cstate="print"/>
          <a:stretch>
            <a:fillRect/>
          </a:stretch>
        </p:blipFill>
        <p:spPr>
          <a:xfrm>
            <a:off x="5148064" y="3645024"/>
            <a:ext cx="3347864" cy="199407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580926"/>
          </a:xfrm>
        </p:spPr>
        <p:txBody>
          <a:bodyPr/>
          <a:lstStyle/>
          <a:p>
            <a:pPr algn="ctr"/>
            <a:r>
              <a:rPr lang="el-GR" dirty="0" err="1" smtClean="0"/>
              <a:t>μεντα</a:t>
            </a:r>
            <a:r>
              <a:rPr lang="el-GR" dirty="0" smtClean="0"/>
              <a:t> ή </a:t>
            </a:r>
            <a:r>
              <a:rPr lang="el-GR" dirty="0" err="1" smtClean="0"/>
              <a:t>μινθη</a:t>
            </a:r>
            <a:endParaRPr lang="el-GR" dirty="0"/>
          </a:p>
        </p:txBody>
      </p:sp>
      <p:sp>
        <p:nvSpPr>
          <p:cNvPr id="3" name="2 - Θέση περιεχομένου"/>
          <p:cNvSpPr>
            <a:spLocks noGrp="1"/>
          </p:cNvSpPr>
          <p:nvPr>
            <p:ph sz="quarter" idx="1"/>
          </p:nvPr>
        </p:nvSpPr>
        <p:spPr>
          <a:xfrm>
            <a:off x="467544" y="764704"/>
            <a:ext cx="8064896" cy="936104"/>
          </a:xfrm>
        </p:spPr>
        <p:txBody>
          <a:bodyPr>
            <a:normAutofit/>
          </a:bodyPr>
          <a:lstStyle/>
          <a:p>
            <a:pPr marL="0" indent="0" algn="just">
              <a:buNone/>
            </a:pPr>
            <a:r>
              <a:rPr lang="el-GR" sz="2000" dirty="0" smtClean="0"/>
              <a:t>Είναι από τα πιο γνωστά βότανα στον κόσμο, χρησιμοποιείται για τις μαγειρικές και φαρμακευτικές της ιδιότητες.</a:t>
            </a:r>
            <a:endParaRPr lang="el-GR" sz="2000" dirty="0"/>
          </a:p>
        </p:txBody>
      </p:sp>
      <p:sp>
        <p:nvSpPr>
          <p:cNvPr id="4" name="3 - Θέση περιεχομένου"/>
          <p:cNvSpPr>
            <a:spLocks noGrp="1"/>
          </p:cNvSpPr>
          <p:nvPr>
            <p:ph sz="quarter" idx="2"/>
          </p:nvPr>
        </p:nvSpPr>
        <p:spPr>
          <a:xfrm>
            <a:off x="467544" y="1556792"/>
            <a:ext cx="4392488" cy="4572000"/>
          </a:xfrm>
        </p:spPr>
        <p:txBody>
          <a:bodyPr>
            <a:normAutofit/>
          </a:bodyPr>
          <a:lstStyle/>
          <a:p>
            <a:pPr marL="0" indent="0" algn="just">
              <a:buNone/>
            </a:pPr>
            <a:r>
              <a:rPr lang="el-GR" sz="2000" dirty="0" smtClean="0"/>
              <a:t>Έχει αντισηπτική και αντιβακτηριδιακή δράση και χρησιμοποιείται σε μολύνσεις του δέρματος.</a:t>
            </a:r>
          </a:p>
          <a:p>
            <a:pPr marL="0" indent="0" algn="just">
              <a:buNone/>
            </a:pPr>
            <a:r>
              <a:rPr lang="el-GR" sz="2000" dirty="0" smtClean="0"/>
              <a:t>Βοηθάει σε προβλήματα του πεπτικού όπως σπασμούς, δυσπεψία, σύνδρομο ευερέθιστου εντέρου.</a:t>
            </a:r>
          </a:p>
          <a:p>
            <a:pPr marL="0" indent="0" algn="just">
              <a:buNone/>
            </a:pPr>
            <a:r>
              <a:rPr lang="el-GR" sz="2000" dirty="0" smtClean="0"/>
              <a:t>Καταπολεμά λοιμώξεις του ανώτερου αναπνευστικού όπως κρυολόγημα, βρογχίτιδα, γρίπη, ιγμορίτιδα.</a:t>
            </a:r>
          </a:p>
          <a:p>
            <a:pPr marL="0" indent="0" algn="just">
              <a:buNone/>
            </a:pPr>
            <a:r>
              <a:rPr lang="el-GR" sz="2000" dirty="0" smtClean="0"/>
              <a:t>Το αιθέριο έλαιο έχει θερμαντική δράση και σε συνδυασμό με μάλαξη καταπραΰνει τους μυϊκούς πόνους.</a:t>
            </a:r>
          </a:p>
          <a:p>
            <a:pPr marL="0" indent="0" algn="just">
              <a:buNone/>
            </a:pPr>
            <a:r>
              <a:rPr lang="el-GR" sz="2000" dirty="0" smtClean="0"/>
              <a:t>Χαρίζει δροσερή αναπνοή.</a:t>
            </a:r>
          </a:p>
          <a:p>
            <a:pPr marL="0" indent="0" algn="just">
              <a:buNone/>
            </a:pPr>
            <a:endParaRPr lang="el-GR" sz="2000" dirty="0"/>
          </a:p>
        </p:txBody>
      </p:sp>
      <p:pic>
        <p:nvPicPr>
          <p:cNvPr id="5" name="4 - Εικόνα" descr="Mint-leaves-2007.jpg"/>
          <p:cNvPicPr>
            <a:picLocks noChangeAspect="1"/>
          </p:cNvPicPr>
          <p:nvPr/>
        </p:nvPicPr>
        <p:blipFill>
          <a:blip r:embed="rId3" cstate="print"/>
          <a:stretch>
            <a:fillRect/>
          </a:stretch>
        </p:blipFill>
        <p:spPr>
          <a:xfrm>
            <a:off x="5436096" y="1844824"/>
            <a:ext cx="3091481" cy="23206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normAutofit/>
          </a:bodyPr>
          <a:lstStyle/>
          <a:p>
            <a:pPr algn="ctr"/>
            <a:r>
              <a:rPr lang="el-GR" dirty="0" err="1" smtClean="0"/>
              <a:t>μολοχα</a:t>
            </a:r>
            <a:endParaRPr lang="el-GR" dirty="0"/>
          </a:p>
        </p:txBody>
      </p:sp>
      <p:sp>
        <p:nvSpPr>
          <p:cNvPr id="3" name="2 - Θέση περιεχομένου"/>
          <p:cNvSpPr>
            <a:spLocks noGrp="1"/>
          </p:cNvSpPr>
          <p:nvPr>
            <p:ph sz="quarter" idx="1"/>
          </p:nvPr>
        </p:nvSpPr>
        <p:spPr>
          <a:xfrm>
            <a:off x="467544" y="692696"/>
            <a:ext cx="7992888" cy="936104"/>
          </a:xfrm>
        </p:spPr>
        <p:txBody>
          <a:bodyPr>
            <a:normAutofit/>
          </a:bodyPr>
          <a:lstStyle/>
          <a:p>
            <a:pPr marL="0" indent="0" algn="just">
              <a:buNone/>
            </a:pPr>
            <a:r>
              <a:rPr lang="el-GR" sz="2000" dirty="0" smtClean="0"/>
              <a:t>Είναι πολυετές ποώδες φυτό που φτάνει τα 0,3 – 1,5 μέτρα. Χρησιμοποιείται και ως φαγώσιμο σε σαλάτες και ως θεραπευτικό φυτό.</a:t>
            </a:r>
            <a:endParaRPr lang="el-GR" sz="2000" dirty="0"/>
          </a:p>
        </p:txBody>
      </p:sp>
      <p:sp>
        <p:nvSpPr>
          <p:cNvPr id="4" name="3 - Θέση περιεχομένου"/>
          <p:cNvSpPr>
            <a:spLocks noGrp="1"/>
          </p:cNvSpPr>
          <p:nvPr>
            <p:ph sz="quarter" idx="2"/>
          </p:nvPr>
        </p:nvSpPr>
        <p:spPr>
          <a:xfrm>
            <a:off x="467544" y="1412776"/>
            <a:ext cx="4032448" cy="4572000"/>
          </a:xfrm>
        </p:spPr>
        <p:txBody>
          <a:bodyPr>
            <a:normAutofit/>
          </a:bodyPr>
          <a:lstStyle/>
          <a:p>
            <a:pPr marL="0" indent="0" algn="just">
              <a:buNone/>
            </a:pPr>
            <a:r>
              <a:rPr lang="el-GR" sz="2000" dirty="0" smtClean="0"/>
              <a:t>Αυξάνει την κινητικότητα του εντέρου και χρησιμοποιείται σε περιπτώσεις δυσκοιλιότητας.</a:t>
            </a:r>
          </a:p>
          <a:p>
            <a:pPr marL="0" indent="0" algn="just">
              <a:buNone/>
            </a:pPr>
            <a:r>
              <a:rPr lang="el-GR" sz="2000" dirty="0" smtClean="0"/>
              <a:t>Το αφέψημά της καταπραΰνει τον ερεθισμό των </a:t>
            </a:r>
            <a:r>
              <a:rPr lang="el-GR" sz="2000" dirty="0" err="1" smtClean="0"/>
              <a:t>βλενογόννων</a:t>
            </a:r>
            <a:r>
              <a:rPr lang="el-GR" sz="2000" dirty="0" smtClean="0"/>
              <a:t> και συνίσταται σε βήχα, βρογχίτιδα και κρυολόγημα.</a:t>
            </a:r>
          </a:p>
          <a:p>
            <a:pPr marL="0" indent="0" algn="just">
              <a:buNone/>
            </a:pPr>
            <a:r>
              <a:rPr lang="el-GR" sz="2000" dirty="0" smtClean="0"/>
              <a:t>Το κατάπλασμα από φύλλα μολόχας βοηθά σε εκζέματα και δερματικούς ερεθισμούς.</a:t>
            </a:r>
          </a:p>
          <a:p>
            <a:pPr marL="0" indent="0" algn="just">
              <a:buNone/>
            </a:pPr>
            <a:r>
              <a:rPr lang="el-GR" sz="2000" dirty="0" smtClean="0"/>
              <a:t>Το ποδόλουτρο με αφέψημα από τα άνθη της ανακουφίζει τα πρησμένα και κουρασμένα πόδια</a:t>
            </a:r>
            <a:endParaRPr lang="el-GR" sz="2000" dirty="0"/>
          </a:p>
        </p:txBody>
      </p:sp>
      <p:pic>
        <p:nvPicPr>
          <p:cNvPr id="5" name="4 - Εικόνα" descr="μολόχα.jpg"/>
          <p:cNvPicPr>
            <a:picLocks noChangeAspect="1"/>
          </p:cNvPicPr>
          <p:nvPr/>
        </p:nvPicPr>
        <p:blipFill>
          <a:blip r:embed="rId2" cstate="print"/>
          <a:stretch>
            <a:fillRect/>
          </a:stretch>
        </p:blipFill>
        <p:spPr>
          <a:xfrm>
            <a:off x="5004048" y="1772816"/>
            <a:ext cx="3510390" cy="18722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652934"/>
          </a:xfrm>
        </p:spPr>
        <p:txBody>
          <a:bodyPr/>
          <a:lstStyle/>
          <a:p>
            <a:pPr algn="ctr"/>
            <a:r>
              <a:rPr lang="el-GR" dirty="0" err="1" smtClean="0"/>
              <a:t>πικραλιδα</a:t>
            </a:r>
            <a:r>
              <a:rPr lang="el-GR" dirty="0" smtClean="0"/>
              <a:t> – </a:t>
            </a:r>
            <a:r>
              <a:rPr lang="el-GR" dirty="0" err="1" smtClean="0"/>
              <a:t>αγριοραδικο</a:t>
            </a:r>
            <a:r>
              <a:rPr lang="el-GR" dirty="0" smtClean="0"/>
              <a:t> - </a:t>
            </a:r>
            <a:r>
              <a:rPr lang="el-GR" dirty="0" err="1" smtClean="0"/>
              <a:t>ταραξακο</a:t>
            </a:r>
            <a:endParaRPr lang="el-GR" dirty="0"/>
          </a:p>
        </p:txBody>
      </p:sp>
      <p:sp>
        <p:nvSpPr>
          <p:cNvPr id="3" name="2 - Θέση περιεχομένου"/>
          <p:cNvSpPr>
            <a:spLocks noGrp="1"/>
          </p:cNvSpPr>
          <p:nvPr>
            <p:ph sz="quarter" idx="1"/>
          </p:nvPr>
        </p:nvSpPr>
        <p:spPr>
          <a:xfrm>
            <a:off x="395536" y="692696"/>
            <a:ext cx="7992888" cy="1944216"/>
          </a:xfrm>
        </p:spPr>
        <p:txBody>
          <a:bodyPr>
            <a:normAutofit lnSpcReduction="10000"/>
          </a:bodyPr>
          <a:lstStyle/>
          <a:p>
            <a:pPr marL="0" indent="0" algn="just">
              <a:buNone/>
            </a:pPr>
            <a:r>
              <a:rPr lang="el-GR" sz="2000" dirty="0" smtClean="0"/>
              <a:t>Είναι ποώδες φυτό που φτάνει σε ύψος τα 30εκ. και υπάρχει σε αφθονία στην Ελληνική φύση. Η καταγωγή του ονόματος ‘</a:t>
            </a:r>
            <a:r>
              <a:rPr lang="el-GR" sz="2000" dirty="0" err="1" smtClean="0"/>
              <a:t>ταραξάκο</a:t>
            </a:r>
            <a:r>
              <a:rPr lang="el-GR" sz="2000" dirty="0" smtClean="0"/>
              <a:t>’ είναι Ελληνική και σημαίνει ότι θεραπεύει τις διαταραχές. Χρησιμοποιούμενα μέρη είναι οι ρίζες και τα φύλλα του φυτού.</a:t>
            </a:r>
          </a:p>
          <a:p>
            <a:pPr marL="0" indent="0" algn="just">
              <a:buNone/>
            </a:pPr>
            <a:r>
              <a:rPr lang="el-GR" sz="2000" dirty="0" smtClean="0"/>
              <a:t>Περιέχει βιταμίνες, μέταλλα και ιχνοστοιχεία και είναι από τα ισχυρότερα βότανα για αποτοξίνωση του οργανισμού.</a:t>
            </a:r>
          </a:p>
          <a:p>
            <a:pPr marL="0" indent="0" algn="just">
              <a:buNone/>
            </a:pPr>
            <a:endParaRPr lang="el-GR" sz="2000" dirty="0"/>
          </a:p>
        </p:txBody>
      </p:sp>
      <p:sp>
        <p:nvSpPr>
          <p:cNvPr id="4" name="3 - Θέση περιεχομένου"/>
          <p:cNvSpPr>
            <a:spLocks noGrp="1"/>
          </p:cNvSpPr>
          <p:nvPr>
            <p:ph sz="quarter" idx="2"/>
          </p:nvPr>
        </p:nvSpPr>
        <p:spPr>
          <a:xfrm>
            <a:off x="395536" y="2636912"/>
            <a:ext cx="4248472" cy="3960440"/>
          </a:xfrm>
        </p:spPr>
        <p:txBody>
          <a:bodyPr>
            <a:normAutofit lnSpcReduction="10000"/>
          </a:bodyPr>
          <a:lstStyle/>
          <a:p>
            <a:pPr marL="0" indent="0" algn="just">
              <a:buNone/>
            </a:pPr>
            <a:r>
              <a:rPr lang="el-GR" sz="2000" dirty="0" smtClean="0"/>
              <a:t>Το έγχυμα και το αφέψημά της είναι άριστα για ασθενείς με σακχαρώδη διαβήτη.</a:t>
            </a:r>
          </a:p>
          <a:p>
            <a:pPr marL="0" indent="0" algn="just">
              <a:buNone/>
            </a:pPr>
            <a:r>
              <a:rPr lang="el-GR" sz="2000" dirty="0" smtClean="0"/>
              <a:t>Διεγείρει την παραγωγή χολής και θεραπεύει γαστρεντερικά προβλήματα.</a:t>
            </a:r>
          </a:p>
          <a:p>
            <a:pPr marL="0" indent="0" algn="just">
              <a:buNone/>
            </a:pPr>
            <a:r>
              <a:rPr lang="el-GR" sz="2000" dirty="0" smtClean="0"/>
              <a:t>Είναι αποτελεσματική σε πόνους των οστών και των αρθρώσεων.</a:t>
            </a:r>
          </a:p>
          <a:p>
            <a:pPr marL="0" indent="0" algn="just">
              <a:buNone/>
            </a:pPr>
            <a:r>
              <a:rPr lang="el-GR" sz="2000" dirty="0" smtClean="0"/>
              <a:t>Αυξάνει την ούρηση και μπορεί  να χρησιμοποιηθεί σε προβλήματα του ουροποιητικού.</a:t>
            </a:r>
            <a:endParaRPr lang="el-GR" sz="2000" dirty="0"/>
          </a:p>
        </p:txBody>
      </p:sp>
      <p:pic>
        <p:nvPicPr>
          <p:cNvPr id="5" name="4 - Εικόνα" descr="pikralida_15706_L.jpg"/>
          <p:cNvPicPr>
            <a:picLocks noChangeAspect="1"/>
          </p:cNvPicPr>
          <p:nvPr/>
        </p:nvPicPr>
        <p:blipFill>
          <a:blip r:embed="rId3" cstate="print"/>
          <a:stretch>
            <a:fillRect/>
          </a:stretch>
        </p:blipFill>
        <p:spPr>
          <a:xfrm>
            <a:off x="5004048" y="2852936"/>
            <a:ext cx="3521968" cy="176098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467600" cy="580926"/>
          </a:xfrm>
        </p:spPr>
        <p:txBody>
          <a:bodyPr/>
          <a:lstStyle/>
          <a:p>
            <a:pPr algn="ctr"/>
            <a:r>
              <a:rPr lang="el-GR" dirty="0" err="1" smtClean="0"/>
              <a:t>ριγανη</a:t>
            </a:r>
            <a:endParaRPr lang="el-GR" dirty="0"/>
          </a:p>
        </p:txBody>
      </p:sp>
      <p:sp>
        <p:nvSpPr>
          <p:cNvPr id="3" name="2 - Θέση περιεχομένου"/>
          <p:cNvSpPr>
            <a:spLocks noGrp="1"/>
          </p:cNvSpPr>
          <p:nvPr>
            <p:ph sz="quarter" idx="1"/>
          </p:nvPr>
        </p:nvSpPr>
        <p:spPr>
          <a:xfrm>
            <a:off x="467544" y="620688"/>
            <a:ext cx="8064896" cy="2304256"/>
          </a:xfrm>
        </p:spPr>
        <p:txBody>
          <a:bodyPr>
            <a:normAutofit fontScale="92500"/>
          </a:bodyPr>
          <a:lstStyle/>
          <a:p>
            <a:pPr marL="0" indent="0" algn="just">
              <a:buNone/>
            </a:pPr>
            <a:r>
              <a:rPr lang="el-GR" sz="2000" dirty="0" smtClean="0"/>
              <a:t>Είναι πολυετές, ποώδες, θαμνώδες, μεσογειακό φυτό που φτάνει τα 20-80εκ σε ύψος. Χρησιμοποιείται από την αρχαιότητα τόσο στη μαγειρική για το άρωμά της όσο και για τις θεραπευτικές της ιδιότητες. Χρησιμοποιούμε τους βλαστούς του φυτού όταν είναι ανθισμένο γιατί τότε περιέχει μεγαλύτερη ποσότητα από αιθέριο έλαιο με θεραπευτική δράση.</a:t>
            </a:r>
            <a:endParaRPr lang="el-GR" sz="2000" dirty="0"/>
          </a:p>
        </p:txBody>
      </p:sp>
      <p:sp>
        <p:nvSpPr>
          <p:cNvPr id="4" name="3 - Θέση περιεχομένου"/>
          <p:cNvSpPr>
            <a:spLocks noGrp="1"/>
          </p:cNvSpPr>
          <p:nvPr>
            <p:ph sz="quarter" idx="2"/>
          </p:nvPr>
        </p:nvSpPr>
        <p:spPr>
          <a:xfrm>
            <a:off x="467544" y="2132856"/>
            <a:ext cx="5112568" cy="4176464"/>
          </a:xfrm>
        </p:spPr>
        <p:txBody>
          <a:bodyPr>
            <a:normAutofit fontScale="92500"/>
          </a:bodyPr>
          <a:lstStyle/>
          <a:p>
            <a:pPr marL="0" indent="0" algn="just">
              <a:buNone/>
            </a:pPr>
            <a:r>
              <a:rPr lang="el-GR" sz="2000" dirty="0" smtClean="0"/>
              <a:t>Είναι ισχυρό αντιοξειδωτικό και </a:t>
            </a:r>
            <a:r>
              <a:rPr lang="el-GR" sz="2000" dirty="0" err="1" smtClean="0"/>
              <a:t>αντιμικροβιακό</a:t>
            </a:r>
            <a:r>
              <a:rPr lang="el-GR" sz="2000" dirty="0" smtClean="0"/>
              <a:t>.</a:t>
            </a:r>
          </a:p>
          <a:p>
            <a:pPr marL="0" indent="0" algn="just">
              <a:buNone/>
            </a:pPr>
            <a:r>
              <a:rPr lang="el-GR" sz="2000" dirty="0" smtClean="0"/>
              <a:t>Το αφέψημά της χρησιμοποιείται σε δυσμηνόρροια, υπέρταση, αρτηριοσκλήρυνση και παθήσεις του ουροποιητικού. Επίσης βοηθάει την πέψη και καταπολεμά τον τυμπανισμό την διάρροια και το ευερέθιστο έντερο.</a:t>
            </a:r>
          </a:p>
          <a:p>
            <a:pPr marL="0" indent="0" algn="just">
              <a:buNone/>
            </a:pPr>
            <a:r>
              <a:rPr lang="el-GR" sz="2000" dirty="0" smtClean="0"/>
              <a:t>Το έλαιό της καταπραΰνει την ακμή και αν εφαρμοστεί στο τριχωτό της κεφαλής καταπολεμά τις ψείρες. </a:t>
            </a:r>
          </a:p>
          <a:p>
            <a:pPr marL="0" indent="0" algn="just">
              <a:buNone/>
            </a:pPr>
            <a:r>
              <a:rPr lang="el-GR" sz="2000" dirty="0" smtClean="0"/>
              <a:t>Σε γαργάρες καταπολεμά τις φλεγμονές του στόματος και των αμυγδαλών.</a:t>
            </a:r>
          </a:p>
          <a:p>
            <a:pPr marL="0" indent="0" algn="just">
              <a:buNone/>
            </a:pPr>
            <a:r>
              <a:rPr lang="el-GR" sz="2000" dirty="0" smtClean="0"/>
              <a:t>Ως κατάπλασμα μειώνει τις μώλωπες και τα πρηξίματα.</a:t>
            </a:r>
          </a:p>
          <a:p>
            <a:pPr marL="0" indent="0" algn="just">
              <a:buNone/>
            </a:pPr>
            <a:endParaRPr lang="el-GR" sz="2000" dirty="0" smtClean="0"/>
          </a:p>
          <a:p>
            <a:pPr marL="0" indent="0" algn="just">
              <a:buNone/>
            </a:pPr>
            <a:endParaRPr lang="el-GR" sz="2000" dirty="0" smtClean="0"/>
          </a:p>
          <a:p>
            <a:pPr marL="0" indent="0" algn="just">
              <a:buNone/>
            </a:pPr>
            <a:endParaRPr lang="el-GR" sz="2000" dirty="0" smtClean="0"/>
          </a:p>
          <a:p>
            <a:pPr marL="0" indent="0" algn="just">
              <a:buNone/>
            </a:pPr>
            <a:endParaRPr lang="el-GR" sz="2000" dirty="0" smtClean="0"/>
          </a:p>
          <a:p>
            <a:pPr marL="0" indent="0" algn="just">
              <a:buNone/>
            </a:pPr>
            <a:endParaRPr lang="el-GR" sz="2000" dirty="0"/>
          </a:p>
        </p:txBody>
      </p:sp>
      <p:pic>
        <p:nvPicPr>
          <p:cNvPr id="5" name="4 - Εικόνα" descr="ριγανη.jpg"/>
          <p:cNvPicPr>
            <a:picLocks noChangeAspect="1"/>
          </p:cNvPicPr>
          <p:nvPr/>
        </p:nvPicPr>
        <p:blipFill>
          <a:blip r:embed="rId2" cstate="print"/>
          <a:stretch>
            <a:fillRect/>
          </a:stretch>
        </p:blipFill>
        <p:spPr>
          <a:xfrm>
            <a:off x="5940152" y="2492896"/>
            <a:ext cx="2398767" cy="1800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σαπουνοχορτο</a:t>
            </a:r>
            <a:endParaRPr lang="el-GR" dirty="0"/>
          </a:p>
        </p:txBody>
      </p:sp>
      <p:sp>
        <p:nvSpPr>
          <p:cNvPr id="3" name="2 - Θέση περιεχομένου"/>
          <p:cNvSpPr>
            <a:spLocks noGrp="1"/>
          </p:cNvSpPr>
          <p:nvPr>
            <p:ph sz="quarter" idx="1"/>
          </p:nvPr>
        </p:nvSpPr>
        <p:spPr>
          <a:xfrm>
            <a:off x="467544" y="548680"/>
            <a:ext cx="8064896" cy="2664296"/>
          </a:xfrm>
        </p:spPr>
        <p:txBody>
          <a:bodyPr>
            <a:normAutofit fontScale="92500" lnSpcReduction="20000"/>
          </a:bodyPr>
          <a:lstStyle/>
          <a:p>
            <a:pPr marL="0" indent="0" algn="just">
              <a:buNone/>
            </a:pPr>
            <a:r>
              <a:rPr lang="el-GR" sz="2000" dirty="0" smtClean="0"/>
              <a:t>Λέγεται και </a:t>
            </a:r>
            <a:r>
              <a:rPr lang="el-GR" sz="2000" dirty="0" err="1" smtClean="0"/>
              <a:t>σαπωνάρια</a:t>
            </a:r>
            <a:r>
              <a:rPr lang="el-GR" sz="2000" dirty="0" smtClean="0"/>
              <a:t> και φύεται στη νότια Ευρώπη και τη νοτιοανατολική Ασία. Το ύψος του φυτού δεν ξεπερνάει τα 60εκ και λόγω της ανθεκτικότητάς του μπορεί να καλλιεργηθεί σε άγονα και αμμώδη εδάφη. Είναι γνωστό από την εποχή του Διοσκουρίδη που τη χρησιμοποιούσε για τη θεραπεία δερματικών παθήσεων. Γύρω στο 1700 χρησιμοποιήθηκε για τη θεραπεία της σύφιλης, έγινε όμως παγκοσμίως γνωστό για τη χρήση του ως απορρυπαντικό γιατί τα φύλλα του όταν έρχονται σε επαφή με το νερό δημιουργούν αφρό.</a:t>
            </a:r>
            <a:endParaRPr lang="el-GR" sz="2000" dirty="0"/>
          </a:p>
        </p:txBody>
      </p:sp>
      <p:sp>
        <p:nvSpPr>
          <p:cNvPr id="4" name="3 - Θέση περιεχομένου"/>
          <p:cNvSpPr>
            <a:spLocks noGrp="1"/>
          </p:cNvSpPr>
          <p:nvPr>
            <p:ph sz="quarter" idx="2"/>
          </p:nvPr>
        </p:nvSpPr>
        <p:spPr>
          <a:xfrm>
            <a:off x="467544" y="2348880"/>
            <a:ext cx="4536504" cy="4032448"/>
          </a:xfrm>
        </p:spPr>
        <p:txBody>
          <a:bodyPr>
            <a:normAutofit fontScale="92500" lnSpcReduction="20000"/>
          </a:bodyPr>
          <a:lstStyle/>
          <a:p>
            <a:pPr marL="0" indent="0" algn="just">
              <a:buNone/>
            </a:pPr>
            <a:r>
              <a:rPr lang="el-GR" sz="2000" dirty="0" smtClean="0"/>
              <a:t>Έχει ισχυρή αντιφλεγμονώδη δράση και χρησιμοποιείται σε δερματικές παθήσεις όπως η ψωρίαση, η ακμή και το έκζεμα.</a:t>
            </a:r>
          </a:p>
          <a:p>
            <a:pPr marL="0" indent="0" algn="just">
              <a:buNone/>
            </a:pPr>
            <a:r>
              <a:rPr lang="el-GR" sz="2000" dirty="0" smtClean="0"/>
              <a:t>Βράζοντας τα φύλλα της μπορούμε να παρασκευάσουμε σαπούνι κατά της ξηροδερμίας για το σώμα και τα μαλλιά.</a:t>
            </a:r>
          </a:p>
          <a:p>
            <a:pPr marL="0" indent="0" algn="just">
              <a:buNone/>
            </a:pPr>
            <a:r>
              <a:rPr lang="el-GR" sz="2000" dirty="0" smtClean="0"/>
              <a:t>Σε μικρές δόσεις έχει διουρητικές και καθαρτικές ιδιότητες.</a:t>
            </a:r>
          </a:p>
          <a:p>
            <a:pPr marL="0" indent="0" algn="just">
              <a:buNone/>
            </a:pPr>
            <a:r>
              <a:rPr lang="el-GR" sz="2000" dirty="0" smtClean="0"/>
              <a:t>Προσοχή το βότανο σε μεγάλες δόσεις είναι τοξικό γιατί καταστρέφει τα ερυθρά αιμοσφαίρια γι’ αυτό θα πρέπει να χορηγείται έπειτα από ιατρική συμβουλή.</a:t>
            </a:r>
          </a:p>
          <a:p>
            <a:pPr marL="0" indent="0" algn="just">
              <a:buNone/>
            </a:pPr>
            <a:r>
              <a:rPr lang="el-GR" sz="2000" dirty="0" smtClean="0"/>
              <a:t>Χρησιμοποιείται στη ζυθοποιία και για την παρασκευή χαλβά από ταχίνι ως </a:t>
            </a:r>
            <a:r>
              <a:rPr lang="el-GR" sz="2000" dirty="0" err="1" smtClean="0"/>
              <a:t>γαλακτωματοποιητής</a:t>
            </a:r>
            <a:r>
              <a:rPr lang="el-GR" sz="2000" dirty="0" smtClean="0"/>
              <a:t>.</a:t>
            </a:r>
            <a:endParaRPr lang="el-GR" sz="2000" dirty="0"/>
          </a:p>
        </p:txBody>
      </p:sp>
      <p:pic>
        <p:nvPicPr>
          <p:cNvPr id="5" name="4 - Εικόνα" descr="σαπουνόχορτο.jpg"/>
          <p:cNvPicPr>
            <a:picLocks noChangeAspect="1"/>
          </p:cNvPicPr>
          <p:nvPr/>
        </p:nvPicPr>
        <p:blipFill>
          <a:blip r:embed="rId3" cstate="print"/>
          <a:stretch>
            <a:fillRect/>
          </a:stretch>
        </p:blipFill>
        <p:spPr>
          <a:xfrm>
            <a:off x="5652120" y="2564904"/>
            <a:ext cx="2948731" cy="25096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88640"/>
            <a:ext cx="7313240" cy="580926"/>
          </a:xfrm>
        </p:spPr>
        <p:txBody>
          <a:bodyPr>
            <a:normAutofit/>
          </a:bodyPr>
          <a:lstStyle/>
          <a:p>
            <a:pPr algn="ctr"/>
            <a:r>
              <a:rPr lang="el-GR" dirty="0" err="1" smtClean="0"/>
              <a:t>αγχουσα</a:t>
            </a:r>
            <a:endParaRPr lang="el-GR" dirty="0"/>
          </a:p>
        </p:txBody>
      </p:sp>
      <p:sp>
        <p:nvSpPr>
          <p:cNvPr id="3" name="2 - Θέση περιεχομένου"/>
          <p:cNvSpPr>
            <a:spLocks noGrp="1"/>
          </p:cNvSpPr>
          <p:nvPr>
            <p:ph sz="quarter" idx="1"/>
          </p:nvPr>
        </p:nvSpPr>
        <p:spPr>
          <a:xfrm>
            <a:off x="467544" y="764704"/>
            <a:ext cx="7776864" cy="1728192"/>
          </a:xfrm>
        </p:spPr>
        <p:txBody>
          <a:bodyPr>
            <a:normAutofit fontScale="85000" lnSpcReduction="20000"/>
          </a:bodyPr>
          <a:lstStyle/>
          <a:p>
            <a:pPr marL="0" indent="0" algn="just">
              <a:buNone/>
            </a:pPr>
            <a:r>
              <a:rPr lang="el-GR" dirty="0" smtClean="0"/>
              <a:t>Είναι φυτό διετές με άνθη που έχουν ζωηρό κυανό ή ιώδες χρώμα. Το όνομα του φυτού προέρχεται από τη λέξη </a:t>
            </a:r>
            <a:r>
              <a:rPr lang="el-GR" dirty="0" err="1" smtClean="0"/>
              <a:t>αγχουσίζομαι</a:t>
            </a:r>
            <a:r>
              <a:rPr lang="el-GR" dirty="0" smtClean="0"/>
              <a:t> που σημαίνει βάφω χρωματίζω (κυρίως το πρόσωπο), γιατί στην αρχαιότητα χρησιμοποιούσαν τη ρίζα του για το κόκκινο χρώμα της προκειμένου να χρωματίσουν το πρόσωπο. Η </a:t>
            </a:r>
            <a:r>
              <a:rPr lang="el-GR" dirty="0" err="1" smtClean="0"/>
              <a:t>άγχουσα</a:t>
            </a:r>
            <a:r>
              <a:rPr lang="el-GR" dirty="0" smtClean="0"/>
              <a:t> ήταν το καλύτερο ρουζ της εποχής. </a:t>
            </a:r>
          </a:p>
          <a:p>
            <a:pPr>
              <a:buNone/>
            </a:pPr>
            <a:endParaRPr lang="el-GR" sz="2000" dirty="0"/>
          </a:p>
        </p:txBody>
      </p:sp>
      <p:sp>
        <p:nvSpPr>
          <p:cNvPr id="6" name="5 - Θέση περιεχομένου"/>
          <p:cNvSpPr>
            <a:spLocks noGrp="1"/>
          </p:cNvSpPr>
          <p:nvPr>
            <p:ph sz="quarter" idx="2"/>
          </p:nvPr>
        </p:nvSpPr>
        <p:spPr>
          <a:xfrm>
            <a:off x="467544" y="2420888"/>
            <a:ext cx="3960440" cy="3096344"/>
          </a:xfrm>
        </p:spPr>
        <p:txBody>
          <a:bodyPr>
            <a:normAutofit fontScale="85000" lnSpcReduction="20000"/>
          </a:bodyPr>
          <a:lstStyle/>
          <a:p>
            <a:pPr marL="0" indent="0" algn="just">
              <a:buNone/>
            </a:pPr>
            <a:r>
              <a:rPr lang="el-GR" dirty="0" smtClean="0"/>
              <a:t>Το υπέργειο τμήμα του θεωρείται διουρητικό, επουλωτικό, αποχρεμπτικό και μαλακτικό. Βοηθά στην επούλωση χρόνιων ελκών, φλεγμονών και εγκαυμάτων, σε προβλήματα σπλήνας και άμμου στα νεφρά.</a:t>
            </a:r>
          </a:p>
          <a:p>
            <a:pPr marL="0" indent="0" algn="just">
              <a:buNone/>
            </a:pPr>
            <a:r>
              <a:rPr lang="el-GR" dirty="0" smtClean="0"/>
              <a:t>Χρησιμοποιείται στην </a:t>
            </a:r>
            <a:r>
              <a:rPr lang="el-GR" b="1" dirty="0" err="1" smtClean="0"/>
              <a:t>ομοιο</a:t>
            </a:r>
            <a:r>
              <a:rPr lang="el-GR" b="1" dirty="0" smtClean="0"/>
              <a:t>-παθητική</a:t>
            </a:r>
            <a:r>
              <a:rPr lang="el-GR" dirty="0" smtClean="0"/>
              <a:t> για τη θεραπεία του έλκους του στομάχου και του δωδεκαδακτύλου.</a:t>
            </a:r>
            <a:endParaRPr lang="el-GR" dirty="0"/>
          </a:p>
        </p:txBody>
      </p:sp>
      <p:pic>
        <p:nvPicPr>
          <p:cNvPr id="5" name="4 - Εικόνα" descr="άγχουσα.jpg"/>
          <p:cNvPicPr>
            <a:picLocks noChangeAspect="1"/>
          </p:cNvPicPr>
          <p:nvPr/>
        </p:nvPicPr>
        <p:blipFill>
          <a:blip r:embed="rId2" cstate="print"/>
          <a:stretch>
            <a:fillRect/>
          </a:stretch>
        </p:blipFill>
        <p:spPr>
          <a:xfrm>
            <a:off x="4716016" y="2492896"/>
            <a:ext cx="3840427" cy="28803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σπαθοχορτο</a:t>
            </a:r>
            <a:r>
              <a:rPr lang="el-GR" dirty="0" smtClean="0"/>
              <a:t> - </a:t>
            </a:r>
            <a:r>
              <a:rPr lang="el-GR" dirty="0" err="1" smtClean="0"/>
              <a:t>βαλσαμοχορτο</a:t>
            </a:r>
            <a:endParaRPr lang="el-GR" dirty="0"/>
          </a:p>
        </p:txBody>
      </p:sp>
      <p:sp>
        <p:nvSpPr>
          <p:cNvPr id="3" name="2 - Θέση περιεχομένου"/>
          <p:cNvSpPr>
            <a:spLocks noGrp="1"/>
          </p:cNvSpPr>
          <p:nvPr>
            <p:ph sz="quarter" idx="1"/>
          </p:nvPr>
        </p:nvSpPr>
        <p:spPr>
          <a:xfrm>
            <a:off x="395536" y="548680"/>
            <a:ext cx="8064896" cy="2232248"/>
          </a:xfrm>
        </p:spPr>
        <p:txBody>
          <a:bodyPr>
            <a:normAutofit fontScale="92500" lnSpcReduction="10000"/>
          </a:bodyPr>
          <a:lstStyle/>
          <a:p>
            <a:pPr marL="0" indent="0" algn="just">
              <a:buNone/>
            </a:pPr>
            <a:r>
              <a:rPr lang="el-GR" sz="2000" dirty="0" smtClean="0"/>
              <a:t>Ονομάζεται και </a:t>
            </a:r>
            <a:r>
              <a:rPr lang="el-GR" sz="2000" dirty="0" err="1" smtClean="0"/>
              <a:t>υπερικόν</a:t>
            </a:r>
            <a:r>
              <a:rPr lang="el-GR" sz="2000" dirty="0" smtClean="0"/>
              <a:t> το </a:t>
            </a:r>
            <a:r>
              <a:rPr lang="el-GR" sz="2000" dirty="0" err="1" smtClean="0"/>
              <a:t>διάτρητον</a:t>
            </a:r>
            <a:r>
              <a:rPr lang="el-GR" sz="2000" dirty="0" smtClean="0"/>
              <a:t>.  Φύεται σχεδόν παντού σε κάμπους, λόφους, καλλιεργημένες και ακαλλιέργητες περιοχές ακόμα και σε ξηρά εδάφη. Είναι μικρό ποώδες φυτό που φτάνει τα 80εκ. Ανθίζει στις αρχές του καλοκαιριού και συλλέγεται από Ιούλιο έως Αύγουστο. Χρησιμοποιούμε όλο το φυτό αλλά τα άνθη θα πρέπει να είναι φρέσκα και όχι ξερά.</a:t>
            </a:r>
            <a:endParaRPr lang="el-GR" sz="2000" dirty="0"/>
          </a:p>
        </p:txBody>
      </p:sp>
      <p:sp>
        <p:nvSpPr>
          <p:cNvPr id="4" name="3 - Θέση περιεχομένου"/>
          <p:cNvSpPr>
            <a:spLocks noGrp="1"/>
          </p:cNvSpPr>
          <p:nvPr>
            <p:ph sz="quarter" idx="2"/>
          </p:nvPr>
        </p:nvSpPr>
        <p:spPr>
          <a:xfrm>
            <a:off x="395536" y="2060848"/>
            <a:ext cx="4464496" cy="4320480"/>
          </a:xfrm>
        </p:spPr>
        <p:txBody>
          <a:bodyPr>
            <a:normAutofit fontScale="92500" lnSpcReduction="10000"/>
          </a:bodyPr>
          <a:lstStyle/>
          <a:p>
            <a:pPr marL="0" indent="0" algn="just">
              <a:buNone/>
            </a:pPr>
            <a:r>
              <a:rPr lang="el-GR" sz="2000" dirty="0" smtClean="0"/>
              <a:t>Έχει εξαιρετικές επουλωτικές ιδιότητες σε τραύματα και εγκαύματα.</a:t>
            </a:r>
          </a:p>
          <a:p>
            <a:pPr marL="0" indent="0" algn="just">
              <a:buNone/>
            </a:pPr>
            <a:r>
              <a:rPr lang="el-GR" sz="2000" dirty="0" smtClean="0"/>
              <a:t>Έχει αντισηπτική και καταπραϋντική δράση και είναι αποτελεσματικό σε φλεγμονές και ερεθισμούς του δέρματος.</a:t>
            </a:r>
          </a:p>
          <a:p>
            <a:pPr marL="0" indent="0" algn="just">
              <a:buNone/>
            </a:pPr>
            <a:r>
              <a:rPr lang="el-GR" sz="2000" dirty="0" smtClean="0"/>
              <a:t>Σε πόσιμη μορφή έχει κατευναστική δράση και χρησιμοποιείται για την αντιμετώπιση του άγχους, της κατάθλιψης , της αϋπνίας, της επιληψίας  και στο έλκος του στομάχου.</a:t>
            </a:r>
          </a:p>
          <a:p>
            <a:pPr marL="0" indent="0" algn="just">
              <a:buNone/>
            </a:pPr>
            <a:r>
              <a:rPr lang="el-GR" sz="2000" dirty="0" smtClean="0"/>
              <a:t>Επίσης είναι καλό διουρητικό και εμμηναγωγό. </a:t>
            </a:r>
          </a:p>
          <a:p>
            <a:pPr marL="0" indent="0" algn="just">
              <a:buNone/>
            </a:pPr>
            <a:r>
              <a:rPr lang="el-GR" sz="2000" dirty="0" smtClean="0"/>
              <a:t>Το έλαιό του μειώνει τους πόνους που οφείλονται σε ρευματισμούς και αρθριτικά.</a:t>
            </a:r>
            <a:endParaRPr lang="el-GR" sz="2000" dirty="0"/>
          </a:p>
        </p:txBody>
      </p:sp>
      <p:pic>
        <p:nvPicPr>
          <p:cNvPr id="5" name="4 - Εικόνα" descr="σπαθόχορτο.jpg"/>
          <p:cNvPicPr>
            <a:picLocks noChangeAspect="1"/>
          </p:cNvPicPr>
          <p:nvPr/>
        </p:nvPicPr>
        <p:blipFill>
          <a:blip r:embed="rId3" cstate="print"/>
          <a:stretch>
            <a:fillRect/>
          </a:stretch>
        </p:blipFill>
        <p:spPr>
          <a:xfrm>
            <a:off x="5244076" y="2204864"/>
            <a:ext cx="3264362" cy="244827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76064"/>
          </a:xfrm>
        </p:spPr>
        <p:txBody>
          <a:bodyPr>
            <a:normAutofit/>
          </a:bodyPr>
          <a:lstStyle/>
          <a:p>
            <a:pPr algn="ctr"/>
            <a:r>
              <a:rPr lang="el-GR" dirty="0" err="1" smtClean="0"/>
              <a:t>τσουκνιδα</a:t>
            </a:r>
            <a:endParaRPr lang="el-GR" dirty="0"/>
          </a:p>
        </p:txBody>
      </p:sp>
      <p:sp>
        <p:nvSpPr>
          <p:cNvPr id="3" name="2 - Θέση περιεχομένου"/>
          <p:cNvSpPr>
            <a:spLocks noGrp="1"/>
          </p:cNvSpPr>
          <p:nvPr>
            <p:ph sz="quarter" idx="1"/>
          </p:nvPr>
        </p:nvSpPr>
        <p:spPr>
          <a:xfrm>
            <a:off x="467544" y="548680"/>
            <a:ext cx="7992888" cy="1368152"/>
          </a:xfrm>
        </p:spPr>
        <p:txBody>
          <a:bodyPr>
            <a:normAutofit fontScale="85000" lnSpcReduction="10000"/>
          </a:bodyPr>
          <a:lstStyle/>
          <a:p>
            <a:pPr marL="0" indent="0" algn="just">
              <a:buNone/>
            </a:pPr>
            <a:r>
              <a:rPr lang="el-GR" sz="2000" dirty="0" smtClean="0"/>
              <a:t>Είναι πολύ κοινό φυτό της Ελληνικής υπαίθρου. Υπάρχουν πάνω από 500 είδη τσουκνίδας στην Ελλάδα όμως ευδοκιμεί ιδιαίτερα λόγω του κλίματος. Ο Ιπποκράτης την κατέταξε στα φυτά ‘πανάκεια’ και τη συνιστούσε σε πολλές ασθένειες. Χρησιμοποιείται με όλους τους τρόπους (αφέψημα, έγχυμα, βάμμα, κατάπλασμα)</a:t>
            </a:r>
            <a:endParaRPr lang="el-GR" sz="2000" dirty="0"/>
          </a:p>
        </p:txBody>
      </p:sp>
      <p:sp>
        <p:nvSpPr>
          <p:cNvPr id="4" name="3 - Θέση περιεχομένου"/>
          <p:cNvSpPr>
            <a:spLocks noGrp="1"/>
          </p:cNvSpPr>
          <p:nvPr>
            <p:ph sz="quarter" idx="2"/>
          </p:nvPr>
        </p:nvSpPr>
        <p:spPr>
          <a:xfrm>
            <a:off x="467544" y="1556792"/>
            <a:ext cx="4824536" cy="5184576"/>
          </a:xfrm>
        </p:spPr>
        <p:txBody>
          <a:bodyPr>
            <a:normAutofit fontScale="85000" lnSpcReduction="10000"/>
          </a:bodyPr>
          <a:lstStyle/>
          <a:p>
            <a:pPr marL="0" indent="0" algn="just">
              <a:buNone/>
            </a:pPr>
            <a:r>
              <a:rPr lang="el-GR" sz="2000" dirty="0" smtClean="0"/>
              <a:t>Έχει ισχυρή αντιφλεγμονώδη δράση σε παθήσεις του δέρματος και πληγές.</a:t>
            </a:r>
          </a:p>
          <a:p>
            <a:pPr marL="0" indent="0" algn="just">
              <a:buNone/>
            </a:pPr>
            <a:r>
              <a:rPr lang="el-GR" sz="2000" dirty="0" smtClean="0"/>
              <a:t>Χρησιμοποιείται σε αναιμία, διαβήτη, παθήσεις του προστάτη, διάρροια, αιμορροΐδες, πνευμονία, υπέρταση.</a:t>
            </a:r>
          </a:p>
          <a:p>
            <a:pPr marL="0" indent="0" algn="just">
              <a:buNone/>
            </a:pPr>
            <a:r>
              <a:rPr lang="el-GR" sz="2000" dirty="0" smtClean="0"/>
              <a:t>Έχει διουρητική δράση και είναι ωφέλιμη σε περιπτώσεις λίθων στα νεφρά.</a:t>
            </a:r>
          </a:p>
          <a:p>
            <a:pPr marL="0" indent="0" algn="just">
              <a:buNone/>
            </a:pPr>
            <a:r>
              <a:rPr lang="el-GR" sz="2000" dirty="0" smtClean="0"/>
              <a:t>Βελτιώνει την αρθρίτιδα και τους ρευματισμούς.</a:t>
            </a:r>
          </a:p>
          <a:p>
            <a:pPr marL="0" indent="0" algn="just">
              <a:buNone/>
            </a:pPr>
            <a:r>
              <a:rPr lang="el-GR" sz="2000" dirty="0" smtClean="0"/>
              <a:t>Βοηθάει σε περιπτώσεις παχυσαρκίας</a:t>
            </a:r>
            <a:r>
              <a:rPr lang="en-US" sz="2000" dirty="0" smtClean="0"/>
              <a:t>.</a:t>
            </a:r>
            <a:endParaRPr lang="el-GR" sz="2000" dirty="0" smtClean="0"/>
          </a:p>
          <a:p>
            <a:pPr marL="0" indent="0" algn="just">
              <a:buNone/>
            </a:pPr>
            <a:r>
              <a:rPr lang="el-GR" sz="2000" dirty="0" smtClean="0"/>
              <a:t>Είναι πλούσια σε αντιοξειδωτικά και καταπολεμά τις ελεύθερες ρίζες που προκαλούν πρόωρη γήρανση.</a:t>
            </a:r>
          </a:p>
          <a:p>
            <a:pPr marL="0" indent="0" algn="just">
              <a:buNone/>
            </a:pPr>
            <a:r>
              <a:rPr lang="el-GR" sz="2000" dirty="0" smtClean="0"/>
              <a:t>Ενισχύει τη </a:t>
            </a:r>
            <a:r>
              <a:rPr lang="en-US" sz="2000" dirty="0" smtClean="0"/>
              <a:t>libido.</a:t>
            </a:r>
            <a:endParaRPr lang="el-GR" sz="2000" dirty="0" smtClean="0"/>
          </a:p>
          <a:p>
            <a:pPr marL="0" indent="0" algn="just">
              <a:buNone/>
            </a:pPr>
            <a:r>
              <a:rPr lang="el-GR" sz="2000" dirty="0" smtClean="0"/>
              <a:t>Σταματάει την αιμορραγία.</a:t>
            </a:r>
          </a:p>
          <a:p>
            <a:pPr marL="0" indent="0" algn="just">
              <a:buNone/>
            </a:pPr>
            <a:r>
              <a:rPr lang="el-GR" sz="2000" dirty="0" smtClean="0"/>
              <a:t>Είναι από τα καλύτερα βότανα για γυναικολογικά προβλήματα ρυθμίζει την έμμηνο ρύση και ενισχύει την παραγωγή γάλακτος στις θηλάζουσες. </a:t>
            </a:r>
          </a:p>
          <a:p>
            <a:pPr marL="0" indent="0" algn="just">
              <a:buNone/>
            </a:pPr>
            <a:r>
              <a:rPr lang="el-GR" sz="2000" dirty="0" smtClean="0"/>
              <a:t>Ενισχύει το ανοσοποιητικό.</a:t>
            </a:r>
          </a:p>
          <a:p>
            <a:pPr marL="0" indent="0" algn="just">
              <a:buNone/>
            </a:pPr>
            <a:r>
              <a:rPr lang="el-GR" sz="2000" dirty="0" smtClean="0"/>
              <a:t>Καταπραΰνει τις αλλεργίες.</a:t>
            </a:r>
            <a:endParaRPr lang="el-GR" sz="2000" dirty="0"/>
          </a:p>
        </p:txBody>
      </p:sp>
      <p:pic>
        <p:nvPicPr>
          <p:cNvPr id="5" name="4 - Εικόνα" descr="τσουκνίδα.jpg"/>
          <p:cNvPicPr>
            <a:picLocks noChangeAspect="1"/>
          </p:cNvPicPr>
          <p:nvPr/>
        </p:nvPicPr>
        <p:blipFill>
          <a:blip r:embed="rId2" cstate="print"/>
          <a:stretch>
            <a:fillRect/>
          </a:stretch>
        </p:blipFill>
        <p:spPr>
          <a:xfrm>
            <a:off x="5436096" y="1700808"/>
            <a:ext cx="3233936" cy="202121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τσαϊ</a:t>
            </a:r>
            <a:r>
              <a:rPr lang="el-GR" dirty="0" smtClean="0"/>
              <a:t> του </a:t>
            </a:r>
            <a:r>
              <a:rPr lang="el-GR" dirty="0" err="1" smtClean="0"/>
              <a:t>βουνου</a:t>
            </a:r>
            <a:r>
              <a:rPr lang="el-GR" dirty="0" smtClean="0"/>
              <a:t> - </a:t>
            </a:r>
            <a:r>
              <a:rPr lang="el-GR" dirty="0" err="1" smtClean="0"/>
              <a:t>μαλοτηρα</a:t>
            </a:r>
            <a:endParaRPr lang="el-GR" dirty="0"/>
          </a:p>
        </p:txBody>
      </p:sp>
      <p:sp>
        <p:nvSpPr>
          <p:cNvPr id="3" name="2 - Θέση περιεχομένου"/>
          <p:cNvSpPr>
            <a:spLocks noGrp="1"/>
          </p:cNvSpPr>
          <p:nvPr>
            <p:ph sz="quarter" idx="1"/>
          </p:nvPr>
        </p:nvSpPr>
        <p:spPr>
          <a:xfrm>
            <a:off x="467544" y="548680"/>
            <a:ext cx="8136904" cy="1152128"/>
          </a:xfrm>
        </p:spPr>
        <p:txBody>
          <a:bodyPr>
            <a:normAutofit fontScale="85000" lnSpcReduction="10000"/>
          </a:bodyPr>
          <a:lstStyle/>
          <a:p>
            <a:pPr marL="0" indent="0" algn="just">
              <a:buNone/>
            </a:pPr>
            <a:r>
              <a:rPr lang="el-GR" sz="2000" dirty="0" smtClean="0"/>
              <a:t>Είναι από τα πιο αγαπητά και διαδεδομένα βότανα της Ελληνικής φύσης. Είναι ποώδες φυτό που φτάνει τα 30εκ και στη χώρα μας υπάρχουν γύρο στα 17 είδη. Ονομάζεται και σιδερίτης λόγω του ότι στην αρχαιότητα το χρησιμοποιούσαν ως επουλωτικό για τις πληγές που προκαλούνταν από σιδερένια όπλα.</a:t>
            </a:r>
            <a:endParaRPr lang="el-GR" sz="2000" dirty="0"/>
          </a:p>
        </p:txBody>
      </p:sp>
      <p:sp>
        <p:nvSpPr>
          <p:cNvPr id="4" name="3 - Θέση περιεχομένου"/>
          <p:cNvSpPr>
            <a:spLocks noGrp="1"/>
          </p:cNvSpPr>
          <p:nvPr>
            <p:ph sz="quarter" idx="2"/>
          </p:nvPr>
        </p:nvSpPr>
        <p:spPr>
          <a:xfrm>
            <a:off x="467544" y="1700808"/>
            <a:ext cx="4392488" cy="4464496"/>
          </a:xfrm>
        </p:spPr>
        <p:txBody>
          <a:bodyPr>
            <a:normAutofit fontScale="85000" lnSpcReduction="10000"/>
          </a:bodyPr>
          <a:lstStyle/>
          <a:p>
            <a:pPr marL="0" indent="0" algn="just">
              <a:buNone/>
            </a:pPr>
            <a:r>
              <a:rPr lang="el-GR" sz="2000" dirty="0" smtClean="0"/>
              <a:t>Είναι εξαιρετικά αποτελεσματικό για την αντιμετώπιση του κρυολογήματος, των αναπνευστικών προβλημάτων και του βήχα.</a:t>
            </a:r>
          </a:p>
          <a:p>
            <a:pPr marL="0" indent="0" algn="just">
              <a:buNone/>
            </a:pPr>
            <a:r>
              <a:rPr lang="el-GR" sz="2000" dirty="0" smtClean="0"/>
              <a:t>Ανακουφίζει από δυσπεψία, στομαχόπονο, διάρροια, κολίτιδα.</a:t>
            </a:r>
          </a:p>
          <a:p>
            <a:pPr marL="0" indent="0" algn="just">
              <a:buNone/>
            </a:pPr>
            <a:r>
              <a:rPr lang="el-GR" sz="2000" dirty="0" smtClean="0"/>
              <a:t>Έχει διουρητική δράση και χρησιμοποιείται σε νεφρολιθίαση.</a:t>
            </a:r>
          </a:p>
          <a:p>
            <a:pPr marL="0" indent="0" algn="just">
              <a:buNone/>
            </a:pPr>
            <a:r>
              <a:rPr lang="el-GR" sz="2000" dirty="0" smtClean="0"/>
              <a:t>Μειώνει την υψηλή πίεση, έχει χαλαρωτική και αγχολυτική δράση.</a:t>
            </a:r>
          </a:p>
          <a:p>
            <a:pPr marL="0" indent="0" algn="just">
              <a:buNone/>
            </a:pPr>
            <a:r>
              <a:rPr lang="el-GR" sz="2000" dirty="0" smtClean="0"/>
              <a:t>Περιέχει σίδηρο και βοηθάει στην αναιμία.</a:t>
            </a:r>
          </a:p>
          <a:p>
            <a:pPr marL="0" indent="0" algn="just">
              <a:buNone/>
            </a:pPr>
            <a:r>
              <a:rPr lang="el-GR" sz="2000" dirty="0" smtClean="0"/>
              <a:t>Ενισχύει το ανοσοποιητικό.</a:t>
            </a:r>
          </a:p>
          <a:p>
            <a:pPr marL="0" indent="0" algn="just">
              <a:buNone/>
            </a:pPr>
            <a:r>
              <a:rPr lang="el-GR" sz="2000" dirty="0" smtClean="0"/>
              <a:t>Είναι πλούσια πηγή αντιοξειδωτικών και έχει αντικαρκινική δράση.</a:t>
            </a:r>
          </a:p>
          <a:p>
            <a:pPr marL="0" indent="0" algn="just">
              <a:buNone/>
            </a:pPr>
            <a:r>
              <a:rPr lang="el-GR" sz="2000" dirty="0" smtClean="0"/>
              <a:t>Έρευνες έχουν δείξει ότι προστατεύει από οστεοπόρωση και από τη νόσο </a:t>
            </a:r>
            <a:r>
              <a:rPr lang="en-US" sz="2000" dirty="0" err="1" smtClean="0"/>
              <a:t>Altzheimer</a:t>
            </a:r>
            <a:endParaRPr lang="el-GR" sz="2000" dirty="0"/>
          </a:p>
        </p:txBody>
      </p:sp>
      <p:pic>
        <p:nvPicPr>
          <p:cNvPr id="5" name="4 - Εικόνα" descr="tsai vounou-1000x1000.jpg"/>
          <p:cNvPicPr>
            <a:picLocks noChangeAspect="1"/>
          </p:cNvPicPr>
          <p:nvPr/>
        </p:nvPicPr>
        <p:blipFill>
          <a:blip r:embed="rId2" cstate="print"/>
          <a:stretch>
            <a:fillRect/>
          </a:stretch>
        </p:blipFill>
        <p:spPr>
          <a:xfrm>
            <a:off x="5364088" y="1772816"/>
            <a:ext cx="3168352" cy="316835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normAutofit/>
          </a:bodyPr>
          <a:lstStyle/>
          <a:p>
            <a:pPr algn="ctr"/>
            <a:r>
              <a:rPr lang="el-GR" dirty="0" err="1" smtClean="0"/>
              <a:t>υσσωποσ</a:t>
            </a:r>
            <a:endParaRPr lang="el-GR" dirty="0"/>
          </a:p>
        </p:txBody>
      </p:sp>
      <p:sp>
        <p:nvSpPr>
          <p:cNvPr id="3" name="2 - Θέση περιεχομένου"/>
          <p:cNvSpPr>
            <a:spLocks noGrp="1"/>
          </p:cNvSpPr>
          <p:nvPr>
            <p:ph sz="quarter" idx="1"/>
          </p:nvPr>
        </p:nvSpPr>
        <p:spPr>
          <a:xfrm>
            <a:off x="467544" y="548680"/>
            <a:ext cx="7848872" cy="1008112"/>
          </a:xfrm>
        </p:spPr>
        <p:txBody>
          <a:bodyPr>
            <a:normAutofit/>
          </a:bodyPr>
          <a:lstStyle/>
          <a:p>
            <a:pPr marL="0" indent="0" algn="just">
              <a:buNone/>
            </a:pPr>
            <a:r>
              <a:rPr lang="el-GR" sz="2000" dirty="0" smtClean="0"/>
              <a:t>Είναι πολυετές φυτό της Μεσογείου. Το αφέψημά του χρησιμοποιείται ως γαργάρα για τη θεραπεία του κρυολογήματος του βήχα και του πονόλαιμου.</a:t>
            </a:r>
            <a:endParaRPr lang="el-GR" sz="2000" dirty="0"/>
          </a:p>
        </p:txBody>
      </p:sp>
      <p:sp>
        <p:nvSpPr>
          <p:cNvPr id="4" name="3 - Θέση περιεχομένου"/>
          <p:cNvSpPr>
            <a:spLocks noGrp="1"/>
          </p:cNvSpPr>
          <p:nvPr>
            <p:ph sz="quarter" idx="2"/>
          </p:nvPr>
        </p:nvSpPr>
        <p:spPr>
          <a:xfrm>
            <a:off x="467544" y="1628800"/>
            <a:ext cx="3744416" cy="4399384"/>
          </a:xfrm>
        </p:spPr>
        <p:txBody>
          <a:bodyPr>
            <a:normAutofit/>
          </a:bodyPr>
          <a:lstStyle/>
          <a:p>
            <a:pPr marL="0" indent="0" algn="just">
              <a:buNone/>
            </a:pPr>
            <a:r>
              <a:rPr lang="el-GR" sz="2000" dirty="0" smtClean="0"/>
              <a:t>Προστατεύει τη καρδιά και ενισχύει το ανοσοποιητικό.</a:t>
            </a:r>
          </a:p>
          <a:p>
            <a:pPr marL="0" indent="0" algn="just">
              <a:buNone/>
            </a:pPr>
            <a:r>
              <a:rPr lang="el-GR" sz="2000" dirty="0" smtClean="0"/>
              <a:t>Έχει διουρητική δράση.</a:t>
            </a:r>
          </a:p>
          <a:p>
            <a:pPr marL="0" indent="0" algn="just">
              <a:buNone/>
            </a:pPr>
            <a:r>
              <a:rPr lang="el-GR" sz="2000" dirty="0" smtClean="0"/>
              <a:t>Καθαρίζει το σώμα από τις τοξίνες.</a:t>
            </a:r>
          </a:p>
          <a:p>
            <a:pPr marL="0" indent="0" algn="just">
              <a:buNone/>
            </a:pPr>
            <a:r>
              <a:rPr lang="el-GR" sz="2000" dirty="0" smtClean="0"/>
              <a:t>Μειώνει την αρτηριακή πίεση.</a:t>
            </a:r>
          </a:p>
          <a:p>
            <a:pPr marL="0" indent="0" algn="just">
              <a:buNone/>
            </a:pPr>
            <a:r>
              <a:rPr lang="el-GR" sz="2000" dirty="0" smtClean="0"/>
              <a:t>Έχει αντισπασμωδική δράση και μπορεί να χρησιμοποιηθεί για να μειώσει τον πόνο στο στομάχι</a:t>
            </a:r>
          </a:p>
          <a:p>
            <a:pPr marL="0" indent="0" algn="just">
              <a:buNone/>
            </a:pPr>
            <a:r>
              <a:rPr lang="el-GR" sz="2000" dirty="0" smtClean="0"/>
              <a:t>Έχει αντισηπτικές και </a:t>
            </a:r>
            <a:r>
              <a:rPr lang="el-GR" sz="2000" dirty="0" err="1" smtClean="0"/>
              <a:t>αντιμυκητιασικές</a:t>
            </a:r>
            <a:r>
              <a:rPr lang="el-GR" sz="2000" dirty="0" smtClean="0"/>
              <a:t> ιδιότητες</a:t>
            </a:r>
            <a:endParaRPr lang="el-GR" sz="2000" dirty="0"/>
          </a:p>
        </p:txBody>
      </p:sp>
      <p:pic>
        <p:nvPicPr>
          <p:cNvPr id="6" name="5 - Εικόνα" descr="hyssop-hyssopus-officinalis.jpg"/>
          <p:cNvPicPr>
            <a:picLocks noChangeAspect="1"/>
          </p:cNvPicPr>
          <p:nvPr/>
        </p:nvPicPr>
        <p:blipFill>
          <a:blip r:embed="rId2" cstate="print"/>
          <a:stretch>
            <a:fillRect/>
          </a:stretch>
        </p:blipFill>
        <p:spPr>
          <a:xfrm>
            <a:off x="4860032" y="1556792"/>
            <a:ext cx="3420923" cy="257377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7467600" cy="652934"/>
          </a:xfrm>
        </p:spPr>
        <p:txBody>
          <a:bodyPr/>
          <a:lstStyle/>
          <a:p>
            <a:pPr algn="ctr"/>
            <a:r>
              <a:rPr lang="el-GR" dirty="0" err="1" smtClean="0"/>
              <a:t>φασκομηλο</a:t>
            </a:r>
            <a:endParaRPr lang="el-GR" dirty="0"/>
          </a:p>
        </p:txBody>
      </p:sp>
      <p:sp>
        <p:nvSpPr>
          <p:cNvPr id="3" name="2 - Θέση περιεχομένου"/>
          <p:cNvSpPr>
            <a:spLocks noGrp="1"/>
          </p:cNvSpPr>
          <p:nvPr>
            <p:ph sz="quarter" idx="1"/>
          </p:nvPr>
        </p:nvSpPr>
        <p:spPr>
          <a:xfrm>
            <a:off x="539552" y="620688"/>
            <a:ext cx="7920880" cy="1872208"/>
          </a:xfrm>
        </p:spPr>
        <p:txBody>
          <a:bodyPr>
            <a:normAutofit fontScale="92500" lnSpcReduction="20000"/>
          </a:bodyPr>
          <a:lstStyle/>
          <a:p>
            <a:pPr marL="0" indent="0" algn="just">
              <a:buNone/>
            </a:pPr>
            <a:r>
              <a:rPr lang="el-GR" sz="2000" dirty="0" smtClean="0"/>
              <a:t>Είναι ένας θάμνος που φύεται στις μεσογειακές περιοχές και είναι ιδιαίτερα διαδεδομένος στην Ελλάδα ιδιαίτερα στις νότιες περιοχές. Υπάρχουν περισσότερα από 20 είδη φασκόμηλου. Οι αρχαίοι Έλληνες το θεωρούσαν ιερό φυτό και το είχαν αφιερώσει στο θεό Δία. Οι ιδιότητες του εκθειάστηκαν από τον Θεόφραστο, τον Ιπποκράτη, το Γαληνό, το Διοσκουρίδη κ.α. </a:t>
            </a:r>
            <a:endParaRPr lang="el-GR" sz="2000" dirty="0"/>
          </a:p>
        </p:txBody>
      </p:sp>
      <p:sp>
        <p:nvSpPr>
          <p:cNvPr id="4" name="3 - Θέση περιεχομένου"/>
          <p:cNvSpPr>
            <a:spLocks noGrp="1"/>
          </p:cNvSpPr>
          <p:nvPr>
            <p:ph sz="quarter" idx="2"/>
          </p:nvPr>
        </p:nvSpPr>
        <p:spPr>
          <a:xfrm>
            <a:off x="539552" y="1916832"/>
            <a:ext cx="4824536" cy="4680520"/>
          </a:xfrm>
        </p:spPr>
        <p:txBody>
          <a:bodyPr>
            <a:normAutofit fontScale="92500" lnSpcReduction="20000"/>
          </a:bodyPr>
          <a:lstStyle/>
          <a:p>
            <a:pPr marL="0" indent="0" algn="just">
              <a:buNone/>
            </a:pPr>
            <a:r>
              <a:rPr lang="el-GR" sz="2000" dirty="0" smtClean="0"/>
              <a:t>Έχει χωνευτική και διουρητική δράση.</a:t>
            </a:r>
          </a:p>
          <a:p>
            <a:pPr marL="0" indent="0" algn="just">
              <a:buNone/>
            </a:pPr>
            <a:r>
              <a:rPr lang="el-GR" sz="2000" dirty="0" smtClean="0"/>
              <a:t>Δρα κατά του σακχάρου, των ρευματισμών και της διάρροιας.</a:t>
            </a:r>
          </a:p>
          <a:p>
            <a:pPr marL="0" indent="0" algn="just">
              <a:buNone/>
            </a:pPr>
            <a:r>
              <a:rPr lang="el-GR" sz="2000" dirty="0" smtClean="0"/>
              <a:t>Έχει αντιοξειδωτικές και αντιιδρωτικές ιδιότητες.</a:t>
            </a:r>
          </a:p>
          <a:p>
            <a:pPr marL="0" indent="0" algn="just">
              <a:buNone/>
            </a:pPr>
            <a:r>
              <a:rPr lang="el-GR" sz="2000" dirty="0" smtClean="0"/>
              <a:t>Βοηθάει στην ακανόνιστη περίοδο, μειώνει τους πόνους και καταπραΰνει τα συμπτώματα της εμμηνόπαυσης.</a:t>
            </a:r>
          </a:p>
          <a:p>
            <a:pPr marL="0" indent="0" algn="just">
              <a:buNone/>
            </a:pPr>
            <a:r>
              <a:rPr lang="el-GR" sz="2000" dirty="0" smtClean="0"/>
              <a:t>Βελτιώνει τη μνήμη και θεωρείται ότι μπορεί να βοηθήσει ασθενείς με νόσο </a:t>
            </a:r>
            <a:r>
              <a:rPr lang="en-US" sz="2000" dirty="0" err="1" smtClean="0"/>
              <a:t>Altzheimer</a:t>
            </a:r>
            <a:r>
              <a:rPr lang="en-US" sz="2000" dirty="0" smtClean="0"/>
              <a:t>.</a:t>
            </a:r>
          </a:p>
          <a:p>
            <a:pPr marL="0" indent="0" algn="just">
              <a:buNone/>
            </a:pPr>
            <a:r>
              <a:rPr lang="el-GR" sz="2000" dirty="0" smtClean="0"/>
              <a:t>Ανακουφίζει από πονεμένους μύες και κράμπες.</a:t>
            </a:r>
          </a:p>
          <a:p>
            <a:pPr marL="0" indent="0" algn="just">
              <a:buNone/>
            </a:pPr>
            <a:r>
              <a:rPr lang="el-GR" sz="2000" dirty="0" smtClean="0"/>
              <a:t>Έχει </a:t>
            </a:r>
            <a:r>
              <a:rPr lang="el-GR" sz="2000" dirty="0" err="1" smtClean="0"/>
              <a:t>βλεννολυτική</a:t>
            </a:r>
            <a:r>
              <a:rPr lang="el-GR" sz="2000" dirty="0" smtClean="0"/>
              <a:t> δράση καταπραΰνει από βήχα, φαρυγγίτιδα, κρυολόγημα, ιγμορίτιδα.</a:t>
            </a:r>
          </a:p>
          <a:p>
            <a:pPr marL="0" indent="0" algn="just">
              <a:buNone/>
            </a:pPr>
            <a:r>
              <a:rPr lang="el-GR" sz="2000" dirty="0" smtClean="0"/>
              <a:t>Στο πρόσωπο έχει στυπτική δράση και χρησιμοποιείται για τη θεραπεία της λιπαρότητας.</a:t>
            </a:r>
            <a:endParaRPr lang="el-GR" sz="2000" dirty="0"/>
          </a:p>
        </p:txBody>
      </p:sp>
      <p:pic>
        <p:nvPicPr>
          <p:cNvPr id="5" name="4 - Εικόνα" descr="faskomhlo-therapeutikes-idiotites-kai-tropos-xrhshs-750x400.jpg"/>
          <p:cNvPicPr>
            <a:picLocks noChangeAspect="1"/>
          </p:cNvPicPr>
          <p:nvPr/>
        </p:nvPicPr>
        <p:blipFill>
          <a:blip r:embed="rId2" cstate="print"/>
          <a:stretch>
            <a:fillRect/>
          </a:stretch>
        </p:blipFill>
        <p:spPr>
          <a:xfrm>
            <a:off x="5652120" y="2492896"/>
            <a:ext cx="2970330" cy="158417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580926"/>
          </a:xfrm>
        </p:spPr>
        <p:txBody>
          <a:bodyPr/>
          <a:lstStyle/>
          <a:p>
            <a:pPr algn="ctr"/>
            <a:r>
              <a:rPr lang="el-GR" dirty="0" err="1" smtClean="0"/>
              <a:t>χαμομηλι</a:t>
            </a:r>
            <a:endParaRPr lang="el-GR" dirty="0"/>
          </a:p>
        </p:txBody>
      </p:sp>
      <p:sp>
        <p:nvSpPr>
          <p:cNvPr id="3" name="2 - Θέση περιεχομένου"/>
          <p:cNvSpPr>
            <a:spLocks noGrp="1"/>
          </p:cNvSpPr>
          <p:nvPr>
            <p:ph sz="quarter" idx="1"/>
          </p:nvPr>
        </p:nvSpPr>
        <p:spPr>
          <a:xfrm>
            <a:off x="395536" y="548680"/>
            <a:ext cx="7920880" cy="1080120"/>
          </a:xfrm>
        </p:spPr>
        <p:txBody>
          <a:bodyPr>
            <a:normAutofit fontScale="92500" lnSpcReduction="20000"/>
          </a:bodyPr>
          <a:lstStyle/>
          <a:p>
            <a:pPr marL="0" indent="0" algn="just">
              <a:buNone/>
            </a:pPr>
            <a:r>
              <a:rPr lang="el-GR" sz="2000" dirty="0" smtClean="0"/>
              <a:t>Είναι ένα πασίγνωστο βότανο ιδιαίτερα διαδεδομένο στην Ευρώπη και την Ασία. Ο Ιπποκράτης το θεωρούσε φάρμακο κατά της υστερίας. Για θεραπευτικούς σκοπούς χρησιμοποιούμε τα άνθη του φυτού.</a:t>
            </a:r>
            <a:endParaRPr lang="el-GR" sz="2000" dirty="0"/>
          </a:p>
        </p:txBody>
      </p:sp>
      <p:sp>
        <p:nvSpPr>
          <p:cNvPr id="4" name="3 - Θέση περιεχομένου"/>
          <p:cNvSpPr>
            <a:spLocks noGrp="1"/>
          </p:cNvSpPr>
          <p:nvPr>
            <p:ph sz="quarter" idx="2"/>
          </p:nvPr>
        </p:nvSpPr>
        <p:spPr>
          <a:xfrm>
            <a:off x="395536" y="1484784"/>
            <a:ext cx="4824536" cy="5040560"/>
          </a:xfrm>
        </p:spPr>
        <p:txBody>
          <a:bodyPr>
            <a:normAutofit fontScale="92500" lnSpcReduction="20000"/>
          </a:bodyPr>
          <a:lstStyle/>
          <a:p>
            <a:pPr marL="0" indent="0" algn="just">
              <a:buNone/>
            </a:pPr>
            <a:r>
              <a:rPr lang="el-GR" sz="2000" dirty="0" smtClean="0"/>
              <a:t>Έχει κατευναστική δράση και καταπραΰνει το άγχος και την ένταση.</a:t>
            </a:r>
          </a:p>
          <a:p>
            <a:pPr marL="0" indent="0" algn="just">
              <a:buNone/>
            </a:pPr>
            <a:r>
              <a:rPr lang="el-GR" sz="2000" dirty="0" smtClean="0"/>
              <a:t>Χρησιμοποιείται σε πολλά προϊόντα ομορφιάς κατά της ξηροδερμίας, των ερεθισμών του δέρματος, της ακμής, του εκζέματος και των φλεγμονών.</a:t>
            </a:r>
          </a:p>
          <a:p>
            <a:pPr marL="0" indent="0" algn="just">
              <a:buNone/>
            </a:pPr>
            <a:r>
              <a:rPr lang="el-GR" sz="2000" dirty="0" smtClean="0"/>
              <a:t>Καταπολεμά το κρυολόγημα.</a:t>
            </a:r>
          </a:p>
          <a:p>
            <a:pPr marL="0" indent="0" algn="just">
              <a:buNone/>
            </a:pPr>
            <a:r>
              <a:rPr lang="el-GR" sz="2000" dirty="0" smtClean="0"/>
              <a:t>Έχει αντισηπτική δράση και μπορεί να χρησιμοποιηθεί για τον καθαρισμό των πληγών, σε έλκη του στόματος και ουλίτιδα.</a:t>
            </a:r>
          </a:p>
          <a:p>
            <a:pPr marL="0" indent="0" algn="just">
              <a:buNone/>
            </a:pPr>
            <a:r>
              <a:rPr lang="el-GR" sz="2000" dirty="0" smtClean="0"/>
              <a:t>Καταπραΰνει τις αλλεργίες και τις φλεγμονές των ματιών.</a:t>
            </a:r>
          </a:p>
          <a:p>
            <a:pPr marL="0" indent="0" algn="just">
              <a:buNone/>
            </a:pPr>
            <a:r>
              <a:rPr lang="el-GR" sz="2000" dirty="0" smtClean="0"/>
              <a:t>Τονώνει το ανοσοποιητικό βοηθάει σε κρυολόγημα.</a:t>
            </a:r>
          </a:p>
          <a:p>
            <a:pPr marL="0" indent="0" algn="just">
              <a:buNone/>
            </a:pPr>
            <a:r>
              <a:rPr lang="el-GR" sz="2000" dirty="0" smtClean="0"/>
              <a:t>Είναι χωνευτικό βοηθάει σε περιπτώσεις δυσπεψίας και προβλημάτων του πεπτικού.</a:t>
            </a:r>
          </a:p>
          <a:p>
            <a:pPr marL="0" indent="0" algn="just">
              <a:buNone/>
            </a:pPr>
            <a:r>
              <a:rPr lang="el-GR" sz="2000" dirty="0" smtClean="0"/>
              <a:t>Μάλαξη με έλαιο χαμομηλιού μπορεί να βοηθήσει σε ρευματικούς πόνους.</a:t>
            </a:r>
            <a:endParaRPr lang="el-GR" sz="2000" dirty="0"/>
          </a:p>
        </p:txBody>
      </p:sp>
      <p:pic>
        <p:nvPicPr>
          <p:cNvPr id="5" name="4 - Εικόνα" descr="Chamomile.png"/>
          <p:cNvPicPr>
            <a:picLocks noChangeAspect="1"/>
          </p:cNvPicPr>
          <p:nvPr/>
        </p:nvPicPr>
        <p:blipFill>
          <a:blip r:embed="rId2" cstate="print"/>
          <a:stretch>
            <a:fillRect/>
          </a:stretch>
        </p:blipFill>
        <p:spPr>
          <a:xfrm>
            <a:off x="5580112" y="1844824"/>
            <a:ext cx="3014464" cy="226084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652934"/>
          </a:xfrm>
        </p:spPr>
        <p:txBody>
          <a:bodyPr>
            <a:normAutofit/>
          </a:bodyPr>
          <a:lstStyle/>
          <a:p>
            <a:pPr algn="ctr"/>
            <a:r>
              <a:rPr lang="el-GR" dirty="0" err="1" smtClean="0"/>
              <a:t>Τροποι</a:t>
            </a:r>
            <a:r>
              <a:rPr lang="el-GR" dirty="0" smtClean="0"/>
              <a:t> </a:t>
            </a:r>
            <a:r>
              <a:rPr lang="el-GR" dirty="0" err="1" smtClean="0"/>
              <a:t>χρησησ</a:t>
            </a:r>
            <a:r>
              <a:rPr lang="el-GR" dirty="0" smtClean="0"/>
              <a:t> των </a:t>
            </a:r>
            <a:r>
              <a:rPr lang="el-GR" dirty="0" err="1" smtClean="0"/>
              <a:t>βοτανων</a:t>
            </a:r>
            <a:endParaRPr lang="el-GR" dirty="0"/>
          </a:p>
        </p:txBody>
      </p:sp>
      <p:sp>
        <p:nvSpPr>
          <p:cNvPr id="3" name="2 - Θέση περιεχομένου"/>
          <p:cNvSpPr>
            <a:spLocks noGrp="1"/>
          </p:cNvSpPr>
          <p:nvPr>
            <p:ph sz="quarter" idx="1"/>
          </p:nvPr>
        </p:nvSpPr>
        <p:spPr>
          <a:xfrm>
            <a:off x="539552" y="692696"/>
            <a:ext cx="7467600" cy="5832648"/>
          </a:xfrm>
        </p:spPr>
        <p:txBody>
          <a:bodyPr>
            <a:normAutofit lnSpcReduction="10000"/>
          </a:bodyPr>
          <a:lstStyle/>
          <a:p>
            <a:pPr algn="just">
              <a:buFont typeface="Wingdings" pitchFamily="2" charset="2"/>
              <a:buChar char="Ø"/>
            </a:pPr>
            <a:r>
              <a:rPr lang="el-GR" sz="2000" b="1" dirty="0" smtClean="0"/>
              <a:t>Αφέψημα</a:t>
            </a:r>
            <a:r>
              <a:rPr lang="en-US" sz="2000" b="1" dirty="0" smtClean="0"/>
              <a:t>:</a:t>
            </a:r>
            <a:r>
              <a:rPr lang="el-GR" sz="2000" dirty="0" smtClean="0"/>
              <a:t> βράζουμε το βότανο για 5 έως 15 λεπτά. Όταν είναι έτοιμο το σουρώνουμε και το πίνουμε. Συνήθως αφέψημα φτιάχνουμε με τα σκληρά μέρη του φυτού όπως ρίζες, βλαστούς, καρπούς, σκληρά φύλλα, φλοιό. </a:t>
            </a:r>
          </a:p>
          <a:p>
            <a:pPr algn="just">
              <a:buFont typeface="Wingdings" pitchFamily="2" charset="2"/>
              <a:buChar char="Ø"/>
            </a:pPr>
            <a:r>
              <a:rPr lang="el-GR" sz="2000" b="1" dirty="0" smtClean="0"/>
              <a:t>Έγχυμα</a:t>
            </a:r>
            <a:r>
              <a:rPr lang="en-US" sz="2000" b="1" dirty="0" smtClean="0"/>
              <a:t>:</a:t>
            </a:r>
            <a:r>
              <a:rPr lang="en-US" sz="2000" dirty="0" smtClean="0"/>
              <a:t> </a:t>
            </a:r>
            <a:r>
              <a:rPr lang="el-GR" sz="2000" dirty="0" smtClean="0"/>
              <a:t>Τοποθετούμε το βότανο σε νερό που μόλις έχει βράσει και έχουμε κατεβάσει από τη φωτιά (ή σε νερό που δεν έχει βράσει πλήρως) για 5 έως 15 λεπτά. Έγχυμα φτιάχνουμε από τα πιο ευαίσθητα μέρη του φυτού όπως τα άνθη ή τα φύλλα. Γενικά προτιμούμε το έγχυμα από το αφέψημα γιατί το βράσιμο μπορεί να καταστρέψει τα πολύτιμα συστατικά του φυτού.</a:t>
            </a:r>
          </a:p>
          <a:p>
            <a:pPr algn="just">
              <a:buFont typeface="Wingdings" pitchFamily="2" charset="2"/>
              <a:buChar char="Ø"/>
            </a:pPr>
            <a:r>
              <a:rPr lang="el-GR" sz="2000" b="1" dirty="0" smtClean="0"/>
              <a:t>Έγχυμα σε λάδι</a:t>
            </a:r>
            <a:r>
              <a:rPr lang="en-US" sz="2000" b="1" dirty="0" smtClean="0"/>
              <a:t> (</a:t>
            </a:r>
            <a:r>
              <a:rPr lang="el-GR" sz="2000" b="1" dirty="0" smtClean="0"/>
              <a:t>εμποτισμός)</a:t>
            </a:r>
            <a:r>
              <a:rPr lang="en-US" sz="2000" b="1" dirty="0" smtClean="0"/>
              <a:t>:</a:t>
            </a:r>
            <a:r>
              <a:rPr lang="el-GR" sz="2000" b="1" dirty="0" smtClean="0"/>
              <a:t> </a:t>
            </a:r>
            <a:r>
              <a:rPr lang="el-GR" sz="2000" dirty="0" smtClean="0"/>
              <a:t>τοποθετούμε φρέσκα βότανα σε δοχείο με λάδι (συνήθως έξτρα παρθένο ελαιόλαδο) και το αφήνουμε στον ήλιο για ορισμένες μέρες ανάλογα με το βότανο. Με</a:t>
            </a:r>
            <a:r>
              <a:rPr lang="en-US" sz="2000" dirty="0" smtClean="0"/>
              <a:t> </a:t>
            </a:r>
            <a:r>
              <a:rPr lang="el-GR" sz="2000" dirty="0" smtClean="0"/>
              <a:t>αυτό τον τρόπο απελευθερώνονται οι δραστικές ουσίες του βοτάνου στο  λάδι. Από τα πιο γνωστά εγχύματα σε λάδι είναι το </a:t>
            </a:r>
            <a:r>
              <a:rPr lang="el-GR" sz="2000" dirty="0" err="1" smtClean="0"/>
              <a:t>βαλσαμόλαδο</a:t>
            </a:r>
            <a:r>
              <a:rPr lang="el-GR" sz="2000" dirty="0" smtClean="0"/>
              <a:t>.</a:t>
            </a:r>
          </a:p>
          <a:p>
            <a:pPr algn="just">
              <a:buFont typeface="Wingdings" pitchFamily="2" charset="2"/>
              <a:buChar char="Ø"/>
            </a:pPr>
            <a:r>
              <a:rPr lang="el-GR" sz="2000" b="1" dirty="0" smtClean="0"/>
              <a:t>Σιρόπι</a:t>
            </a:r>
            <a:r>
              <a:rPr lang="en-US" sz="2000" b="1" dirty="0" smtClean="0"/>
              <a:t>: </a:t>
            </a:r>
            <a:r>
              <a:rPr lang="el-GR" sz="2000" dirty="0" smtClean="0"/>
              <a:t>παρασκευάζεται με ανάμιξη εγχύματος ή αφεψήματος του βοτάνου με μέλι ή ακατέργαστη ζάχαρη σε αναλογία 2</a:t>
            </a:r>
            <a:r>
              <a:rPr lang="en-US" sz="2000" dirty="0" smtClean="0"/>
              <a:t>:1</a:t>
            </a:r>
            <a:r>
              <a:rPr lang="el-GR" sz="2000" dirty="0" smtClean="0"/>
              <a:t>. Ζεσταίνουμε το μίγμα και αφού ομογενοποιηθεί το τοποθετούμε σε σκούρο μπουκάλι.</a:t>
            </a:r>
          </a:p>
          <a:p>
            <a:pPr algn="just">
              <a:buFont typeface="Wingdings" pitchFamily="2" charset="2"/>
              <a:buChar char="Ø"/>
            </a:pPr>
            <a:endParaRPr lang="el-GR" sz="2000" dirty="0" smtClean="0"/>
          </a:p>
          <a:p>
            <a:pPr algn="just">
              <a:buFont typeface="Wingdings" pitchFamily="2" charset="2"/>
              <a:buChar char="Ø"/>
            </a:pPr>
            <a:endParaRPr lang="el-G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548680"/>
            <a:ext cx="184448" cy="4824536"/>
          </a:xfrm>
        </p:spPr>
        <p:txBody>
          <a:bodyPr>
            <a:normAutofit/>
          </a:bodyPr>
          <a:lstStyle/>
          <a:p>
            <a:endParaRPr lang="el-GR" sz="800" dirty="0"/>
          </a:p>
        </p:txBody>
      </p:sp>
      <p:sp>
        <p:nvSpPr>
          <p:cNvPr id="3" name="2 - Θέση περιεχομένου"/>
          <p:cNvSpPr>
            <a:spLocks noGrp="1"/>
          </p:cNvSpPr>
          <p:nvPr>
            <p:ph sz="quarter" idx="1"/>
          </p:nvPr>
        </p:nvSpPr>
        <p:spPr>
          <a:xfrm>
            <a:off x="611560" y="116632"/>
            <a:ext cx="7467600" cy="6480720"/>
          </a:xfrm>
        </p:spPr>
        <p:txBody>
          <a:bodyPr>
            <a:normAutofit/>
          </a:bodyPr>
          <a:lstStyle/>
          <a:p>
            <a:pPr algn="just">
              <a:buFont typeface="Wingdings" pitchFamily="2" charset="2"/>
              <a:buChar char="Ø"/>
            </a:pPr>
            <a:r>
              <a:rPr lang="el-GR" sz="2000" b="1" dirty="0" smtClean="0"/>
              <a:t>Βάμμα</a:t>
            </a:r>
            <a:r>
              <a:rPr lang="en-US" sz="2000" b="1" dirty="0" smtClean="0"/>
              <a:t>: </a:t>
            </a:r>
            <a:r>
              <a:rPr lang="el-GR" sz="2000" dirty="0" smtClean="0"/>
              <a:t>είναι έγχυση του βοτάνου σε καθαρό οινόπνευμα ή αλκοόλ. Το οινόπνευμα βοηθάει στην ευκολότερη διάλυση των ενεργών συστατικών του βοτάνου. Τοποθετούμε το βότανο σε σκουρόχρωμο μπουκάλι και γεμίζουμε με αλκοόλ μέχρι το βότανο να σκεπαστεί τελείως. Το αφήνουμε σε σκιερό μέρος για τουλάχιστον 10 μέρες και ανακατεύουμε αναποδογυρίζοντας το μπουκάλι κάθε 2-3 μέρες. Όταν είναι έτοιμο το σουρώνουμε και το αποθηκεύουμε σε σκουρόχρωμα μπουκάλια.</a:t>
            </a:r>
          </a:p>
          <a:p>
            <a:pPr algn="just">
              <a:buFont typeface="Wingdings" pitchFamily="2" charset="2"/>
              <a:buChar char="Ø"/>
            </a:pPr>
            <a:r>
              <a:rPr lang="el-GR" sz="2000" b="1" dirty="0" smtClean="0"/>
              <a:t>Κατάπλασμα</a:t>
            </a:r>
            <a:r>
              <a:rPr lang="en-US" sz="2000" b="1" dirty="0" smtClean="0"/>
              <a:t>: </a:t>
            </a:r>
            <a:r>
              <a:rPr lang="el-GR" sz="2000" dirty="0" smtClean="0"/>
              <a:t>το φρέσκο βότανο ψιλοκόβεται (ή το κοπανάμε σε γουδί μέχρι να λιώσει). Στη συνέχεια προσθέτουμε ζεστό νερό και ανακατεύουμε μέχρι να σχηματιστεί ένα παχύρρευστο μίγμα. Τοποθετούμε το μίγμα στην πάσχουσα </a:t>
            </a:r>
            <a:r>
              <a:rPr lang="el-GR" sz="2000" dirty="0" smtClean="0"/>
              <a:t>περιοχή, </a:t>
            </a:r>
            <a:r>
              <a:rPr lang="el-GR" sz="2000" dirty="0" smtClean="0"/>
              <a:t>συγκρατώντας το με αποστειρωμένη </a:t>
            </a:r>
            <a:r>
              <a:rPr lang="el-GR" sz="2000" dirty="0" smtClean="0"/>
              <a:t>γάζα ή επίδεσμο.</a:t>
            </a:r>
            <a:r>
              <a:rPr lang="en-US" sz="2000" dirty="0" smtClean="0"/>
              <a:t> </a:t>
            </a:r>
            <a:r>
              <a:rPr lang="el-GR" sz="2000" dirty="0" smtClean="0"/>
              <a:t>Μπορούμε εναλλακτικά να χρησιμοποιήσουμε αποξηραμένα βότανα σε μορφή σκόνης τα οποία ανακατεύουμε με νερό και σχηματίζεται πάστα. Τα κονιοποιημένα βότανα έχουν μεγαλύτερη διάρκεια αποθήκευσης, αλλά χάνουν μέρος των θεραπευτικών τους συστατικών.</a:t>
            </a:r>
          </a:p>
          <a:p>
            <a:pPr algn="just">
              <a:buFont typeface="Wingdings" pitchFamily="2" charset="2"/>
              <a:buChar char="Ø"/>
            </a:pPr>
            <a:r>
              <a:rPr lang="el-GR" sz="2000" b="1" dirty="0" smtClean="0"/>
              <a:t>Αλοιφή</a:t>
            </a:r>
            <a:r>
              <a:rPr lang="en-US" sz="2000" b="1" dirty="0" smtClean="0"/>
              <a:t>: </a:t>
            </a:r>
            <a:r>
              <a:rPr lang="el-GR" sz="2000" dirty="0" smtClean="0"/>
              <a:t>χρησιμοποιούμε έγχυμα βοτάνων ή το έλαιό τους, ελαιόλαδο και κερί μέλισσας και φτιάχνουμε αλοιφή.</a:t>
            </a:r>
          </a:p>
          <a:p>
            <a:pPr algn="just">
              <a:buFont typeface="Wingdings" pitchFamily="2" charset="2"/>
              <a:buChar char="Ø"/>
            </a:pPr>
            <a:endParaRPr lang="el-GR"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52520" y="980728"/>
            <a:ext cx="184448" cy="4752528"/>
          </a:xfrm>
        </p:spPr>
        <p:txBody>
          <a:bodyPr>
            <a:normAutofit/>
          </a:bodyPr>
          <a:lstStyle/>
          <a:p>
            <a:r>
              <a:rPr lang="el-GR" sz="800" dirty="0" smtClean="0"/>
              <a:t>α</a:t>
            </a:r>
            <a:endParaRPr lang="el-GR" sz="800" dirty="0"/>
          </a:p>
        </p:txBody>
      </p:sp>
      <p:sp>
        <p:nvSpPr>
          <p:cNvPr id="3" name="2 - Θέση περιεχομένου"/>
          <p:cNvSpPr>
            <a:spLocks noGrp="1"/>
          </p:cNvSpPr>
          <p:nvPr>
            <p:ph sz="quarter" idx="1"/>
          </p:nvPr>
        </p:nvSpPr>
        <p:spPr>
          <a:xfrm>
            <a:off x="539552" y="260648"/>
            <a:ext cx="7467600" cy="4873752"/>
          </a:xfrm>
        </p:spPr>
        <p:txBody>
          <a:bodyPr>
            <a:normAutofit/>
          </a:bodyPr>
          <a:lstStyle/>
          <a:p>
            <a:pPr algn="just">
              <a:buFont typeface="Wingdings" pitchFamily="2" charset="2"/>
              <a:buChar char="Ø"/>
            </a:pPr>
            <a:r>
              <a:rPr lang="el-GR" sz="2000" b="1" dirty="0" smtClean="0"/>
              <a:t>Κομπρέσα</a:t>
            </a:r>
            <a:r>
              <a:rPr lang="en-US" sz="2000" b="1" dirty="0" smtClean="0"/>
              <a:t>: </a:t>
            </a:r>
            <a:r>
              <a:rPr lang="el-GR" sz="2000" dirty="0" smtClean="0"/>
              <a:t>εμποτίζουμε ένα κομμάτι βαμβακερό ύφασμα, γάζα ή βαμβάκι με το αφέψημα ή το έγχυμα του βοτάνου που επιθυμούμε και το τοποθετούμε στο σώμα ή το πρόσωπο. Οι κομπρέσες μπορεί να είναι ζεστές ή κρύες ανάλογα με την εφαρμογή. </a:t>
            </a:r>
            <a:r>
              <a:rPr lang="en-US" sz="2000" dirty="0" smtClean="0"/>
              <a:t> </a:t>
            </a:r>
            <a:endParaRPr lang="el-GR" sz="2000" dirty="0" smtClean="0"/>
          </a:p>
          <a:p>
            <a:pPr algn="just">
              <a:buFont typeface="Wingdings" pitchFamily="2" charset="2"/>
              <a:buChar char="Ø"/>
            </a:pPr>
            <a:r>
              <a:rPr lang="el-GR" sz="2000" b="1" dirty="0" smtClean="0"/>
              <a:t>Πουγκιά</a:t>
            </a:r>
            <a:r>
              <a:rPr lang="en-US" sz="2000" b="1" dirty="0" smtClean="0"/>
              <a:t>: </a:t>
            </a:r>
            <a:r>
              <a:rPr lang="el-GR" sz="2000" dirty="0" smtClean="0"/>
              <a:t>τα πουγκιά χρησιμοποιούνται στο χαλαρωτικό μασάζ σε συνδυασμό με έλαια. Κατασκευάζονται από μαλακό λινό ή βαμβακερό ύφασμα και γεμίζονται με φρέσκα ή αποξηραμένα βότανα και άλατα μπάνιου. Από τα βότανα χρησιμοποιούμε μόνο τα άνθη και τα φύλλα τα οποία θρυμματίζουμε. Σκληρά μέρη όπως μίσχους, ρίζες κτλ τα αποφεύγουμε γιατί ενοχλούν όταν εφαρμόζουμε μάλαξη. Τα πουγκιά εμβαπτίζονται σε ζεστό λάδι και μπορούμε να εφαρμόσουμε μασάζ σε όλο το σώμα.</a:t>
            </a:r>
            <a:endParaRPr lang="el-GR"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αλοη</a:t>
            </a:r>
            <a:r>
              <a:rPr lang="el-GR" dirty="0" smtClean="0"/>
              <a:t> </a:t>
            </a:r>
            <a:r>
              <a:rPr lang="el-GR" dirty="0" err="1" smtClean="0"/>
              <a:t>βερα</a:t>
            </a:r>
            <a:endParaRPr lang="el-GR" dirty="0"/>
          </a:p>
        </p:txBody>
      </p:sp>
      <p:sp>
        <p:nvSpPr>
          <p:cNvPr id="3" name="2 - Θέση περιεχομένου"/>
          <p:cNvSpPr>
            <a:spLocks noGrp="1"/>
          </p:cNvSpPr>
          <p:nvPr>
            <p:ph sz="quarter" idx="1"/>
          </p:nvPr>
        </p:nvSpPr>
        <p:spPr>
          <a:xfrm>
            <a:off x="611560" y="764704"/>
            <a:ext cx="7416824" cy="936104"/>
          </a:xfrm>
        </p:spPr>
        <p:txBody>
          <a:bodyPr>
            <a:normAutofit lnSpcReduction="10000"/>
          </a:bodyPr>
          <a:lstStyle/>
          <a:p>
            <a:pPr marL="0" indent="0" algn="just">
              <a:buNone/>
            </a:pPr>
            <a:r>
              <a:rPr lang="el-GR" sz="2000" dirty="0" smtClean="0"/>
              <a:t>Οι αρχαίοι Έλληνες και οι ρωμαίοι τη χρησιμοποιούσαν για τη θεραπεία των πληγών. Ο Μ. Αλέξανδρος τη χρησιμοποίησε για την επούλωση των τραυμάτων κατά την εκστρατεία του στην Ασία. </a:t>
            </a:r>
            <a:endParaRPr lang="el-GR" sz="2000" dirty="0"/>
          </a:p>
        </p:txBody>
      </p:sp>
      <p:sp>
        <p:nvSpPr>
          <p:cNvPr id="4" name="3 - Θέση περιεχομένου"/>
          <p:cNvSpPr>
            <a:spLocks noGrp="1"/>
          </p:cNvSpPr>
          <p:nvPr>
            <p:ph sz="quarter" idx="2"/>
          </p:nvPr>
        </p:nvSpPr>
        <p:spPr>
          <a:xfrm>
            <a:off x="611560" y="1700808"/>
            <a:ext cx="4104456" cy="4968552"/>
          </a:xfrm>
        </p:spPr>
        <p:txBody>
          <a:bodyPr>
            <a:normAutofit lnSpcReduction="10000"/>
          </a:bodyPr>
          <a:lstStyle/>
          <a:p>
            <a:pPr marL="0" indent="0" algn="just">
              <a:buNone/>
            </a:pPr>
            <a:r>
              <a:rPr lang="el-GR" sz="2000" dirty="0" smtClean="0"/>
              <a:t>Ευδοκιμεί σε θερμές περιοχές του πλανήτη και στη χώρα μας υπάρχει σε αφθονία. Τα φύλλα της περιέχουν ένα ζελέ από το οποίο παράγονται τα πολύτιμα προϊόντα της αλόης. </a:t>
            </a:r>
          </a:p>
          <a:p>
            <a:pPr marL="0" indent="0" algn="just">
              <a:buNone/>
            </a:pPr>
            <a:r>
              <a:rPr lang="el-GR" sz="2000" dirty="0" smtClean="0"/>
              <a:t>Διεγείρει την παραγωγή κολλαγόνου. Χρησιμοποιείται ως επουλωτικό πληγών, σε εγκαύματα, σε δερματικές παθήσεις και έχει </a:t>
            </a:r>
            <a:r>
              <a:rPr lang="el-GR" sz="2000" dirty="0" err="1" smtClean="0"/>
              <a:t>αντιγηραντική</a:t>
            </a:r>
            <a:r>
              <a:rPr lang="el-GR" sz="2000" dirty="0" smtClean="0"/>
              <a:t> δράση. </a:t>
            </a:r>
          </a:p>
          <a:p>
            <a:pPr marL="0" indent="0" algn="just">
              <a:buNone/>
            </a:pPr>
            <a:r>
              <a:rPr lang="el-GR" sz="2000" dirty="0" smtClean="0"/>
              <a:t>Χορηγούμενη από το στόμα βοηθάει στην επούλωση ελκών του πεπτικού και σε ευερέθιστο έντερο. Έχει αντιφλεγμονώδη και αντιοξειδωτική δράση και ενισχύει το ανοσοποιητικό.</a:t>
            </a:r>
            <a:endParaRPr lang="el-GR" sz="2000" dirty="0"/>
          </a:p>
        </p:txBody>
      </p:sp>
      <p:pic>
        <p:nvPicPr>
          <p:cNvPr id="5" name="4 - Εικόνα" descr="aloe-vera-solution-800x508.jpg"/>
          <p:cNvPicPr>
            <a:picLocks noChangeAspect="1"/>
          </p:cNvPicPr>
          <p:nvPr/>
        </p:nvPicPr>
        <p:blipFill>
          <a:blip r:embed="rId3" cstate="print"/>
          <a:stretch>
            <a:fillRect/>
          </a:stretch>
        </p:blipFill>
        <p:spPr>
          <a:xfrm>
            <a:off x="5220072" y="1916832"/>
            <a:ext cx="3175156" cy="2088232"/>
          </a:xfrm>
          <a:prstGeom prst="rect">
            <a:avLst/>
          </a:prstGeom>
        </p:spPr>
      </p:pic>
      <p:pic>
        <p:nvPicPr>
          <p:cNvPr id="6" name="5 - Εικόνα" descr="aloe1.jpg"/>
          <p:cNvPicPr>
            <a:picLocks noChangeAspect="1"/>
          </p:cNvPicPr>
          <p:nvPr/>
        </p:nvPicPr>
        <p:blipFill>
          <a:blip r:embed="rId4" cstate="print"/>
          <a:stretch>
            <a:fillRect/>
          </a:stretch>
        </p:blipFill>
        <p:spPr>
          <a:xfrm>
            <a:off x="5220072" y="4437112"/>
            <a:ext cx="2520280" cy="18902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αγριο</a:t>
            </a:r>
            <a:r>
              <a:rPr lang="el-GR" dirty="0" smtClean="0"/>
              <a:t> </a:t>
            </a:r>
            <a:r>
              <a:rPr lang="el-GR" dirty="0" err="1" smtClean="0"/>
              <a:t>τριανταφυλλο</a:t>
            </a:r>
            <a:endParaRPr lang="el-GR" dirty="0"/>
          </a:p>
        </p:txBody>
      </p:sp>
      <p:sp>
        <p:nvSpPr>
          <p:cNvPr id="3" name="2 - Θέση περιεχομένου"/>
          <p:cNvSpPr>
            <a:spLocks noGrp="1"/>
          </p:cNvSpPr>
          <p:nvPr>
            <p:ph sz="quarter" idx="1"/>
          </p:nvPr>
        </p:nvSpPr>
        <p:spPr>
          <a:xfrm>
            <a:off x="467544" y="764704"/>
            <a:ext cx="7920880" cy="2376264"/>
          </a:xfrm>
        </p:spPr>
        <p:txBody>
          <a:bodyPr>
            <a:normAutofit/>
          </a:bodyPr>
          <a:lstStyle/>
          <a:p>
            <a:pPr marL="0" indent="0" algn="just">
              <a:buNone/>
            </a:pPr>
            <a:r>
              <a:rPr lang="el-GR" sz="2000" dirty="0" smtClean="0"/>
              <a:t>Είναι ένας πολυετής θάμνος που φτάνει σε ύψος τα 1-3 μέτρα. Αναπτύσσεται σε εύκρατες περιοχές. Χρησιμοποιούμενα μέρη του φυτού είναι τα άνθη και οι καρποί. Είναι πλούσια πηγή βιταμίνης </a:t>
            </a:r>
            <a:r>
              <a:rPr lang="en-US" sz="2000" dirty="0" smtClean="0"/>
              <a:t>C.</a:t>
            </a:r>
          </a:p>
        </p:txBody>
      </p:sp>
      <p:sp>
        <p:nvSpPr>
          <p:cNvPr id="4" name="3 - Θέση περιεχομένου"/>
          <p:cNvSpPr>
            <a:spLocks noGrp="1"/>
          </p:cNvSpPr>
          <p:nvPr>
            <p:ph sz="quarter" idx="2"/>
          </p:nvPr>
        </p:nvSpPr>
        <p:spPr>
          <a:xfrm>
            <a:off x="467544" y="1844824"/>
            <a:ext cx="4032448" cy="4572000"/>
          </a:xfrm>
        </p:spPr>
        <p:txBody>
          <a:bodyPr>
            <a:normAutofit/>
          </a:bodyPr>
          <a:lstStyle/>
          <a:p>
            <a:pPr marL="0" lvl="0" indent="0" algn="just">
              <a:buClr>
                <a:srgbClr val="FE8637"/>
              </a:buClr>
              <a:buNone/>
            </a:pPr>
            <a:r>
              <a:rPr lang="el-GR" sz="2000" dirty="0" smtClean="0">
                <a:solidFill>
                  <a:prstClr val="black"/>
                </a:solidFill>
              </a:rPr>
              <a:t>Επιταχύνει την ανάρρωση σε περίπτωση κρυολογήματος.</a:t>
            </a:r>
          </a:p>
          <a:p>
            <a:pPr marL="0" lvl="0" indent="0" algn="just">
              <a:buClr>
                <a:srgbClr val="FE8637"/>
              </a:buClr>
              <a:buNone/>
            </a:pPr>
            <a:r>
              <a:rPr lang="el-GR" sz="2000" dirty="0" smtClean="0">
                <a:solidFill>
                  <a:prstClr val="black"/>
                </a:solidFill>
              </a:rPr>
              <a:t>Έχει αντιφλεγμονώδη και διουρητική δράση. Καθαρίζει το ουροποιητικό και χρησιμοποιείται όταν υπάρχουν πέτρες ή άμμος στα νεφρά. </a:t>
            </a:r>
          </a:p>
          <a:p>
            <a:pPr marL="0" lvl="0" indent="0" algn="just">
              <a:buClr>
                <a:srgbClr val="FE8637"/>
              </a:buClr>
              <a:buNone/>
            </a:pPr>
            <a:r>
              <a:rPr lang="el-GR" sz="2000" dirty="0" smtClean="0">
                <a:solidFill>
                  <a:prstClr val="black"/>
                </a:solidFill>
              </a:rPr>
              <a:t>Έχει ήπια διεγερτική δράση και βοηθάει σε περιπτώσεις δυσκοιλιότητας</a:t>
            </a:r>
          </a:p>
          <a:p>
            <a:pPr marL="0" lvl="0" indent="0" algn="just">
              <a:buClr>
                <a:srgbClr val="FE8637"/>
              </a:buClr>
              <a:buNone/>
            </a:pPr>
            <a:r>
              <a:rPr lang="el-GR" sz="2000" dirty="0" smtClean="0">
                <a:solidFill>
                  <a:prstClr val="black"/>
                </a:solidFill>
              </a:rPr>
              <a:t>Τονώνει τον οργανισμό, ενισχύει τη μνήμη και έχει αντικαταθλιπτικές και αφροδισιακές ιδιότητες.</a:t>
            </a:r>
          </a:p>
          <a:p>
            <a:pPr>
              <a:buNone/>
            </a:pPr>
            <a:endParaRPr lang="el-GR" dirty="0"/>
          </a:p>
        </p:txBody>
      </p:sp>
      <p:pic>
        <p:nvPicPr>
          <p:cNvPr id="5" name="4 - Εικόνα" descr="Rosa_Canina.jpg"/>
          <p:cNvPicPr>
            <a:picLocks noChangeAspect="1"/>
          </p:cNvPicPr>
          <p:nvPr/>
        </p:nvPicPr>
        <p:blipFill>
          <a:blip r:embed="rId2" cstate="print"/>
          <a:stretch>
            <a:fillRect/>
          </a:stretch>
        </p:blipFill>
        <p:spPr>
          <a:xfrm>
            <a:off x="5220072" y="2132856"/>
            <a:ext cx="3007490" cy="2224719"/>
          </a:xfrm>
          <a:prstGeom prst="rect">
            <a:avLst/>
          </a:prstGeom>
        </p:spPr>
      </p:pic>
      <p:pic>
        <p:nvPicPr>
          <p:cNvPr id="6" name="5 - Εικόνα" descr="rosa canina.jpg"/>
          <p:cNvPicPr>
            <a:picLocks noChangeAspect="1"/>
          </p:cNvPicPr>
          <p:nvPr/>
        </p:nvPicPr>
        <p:blipFill>
          <a:blip r:embed="rId3" cstate="print"/>
          <a:stretch>
            <a:fillRect/>
          </a:stretch>
        </p:blipFill>
        <p:spPr>
          <a:xfrm>
            <a:off x="5220072" y="4653136"/>
            <a:ext cx="2857500" cy="1600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αλθαια</a:t>
            </a:r>
            <a:r>
              <a:rPr lang="el-GR" dirty="0" smtClean="0"/>
              <a:t> ή </a:t>
            </a:r>
            <a:r>
              <a:rPr lang="el-GR" dirty="0" err="1" smtClean="0"/>
              <a:t>δενδρομολοχα</a:t>
            </a:r>
            <a:endParaRPr lang="el-GR" dirty="0"/>
          </a:p>
        </p:txBody>
      </p:sp>
      <p:sp>
        <p:nvSpPr>
          <p:cNvPr id="3" name="2 - Θέση περιεχομένου"/>
          <p:cNvSpPr>
            <a:spLocks noGrp="1"/>
          </p:cNvSpPr>
          <p:nvPr>
            <p:ph sz="quarter" idx="1"/>
          </p:nvPr>
        </p:nvSpPr>
        <p:spPr>
          <a:xfrm>
            <a:off x="467544" y="836712"/>
            <a:ext cx="8280920" cy="1296144"/>
          </a:xfrm>
        </p:spPr>
        <p:txBody>
          <a:bodyPr>
            <a:normAutofit/>
          </a:bodyPr>
          <a:lstStyle/>
          <a:p>
            <a:pPr marL="0" indent="0" algn="just">
              <a:buNone/>
            </a:pPr>
            <a:r>
              <a:rPr lang="el-GR" sz="2000" dirty="0" smtClean="0"/>
              <a:t>Το όνομά της προέρχεται από την Ελληνική λέξη </a:t>
            </a:r>
            <a:r>
              <a:rPr lang="el-GR" sz="2000" dirty="0" err="1" smtClean="0"/>
              <a:t>άλθω</a:t>
            </a:r>
            <a:r>
              <a:rPr lang="el-GR" sz="2000" dirty="0" smtClean="0"/>
              <a:t> που σημαίνει θεραπεύω. Υπάρχουν 15 είδη τα 6 φύονται στην Ελλάδα. Ευδοκιμεί σε περιοχές κοντά στη θάλασσα.  </a:t>
            </a:r>
            <a:endParaRPr lang="el-GR" sz="2000" dirty="0"/>
          </a:p>
        </p:txBody>
      </p:sp>
      <p:sp>
        <p:nvSpPr>
          <p:cNvPr id="4" name="3 - Θέση περιεχομένου"/>
          <p:cNvSpPr>
            <a:spLocks noGrp="1"/>
          </p:cNvSpPr>
          <p:nvPr>
            <p:ph sz="quarter" idx="2"/>
          </p:nvPr>
        </p:nvSpPr>
        <p:spPr>
          <a:xfrm>
            <a:off x="467544" y="1916832"/>
            <a:ext cx="3888432" cy="4680520"/>
          </a:xfrm>
        </p:spPr>
        <p:txBody>
          <a:bodyPr>
            <a:normAutofit/>
          </a:bodyPr>
          <a:lstStyle/>
          <a:p>
            <a:pPr marL="0" indent="0" algn="just">
              <a:buNone/>
            </a:pPr>
            <a:r>
              <a:rPr lang="el-GR" sz="2000" dirty="0" smtClean="0">
                <a:solidFill>
                  <a:prstClr val="black"/>
                </a:solidFill>
              </a:rPr>
              <a:t>Τα τμήματα του φυτού που έχουν θεραπευτικές ιδιότητες είναι τα λουλούδια, η ρίζα και τα φύλλα. </a:t>
            </a:r>
          </a:p>
          <a:p>
            <a:pPr marL="0" indent="0" algn="just">
              <a:buNone/>
            </a:pPr>
            <a:r>
              <a:rPr lang="el-GR" sz="2000" dirty="0" smtClean="0">
                <a:solidFill>
                  <a:prstClr val="black"/>
                </a:solidFill>
              </a:rPr>
              <a:t>Είναι αποτελεσματική για παθήσεις των πνευμόνων και φλεγμονές του εντέρου. </a:t>
            </a:r>
          </a:p>
          <a:p>
            <a:pPr marL="0" indent="0" algn="just">
              <a:buNone/>
            </a:pPr>
            <a:r>
              <a:rPr lang="el-GR" sz="2000" dirty="0" smtClean="0">
                <a:solidFill>
                  <a:prstClr val="black"/>
                </a:solidFill>
              </a:rPr>
              <a:t>Καταπολεμά το βήχα και τα φλέγματα. </a:t>
            </a:r>
          </a:p>
          <a:p>
            <a:pPr marL="0" indent="0" algn="just">
              <a:buNone/>
            </a:pPr>
            <a:r>
              <a:rPr lang="el-GR" sz="2000" dirty="0" smtClean="0">
                <a:solidFill>
                  <a:prstClr val="black"/>
                </a:solidFill>
              </a:rPr>
              <a:t>Στην αρχαία Ελλάδα χρησιμοποιούσαν μίγμα κρασιού και δενδρομολόχας για να θεραπεύσουν το βήχα και τον πονόλαιμο.</a:t>
            </a:r>
            <a:endParaRPr lang="el-GR" dirty="0"/>
          </a:p>
        </p:txBody>
      </p:sp>
      <p:pic>
        <p:nvPicPr>
          <p:cNvPr id="5" name="4 - Εικόνα" descr="Althaea-officinalis.jpg"/>
          <p:cNvPicPr>
            <a:picLocks noChangeAspect="1"/>
          </p:cNvPicPr>
          <p:nvPr/>
        </p:nvPicPr>
        <p:blipFill>
          <a:blip r:embed="rId2" cstate="print"/>
          <a:stretch>
            <a:fillRect/>
          </a:stretch>
        </p:blipFill>
        <p:spPr>
          <a:xfrm>
            <a:off x="5364088" y="2204864"/>
            <a:ext cx="3168352" cy="31683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88640"/>
            <a:ext cx="7467600" cy="652934"/>
          </a:xfrm>
        </p:spPr>
        <p:txBody>
          <a:bodyPr/>
          <a:lstStyle/>
          <a:p>
            <a:pPr algn="ctr"/>
            <a:r>
              <a:rPr lang="el-GR" dirty="0" err="1" smtClean="0"/>
              <a:t>αντρακλα</a:t>
            </a:r>
            <a:r>
              <a:rPr lang="el-GR" dirty="0" smtClean="0"/>
              <a:t> η </a:t>
            </a:r>
            <a:r>
              <a:rPr lang="el-GR" dirty="0" err="1" smtClean="0"/>
              <a:t>γλυστριδα</a:t>
            </a:r>
            <a:endParaRPr lang="el-GR" dirty="0"/>
          </a:p>
        </p:txBody>
      </p:sp>
      <p:sp>
        <p:nvSpPr>
          <p:cNvPr id="3" name="2 - Θέση περιεχομένου"/>
          <p:cNvSpPr>
            <a:spLocks noGrp="1"/>
          </p:cNvSpPr>
          <p:nvPr>
            <p:ph sz="quarter" idx="1"/>
          </p:nvPr>
        </p:nvSpPr>
        <p:spPr>
          <a:xfrm>
            <a:off x="467544" y="836712"/>
            <a:ext cx="7920880" cy="1368152"/>
          </a:xfrm>
        </p:spPr>
        <p:txBody>
          <a:bodyPr>
            <a:normAutofit lnSpcReduction="10000"/>
          </a:bodyPr>
          <a:lstStyle/>
          <a:p>
            <a:pPr marL="0" indent="0" algn="just">
              <a:buNone/>
            </a:pPr>
            <a:r>
              <a:rPr lang="el-GR" sz="2000" dirty="0" smtClean="0"/>
              <a:t>Είναι αρχαίο θεραπευτικό φυτό με πολλές ιδιότητες. Έχει υψηλή περιεκτικότητα σε βιταμίνη Α, Ε και ωμέγα-3 λιπαρά οξέα. Μειώνει τον κίνδυνο στεφανιαίας νόσου και εγκεφαλικού, προστατεύει από τον καρκίνο και έχει αντιφλεγμονώδη δράση.</a:t>
            </a:r>
          </a:p>
          <a:p>
            <a:pPr marL="0" indent="0" algn="just">
              <a:buNone/>
            </a:pPr>
            <a:endParaRPr lang="el-GR" sz="2000" dirty="0"/>
          </a:p>
        </p:txBody>
      </p:sp>
      <p:sp>
        <p:nvSpPr>
          <p:cNvPr id="4" name="3 - Θέση περιεχομένου"/>
          <p:cNvSpPr>
            <a:spLocks noGrp="1"/>
          </p:cNvSpPr>
          <p:nvPr>
            <p:ph sz="quarter" idx="2"/>
          </p:nvPr>
        </p:nvSpPr>
        <p:spPr>
          <a:xfrm>
            <a:off x="467544" y="2132856"/>
            <a:ext cx="4176464" cy="3699792"/>
          </a:xfrm>
        </p:spPr>
        <p:txBody>
          <a:bodyPr>
            <a:normAutofit lnSpcReduction="10000"/>
          </a:bodyPr>
          <a:lstStyle/>
          <a:p>
            <a:pPr marL="0" indent="0" algn="just">
              <a:buNone/>
            </a:pPr>
            <a:r>
              <a:rPr lang="el-GR" sz="2000" dirty="0" smtClean="0"/>
              <a:t>Χρησιμοποιείται από παλιά για προβλήματα του ουροποιητικού και του πεπτικού συστήματος. Έχει διουρητική δράση και μπορεί να βοηθήσει ασθενείς με προβλήματα ούρησης.</a:t>
            </a:r>
          </a:p>
          <a:p>
            <a:pPr marL="0" indent="0" algn="just">
              <a:buNone/>
            </a:pPr>
            <a:r>
              <a:rPr lang="el-GR" sz="2000" dirty="0" smtClean="0"/>
              <a:t>Ανοίγει την όρεξη και έχει επουλωτικές ιδιότητες.</a:t>
            </a:r>
          </a:p>
          <a:p>
            <a:pPr marL="0" indent="0" algn="just">
              <a:buNone/>
            </a:pPr>
            <a:r>
              <a:rPr lang="el-GR" sz="2000" dirty="0" smtClean="0"/>
              <a:t>Έχει ελαφρώς ξινή ή αλμυρή γεύση και μπορεί να καταναλωθεί ωμή σε σαλάτα όπως το σπανάκι ή το μαρούλι.</a:t>
            </a:r>
          </a:p>
          <a:p>
            <a:pPr marL="0" indent="0" algn="just">
              <a:buNone/>
            </a:pPr>
            <a:endParaRPr lang="el-GR" sz="2000" dirty="0"/>
          </a:p>
        </p:txBody>
      </p:sp>
      <p:pic>
        <p:nvPicPr>
          <p:cNvPr id="5" name="4 - Εικόνα" descr="αντράκλα.png"/>
          <p:cNvPicPr>
            <a:picLocks noChangeAspect="1"/>
          </p:cNvPicPr>
          <p:nvPr/>
        </p:nvPicPr>
        <p:blipFill>
          <a:blip r:embed="rId2" cstate="print"/>
          <a:stretch>
            <a:fillRect/>
          </a:stretch>
        </p:blipFill>
        <p:spPr>
          <a:xfrm>
            <a:off x="5004048" y="2492896"/>
            <a:ext cx="3676017" cy="19316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7467600" cy="652934"/>
          </a:xfrm>
        </p:spPr>
        <p:txBody>
          <a:bodyPr/>
          <a:lstStyle/>
          <a:p>
            <a:pPr algn="ctr"/>
            <a:r>
              <a:rPr lang="el-GR" dirty="0" err="1" smtClean="0"/>
              <a:t>αχιλλεα</a:t>
            </a:r>
            <a:r>
              <a:rPr lang="el-GR" dirty="0" smtClean="0"/>
              <a:t> ή </a:t>
            </a:r>
            <a:r>
              <a:rPr lang="el-GR" dirty="0" err="1" smtClean="0"/>
              <a:t>χιλιοφυλη</a:t>
            </a:r>
            <a:r>
              <a:rPr lang="el-GR" dirty="0" smtClean="0"/>
              <a:t> ή </a:t>
            </a:r>
            <a:r>
              <a:rPr lang="el-GR" dirty="0" err="1" smtClean="0"/>
              <a:t>αγριαψιθια</a:t>
            </a:r>
            <a:endParaRPr lang="el-GR" dirty="0"/>
          </a:p>
        </p:txBody>
      </p:sp>
      <p:sp>
        <p:nvSpPr>
          <p:cNvPr id="3" name="2 - Θέση περιεχομένου"/>
          <p:cNvSpPr>
            <a:spLocks noGrp="1"/>
          </p:cNvSpPr>
          <p:nvPr>
            <p:ph sz="quarter" idx="1"/>
          </p:nvPr>
        </p:nvSpPr>
        <p:spPr>
          <a:xfrm>
            <a:off x="539552" y="692696"/>
            <a:ext cx="7416824" cy="1656184"/>
          </a:xfrm>
        </p:spPr>
        <p:txBody>
          <a:bodyPr>
            <a:normAutofit lnSpcReduction="10000"/>
          </a:bodyPr>
          <a:lstStyle/>
          <a:p>
            <a:pPr marL="0" indent="0" algn="just">
              <a:buNone/>
            </a:pPr>
            <a:r>
              <a:rPr lang="el-GR" sz="2000" dirty="0" smtClean="0"/>
              <a:t>Πήρε το όνομά της από το μυθικό ήρωα Αχιλλέα ο οποίος το χρησιμοποιούσε για να σταματάει την αιμορραγία των στρατιωτών του όταν τραυματίζονταν στις μάχες. Ανήκει στην ίδια οικογένεια με το χρυσάνθεμο και το χαμομήλι και έχει λευκά ροζ ή απαλό μωβ άνθη.</a:t>
            </a:r>
            <a:endParaRPr lang="el-GR" sz="2000" dirty="0"/>
          </a:p>
        </p:txBody>
      </p:sp>
      <p:sp>
        <p:nvSpPr>
          <p:cNvPr id="4" name="3 - Θέση περιεχομένου"/>
          <p:cNvSpPr>
            <a:spLocks noGrp="1"/>
          </p:cNvSpPr>
          <p:nvPr>
            <p:ph sz="quarter" idx="2"/>
          </p:nvPr>
        </p:nvSpPr>
        <p:spPr>
          <a:xfrm>
            <a:off x="539552" y="2286000"/>
            <a:ext cx="3888432" cy="3951312"/>
          </a:xfrm>
        </p:spPr>
        <p:txBody>
          <a:bodyPr>
            <a:normAutofit lnSpcReduction="10000"/>
          </a:bodyPr>
          <a:lstStyle/>
          <a:p>
            <a:pPr marL="0" indent="0" algn="just">
              <a:buNone/>
            </a:pPr>
            <a:r>
              <a:rPr lang="el-GR" sz="2000" dirty="0" smtClean="0"/>
              <a:t>Χρησιμοποιείται στις πληγές ως αιμοστατικό, αντιφλεγμονώδες και αναλγητικό. </a:t>
            </a:r>
          </a:p>
          <a:p>
            <a:pPr marL="0" indent="0" algn="just">
              <a:buNone/>
            </a:pPr>
            <a:r>
              <a:rPr lang="el-GR" sz="2000" dirty="0" smtClean="0"/>
              <a:t>Έχει </a:t>
            </a:r>
            <a:r>
              <a:rPr lang="el-GR" sz="2000" dirty="0" err="1" smtClean="0"/>
              <a:t>μυοχαλαρωτική</a:t>
            </a:r>
            <a:r>
              <a:rPr lang="el-GR" sz="2000" dirty="0" smtClean="0"/>
              <a:t> δράση και μπορεί να χρησιμοποιηθεί σε μυϊκούς πόνους και ως παυσίπονο σε πόνους περιόδου.</a:t>
            </a:r>
          </a:p>
          <a:p>
            <a:pPr marL="0" indent="0" algn="just">
              <a:buNone/>
            </a:pPr>
            <a:r>
              <a:rPr lang="el-GR" sz="2000" dirty="0" smtClean="0"/>
              <a:t>Ρυθμίζει τον κύκλο της περιόδου και ανακουφίζει από το κρυολόγημα τον πυρετό τη δυσπεψία. </a:t>
            </a:r>
          </a:p>
          <a:p>
            <a:pPr marL="0" indent="0" algn="just">
              <a:buNone/>
            </a:pPr>
            <a:r>
              <a:rPr lang="el-GR" sz="2000" dirty="0" smtClean="0"/>
              <a:t>Μειώνει τα αέρια του εντέρου και καταπραΰνει την κολίτιδα.</a:t>
            </a:r>
            <a:endParaRPr lang="el-GR" sz="2000" dirty="0"/>
          </a:p>
        </p:txBody>
      </p:sp>
      <p:pic>
        <p:nvPicPr>
          <p:cNvPr id="5" name="4 - Εικόνα" descr="axillea-5-494x371.jpg"/>
          <p:cNvPicPr>
            <a:picLocks noChangeAspect="1"/>
          </p:cNvPicPr>
          <p:nvPr/>
        </p:nvPicPr>
        <p:blipFill>
          <a:blip r:embed="rId2" cstate="print"/>
          <a:stretch>
            <a:fillRect/>
          </a:stretch>
        </p:blipFill>
        <p:spPr>
          <a:xfrm>
            <a:off x="4860032" y="2492896"/>
            <a:ext cx="3554775" cy="266967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2527</TotalTime>
  <Words>5407</Words>
  <Application>Microsoft Office PowerPoint</Application>
  <PresentationFormat>Προβολή στην οθόνη (4:3)</PresentationFormat>
  <Paragraphs>347</Paragraphs>
  <Slides>48</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Προεξοχή</vt:lpstr>
      <vt:lpstr>βοτανοθεραπεια</vt:lpstr>
      <vt:lpstr>ορισμοσ – ιστορικα στοιχεια</vt:lpstr>
      <vt:lpstr>τα ελληνικα βοτανα</vt:lpstr>
      <vt:lpstr>αγχουσα</vt:lpstr>
      <vt:lpstr>αλοη βερα</vt:lpstr>
      <vt:lpstr>αγριο τριανταφυλλο</vt:lpstr>
      <vt:lpstr>αλθαια ή δενδρομολοχα</vt:lpstr>
      <vt:lpstr>αντρακλα η γλυστριδα</vt:lpstr>
      <vt:lpstr>αχιλλεα ή χιλιοφυλη ή αγριαψιθια</vt:lpstr>
      <vt:lpstr>βαλεριανα ή διοσκουριδειοσ</vt:lpstr>
      <vt:lpstr>βασιλικοσ</vt:lpstr>
      <vt:lpstr>γλυκοριζα</vt:lpstr>
      <vt:lpstr>γλυκανισοσ</vt:lpstr>
      <vt:lpstr>δαφνη</vt:lpstr>
      <vt:lpstr>δυοσμοσ</vt:lpstr>
      <vt:lpstr>δεντρολιβανο</vt:lpstr>
      <vt:lpstr>δικταμοσ</vt:lpstr>
      <vt:lpstr>εκουιζετο ή πολυκομπι </vt:lpstr>
      <vt:lpstr>ευκαλυπτοσ</vt:lpstr>
      <vt:lpstr>θυμαρι</vt:lpstr>
      <vt:lpstr>ιπποφαεσ</vt:lpstr>
      <vt:lpstr>καλαμποκι (φουντα)</vt:lpstr>
      <vt:lpstr>καλεντουλα</vt:lpstr>
      <vt:lpstr>καρδαμο ή κακουλε</vt:lpstr>
      <vt:lpstr>κυμινο</vt:lpstr>
      <vt:lpstr>κολιανδροσ  ή κοριανδροσ</vt:lpstr>
      <vt:lpstr>λιναρι - λιναροσποροσ</vt:lpstr>
      <vt:lpstr>λυκισκοσ</vt:lpstr>
      <vt:lpstr>λεβαντα</vt:lpstr>
      <vt:lpstr>μαραθο</vt:lpstr>
      <vt:lpstr>μανζουρανα</vt:lpstr>
      <vt:lpstr>μανδραγορασ</vt:lpstr>
      <vt:lpstr>μαστιχοδεντρο – μαστιχα χιου</vt:lpstr>
      <vt:lpstr>μελισσοβοτανο η μελισσοχορτο</vt:lpstr>
      <vt:lpstr>μεντα ή μινθη</vt:lpstr>
      <vt:lpstr>μολοχα</vt:lpstr>
      <vt:lpstr>πικραλιδα – αγριοραδικο - ταραξακο</vt:lpstr>
      <vt:lpstr>ριγανη</vt:lpstr>
      <vt:lpstr>σαπουνοχορτο</vt:lpstr>
      <vt:lpstr>σπαθοχορτο - βαλσαμοχορτο</vt:lpstr>
      <vt:lpstr>τσουκνιδα</vt:lpstr>
      <vt:lpstr>τσαϊ του βουνου - μαλοτηρα</vt:lpstr>
      <vt:lpstr>υσσωποσ</vt:lpstr>
      <vt:lpstr>φασκομηλο</vt:lpstr>
      <vt:lpstr>χαμομηλι</vt:lpstr>
      <vt:lpstr>Τροποι χρησησ των βοτανων</vt:lpstr>
      <vt:lpstr>Διαφάνεια 47</vt:lpstr>
      <vt:lpstr>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βοτανοθεραπεια</dc:title>
  <dc:creator>Vaggelis</dc:creator>
  <cp:lastModifiedBy>Vaggelis</cp:lastModifiedBy>
  <cp:revision>251</cp:revision>
  <dcterms:created xsi:type="dcterms:W3CDTF">2019-03-10T17:16:41Z</dcterms:created>
  <dcterms:modified xsi:type="dcterms:W3CDTF">2019-05-09T21:34:42Z</dcterms:modified>
</cp:coreProperties>
</file>