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48AF3-2AAE-4845-B57A-06CD19CF8E32}" type="datetimeFigureOut">
              <a:rPr lang="el-GR" smtClean="0"/>
              <a:pPr/>
              <a:t>1/11/2018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6C39D-CB9C-414B-9BD2-BF0C389D2C0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966C39D-CB9C-414B-9BD2-BF0C389D2C02}"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966C39D-CB9C-414B-9BD2-BF0C389D2C02}"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baseline="0" dirty="0" smtClean="0"/>
          </a:p>
        </p:txBody>
      </p:sp>
      <p:sp>
        <p:nvSpPr>
          <p:cNvPr id="4" name="3 - Θέση αριθμού διαφάνειας"/>
          <p:cNvSpPr>
            <a:spLocks noGrp="1"/>
          </p:cNvSpPr>
          <p:nvPr>
            <p:ph type="sldNum" sz="quarter" idx="10"/>
          </p:nvPr>
        </p:nvSpPr>
        <p:spPr/>
        <p:txBody>
          <a:bodyPr/>
          <a:lstStyle/>
          <a:p>
            <a:fld id="{9966C39D-CB9C-414B-9BD2-BF0C389D2C02}"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1/11/2018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1/11/2018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1/11/2018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1/11/2018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1/11/2018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1/11/2018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691680" y="908720"/>
            <a:ext cx="7272808" cy="1894362"/>
          </a:xfrm>
        </p:spPr>
        <p:txBody>
          <a:bodyPr>
            <a:normAutofit/>
          </a:bodyPr>
          <a:lstStyle/>
          <a:p>
            <a:pPr algn="ctr"/>
            <a:r>
              <a:rPr lang="el-GR" sz="3200" dirty="0" smtClean="0"/>
              <a:t>Η </a:t>
            </a:r>
            <a:r>
              <a:rPr lang="el-GR" sz="3200" dirty="0" err="1" smtClean="0"/>
              <a:t>ιατρικη</a:t>
            </a:r>
            <a:r>
              <a:rPr lang="el-GR" sz="3200" dirty="0" smtClean="0"/>
              <a:t> των </a:t>
            </a:r>
            <a:r>
              <a:rPr lang="el-GR" sz="3200" dirty="0" err="1" smtClean="0"/>
              <a:t>αρχαιων</a:t>
            </a:r>
            <a:r>
              <a:rPr lang="el-GR" sz="3200" dirty="0" smtClean="0"/>
              <a:t> </a:t>
            </a:r>
            <a:r>
              <a:rPr lang="el-GR" sz="3200" dirty="0" err="1" smtClean="0"/>
              <a:t>ελληνων</a:t>
            </a:r>
            <a:r>
              <a:rPr lang="el-GR" sz="3200" dirty="0" smtClean="0"/>
              <a:t> </a:t>
            </a:r>
            <a:r>
              <a:rPr lang="el-GR" sz="3200" dirty="0" err="1" smtClean="0"/>
              <a:t>σημερα</a:t>
            </a:r>
            <a:r>
              <a:rPr lang="el-GR" sz="3200" dirty="0" smtClean="0"/>
              <a:t> </a:t>
            </a:r>
            <a:r>
              <a:rPr lang="en-US" sz="3200" dirty="0" err="1" smtClean="0"/>
              <a:t>unani</a:t>
            </a:r>
            <a:r>
              <a:rPr lang="en-US" sz="3200" dirty="0" smtClean="0"/>
              <a:t> </a:t>
            </a:r>
            <a:r>
              <a:rPr lang="en-US" sz="3200" dirty="0" err="1" smtClean="0"/>
              <a:t>tibb</a:t>
            </a:r>
            <a:r>
              <a:rPr lang="en-US" sz="3200" dirty="0" smtClean="0"/>
              <a:t> (</a:t>
            </a:r>
            <a:r>
              <a:rPr lang="el-GR" sz="3200" dirty="0" err="1" smtClean="0"/>
              <a:t>γιουνανι</a:t>
            </a:r>
            <a:r>
              <a:rPr lang="el-GR" sz="3200" dirty="0" smtClean="0"/>
              <a:t> </a:t>
            </a:r>
            <a:r>
              <a:rPr lang="el-GR" sz="3200" dirty="0" err="1" smtClean="0"/>
              <a:t>τιμπ</a:t>
            </a:r>
            <a:r>
              <a:rPr lang="el-GR" sz="3200" dirty="0" smtClean="0"/>
              <a:t>)</a:t>
            </a:r>
            <a:endParaRPr lang="el-GR" sz="32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smtClean="0"/>
              <a:t>Η </a:t>
            </a:r>
            <a:r>
              <a:rPr lang="el-GR" dirty="0" err="1" smtClean="0"/>
              <a:t>ιατρικη</a:t>
            </a:r>
            <a:r>
              <a:rPr lang="el-GR" dirty="0" smtClean="0"/>
              <a:t> των </a:t>
            </a:r>
            <a:r>
              <a:rPr lang="el-GR" dirty="0" err="1" smtClean="0"/>
              <a:t>αρχαιων</a:t>
            </a:r>
            <a:r>
              <a:rPr lang="el-GR" dirty="0" smtClean="0"/>
              <a:t> </a:t>
            </a:r>
            <a:r>
              <a:rPr lang="el-GR" dirty="0" err="1" smtClean="0"/>
              <a:t>ελληνων</a:t>
            </a:r>
            <a:endParaRPr lang="el-GR" dirty="0"/>
          </a:p>
        </p:txBody>
      </p:sp>
      <p:sp>
        <p:nvSpPr>
          <p:cNvPr id="3" name="2 - Θέση περιεχομένου"/>
          <p:cNvSpPr>
            <a:spLocks noGrp="1"/>
          </p:cNvSpPr>
          <p:nvPr>
            <p:ph sz="quarter" idx="1"/>
          </p:nvPr>
        </p:nvSpPr>
        <p:spPr>
          <a:xfrm>
            <a:off x="539552" y="908720"/>
            <a:ext cx="7467600" cy="4873752"/>
          </a:xfrm>
        </p:spPr>
        <p:txBody>
          <a:bodyPr>
            <a:normAutofit/>
          </a:bodyPr>
          <a:lstStyle/>
          <a:p>
            <a:pPr algn="just">
              <a:buFont typeface="Wingdings" pitchFamily="2" charset="2"/>
              <a:buChar char="Ø"/>
            </a:pPr>
            <a:r>
              <a:rPr lang="el-GR" sz="2000" dirty="0" smtClean="0"/>
              <a:t>Οι αρχαίοι Έλληνες όπως και όλοι οι μεγάλοι πολιτισμοί του παρελθόντος (όπως οι Κινέζοι, οι Ινδοί, οι Άραβες κτλ) είχαν αναπτύξει σε βάθος την ιατρική επιστήμη. Πολλές από αυτές τις τεχνικές ίασης χρησιμοποιούνται μέχρι και σήμερα παράλληλα με τη σύγχρονη ιατρική και είναι γνωστές με το γενικό όρο εναλλακτική ιατρική. Μερικά παραδείγματα εναλλακτικής Ιατρικής είναι ο βελονισμός, η ομοιοπαθητική, η </a:t>
            </a:r>
            <a:r>
              <a:rPr lang="el-GR" sz="2000" dirty="0" err="1" smtClean="0"/>
              <a:t>βοτανοθεραπεία</a:t>
            </a:r>
            <a:r>
              <a:rPr lang="el-GR" sz="2000" dirty="0" smtClean="0"/>
              <a:t> κτλ.</a:t>
            </a:r>
          </a:p>
          <a:p>
            <a:pPr algn="just">
              <a:buFont typeface="Wingdings" pitchFamily="2" charset="2"/>
              <a:buChar char="Ø"/>
            </a:pPr>
            <a:r>
              <a:rPr lang="el-GR" sz="2000" dirty="0" smtClean="0"/>
              <a:t>Οι Έλληνες παρά το γεγονός ότι διαθέτουμε έναν από τους μεγαλύτερους πολιτισμούς και θέσαμε τα θεμέλια για την εξέλιξη της ιατρικής επιστήμης δεν καταφέραμε να διασώσουμε το σύστημα εναλλακτικής ιατρικής που ήταν βασισμένο στις τεχνικές των προγόνων μας. Οι τεχνικές αυτές διασώθηκαν από άλλους λαούς είτε ως τμήματα που στη συνέχεια μετατράπηκαν σε άλλες θεραπείες, είτε ως ολοκληρωμένη τεχνική όπως η </a:t>
            </a:r>
            <a:r>
              <a:rPr lang="el-GR" sz="2000" dirty="0" err="1" smtClean="0"/>
              <a:t>Γιουνάνι</a:t>
            </a:r>
            <a:r>
              <a:rPr lang="el-GR" sz="2000" dirty="0" smtClean="0"/>
              <a:t> </a:t>
            </a:r>
            <a:r>
              <a:rPr lang="el-GR" sz="2000" dirty="0" err="1" smtClean="0"/>
              <a:t>Τιμπ</a:t>
            </a:r>
            <a:r>
              <a:rPr lang="el-GR" sz="2000" dirty="0" smtClean="0"/>
              <a:t>.</a:t>
            </a:r>
            <a:endParaRPr lang="el-G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normAutofit/>
          </a:bodyPr>
          <a:lstStyle/>
          <a:p>
            <a:pPr algn="ctr"/>
            <a:r>
              <a:rPr lang="el-GR" dirty="0" smtClean="0"/>
              <a:t>Η </a:t>
            </a:r>
            <a:r>
              <a:rPr lang="el-GR" dirty="0" err="1" smtClean="0"/>
              <a:t>ιατρικη</a:t>
            </a:r>
            <a:r>
              <a:rPr lang="el-GR" dirty="0" smtClean="0"/>
              <a:t> των </a:t>
            </a:r>
            <a:r>
              <a:rPr lang="el-GR" dirty="0" err="1" smtClean="0"/>
              <a:t>αρχαιων</a:t>
            </a:r>
            <a:r>
              <a:rPr lang="el-GR" dirty="0" smtClean="0"/>
              <a:t> </a:t>
            </a:r>
            <a:r>
              <a:rPr lang="el-GR" dirty="0" err="1" smtClean="0"/>
              <a:t>ελληνων</a:t>
            </a:r>
            <a:endParaRPr lang="el-GR" dirty="0"/>
          </a:p>
        </p:txBody>
      </p:sp>
      <p:sp>
        <p:nvSpPr>
          <p:cNvPr id="3" name="2 - Θέση περιεχομένου"/>
          <p:cNvSpPr>
            <a:spLocks noGrp="1"/>
          </p:cNvSpPr>
          <p:nvPr>
            <p:ph sz="quarter" idx="1"/>
          </p:nvPr>
        </p:nvSpPr>
        <p:spPr>
          <a:xfrm>
            <a:off x="539552" y="764704"/>
            <a:ext cx="7427168" cy="3528392"/>
          </a:xfrm>
        </p:spPr>
        <p:txBody>
          <a:bodyPr>
            <a:normAutofit fontScale="92500" lnSpcReduction="10000"/>
          </a:bodyPr>
          <a:lstStyle/>
          <a:p>
            <a:pPr algn="just">
              <a:buFont typeface="Wingdings" pitchFamily="2" charset="2"/>
              <a:buChar char="Ø"/>
            </a:pPr>
            <a:r>
              <a:rPr lang="el-GR" sz="2000" dirty="0" smtClean="0"/>
              <a:t>Στα τέλη του 10</a:t>
            </a:r>
            <a:r>
              <a:rPr lang="el-GR" sz="2000" baseline="30000" dirty="0" smtClean="0"/>
              <a:t>ου</a:t>
            </a:r>
            <a:r>
              <a:rPr lang="el-GR" sz="2000" dirty="0" smtClean="0"/>
              <a:t> και στις αρχές του 11</a:t>
            </a:r>
            <a:r>
              <a:rPr lang="el-GR" sz="2000" baseline="30000" dirty="0" smtClean="0"/>
              <a:t>ου</a:t>
            </a:r>
            <a:r>
              <a:rPr lang="el-GR" sz="2000" dirty="0" smtClean="0"/>
              <a:t> αιώνα ο διάσημος Πέρσης γιατρός </a:t>
            </a:r>
            <a:r>
              <a:rPr lang="el-GR" sz="2000" dirty="0" err="1" smtClean="0"/>
              <a:t>Χακίμπ</a:t>
            </a:r>
            <a:r>
              <a:rPr lang="el-GR" sz="2000" dirty="0" smtClean="0"/>
              <a:t> Ιμπν Σίνα ή Αβικέννα συνέλλεξε όλες τις πολύτιμες τεχνικές ίασης των αρχαίων Ελλήνων σε ένα ενιαίο σύστημα που το ονόμασε </a:t>
            </a:r>
            <a:r>
              <a:rPr lang="el-GR" sz="2000" dirty="0" err="1" smtClean="0"/>
              <a:t>Γιουνάνι</a:t>
            </a:r>
            <a:r>
              <a:rPr lang="el-GR" sz="2000" dirty="0" smtClean="0"/>
              <a:t> </a:t>
            </a:r>
            <a:r>
              <a:rPr lang="el-GR" sz="2000" dirty="0" err="1" smtClean="0"/>
              <a:t>Τιμπ</a:t>
            </a:r>
            <a:r>
              <a:rPr lang="el-GR" sz="2000" dirty="0" smtClean="0"/>
              <a:t> (</a:t>
            </a:r>
            <a:r>
              <a:rPr lang="en-US" sz="2000" dirty="0" err="1" smtClean="0"/>
              <a:t>Unani</a:t>
            </a:r>
            <a:r>
              <a:rPr lang="en-US" sz="2000" dirty="0" smtClean="0"/>
              <a:t> </a:t>
            </a:r>
            <a:r>
              <a:rPr lang="en-US" sz="2000" dirty="0" err="1" smtClean="0"/>
              <a:t>Tibb</a:t>
            </a:r>
            <a:r>
              <a:rPr lang="en-US" sz="2000" dirty="0" smtClean="0"/>
              <a:t>)</a:t>
            </a:r>
            <a:r>
              <a:rPr lang="el-GR" sz="2000" dirty="0" smtClean="0"/>
              <a:t> από τη λέξη Γιουνάν που σημαίνει Έλληνας στα αραβικά.</a:t>
            </a:r>
          </a:p>
          <a:p>
            <a:pPr algn="just">
              <a:buFont typeface="Wingdings" pitchFamily="2" charset="2"/>
              <a:buChar char="Ø"/>
            </a:pPr>
            <a:r>
              <a:rPr lang="el-GR" sz="2000" dirty="0" smtClean="0"/>
              <a:t>Η </a:t>
            </a:r>
            <a:r>
              <a:rPr lang="el-GR" sz="2000" dirty="0" err="1" smtClean="0"/>
              <a:t>Γουνάνι</a:t>
            </a:r>
            <a:r>
              <a:rPr lang="el-GR" sz="2000" dirty="0" smtClean="0"/>
              <a:t> </a:t>
            </a:r>
            <a:r>
              <a:rPr lang="el-GR" sz="2000" dirty="0" err="1" smtClean="0"/>
              <a:t>Τιμπ</a:t>
            </a:r>
            <a:r>
              <a:rPr lang="el-GR" sz="2000" dirty="0" smtClean="0"/>
              <a:t> βασίζεται στις αρχές του Ιπποκράτη, του Γαληνού και του Διοσκουρίδη. Στο σώμα μας υπάρχουν 4 χυμοί</a:t>
            </a:r>
            <a:r>
              <a:rPr lang="en-US" sz="2000" dirty="0" smtClean="0"/>
              <a:t>:</a:t>
            </a:r>
            <a:r>
              <a:rPr lang="el-GR" sz="2000" dirty="0" smtClean="0"/>
              <a:t> </a:t>
            </a:r>
            <a:r>
              <a:rPr lang="el-GR" sz="2000" i="1" dirty="0" smtClean="0"/>
              <a:t>αίμα, φλέγμα, κίτρινη χολή, μαύρη χολή</a:t>
            </a:r>
            <a:r>
              <a:rPr lang="el-GR" sz="2000" dirty="0" smtClean="0"/>
              <a:t> που έχουν 4 ιδιότητες</a:t>
            </a:r>
            <a:r>
              <a:rPr lang="en-US" sz="2000" dirty="0" smtClean="0"/>
              <a:t>: </a:t>
            </a:r>
            <a:r>
              <a:rPr lang="el-GR" sz="2000" i="1" dirty="0" smtClean="0"/>
              <a:t>ζεστό, ψυχρό, υγρό, ξηρό. </a:t>
            </a:r>
            <a:r>
              <a:rPr lang="el-GR" sz="2000" dirty="0" smtClean="0"/>
              <a:t>Οι 4 χυμοί βρίσκονται σε απόλυτη ισορροπία μεταξύ τους. Αν η ισορροπία διαταραχθεί τότε θα εκδηλωθεί ασθένεια.</a:t>
            </a:r>
          </a:p>
          <a:p>
            <a:pPr algn="just">
              <a:buFont typeface="Wingdings" pitchFamily="2" charset="2"/>
              <a:buChar char="Ø"/>
            </a:pPr>
            <a:r>
              <a:rPr lang="el-GR" sz="2000" dirty="0" smtClean="0"/>
              <a:t>Σύμφωνα με τη </a:t>
            </a:r>
            <a:r>
              <a:rPr lang="el-GR" sz="2000" dirty="0" err="1" smtClean="0"/>
              <a:t>Γιουνάνι</a:t>
            </a:r>
            <a:r>
              <a:rPr lang="el-GR" sz="2000" dirty="0" smtClean="0"/>
              <a:t> </a:t>
            </a:r>
            <a:r>
              <a:rPr lang="el-GR" sz="2000" dirty="0" err="1" smtClean="0"/>
              <a:t>Τιμπ</a:t>
            </a:r>
            <a:r>
              <a:rPr lang="el-GR" sz="2000" dirty="0" smtClean="0"/>
              <a:t> αιτίες ανισορροπίας των χυμών και ασθένειας είναι</a:t>
            </a:r>
            <a:r>
              <a:rPr lang="en-US" sz="2000" dirty="0" smtClean="0"/>
              <a:t>:</a:t>
            </a:r>
            <a:endParaRPr lang="el-GR" sz="2000" dirty="0" smtClean="0"/>
          </a:p>
          <a:p>
            <a:pPr lvl="1" algn="just">
              <a:buFont typeface="Wingdings" pitchFamily="2" charset="2"/>
              <a:buChar char="Ø"/>
            </a:pPr>
            <a:endParaRPr lang="el-GR" sz="1700" dirty="0"/>
          </a:p>
        </p:txBody>
      </p:sp>
      <p:sp>
        <p:nvSpPr>
          <p:cNvPr id="6" name="5 - Θέση περιεχομένου"/>
          <p:cNvSpPr>
            <a:spLocks noGrp="1"/>
          </p:cNvSpPr>
          <p:nvPr>
            <p:ph sz="quarter" idx="2"/>
          </p:nvPr>
        </p:nvSpPr>
        <p:spPr>
          <a:xfrm>
            <a:off x="539552" y="4149080"/>
            <a:ext cx="4248472" cy="2852936"/>
          </a:xfrm>
        </p:spPr>
        <p:txBody>
          <a:bodyPr>
            <a:normAutofit fontScale="92500" lnSpcReduction="10000"/>
          </a:bodyPr>
          <a:lstStyle/>
          <a:p>
            <a:pPr lvl="1" algn="just">
              <a:buFont typeface="Courier New" pitchFamily="49" charset="0"/>
              <a:buChar char="o"/>
            </a:pPr>
            <a:r>
              <a:rPr lang="el-GR" sz="2000" dirty="0" smtClean="0"/>
              <a:t>Η κακή διατροφή</a:t>
            </a:r>
          </a:p>
          <a:p>
            <a:pPr lvl="1" algn="just">
              <a:buFont typeface="Courier New" pitchFamily="49" charset="0"/>
              <a:buChar char="o"/>
            </a:pPr>
            <a:r>
              <a:rPr lang="el-GR" sz="2000" dirty="0" smtClean="0"/>
              <a:t>Η απορρόφηση, ο μεταβολισμός και η απέκκριση της τροφής.</a:t>
            </a:r>
          </a:p>
          <a:p>
            <a:pPr lvl="1" algn="just">
              <a:buFont typeface="Courier New" pitchFamily="49" charset="0"/>
              <a:buChar char="o"/>
            </a:pPr>
            <a:r>
              <a:rPr lang="el-GR" sz="2000" dirty="0" smtClean="0"/>
              <a:t>Η έλλειψη άσκησης</a:t>
            </a:r>
          </a:p>
          <a:p>
            <a:pPr lvl="1" algn="just">
              <a:buFont typeface="Courier New" pitchFamily="49" charset="0"/>
              <a:buChar char="o"/>
            </a:pPr>
            <a:r>
              <a:rPr lang="el-GR" sz="2000" dirty="0" smtClean="0"/>
              <a:t>Η μόλυνση του περιβάλλοντος</a:t>
            </a:r>
          </a:p>
          <a:p>
            <a:pPr lvl="1" algn="just">
              <a:buFont typeface="Courier New" pitchFamily="49" charset="0"/>
              <a:buChar char="o"/>
            </a:pPr>
            <a:r>
              <a:rPr lang="el-GR" sz="2000" dirty="0" smtClean="0"/>
              <a:t>Ο </a:t>
            </a:r>
            <a:r>
              <a:rPr lang="el-GR" sz="2000" dirty="0" err="1" smtClean="0"/>
              <a:t>ελλειπής</a:t>
            </a:r>
            <a:r>
              <a:rPr lang="el-GR" sz="2000" dirty="0" smtClean="0"/>
              <a:t> ύπνος </a:t>
            </a:r>
          </a:p>
          <a:p>
            <a:pPr lvl="1" algn="just">
              <a:buFont typeface="Courier New" pitchFamily="49" charset="0"/>
              <a:buChar char="o"/>
            </a:pPr>
            <a:r>
              <a:rPr lang="el-GR" sz="2000" dirty="0" smtClean="0"/>
              <a:t>Το άγχος</a:t>
            </a:r>
          </a:p>
          <a:p>
            <a:pPr lvl="1" algn="just">
              <a:buFont typeface="Courier New" pitchFamily="49" charset="0"/>
              <a:buChar char="o"/>
            </a:pPr>
            <a:r>
              <a:rPr lang="el-GR" sz="2000" dirty="0" smtClean="0"/>
              <a:t>Τα συναισθήματα</a:t>
            </a:r>
          </a:p>
          <a:p>
            <a:pPr>
              <a:buNone/>
            </a:pPr>
            <a:endParaRPr lang="el-GR" dirty="0"/>
          </a:p>
        </p:txBody>
      </p:sp>
      <p:sp>
        <p:nvSpPr>
          <p:cNvPr id="5" name="4 - TextBox"/>
          <p:cNvSpPr txBox="1"/>
          <p:nvPr/>
        </p:nvSpPr>
        <p:spPr>
          <a:xfrm>
            <a:off x="6012160" y="6525344"/>
            <a:ext cx="1944216" cy="253916"/>
          </a:xfrm>
          <a:prstGeom prst="rect">
            <a:avLst/>
          </a:prstGeom>
          <a:noFill/>
        </p:spPr>
        <p:txBody>
          <a:bodyPr wrap="square" rtlCol="0">
            <a:spAutoFit/>
          </a:bodyPr>
          <a:lstStyle/>
          <a:p>
            <a:pPr>
              <a:spcBef>
                <a:spcPts val="600"/>
              </a:spcBef>
            </a:pPr>
            <a:r>
              <a:rPr lang="el-GR" sz="1050" dirty="0" smtClean="0"/>
              <a:t>Αβικέννα (</a:t>
            </a:r>
            <a:r>
              <a:rPr lang="el-GR" sz="1050" dirty="0" err="1" smtClean="0"/>
              <a:t>Χακίμπ</a:t>
            </a:r>
            <a:r>
              <a:rPr lang="el-GR" sz="1050" dirty="0" smtClean="0"/>
              <a:t>  Ιμπν Σίνα)</a:t>
            </a:r>
            <a:endParaRPr lang="el-GR" sz="1050" dirty="0"/>
          </a:p>
        </p:txBody>
      </p:sp>
      <p:pic>
        <p:nvPicPr>
          <p:cNvPr id="7" name="6 - Εικόνα" descr="nea-acropoli-avicenna-philosopher.jpg"/>
          <p:cNvPicPr>
            <a:picLocks noChangeAspect="1"/>
          </p:cNvPicPr>
          <p:nvPr/>
        </p:nvPicPr>
        <p:blipFill>
          <a:blip r:embed="rId3" cstate="print"/>
          <a:stretch>
            <a:fillRect/>
          </a:stretch>
        </p:blipFill>
        <p:spPr>
          <a:xfrm>
            <a:off x="5716292" y="4005064"/>
            <a:ext cx="2245839" cy="252008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88640"/>
            <a:ext cx="7467600" cy="580926"/>
          </a:xfrm>
        </p:spPr>
        <p:txBody>
          <a:bodyPr>
            <a:normAutofit/>
          </a:bodyPr>
          <a:lstStyle/>
          <a:p>
            <a:pPr algn="ctr"/>
            <a:r>
              <a:rPr lang="el-GR" dirty="0" smtClean="0"/>
              <a:t>Η </a:t>
            </a:r>
            <a:r>
              <a:rPr lang="el-GR" dirty="0" err="1" smtClean="0"/>
              <a:t>ιατρικη</a:t>
            </a:r>
            <a:r>
              <a:rPr lang="el-GR" dirty="0" smtClean="0"/>
              <a:t> των </a:t>
            </a:r>
            <a:r>
              <a:rPr lang="el-GR" dirty="0" err="1" smtClean="0"/>
              <a:t>αρχαιων</a:t>
            </a:r>
            <a:r>
              <a:rPr lang="el-GR" dirty="0" smtClean="0"/>
              <a:t> </a:t>
            </a:r>
            <a:r>
              <a:rPr lang="el-GR" dirty="0" err="1" smtClean="0"/>
              <a:t>ελληνων</a:t>
            </a:r>
            <a:endParaRPr lang="el-GR" dirty="0"/>
          </a:p>
        </p:txBody>
      </p:sp>
      <p:sp>
        <p:nvSpPr>
          <p:cNvPr id="3" name="2 - Θέση περιεχομένου"/>
          <p:cNvSpPr>
            <a:spLocks noGrp="1"/>
          </p:cNvSpPr>
          <p:nvPr>
            <p:ph sz="quarter" idx="1"/>
          </p:nvPr>
        </p:nvSpPr>
        <p:spPr>
          <a:xfrm>
            <a:off x="467544" y="836712"/>
            <a:ext cx="7848872" cy="4968552"/>
          </a:xfrm>
        </p:spPr>
        <p:txBody>
          <a:bodyPr>
            <a:normAutofit/>
          </a:bodyPr>
          <a:lstStyle/>
          <a:p>
            <a:pPr algn="just">
              <a:buFont typeface="Wingdings" pitchFamily="2" charset="2"/>
              <a:buChar char="Ø"/>
            </a:pPr>
            <a:r>
              <a:rPr lang="el-GR" sz="2000" dirty="0" smtClean="0"/>
              <a:t>Προκειμένου να εξισορροπήσουν τους χυμούς και να αντιμετωπίσουν την ασθένεια οι θεραπευτές </a:t>
            </a:r>
            <a:r>
              <a:rPr lang="el-GR" sz="2000" dirty="0" err="1" smtClean="0"/>
              <a:t>Γιουνάνι</a:t>
            </a:r>
            <a:r>
              <a:rPr lang="el-GR" sz="2000" dirty="0" smtClean="0"/>
              <a:t>, παίρνουν λεπτομερές ιστορικό του ασθενούς, χρησιμοποιούν βότανα και ειδική για κάθε περίπτωση διατροφή, άσκηση, κάνουν καθαρισμό του εντέρου και εφαρμόζουν τεχνικές χαλάρωσης του σώματος και του πνεύματος. Με αυτό τον τρόπο ενισχύουν τον οργανισμό ώστε να αντιμετωπίσει μόνος του την ασθένεια.</a:t>
            </a:r>
          </a:p>
          <a:p>
            <a:pPr algn="just">
              <a:buFont typeface="Wingdings" pitchFamily="2" charset="2"/>
              <a:buChar char="Ø"/>
            </a:pPr>
            <a:r>
              <a:rPr lang="el-GR" sz="2000" dirty="0" smtClean="0"/>
              <a:t>Η δυτική ιατρική χρησιμοποιεί φάρμακα (χημεία) και καταπολεμά το σύμπτωμα χωρίς να λαμβάνει υπ’ </a:t>
            </a:r>
            <a:r>
              <a:rPr lang="el-GR" sz="2000" dirty="0" err="1" smtClean="0"/>
              <a:t>οψιν</a:t>
            </a:r>
            <a:r>
              <a:rPr lang="el-GR" sz="2000" dirty="0" smtClean="0"/>
              <a:t> την ιδιοσυγκρασία του κάθε ατόμου. Για παράδειγμα στον πονοκέφαλο θα πάρουμε όλοι παυσίπονα, χωρίς να ληφθεί </a:t>
            </a:r>
            <a:r>
              <a:rPr lang="el-GR" sz="2000" dirty="0" err="1" smtClean="0"/>
              <a:t>υπ΄οψιν</a:t>
            </a:r>
            <a:r>
              <a:rPr lang="el-GR" sz="2000" dirty="0" smtClean="0"/>
              <a:t> η διαφορετικότητα του κάθε ατόμου. Στη </a:t>
            </a:r>
            <a:r>
              <a:rPr lang="el-GR" sz="2000" dirty="0" err="1" smtClean="0"/>
              <a:t>Γιουνάνι</a:t>
            </a:r>
            <a:r>
              <a:rPr lang="el-GR" sz="2000" dirty="0" smtClean="0"/>
              <a:t> </a:t>
            </a:r>
            <a:r>
              <a:rPr lang="el-GR" sz="2000" dirty="0" err="1" smtClean="0"/>
              <a:t>Τιμπ</a:t>
            </a:r>
            <a:r>
              <a:rPr lang="el-GR" sz="2000" dirty="0" smtClean="0"/>
              <a:t> οι θεραπευτές ψάχνουν τα βαθύτερα αίτια της ασθένειας και δίνουν διαφορετική θεραπεία στο κάθε άτομο.</a:t>
            </a:r>
          </a:p>
          <a:p>
            <a:pPr algn="just">
              <a:buFont typeface="Wingdings" pitchFamily="2" charset="2"/>
              <a:buChar char="Ø"/>
            </a:pPr>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smtClean="0"/>
              <a:t>Η </a:t>
            </a:r>
            <a:r>
              <a:rPr lang="el-GR" dirty="0" err="1" smtClean="0"/>
              <a:t>ιατρικη</a:t>
            </a:r>
            <a:r>
              <a:rPr lang="el-GR" dirty="0" smtClean="0"/>
              <a:t> των </a:t>
            </a:r>
            <a:r>
              <a:rPr lang="el-GR" dirty="0" err="1" smtClean="0"/>
              <a:t>αρχαιων</a:t>
            </a:r>
            <a:r>
              <a:rPr lang="el-GR" dirty="0" smtClean="0"/>
              <a:t> </a:t>
            </a:r>
            <a:r>
              <a:rPr lang="el-GR" dirty="0" err="1" smtClean="0"/>
              <a:t>ελληνων</a:t>
            </a:r>
            <a:endParaRPr lang="el-GR" dirty="0"/>
          </a:p>
        </p:txBody>
      </p:sp>
      <p:sp>
        <p:nvSpPr>
          <p:cNvPr id="3" name="2 - Θέση περιεχομένου"/>
          <p:cNvSpPr>
            <a:spLocks noGrp="1"/>
          </p:cNvSpPr>
          <p:nvPr>
            <p:ph sz="quarter" idx="1"/>
          </p:nvPr>
        </p:nvSpPr>
        <p:spPr>
          <a:xfrm>
            <a:off x="539552" y="836712"/>
            <a:ext cx="7467600" cy="2952328"/>
          </a:xfrm>
        </p:spPr>
        <p:txBody>
          <a:bodyPr/>
          <a:lstStyle/>
          <a:p>
            <a:pPr algn="just">
              <a:buFont typeface="Wingdings" pitchFamily="2" charset="2"/>
              <a:buChar char="Ø"/>
            </a:pPr>
            <a:r>
              <a:rPr lang="el-GR" sz="2000" dirty="0" smtClean="0"/>
              <a:t>Το 1979 ο Παγκόσμιος  Οργανισμός Υγείας την καθιέρωσε ως αυτόνομο θεραπευτικό σύστημα. Πριν από μερικά χρόνια στο Σικάγο στην Αμερική έγινε παγκόσμιο συνέδριο για τη </a:t>
            </a:r>
            <a:r>
              <a:rPr lang="el-GR" sz="2000" dirty="0" err="1" smtClean="0"/>
              <a:t>Γιουνάνι</a:t>
            </a:r>
            <a:r>
              <a:rPr lang="el-GR" sz="2000" dirty="0" smtClean="0"/>
              <a:t>. </a:t>
            </a:r>
          </a:p>
          <a:p>
            <a:pPr algn="just">
              <a:buFont typeface="Wingdings" pitchFamily="2" charset="2"/>
              <a:buChar char="Ø"/>
            </a:pPr>
            <a:r>
              <a:rPr lang="el-GR" sz="2000" dirty="0" smtClean="0"/>
              <a:t>Η </a:t>
            </a:r>
            <a:r>
              <a:rPr lang="el-GR" sz="2000" dirty="0" err="1" smtClean="0"/>
              <a:t>Γιουνάνι</a:t>
            </a:r>
            <a:r>
              <a:rPr lang="el-GR" sz="2000" dirty="0" smtClean="0"/>
              <a:t> </a:t>
            </a:r>
            <a:r>
              <a:rPr lang="el-GR" sz="2000" dirty="0" err="1" smtClean="0"/>
              <a:t>Τιμπ</a:t>
            </a:r>
            <a:r>
              <a:rPr lang="el-GR" sz="2000" dirty="0" smtClean="0"/>
              <a:t> σήμερα διδάσκεται σε πανεπιστημιακό επίπεδο και εφαρμόζεται σε 28 χώρες (Ινδία, Σαουδική Αραβία, Τουρκία Κίνα, Καναδάς, Αμερική, Αγγλία, Γερμανία, Ολλανδία, Νορβηγία, Σουηδία κ.α.) Οι θεραπευτές </a:t>
            </a:r>
            <a:r>
              <a:rPr lang="el-GR" sz="2000" dirty="0" err="1" smtClean="0"/>
              <a:t>Γιουνάνι</a:t>
            </a:r>
            <a:r>
              <a:rPr lang="el-GR" sz="2000" dirty="0" smtClean="0"/>
              <a:t> εφαρμόζουν την ιατρική ιδιωτικά και σε μεγάλα νοσοκομεία. </a:t>
            </a:r>
          </a:p>
          <a:p>
            <a:pPr>
              <a:buNone/>
            </a:pPr>
            <a:endParaRPr lang="el-GR" dirty="0"/>
          </a:p>
        </p:txBody>
      </p:sp>
      <p:sp>
        <p:nvSpPr>
          <p:cNvPr id="5" name="4 - TextBox"/>
          <p:cNvSpPr txBox="1"/>
          <p:nvPr/>
        </p:nvSpPr>
        <p:spPr>
          <a:xfrm>
            <a:off x="827584" y="3789040"/>
            <a:ext cx="7200800" cy="923330"/>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dirty="0" smtClean="0"/>
              <a:t>Η </a:t>
            </a:r>
            <a:r>
              <a:rPr lang="el-GR" dirty="0" err="1" smtClean="0"/>
              <a:t>Γιουνάνι</a:t>
            </a:r>
            <a:r>
              <a:rPr lang="el-GR" dirty="0" smtClean="0"/>
              <a:t> </a:t>
            </a:r>
            <a:r>
              <a:rPr lang="el-GR" dirty="0" err="1" smtClean="0"/>
              <a:t>Τιμπ</a:t>
            </a:r>
            <a:r>
              <a:rPr lang="el-GR" dirty="0" smtClean="0"/>
              <a:t> είναι ένα θαυμάσιο θεραπευτικό σύστημα που έχει τις ρίζες της στην Ελλάδα. Διδάσκεται και εφαρμόζεται στο εξωτερικό αλλά δυστυχώς στη χώρα μας  δεν γνωρίζουμε καν την ύπαρξή της.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504</TotalTime>
  <Words>567</Words>
  <Application>Microsoft Office PowerPoint</Application>
  <PresentationFormat>Προβολή στην οθόνη (4:3)</PresentationFormat>
  <Paragraphs>26</Paragraphs>
  <Slides>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Προεξοχή</vt:lpstr>
      <vt:lpstr>Η ιατρικη των αρχαιων ελληνων σημερα unani tibb (γιουνανι τιμπ)</vt:lpstr>
      <vt:lpstr>Η ιατρικη των αρχαιων ελληνων</vt:lpstr>
      <vt:lpstr>Η ιατρικη των αρχαιων ελληνων</vt:lpstr>
      <vt:lpstr>Η ιατρικη των αρχαιων ελληνων</vt:lpstr>
      <vt:lpstr>Η ιατρικη των αρχαιων ελληνων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ιατρικη των αρχαιων ελληνων σημερα unani tibb (γιουνανι τιμπ)</dc:title>
  <dc:creator>Vaggelis</dc:creator>
  <cp:lastModifiedBy>Vaggelis</cp:lastModifiedBy>
  <cp:revision>34</cp:revision>
  <dcterms:created xsi:type="dcterms:W3CDTF">2018-09-20T18:07:57Z</dcterms:created>
  <dcterms:modified xsi:type="dcterms:W3CDTF">2018-11-01T20:14:15Z</dcterms:modified>
</cp:coreProperties>
</file>