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FC5134-EA7B-4B8D-A6A3-859B62AFC841}" type="datetimeFigureOut">
              <a:rPr lang="el-GR" smtClean="0"/>
              <a:pPr/>
              <a:t>1/11/2018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6F3FB9-B9EA-4E53-8575-6C9E71C7985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6F3FB9-B9EA-4E53-8575-6C9E71C79858}" type="slidenum">
              <a:rPr lang="el-GR" smtClean="0"/>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4F6F3FB9-B9EA-4E53-8575-6C9E71C79858}"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1/11/2018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1/11/2018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1/11/2018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1/11/2018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1/11/2018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23728" y="1412776"/>
            <a:ext cx="6552728" cy="1246290"/>
          </a:xfrm>
        </p:spPr>
        <p:txBody>
          <a:bodyPr>
            <a:normAutofit/>
          </a:bodyPr>
          <a:lstStyle/>
          <a:p>
            <a:pPr algn="ctr"/>
            <a:r>
              <a:rPr lang="el-GR" sz="3600" dirty="0" smtClean="0"/>
              <a:t>Ο </a:t>
            </a:r>
            <a:r>
              <a:rPr lang="el-GR" sz="3600" dirty="0" err="1" smtClean="0"/>
              <a:t>καλλωπισμοσ</a:t>
            </a:r>
            <a:r>
              <a:rPr lang="el-GR" sz="3600" dirty="0" smtClean="0"/>
              <a:t> στην </a:t>
            </a:r>
            <a:r>
              <a:rPr lang="el-GR" sz="3600" dirty="0" err="1" smtClean="0"/>
              <a:t>αρχαια</a:t>
            </a:r>
            <a:r>
              <a:rPr lang="el-GR" sz="3600" dirty="0" smtClean="0"/>
              <a:t> </a:t>
            </a:r>
            <a:r>
              <a:rPr lang="el-GR" sz="3600" dirty="0" err="1" smtClean="0"/>
              <a:t>ελλαδα</a:t>
            </a:r>
            <a:endParaRPr lang="el-GR" sz="36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smtClean="0"/>
              <a:t>Η </a:t>
            </a:r>
            <a:r>
              <a:rPr lang="el-GR" dirty="0" err="1" smtClean="0"/>
              <a:t>σημασια</a:t>
            </a:r>
            <a:r>
              <a:rPr lang="el-GR" dirty="0" smtClean="0"/>
              <a:t> </a:t>
            </a:r>
            <a:r>
              <a:rPr lang="el-GR" dirty="0" err="1" smtClean="0"/>
              <a:t>τησ</a:t>
            </a:r>
            <a:r>
              <a:rPr lang="el-GR" dirty="0" smtClean="0"/>
              <a:t> </a:t>
            </a:r>
            <a:r>
              <a:rPr lang="el-GR" dirty="0" err="1" smtClean="0"/>
              <a:t>ομορφιασ</a:t>
            </a:r>
            <a:r>
              <a:rPr lang="el-GR" dirty="0" smtClean="0"/>
              <a:t> στην </a:t>
            </a:r>
            <a:r>
              <a:rPr lang="el-GR" dirty="0" err="1" smtClean="0"/>
              <a:t>αρχαια</a:t>
            </a:r>
            <a:r>
              <a:rPr lang="el-GR" dirty="0" smtClean="0"/>
              <a:t> </a:t>
            </a:r>
            <a:r>
              <a:rPr lang="el-GR" dirty="0" err="1" smtClean="0"/>
              <a:t>ελλαδα</a:t>
            </a:r>
            <a:endParaRPr lang="el-GR" dirty="0"/>
          </a:p>
        </p:txBody>
      </p:sp>
      <p:sp>
        <p:nvSpPr>
          <p:cNvPr id="3" name="2 - Θέση περιεχομένου"/>
          <p:cNvSpPr>
            <a:spLocks noGrp="1"/>
          </p:cNvSpPr>
          <p:nvPr>
            <p:ph sz="quarter" idx="1"/>
          </p:nvPr>
        </p:nvSpPr>
        <p:spPr>
          <a:xfrm>
            <a:off x="539552" y="836712"/>
            <a:ext cx="7467600" cy="5256584"/>
          </a:xfrm>
        </p:spPr>
        <p:txBody>
          <a:bodyPr>
            <a:normAutofit/>
          </a:bodyPr>
          <a:lstStyle/>
          <a:p>
            <a:pPr algn="just">
              <a:buFont typeface="Wingdings" pitchFamily="2" charset="2"/>
              <a:buChar char="Ø"/>
            </a:pPr>
            <a:r>
              <a:rPr lang="el-GR" sz="2000" dirty="0" smtClean="0"/>
              <a:t>Οι αρχαίοι Έλληνες έδιναν ιδιαίτερη σημασία στην φροντίδα του σώματος τους και θεωρούσαν ότι η περιποίηση του σώματος ήταν δείγμα σεβασμού όχι μόνο προς τον εαυτό τους αλλά και προς τους θεούς. Οι υμνητές της ομορφιάς της εποχής θεοποίησαν το σωματικό κάλλος στο πρόσωπο της θεάς Αφροδίτης η οποία αποτελεί πρότυπο ομορφιάς μέχρι και σήμερα.</a:t>
            </a:r>
          </a:p>
          <a:p>
            <a:pPr algn="just">
              <a:buFont typeface="Wingdings" pitchFamily="2" charset="2"/>
              <a:buChar char="Ø"/>
            </a:pPr>
            <a:r>
              <a:rPr lang="el-GR" sz="2000" dirty="0" smtClean="0"/>
              <a:t>Τα διάφορα αρχαιολογικά ευρήματα αποδεικνύουν ότι οι γυναίκες είχαν στη διάθεσή τους μια πληθώρα εργαλείων και προϊόντων προκειμένου να φροντίζουν την ομορφιά τους όπως καθρέφτες, τσιμπιδάκια, χτένες, αρώματα, αλοιφές, προϊόντα μακιγιάζ κτλ.</a:t>
            </a:r>
          </a:p>
          <a:p>
            <a:pPr algn="just">
              <a:buFont typeface="Wingdings" pitchFamily="2" charset="2"/>
              <a:buChar char="Ø"/>
            </a:pPr>
            <a:r>
              <a:rPr lang="el-GR" sz="2000" dirty="0" smtClean="0"/>
              <a:t>Ο καλλωπισμός όμως δεν ήταν μόνο προνόμιο των γυναικών αλλά και των αντρών. Οι άντρες έπρεπε να είναι ωραίοι και καθαροί </a:t>
            </a:r>
            <a:r>
              <a:rPr lang="el-GR" sz="2000" dirty="0" err="1" smtClean="0"/>
              <a:t>γι΄αυτό</a:t>
            </a:r>
            <a:r>
              <a:rPr lang="el-GR" sz="2000" dirty="0" smtClean="0"/>
              <a:t>  η επίσκεψη στα λουτρά ήταν κομμάτι της καθημερινότητάς τους. Στα λουτρά οι άντρες απολάμβαναν μάλαξη με αιθέρια έλαια και ειδικές θεραπείες από τους θεραπευτές.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smtClean="0"/>
              <a:t>Η </a:t>
            </a:r>
            <a:r>
              <a:rPr lang="el-GR" dirty="0" err="1" smtClean="0"/>
              <a:t>εννοια</a:t>
            </a:r>
            <a:r>
              <a:rPr lang="el-GR" dirty="0" smtClean="0"/>
              <a:t> </a:t>
            </a:r>
            <a:r>
              <a:rPr lang="el-GR" dirty="0" err="1" smtClean="0"/>
              <a:t>τησ</a:t>
            </a:r>
            <a:r>
              <a:rPr lang="el-GR" dirty="0" smtClean="0"/>
              <a:t> </a:t>
            </a:r>
            <a:r>
              <a:rPr lang="el-GR" dirty="0" err="1" smtClean="0"/>
              <a:t>χρυσησ</a:t>
            </a:r>
            <a:r>
              <a:rPr lang="el-GR" dirty="0" smtClean="0"/>
              <a:t> </a:t>
            </a:r>
            <a:r>
              <a:rPr lang="el-GR" dirty="0" err="1" smtClean="0"/>
              <a:t>τομησ</a:t>
            </a:r>
            <a:endParaRPr lang="el-GR" dirty="0"/>
          </a:p>
        </p:txBody>
      </p:sp>
      <p:sp>
        <p:nvSpPr>
          <p:cNvPr id="3" name="2 - Θέση περιεχομένου"/>
          <p:cNvSpPr>
            <a:spLocks noGrp="1"/>
          </p:cNvSpPr>
          <p:nvPr>
            <p:ph sz="quarter" idx="1"/>
          </p:nvPr>
        </p:nvSpPr>
        <p:spPr>
          <a:xfrm>
            <a:off x="611560" y="836712"/>
            <a:ext cx="7467600" cy="5256584"/>
          </a:xfrm>
        </p:spPr>
        <p:txBody>
          <a:bodyPr>
            <a:normAutofit/>
          </a:bodyPr>
          <a:lstStyle/>
          <a:p>
            <a:pPr algn="just">
              <a:buClr>
                <a:srgbClr val="FE8637"/>
              </a:buClr>
              <a:buFont typeface="Wingdings" pitchFamily="2" charset="2"/>
              <a:buChar char="Ø"/>
            </a:pPr>
            <a:r>
              <a:rPr lang="el-GR" sz="2000" dirty="0" smtClean="0">
                <a:solidFill>
                  <a:prstClr val="black"/>
                </a:solidFill>
              </a:rPr>
              <a:t>Οι αρχαίοι Έλληνες με πρωτοπόρο τον Πυθαγόρα και στη συνέχεια τον Ευκλείδη εισήγαγαν και μελέτησαν την έννοια της </a:t>
            </a:r>
            <a:r>
              <a:rPr lang="el-GR" sz="2000" i="1" dirty="0" smtClean="0">
                <a:solidFill>
                  <a:prstClr val="black"/>
                </a:solidFill>
              </a:rPr>
              <a:t>χρυσής τομής ή χρυσής αναλογίας. </a:t>
            </a:r>
            <a:r>
              <a:rPr lang="el-GR" sz="2000" dirty="0" smtClean="0">
                <a:solidFill>
                  <a:prstClr val="black"/>
                </a:solidFill>
              </a:rPr>
              <a:t>Η χρυσή τομή εκφράζεται με τον αριθμό </a:t>
            </a:r>
            <a:r>
              <a:rPr lang="el-GR" sz="2000" b="1" dirty="0" smtClean="0">
                <a:solidFill>
                  <a:prstClr val="black"/>
                </a:solidFill>
              </a:rPr>
              <a:t>Φ=1,618</a:t>
            </a:r>
            <a:r>
              <a:rPr lang="el-GR" sz="2000" dirty="0" smtClean="0">
                <a:solidFill>
                  <a:prstClr val="black"/>
                </a:solidFill>
              </a:rPr>
              <a:t> και είναι η διαίρεση ενός ευθύγραμμου τμήματος με τέτοιο τρόπο ώστε το σύνολο προς το μεγαλύτερο τμήμα να ισούται με το μεγαλύτερο τμήμα προς το μικρότερο. Δηλαδή</a:t>
            </a:r>
            <a:r>
              <a:rPr lang="en-US" sz="2000" dirty="0" smtClean="0">
                <a:solidFill>
                  <a:prstClr val="black"/>
                </a:solidFill>
              </a:rPr>
              <a:t>:</a:t>
            </a:r>
            <a:endParaRPr lang="el-GR" sz="2000" dirty="0" smtClean="0">
              <a:solidFill>
                <a:prstClr val="black"/>
              </a:solidFill>
            </a:endParaRPr>
          </a:p>
          <a:p>
            <a:pPr algn="just">
              <a:buClr>
                <a:srgbClr val="FE8637"/>
              </a:buClr>
              <a:buFont typeface="Wingdings" pitchFamily="2" charset="2"/>
              <a:buChar char="Ø"/>
            </a:pPr>
            <a:endParaRPr lang="en-US" sz="2000" dirty="0" smtClean="0">
              <a:solidFill>
                <a:prstClr val="black"/>
              </a:solidFill>
            </a:endParaRPr>
          </a:p>
          <a:p>
            <a:pPr algn="just">
              <a:buClr>
                <a:srgbClr val="FE8637"/>
              </a:buClr>
              <a:buFont typeface="Wingdings" pitchFamily="2" charset="2"/>
              <a:buChar char="Ø"/>
            </a:pPr>
            <a:endParaRPr lang="el-GR" sz="2000" dirty="0" smtClean="0">
              <a:solidFill>
                <a:prstClr val="black"/>
              </a:solidFill>
            </a:endParaRPr>
          </a:p>
          <a:p>
            <a:pPr algn="just">
              <a:buClr>
                <a:srgbClr val="FE8637"/>
              </a:buClr>
              <a:buFont typeface="Wingdings" pitchFamily="2" charset="2"/>
              <a:buChar char="Ø"/>
            </a:pPr>
            <a:endParaRPr lang="el-GR" sz="2000" dirty="0" smtClean="0">
              <a:solidFill>
                <a:prstClr val="black"/>
              </a:solidFill>
            </a:endParaRPr>
          </a:p>
          <a:p>
            <a:pPr algn="just">
              <a:buClr>
                <a:srgbClr val="FE8637"/>
              </a:buClr>
              <a:buFont typeface="Wingdings" pitchFamily="2" charset="2"/>
              <a:buChar char="Ø"/>
            </a:pPr>
            <a:endParaRPr lang="el-GR" sz="2000" dirty="0" smtClean="0">
              <a:solidFill>
                <a:prstClr val="black"/>
              </a:solidFill>
            </a:endParaRPr>
          </a:p>
          <a:p>
            <a:pPr algn="just">
              <a:buClr>
                <a:srgbClr val="FE8637"/>
              </a:buClr>
              <a:buFont typeface="Wingdings" pitchFamily="2" charset="2"/>
              <a:buChar char="Ø"/>
            </a:pPr>
            <a:endParaRPr lang="el-GR" sz="2000" dirty="0" smtClean="0">
              <a:solidFill>
                <a:prstClr val="black"/>
              </a:solidFill>
            </a:endParaRPr>
          </a:p>
          <a:p>
            <a:pPr algn="just">
              <a:buClr>
                <a:srgbClr val="FE8637"/>
              </a:buClr>
              <a:buFont typeface="Wingdings" pitchFamily="2" charset="2"/>
              <a:buChar char="Ø"/>
            </a:pPr>
            <a:r>
              <a:rPr lang="el-GR" sz="2000" dirty="0" smtClean="0">
                <a:solidFill>
                  <a:prstClr val="black"/>
                </a:solidFill>
              </a:rPr>
              <a:t>Η χρυσή τομή βρήκε εφαρμογή στην κατασκευή των αγαλμάτων και του Παρθενώνα και την χρησιμοποίησαν πολλοί καλλιτέχνες στα έργα τους όπως ο </a:t>
            </a:r>
            <a:r>
              <a:rPr lang="en-US" sz="2000" dirty="0" smtClean="0">
                <a:solidFill>
                  <a:prstClr val="black"/>
                </a:solidFill>
              </a:rPr>
              <a:t>Leonardo </a:t>
            </a:r>
            <a:r>
              <a:rPr lang="en-US" sz="2000" dirty="0" err="1" smtClean="0">
                <a:solidFill>
                  <a:prstClr val="black"/>
                </a:solidFill>
              </a:rPr>
              <a:t>Da</a:t>
            </a:r>
            <a:r>
              <a:rPr lang="en-US" sz="2000" dirty="0" smtClean="0">
                <a:solidFill>
                  <a:prstClr val="black"/>
                </a:solidFill>
              </a:rPr>
              <a:t> Vinci, </a:t>
            </a:r>
            <a:r>
              <a:rPr lang="el-GR" sz="2000" dirty="0" smtClean="0">
                <a:solidFill>
                  <a:prstClr val="black"/>
                </a:solidFill>
              </a:rPr>
              <a:t>ο </a:t>
            </a:r>
            <a:r>
              <a:rPr lang="en-US" sz="2000" dirty="0" smtClean="0">
                <a:solidFill>
                  <a:prstClr val="black"/>
                </a:solidFill>
              </a:rPr>
              <a:t>Michelangelo, </a:t>
            </a:r>
            <a:r>
              <a:rPr lang="el-GR" sz="2000" dirty="0" smtClean="0">
                <a:solidFill>
                  <a:prstClr val="black"/>
                </a:solidFill>
              </a:rPr>
              <a:t>ο </a:t>
            </a:r>
            <a:r>
              <a:rPr lang="en-US" sz="2000" dirty="0" smtClean="0">
                <a:solidFill>
                  <a:prstClr val="black"/>
                </a:solidFill>
              </a:rPr>
              <a:t>Salvador Dali </a:t>
            </a:r>
            <a:r>
              <a:rPr lang="el-GR" sz="2000" dirty="0" smtClean="0">
                <a:solidFill>
                  <a:prstClr val="black"/>
                </a:solidFill>
              </a:rPr>
              <a:t>κ.α.</a:t>
            </a:r>
          </a:p>
          <a:p>
            <a:pPr>
              <a:buNone/>
            </a:pPr>
            <a:endParaRPr lang="el-GR" dirty="0"/>
          </a:p>
        </p:txBody>
      </p:sp>
      <p:pic>
        <p:nvPicPr>
          <p:cNvPr id="5" name="4 - Εικόνα" descr="φ.jpg"/>
          <p:cNvPicPr>
            <a:picLocks noChangeAspect="1"/>
          </p:cNvPicPr>
          <p:nvPr/>
        </p:nvPicPr>
        <p:blipFill>
          <a:blip r:embed="rId3" cstate="print"/>
          <a:stretch>
            <a:fillRect/>
          </a:stretch>
        </p:blipFill>
        <p:spPr>
          <a:xfrm>
            <a:off x="2699792" y="2996952"/>
            <a:ext cx="3203460" cy="158417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188640"/>
            <a:ext cx="7467600" cy="580926"/>
          </a:xfrm>
        </p:spPr>
        <p:txBody>
          <a:bodyPr/>
          <a:lstStyle/>
          <a:p>
            <a:pPr algn="ctr"/>
            <a:r>
              <a:rPr lang="el-GR" dirty="0" smtClean="0"/>
              <a:t>Η </a:t>
            </a:r>
            <a:r>
              <a:rPr lang="el-GR" dirty="0" err="1" smtClean="0"/>
              <a:t>χρυση</a:t>
            </a:r>
            <a:r>
              <a:rPr lang="el-GR" dirty="0" smtClean="0"/>
              <a:t> </a:t>
            </a:r>
            <a:r>
              <a:rPr lang="el-GR" dirty="0" err="1" smtClean="0"/>
              <a:t>τομη</a:t>
            </a:r>
            <a:r>
              <a:rPr lang="el-GR" dirty="0" smtClean="0"/>
              <a:t> στο </a:t>
            </a:r>
            <a:r>
              <a:rPr lang="el-GR" dirty="0" err="1" smtClean="0"/>
              <a:t>ανθρωπινο</a:t>
            </a:r>
            <a:r>
              <a:rPr lang="el-GR" dirty="0" smtClean="0"/>
              <a:t> </a:t>
            </a:r>
            <a:r>
              <a:rPr lang="el-GR" dirty="0" err="1" smtClean="0"/>
              <a:t>σωμα</a:t>
            </a:r>
            <a:endParaRPr lang="el-GR" dirty="0"/>
          </a:p>
        </p:txBody>
      </p:sp>
      <p:sp>
        <p:nvSpPr>
          <p:cNvPr id="3" name="2 - Θέση περιεχομένου"/>
          <p:cNvSpPr>
            <a:spLocks noGrp="1"/>
          </p:cNvSpPr>
          <p:nvPr>
            <p:ph sz="quarter" idx="1"/>
          </p:nvPr>
        </p:nvSpPr>
        <p:spPr>
          <a:xfrm>
            <a:off x="539552" y="1052736"/>
            <a:ext cx="4464496" cy="3744416"/>
          </a:xfrm>
        </p:spPr>
        <p:txBody>
          <a:bodyPr/>
          <a:lstStyle/>
          <a:p>
            <a:pPr algn="just">
              <a:buFont typeface="Wingdings" pitchFamily="2" charset="2"/>
              <a:buChar char="Ø"/>
            </a:pPr>
            <a:r>
              <a:rPr lang="el-GR" sz="1600" dirty="0" smtClean="0"/>
              <a:t>Η χρυσή τομή βρίσκει εφαρμογή στις αναλογίες του σώματος</a:t>
            </a:r>
          </a:p>
          <a:p>
            <a:pPr lvl="1" algn="just">
              <a:buFont typeface="Wingdings" pitchFamily="2" charset="2"/>
              <a:buChar char="Ø"/>
            </a:pPr>
            <a:r>
              <a:rPr lang="el-GR" sz="1600" dirty="0" smtClean="0"/>
              <a:t>Κεφάλι-έδαφος/ομφαλός-έδαφος = 1,618</a:t>
            </a:r>
          </a:p>
          <a:p>
            <a:pPr lvl="1" algn="just">
              <a:buFont typeface="Wingdings" pitchFamily="2" charset="2"/>
              <a:buChar char="Ø"/>
            </a:pPr>
            <a:r>
              <a:rPr lang="el-GR" sz="1600" dirty="0" smtClean="0"/>
              <a:t>Ομφαλός-έδαφος/ομφαλός-κεφάλι = 1,618</a:t>
            </a:r>
          </a:p>
          <a:p>
            <a:pPr lvl="1" algn="just">
              <a:buFont typeface="Wingdings" pitchFamily="2" charset="2"/>
              <a:buChar char="Ø"/>
            </a:pPr>
            <a:r>
              <a:rPr lang="el-GR" sz="1600" dirty="0" smtClean="0"/>
              <a:t>Ομφαλός-γόνατο/γόνατο-έδαφος = 1,618</a:t>
            </a:r>
          </a:p>
          <a:p>
            <a:pPr lvl="1" algn="just">
              <a:buFont typeface="Wingdings" pitchFamily="2" charset="2"/>
              <a:buChar char="Ø"/>
            </a:pPr>
            <a:r>
              <a:rPr lang="el-GR" sz="1600" dirty="0" smtClean="0"/>
              <a:t>Ομφαλός-γόνατο/ομφαλός-ώμοι = 1,618</a:t>
            </a:r>
          </a:p>
          <a:p>
            <a:pPr lvl="1" algn="just">
              <a:buFont typeface="Wingdings" pitchFamily="2" charset="2"/>
              <a:buChar char="Ø"/>
            </a:pPr>
            <a:r>
              <a:rPr lang="el-GR" sz="1600" dirty="0" smtClean="0"/>
              <a:t>Ομφαλός-ώμοι/κεφάλι-ώμοι = 1,618</a:t>
            </a:r>
          </a:p>
          <a:p>
            <a:pPr lvl="1" algn="just">
              <a:buFont typeface="Wingdings" pitchFamily="2" charset="2"/>
              <a:buChar char="Ø"/>
            </a:pPr>
            <a:r>
              <a:rPr lang="el-GR" sz="1600" dirty="0" smtClean="0"/>
              <a:t>Αγκώνας-καρπός/καρπός-δάχτυλα = 1,618</a:t>
            </a:r>
          </a:p>
          <a:p>
            <a:pPr lvl="1">
              <a:buFont typeface="Wingdings" pitchFamily="2" charset="2"/>
              <a:buChar char="Ø"/>
            </a:pPr>
            <a:endParaRPr lang="el-GR" dirty="0"/>
          </a:p>
        </p:txBody>
      </p:sp>
      <p:pic>
        <p:nvPicPr>
          <p:cNvPr id="5" name="4 - Εικόνα" descr="Zeising_Golden_Ratio - Copy.jpg"/>
          <p:cNvPicPr>
            <a:picLocks noChangeAspect="1"/>
          </p:cNvPicPr>
          <p:nvPr/>
        </p:nvPicPr>
        <p:blipFill>
          <a:blip r:embed="rId3" cstate="print"/>
          <a:stretch>
            <a:fillRect/>
          </a:stretch>
        </p:blipFill>
        <p:spPr>
          <a:xfrm>
            <a:off x="5148064" y="980728"/>
            <a:ext cx="3549755" cy="3600400"/>
          </a:xfrm>
          <a:prstGeom prst="rect">
            <a:avLst/>
          </a:prstGeom>
        </p:spPr>
      </p:pic>
      <p:pic>
        <p:nvPicPr>
          <p:cNvPr id="6" name="5 - Εικόνα" descr="κατάλογος.jpg"/>
          <p:cNvPicPr>
            <a:picLocks noChangeAspect="1"/>
          </p:cNvPicPr>
          <p:nvPr/>
        </p:nvPicPr>
        <p:blipFill>
          <a:blip r:embed="rId4" cstate="print"/>
          <a:stretch>
            <a:fillRect/>
          </a:stretch>
        </p:blipFill>
        <p:spPr>
          <a:xfrm>
            <a:off x="5364088" y="5373216"/>
            <a:ext cx="3312368" cy="10297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467600" cy="652934"/>
          </a:xfrm>
        </p:spPr>
        <p:txBody>
          <a:bodyPr/>
          <a:lstStyle/>
          <a:p>
            <a:pPr algn="ctr"/>
            <a:r>
              <a:rPr lang="el-GR" dirty="0" smtClean="0"/>
              <a:t>Η </a:t>
            </a:r>
            <a:r>
              <a:rPr lang="el-GR" dirty="0" err="1" smtClean="0"/>
              <a:t>χρυση</a:t>
            </a:r>
            <a:r>
              <a:rPr lang="el-GR" dirty="0" smtClean="0"/>
              <a:t> </a:t>
            </a:r>
            <a:r>
              <a:rPr lang="el-GR" dirty="0" err="1" smtClean="0"/>
              <a:t>τομη</a:t>
            </a:r>
            <a:r>
              <a:rPr lang="el-GR" dirty="0" smtClean="0"/>
              <a:t> στο </a:t>
            </a:r>
            <a:r>
              <a:rPr lang="el-GR" dirty="0" err="1" smtClean="0"/>
              <a:t>ανθρωπινο</a:t>
            </a:r>
            <a:r>
              <a:rPr lang="el-GR" dirty="0" smtClean="0"/>
              <a:t> </a:t>
            </a:r>
            <a:r>
              <a:rPr lang="el-GR" dirty="0" err="1" smtClean="0"/>
              <a:t>προσωπο</a:t>
            </a:r>
            <a:endParaRPr lang="el-GR" dirty="0"/>
          </a:p>
        </p:txBody>
      </p:sp>
      <p:sp>
        <p:nvSpPr>
          <p:cNvPr id="3" name="2 - Θέση περιεχομένου"/>
          <p:cNvSpPr>
            <a:spLocks noGrp="1"/>
          </p:cNvSpPr>
          <p:nvPr>
            <p:ph sz="quarter" idx="1"/>
          </p:nvPr>
        </p:nvSpPr>
        <p:spPr>
          <a:xfrm>
            <a:off x="611560" y="908720"/>
            <a:ext cx="7467600" cy="3816424"/>
          </a:xfrm>
        </p:spPr>
        <p:txBody>
          <a:bodyPr>
            <a:normAutofit/>
          </a:bodyPr>
          <a:lstStyle/>
          <a:p>
            <a:pPr marL="0" indent="0">
              <a:buNone/>
            </a:pPr>
            <a:r>
              <a:rPr lang="el-GR" sz="2000" dirty="0" smtClean="0"/>
              <a:t>Οι ιδανικές αναλογίες εφαρμόζονται φυσικά και στο ανθρώπινο πρόσωπο</a:t>
            </a:r>
            <a:r>
              <a:rPr lang="en-US" sz="2000" dirty="0" smtClean="0"/>
              <a:t>:</a:t>
            </a:r>
          </a:p>
          <a:p>
            <a:pPr>
              <a:buFont typeface="Wingdings" pitchFamily="2" charset="2"/>
              <a:buChar char="Ø"/>
            </a:pPr>
            <a:r>
              <a:rPr lang="el-GR" sz="2000" dirty="0" smtClean="0"/>
              <a:t>Μήκος/πλάτος προσώπου</a:t>
            </a:r>
          </a:p>
          <a:p>
            <a:pPr>
              <a:buFont typeface="Wingdings" pitchFamily="2" charset="2"/>
              <a:buChar char="Ø"/>
            </a:pPr>
            <a:r>
              <a:rPr lang="el-GR" sz="2000" dirty="0" smtClean="0"/>
              <a:t>Μήκος χειλιών/απόσταση μεταξύ φρυδιών</a:t>
            </a:r>
          </a:p>
          <a:p>
            <a:pPr>
              <a:buFont typeface="Wingdings" pitchFamily="2" charset="2"/>
              <a:buChar char="Ø"/>
            </a:pPr>
            <a:r>
              <a:rPr lang="el-GR" sz="2000" dirty="0" smtClean="0"/>
              <a:t>Μήκος προσώπου/απόσταση από  πηγούνι μέχρι φρύδια</a:t>
            </a:r>
          </a:p>
          <a:p>
            <a:pPr>
              <a:buFont typeface="Wingdings" pitchFamily="2" charset="2"/>
              <a:buChar char="Ø"/>
            </a:pPr>
            <a:r>
              <a:rPr lang="el-GR" sz="2000" dirty="0" smtClean="0"/>
              <a:t>Μήκος χειλιών/πλάτος μύτης</a:t>
            </a:r>
          </a:p>
          <a:p>
            <a:pPr>
              <a:buFont typeface="Wingdings" pitchFamily="2" charset="2"/>
              <a:buChar char="Ø"/>
            </a:pPr>
            <a:r>
              <a:rPr lang="el-GR" sz="2000" dirty="0" smtClean="0"/>
              <a:t>Απόσταση των κορών των ματιών/απόσταση μεταξύ φρυδιών.</a:t>
            </a:r>
          </a:p>
          <a:p>
            <a:pPr marL="0" indent="0" algn="just">
              <a:buNone/>
            </a:pPr>
            <a:r>
              <a:rPr lang="el-GR" sz="2000" dirty="0" smtClean="0"/>
              <a:t>Όποιος είχε τέτοιες αναλογίες θεωρούνταν ότι ήταν πολύ όμορφος και αυτές τις αναλογίες λαμβάνουν υπ’ όψιν οι πλαστικοί χειρούργοι όταν κάνουν διορθωτικές επεμβάσεις. </a:t>
            </a:r>
            <a:endParaRPr lang="el-GR" sz="2000" dirty="0"/>
          </a:p>
        </p:txBody>
      </p:sp>
      <p:sp>
        <p:nvSpPr>
          <p:cNvPr id="5" name="4 - TextBox"/>
          <p:cNvSpPr txBox="1"/>
          <p:nvPr/>
        </p:nvSpPr>
        <p:spPr>
          <a:xfrm>
            <a:off x="1043608" y="4725144"/>
            <a:ext cx="6696744" cy="1200329"/>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dirty="0" smtClean="0"/>
              <a:t>Φυσικά στην πράξη αυτά δεν ισχύουν απόλυτα αφού ένα χαρακτηριστικό που αποκλίνει από αυτούς τους κανόνες μπορεί να θεωρείται ωραίο. Πχ μια στραβή μύτη μπορεί να προσθέτει αρρενωπότητα!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859216" cy="580926"/>
          </a:xfrm>
        </p:spPr>
        <p:txBody>
          <a:bodyPr/>
          <a:lstStyle/>
          <a:p>
            <a:r>
              <a:rPr lang="el-GR" dirty="0" err="1" smtClean="0"/>
              <a:t>Επαγγελματα</a:t>
            </a:r>
            <a:r>
              <a:rPr lang="el-GR" dirty="0" smtClean="0"/>
              <a:t> </a:t>
            </a:r>
            <a:r>
              <a:rPr lang="el-GR" dirty="0" err="1" smtClean="0"/>
              <a:t>ομορφιασ</a:t>
            </a:r>
            <a:r>
              <a:rPr lang="el-GR" dirty="0" smtClean="0"/>
              <a:t> &amp; </a:t>
            </a:r>
            <a:r>
              <a:rPr lang="el-GR" dirty="0" err="1" smtClean="0"/>
              <a:t>ευεξιασ</a:t>
            </a:r>
            <a:r>
              <a:rPr lang="el-GR" dirty="0" smtClean="0"/>
              <a:t> στην </a:t>
            </a:r>
            <a:r>
              <a:rPr lang="el-GR" dirty="0" err="1" smtClean="0"/>
              <a:t>αρχαια</a:t>
            </a:r>
            <a:r>
              <a:rPr lang="el-GR" dirty="0" smtClean="0"/>
              <a:t> </a:t>
            </a:r>
            <a:r>
              <a:rPr lang="el-GR" dirty="0" err="1" smtClean="0"/>
              <a:t>ελλαδα</a:t>
            </a:r>
            <a:endParaRPr lang="el-GR" dirty="0"/>
          </a:p>
        </p:txBody>
      </p:sp>
      <p:sp>
        <p:nvSpPr>
          <p:cNvPr id="3" name="2 - Θέση περιεχομένου"/>
          <p:cNvSpPr>
            <a:spLocks noGrp="1"/>
          </p:cNvSpPr>
          <p:nvPr>
            <p:ph sz="quarter" idx="1"/>
          </p:nvPr>
        </p:nvSpPr>
        <p:spPr>
          <a:xfrm>
            <a:off x="467544" y="764704"/>
            <a:ext cx="7848872" cy="5904656"/>
          </a:xfrm>
        </p:spPr>
        <p:txBody>
          <a:bodyPr>
            <a:noAutofit/>
          </a:bodyPr>
          <a:lstStyle/>
          <a:p>
            <a:pPr algn="just">
              <a:buFont typeface="Wingdings" pitchFamily="2" charset="2"/>
              <a:buChar char="Ø"/>
            </a:pPr>
            <a:r>
              <a:rPr lang="el-GR" sz="1700" b="1" dirty="0" smtClean="0"/>
              <a:t>Αρωματοποιοί</a:t>
            </a:r>
            <a:r>
              <a:rPr lang="en-US" sz="1700" dirty="0" smtClean="0"/>
              <a:t>: </a:t>
            </a:r>
            <a:r>
              <a:rPr lang="el-GR" sz="1700" dirty="0" smtClean="0"/>
              <a:t>ασχολούνταν με την παρασκευή αρωμάτων από διάφορα βότανα και φυτά.</a:t>
            </a:r>
          </a:p>
          <a:p>
            <a:pPr algn="just">
              <a:buFont typeface="Wingdings" pitchFamily="2" charset="2"/>
              <a:buChar char="Ø"/>
            </a:pPr>
            <a:r>
              <a:rPr lang="el-GR" sz="1700" b="1" dirty="0" err="1" smtClean="0"/>
              <a:t>Αλοιφοποιοί</a:t>
            </a:r>
            <a:r>
              <a:rPr lang="en-US" sz="1700" dirty="0" smtClean="0"/>
              <a:t>: </a:t>
            </a:r>
            <a:r>
              <a:rPr lang="el-GR" sz="1700" dirty="0" smtClean="0"/>
              <a:t>ήταν μια ειδική κατηγορία αρωματοποιών που εκτός από αρώματα παρασκεύαζαν αλοιφές και ψιμύθια.</a:t>
            </a:r>
          </a:p>
          <a:p>
            <a:pPr algn="just">
              <a:buFont typeface="Wingdings" pitchFamily="2" charset="2"/>
              <a:buChar char="Ø"/>
            </a:pPr>
            <a:r>
              <a:rPr lang="el-GR" sz="1700" b="1" dirty="0" err="1" smtClean="0"/>
              <a:t>Αλείπτες</a:t>
            </a:r>
            <a:r>
              <a:rPr lang="en-US" sz="1700" dirty="0" smtClean="0"/>
              <a:t>: </a:t>
            </a:r>
            <a:r>
              <a:rPr lang="el-GR" sz="1700" dirty="0" err="1" smtClean="0"/>
              <a:t>άλοιφαν</a:t>
            </a:r>
            <a:r>
              <a:rPr lang="el-GR" sz="1700" dirty="0" smtClean="0"/>
              <a:t> το σώμα των νέων και των ανδρών με λάδι πριν την άθληση. Γνώριζαν καλά την ανατομία και την υγιεινή του σώματος και μαζί με τον γυμναστή περνούσαν αρκετές ώρες κοντά στους αθλητές κάνοντας μάλαξη με χλιαρό ελαιόλαδο.</a:t>
            </a:r>
          </a:p>
          <a:p>
            <a:pPr algn="just">
              <a:buFont typeface="Wingdings" pitchFamily="2" charset="2"/>
              <a:buChar char="Ø"/>
            </a:pPr>
            <a:r>
              <a:rPr lang="el-GR" sz="1700" b="1" dirty="0" err="1" smtClean="0"/>
              <a:t>Ιατροαλείπτες</a:t>
            </a:r>
            <a:r>
              <a:rPr lang="el-GR" sz="1700" b="1" dirty="0" smtClean="0"/>
              <a:t> –</a:t>
            </a:r>
            <a:r>
              <a:rPr lang="el-GR" sz="1700" b="1" dirty="0" err="1" smtClean="0"/>
              <a:t>μαλάκτες</a:t>
            </a:r>
            <a:r>
              <a:rPr lang="en-US" sz="1700" dirty="0" smtClean="0"/>
              <a:t>: </a:t>
            </a:r>
            <a:r>
              <a:rPr lang="el-GR" sz="1700" dirty="0" smtClean="0"/>
              <a:t>ήταν οι βοηθοί του Ιπποκράτη και είχαν καλύτερες γνώσεις ανατομίας και μυολογίας. Με την πάροδο του χρόνου παρατηρήθηκε ότι η μάλαξη είχε ευεργετικά αποτελέσματα στην αποθεραπεία των αθλητών και στην αποκατάσταση κακώσεων. Έτσι το ανθρώπινο σώμα μελετήθηκε καλύτερα και η μάλαξη εξελίχθηκε.</a:t>
            </a:r>
          </a:p>
          <a:p>
            <a:pPr algn="just">
              <a:buFont typeface="Wingdings" pitchFamily="2" charset="2"/>
              <a:buChar char="Ø"/>
            </a:pPr>
            <a:r>
              <a:rPr lang="el-GR" sz="1700" b="1" dirty="0" err="1" smtClean="0"/>
              <a:t>Βαλανείς</a:t>
            </a:r>
            <a:r>
              <a:rPr lang="el-GR" sz="1700" b="1" dirty="0" smtClean="0"/>
              <a:t> ή </a:t>
            </a:r>
            <a:r>
              <a:rPr lang="el-GR" sz="1700" b="1" dirty="0" err="1" smtClean="0"/>
              <a:t>παραχύτες</a:t>
            </a:r>
            <a:r>
              <a:rPr lang="en-US" sz="1700" dirty="0" smtClean="0"/>
              <a:t>: </a:t>
            </a:r>
            <a:r>
              <a:rPr lang="el-GR" sz="1700" dirty="0" smtClean="0"/>
              <a:t>περιέχυναν με κρύο νερό τους αθλητές μετά την εκγύμναση για να ξεπλυθούν και να καθαρίσει η επιδερμίδα. </a:t>
            </a:r>
          </a:p>
          <a:p>
            <a:pPr algn="just">
              <a:buFont typeface="Wingdings" pitchFamily="2" charset="2"/>
              <a:buChar char="Ø"/>
            </a:pPr>
            <a:r>
              <a:rPr lang="el-GR" sz="1700" b="1" dirty="0" err="1" smtClean="0"/>
              <a:t>Δρωπακιστές</a:t>
            </a:r>
            <a:r>
              <a:rPr lang="en-US" sz="1700" dirty="0" smtClean="0"/>
              <a:t>: </a:t>
            </a:r>
            <a:r>
              <a:rPr lang="el-GR" sz="1700" dirty="0" smtClean="0"/>
              <a:t>έκαναν αποτρίχωση και περιποιούνταν τα νύχια. Οι αρχαίοι Έλληνες αφαιρούσαν τις περιττές τρίχες από το σώμα τους με εργαλεία και καλλυντικά σκευάσματα.</a:t>
            </a:r>
          </a:p>
          <a:p>
            <a:pPr algn="just">
              <a:buFont typeface="Wingdings" pitchFamily="2" charset="2"/>
              <a:buChar char="Ø"/>
            </a:pPr>
            <a:r>
              <a:rPr lang="el-GR" sz="1700" b="1" dirty="0" smtClean="0"/>
              <a:t>Κουρείς</a:t>
            </a:r>
            <a:r>
              <a:rPr lang="en-US" sz="1700" dirty="0" smtClean="0"/>
              <a:t>: </a:t>
            </a:r>
            <a:r>
              <a:rPr lang="el-GR" sz="1700" dirty="0" smtClean="0"/>
              <a:t>φρόντιζαν τα μαλλιά, τα γένια και τα μουστάκια. Επίσης εφάρμοζαν βαφή μαλλιών σε γυναίκες &amp; άντρες. Το συνηθέστερο χρώμα βαφής ήταν το ξανθό.</a:t>
            </a:r>
          </a:p>
          <a:p>
            <a:pPr algn="just">
              <a:buFont typeface="Wingdings" pitchFamily="2" charset="2"/>
              <a:buChar char="Ø"/>
            </a:pPr>
            <a:endParaRPr lang="el-G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188640"/>
            <a:ext cx="7467600" cy="1080120"/>
          </a:xfrm>
        </p:spPr>
        <p:txBody>
          <a:bodyPr>
            <a:normAutofit/>
          </a:bodyPr>
          <a:lstStyle/>
          <a:p>
            <a:pPr algn="ctr"/>
            <a:r>
              <a:rPr lang="el-GR" dirty="0" err="1" smtClean="0"/>
              <a:t>Υλικα</a:t>
            </a:r>
            <a:r>
              <a:rPr lang="el-GR" dirty="0" smtClean="0"/>
              <a:t> – </a:t>
            </a:r>
            <a:r>
              <a:rPr lang="el-GR" dirty="0" err="1" smtClean="0"/>
              <a:t>εργαλεια</a:t>
            </a:r>
            <a:r>
              <a:rPr lang="el-GR" dirty="0" smtClean="0"/>
              <a:t> – </a:t>
            </a:r>
            <a:r>
              <a:rPr lang="el-GR" dirty="0" err="1" smtClean="0"/>
              <a:t>εξοπλισμοσ</a:t>
            </a:r>
            <a:r>
              <a:rPr lang="el-GR" dirty="0" smtClean="0"/>
              <a:t> – </a:t>
            </a:r>
            <a:r>
              <a:rPr lang="el-GR" dirty="0" err="1" smtClean="0"/>
              <a:t>ρουχισμοσ</a:t>
            </a:r>
            <a:r>
              <a:rPr lang="el-GR" dirty="0" smtClean="0"/>
              <a:t> – </a:t>
            </a:r>
            <a:r>
              <a:rPr lang="en-US" dirty="0" smtClean="0"/>
              <a:t> </a:t>
            </a:r>
            <a:r>
              <a:rPr lang="el-GR" dirty="0" err="1" smtClean="0"/>
              <a:t>χαρακτηριστικα</a:t>
            </a:r>
            <a:r>
              <a:rPr lang="el-GR" dirty="0" smtClean="0"/>
              <a:t> </a:t>
            </a:r>
            <a:r>
              <a:rPr lang="el-GR" dirty="0" err="1" smtClean="0"/>
              <a:t>νεοελληνικου</a:t>
            </a:r>
            <a:r>
              <a:rPr lang="el-GR" dirty="0" smtClean="0"/>
              <a:t> </a:t>
            </a:r>
            <a:r>
              <a:rPr lang="en-US" dirty="0" smtClean="0"/>
              <a:t>spa</a:t>
            </a:r>
            <a:endParaRPr lang="el-GR" dirty="0"/>
          </a:p>
        </p:txBody>
      </p:sp>
      <p:sp>
        <p:nvSpPr>
          <p:cNvPr id="3" name="2 - Θέση περιεχομένου"/>
          <p:cNvSpPr>
            <a:spLocks noGrp="1"/>
          </p:cNvSpPr>
          <p:nvPr>
            <p:ph sz="quarter" idx="1"/>
          </p:nvPr>
        </p:nvSpPr>
        <p:spPr>
          <a:xfrm>
            <a:off x="539552" y="1412776"/>
            <a:ext cx="7467600" cy="3361584"/>
          </a:xfrm>
        </p:spPr>
        <p:txBody>
          <a:bodyPr>
            <a:normAutofit/>
          </a:bodyPr>
          <a:lstStyle/>
          <a:p>
            <a:pPr>
              <a:buNone/>
            </a:pPr>
            <a:r>
              <a:rPr lang="el-GR" sz="2000" i="1" dirty="0" smtClean="0"/>
              <a:t>Βλέπε σχολικό βιβλίο σελ 32-42.</a:t>
            </a:r>
            <a:endParaRPr lang="el-GR" sz="2000"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472</TotalTime>
  <Words>608</Words>
  <Application>Microsoft Office PowerPoint</Application>
  <PresentationFormat>Προβολή στην οθόνη (4:3)</PresentationFormat>
  <Paragraphs>42</Paragraphs>
  <Slides>7</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Προεξοχή</vt:lpstr>
      <vt:lpstr>Ο καλλωπισμοσ στην αρχαια ελλαδα</vt:lpstr>
      <vt:lpstr>Η σημασια τησ ομορφιασ στην αρχαια ελλαδα</vt:lpstr>
      <vt:lpstr>Η εννοια τησ χρυσησ τομησ</vt:lpstr>
      <vt:lpstr>Η χρυση τομη στο ανθρωπινο σωμα</vt:lpstr>
      <vt:lpstr>Η χρυση τομη στο ανθρωπινο προσωπο</vt:lpstr>
      <vt:lpstr>Επαγγελματα ομορφιασ &amp; ευεξιασ στην αρχαια ελλαδα</vt:lpstr>
      <vt:lpstr>Υλικα – εργαλεια – εξοπλισμοσ – ρουχισμοσ –  χαρακτηριστικα νεοελληνικου spa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καλλωπισμοσ στην αρχαια ελλαδα</dc:title>
  <dc:creator>Vaggelis</dc:creator>
  <cp:lastModifiedBy>Vaggelis</cp:lastModifiedBy>
  <cp:revision>49</cp:revision>
  <dcterms:created xsi:type="dcterms:W3CDTF">2018-10-07T14:56:59Z</dcterms:created>
  <dcterms:modified xsi:type="dcterms:W3CDTF">2018-11-01T20:13:04Z</dcterms:modified>
</cp:coreProperties>
</file>