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868" autoAdjust="0"/>
  </p:normalViewPr>
  <p:slideViewPr>
    <p:cSldViewPr>
      <p:cViewPr varScale="1">
        <p:scale>
          <a:sx n="90" d="100"/>
          <a:sy n="90" d="100"/>
        </p:scale>
        <p:origin x="-6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328A2B5-6172-491D-A3A7-09DC71B5C982}" type="datetimeFigureOut">
              <a:rPr lang="el-GR" smtClean="0"/>
              <a:pPr/>
              <a:t>2/9/2018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D89928-A97B-4168-98DA-289772103820}"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Char char="v"/>
            </a:pPr>
            <a:r>
              <a:rPr lang="el-GR" dirty="0" smtClean="0"/>
              <a:t> Ο Απόλλωνας</a:t>
            </a:r>
            <a:r>
              <a:rPr lang="el-GR" baseline="0" dirty="0" smtClean="0"/>
              <a:t> εκτός από το ηλιακό φως εξέφραζε και την αιώνια νιότη, την εφηβεία και την ομορφιά. Ήταν ο σπουδαιότερος θεός μετά την Δία και ήταν ιδιαίτερα αγαπητός στους αρχαίους Έλληνες. Ήταν ο προστάτης της ιατρικής, της μουσικής και της μαντικής. Είχε αρμονικό καλογυμνασμένο σώμα γαλανά μάτια και ξανθά μαλλιά και ήταν ο πιο όμορφος </a:t>
            </a:r>
            <a:r>
              <a:rPr lang="el-GR" baseline="0" dirty="0" err="1" smtClean="0"/>
              <a:t>απ΄όλους</a:t>
            </a:r>
            <a:r>
              <a:rPr lang="el-GR" baseline="0" dirty="0" smtClean="0"/>
              <a:t> τους ολύμπιους θεούς μετά την Αφροδίτη. Στις μέρες μας όταν λέμε ότι κάποιος έχει απολλώνιο παράστημα εννοούμε ότι είναι πολύ όμορφος. Με αυτό το είδος της ομορφιάς οι αρχαίοι Έλληνες συμβόλιζαν την ομορφιά της φύσης και τη λαμπρότητα του ουρανού και γι’ αυτό ταύτιζαν την ήλιο με τον Απόλλωνα. Από τους ναούς που ήταν αφιερωμένοι στον Απόλλωνα ο πιο σημαντικός ήταν οι Δελφοί.</a:t>
            </a:r>
          </a:p>
          <a:p>
            <a:pPr>
              <a:buFont typeface="Wingdings" pitchFamily="2" charset="2"/>
              <a:buChar char="v"/>
            </a:pPr>
            <a:r>
              <a:rPr lang="el-GR" baseline="0" dirty="0" smtClean="0"/>
              <a:t> Ο Ηρόδοτος αναφέρει ότι η έκθεση στον ήλιο συνδυαζόταν με αμμόλουτρο και στη συνέχεια ο ασθενής έκανε λουτρό με κρύο νερό.</a:t>
            </a:r>
          </a:p>
          <a:p>
            <a:pPr>
              <a:buFont typeface="Wingdings" pitchFamily="2" charset="2"/>
              <a:buChar char="v"/>
            </a:pPr>
            <a:r>
              <a:rPr lang="el-GR" baseline="0" dirty="0" smtClean="0"/>
              <a:t> Ο </a:t>
            </a:r>
            <a:r>
              <a:rPr lang="el-GR" baseline="0" dirty="0" err="1" smtClean="0"/>
              <a:t>Αντύλλος</a:t>
            </a:r>
            <a:r>
              <a:rPr lang="el-GR" baseline="0" dirty="0" smtClean="0"/>
              <a:t> αναφέρει ότι είχαν εφεύρει ειδικές αλοιφές με τις οποίες ισχυροποιούσαν τη δράση του ήλιου στο δέρμα. </a:t>
            </a:r>
          </a:p>
          <a:p>
            <a:pPr>
              <a:buFont typeface="Wingdings" pitchFamily="2" charset="2"/>
              <a:buChar char="v"/>
            </a:pPr>
            <a:r>
              <a:rPr lang="el-GR" baseline="0" dirty="0" smtClean="0"/>
              <a:t> Ο θεός Ρα απεικονίζεται με κεφάλι γερακιού που έχει τον ήλιο για στέμμα. Στο ένα χέρι κρατάει </a:t>
            </a:r>
            <a:r>
              <a:rPr lang="el-GR" baseline="0" dirty="0" err="1" smtClean="0"/>
              <a:t>σταυρόσχημο</a:t>
            </a:r>
            <a:r>
              <a:rPr lang="el-GR" baseline="0" dirty="0" smtClean="0"/>
              <a:t> σύμβολο της αιώνιας ζωής και στο άλλο το σκήπτρο της εξουσίας.</a:t>
            </a:r>
          </a:p>
          <a:p>
            <a:pPr>
              <a:buFont typeface="Wingdings" pitchFamily="2" charset="2"/>
              <a:buChar char="v"/>
            </a:pPr>
            <a:r>
              <a:rPr lang="el-GR" baseline="0" dirty="0" smtClean="0"/>
              <a:t> Η ηλιοθεραπεία δεν γινόταν μόνο για ομορφιά όπως σήμερα αλλά και για θεραπεία.</a:t>
            </a:r>
            <a:endParaRPr lang="el-GR" dirty="0"/>
          </a:p>
        </p:txBody>
      </p:sp>
      <p:sp>
        <p:nvSpPr>
          <p:cNvPr id="4" name="3 - Θέση αριθμού διαφάνειας"/>
          <p:cNvSpPr>
            <a:spLocks noGrp="1"/>
          </p:cNvSpPr>
          <p:nvPr>
            <p:ph type="sldNum" sz="quarter" idx="10"/>
          </p:nvPr>
        </p:nvSpPr>
        <p:spPr/>
        <p:txBody>
          <a:bodyPr/>
          <a:lstStyle/>
          <a:p>
            <a:fld id="{23D89928-A97B-4168-98DA-289772103820}"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Char char="v"/>
            </a:pPr>
            <a:r>
              <a:rPr lang="el-GR" dirty="0" smtClean="0"/>
              <a:t> Ακόμα</a:t>
            </a:r>
            <a:r>
              <a:rPr lang="el-GR" baseline="0" dirty="0" smtClean="0"/>
              <a:t> και στη χώρα μας που έχει πολλή ηλιοφάνεια υπάρχει ένα πολύ σημαντικό ποσοστό ανθρώπων που παρουσιάζουν έλλειψη. Το φαινόμενο αυτό είναι φυσικά πολύ πιο έντονο σε κατοίκους βόρειων χωρών.</a:t>
            </a:r>
          </a:p>
          <a:p>
            <a:pPr>
              <a:buFont typeface="Wingdings" pitchFamily="2" charset="2"/>
              <a:buChar char="v"/>
            </a:pPr>
            <a:r>
              <a:rPr lang="el-GR" baseline="0" dirty="0" smtClean="0"/>
              <a:t> Προκειμένου να εφοδιάσουμε τον οργανισμό με βιταμίνη υπάρχει η λύση του να παίρνουμε συμπληρώματα όμως η βιταμίνη </a:t>
            </a:r>
            <a:r>
              <a:rPr lang="en-US" baseline="0" dirty="0" smtClean="0"/>
              <a:t>D </a:t>
            </a:r>
            <a:r>
              <a:rPr lang="el-GR" baseline="0" dirty="0" smtClean="0"/>
              <a:t>που λαμβάνεται από το στόμα μπορεί να είναι τοξική σε μεγάλες δόσεις, ενώ μελέτες έχουν αποδείξει ότι η βιταμίνη που συνθέτει μόνος του ο οργανισμός μέσω του ήλιου είναι πολύ πιο αποτελεσματική</a:t>
            </a:r>
            <a:endParaRPr lang="el-GR" dirty="0"/>
          </a:p>
        </p:txBody>
      </p:sp>
      <p:sp>
        <p:nvSpPr>
          <p:cNvPr id="4" name="3 - Θέση αριθμού διαφάνειας"/>
          <p:cNvSpPr>
            <a:spLocks noGrp="1"/>
          </p:cNvSpPr>
          <p:nvPr>
            <p:ph type="sldNum" sz="quarter" idx="10"/>
          </p:nvPr>
        </p:nvSpPr>
        <p:spPr/>
        <p:txBody>
          <a:bodyPr/>
          <a:lstStyle/>
          <a:p>
            <a:fld id="{23D89928-A97B-4168-98DA-289772103820}" type="slidenum">
              <a:rPr lang="el-GR" smtClean="0"/>
              <a:pPr/>
              <a:t>3</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2/9/2018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2/9/2018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2/9/2018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2/9/2018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2/9/2018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2/9/2018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2/9/2018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2/9/2018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2/9/2018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195736" y="1340768"/>
            <a:ext cx="6172200" cy="941490"/>
          </a:xfrm>
        </p:spPr>
        <p:txBody>
          <a:bodyPr>
            <a:normAutofit/>
          </a:bodyPr>
          <a:lstStyle/>
          <a:p>
            <a:pPr algn="ctr"/>
            <a:r>
              <a:rPr lang="el-GR" sz="3600" dirty="0" smtClean="0"/>
              <a:t>Το </a:t>
            </a:r>
            <a:r>
              <a:rPr lang="el-GR" sz="3600" dirty="0" err="1" smtClean="0"/>
              <a:t>ηλιακο</a:t>
            </a:r>
            <a:r>
              <a:rPr lang="el-GR" sz="3600" dirty="0" smtClean="0"/>
              <a:t> </a:t>
            </a:r>
            <a:r>
              <a:rPr lang="el-GR" sz="3600" dirty="0" err="1" smtClean="0"/>
              <a:t>φωσ</a:t>
            </a:r>
            <a:r>
              <a:rPr lang="el-GR" sz="3600" dirty="0" smtClean="0"/>
              <a:t> </a:t>
            </a:r>
            <a:r>
              <a:rPr lang="el-GR" sz="3600" dirty="0" err="1" smtClean="0"/>
              <a:t>ωσ</a:t>
            </a:r>
            <a:r>
              <a:rPr lang="el-GR" sz="3600" dirty="0" smtClean="0"/>
              <a:t> </a:t>
            </a:r>
            <a:r>
              <a:rPr lang="el-GR" sz="3600" dirty="0" err="1" smtClean="0"/>
              <a:t>μεσο</a:t>
            </a:r>
            <a:r>
              <a:rPr lang="el-GR" sz="3600" dirty="0" smtClean="0"/>
              <a:t> </a:t>
            </a:r>
            <a:r>
              <a:rPr lang="el-GR" sz="3600" dirty="0" err="1" smtClean="0"/>
              <a:t>θεραπειασ</a:t>
            </a:r>
            <a:endParaRPr lang="el-GR" sz="3600" dirty="0"/>
          </a:p>
        </p:txBody>
      </p:sp>
      <p:sp>
        <p:nvSpPr>
          <p:cNvPr id="3" name="2 - Υπότιτλος"/>
          <p:cNvSpPr>
            <a:spLocks noGrp="1"/>
          </p:cNvSpPr>
          <p:nvPr>
            <p:ph type="subTitle" idx="1"/>
          </p:nvPr>
        </p:nvSpPr>
        <p:spPr/>
        <p:txBody>
          <a:bodyPr/>
          <a:lstStyle/>
          <a:p>
            <a:endParaRPr lang="el-GR"/>
          </a:p>
        </p:txBody>
      </p:sp>
      <p:pic>
        <p:nvPicPr>
          <p:cNvPr id="6" name="5 - Εικόνα" descr="beautiful-woman-sunbathe-on-the-beach-desing-vector-19433183.jpg"/>
          <p:cNvPicPr>
            <a:picLocks noChangeAspect="1"/>
          </p:cNvPicPr>
          <p:nvPr/>
        </p:nvPicPr>
        <p:blipFill>
          <a:blip r:embed="rId2" cstate="print"/>
          <a:stretch>
            <a:fillRect/>
          </a:stretch>
        </p:blipFill>
        <p:spPr>
          <a:xfrm>
            <a:off x="3347864" y="2708920"/>
            <a:ext cx="3600400" cy="357151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9468544" y="1052736"/>
            <a:ext cx="544488" cy="4896544"/>
          </a:xfrm>
        </p:spPr>
        <p:txBody>
          <a:bodyPr/>
          <a:lstStyle/>
          <a:p>
            <a:endParaRPr lang="el-GR" dirty="0"/>
          </a:p>
        </p:txBody>
      </p:sp>
      <p:sp>
        <p:nvSpPr>
          <p:cNvPr id="3" name="2 - Θέση περιεχομένου"/>
          <p:cNvSpPr>
            <a:spLocks noGrp="1"/>
          </p:cNvSpPr>
          <p:nvPr>
            <p:ph sz="quarter" idx="1"/>
          </p:nvPr>
        </p:nvSpPr>
        <p:spPr>
          <a:xfrm>
            <a:off x="539552" y="476672"/>
            <a:ext cx="5544616" cy="5832648"/>
          </a:xfrm>
        </p:spPr>
        <p:txBody>
          <a:bodyPr>
            <a:normAutofit lnSpcReduction="10000"/>
          </a:bodyPr>
          <a:lstStyle/>
          <a:p>
            <a:pPr algn="just">
              <a:buFont typeface="Wingdings" pitchFamily="2" charset="2"/>
              <a:buChar char="Ø"/>
            </a:pPr>
            <a:r>
              <a:rPr lang="el-GR" sz="2000" dirty="0" smtClean="0"/>
              <a:t>Η θεραπευτική δύναμη του ήλιου είχε γίνει από πολύ νωρίς αντιληπτή από τους αρχαίους Έλληνες και τους Αιγύπτιους και στη συνέχεια από τους Ρωμαίους. </a:t>
            </a:r>
          </a:p>
          <a:p>
            <a:pPr algn="just">
              <a:buFont typeface="Wingdings" pitchFamily="2" charset="2"/>
              <a:buChar char="Ø"/>
            </a:pPr>
            <a:r>
              <a:rPr lang="el-GR" sz="2000" dirty="0" smtClean="0"/>
              <a:t>Ο ήλιος είχε θεοποιηθεί σε πολλές αρχαίες Ελληνικές παραδόσεις οι οποίες τον ταύτιζαν με τον θεό Απόλλωνα. Υπάρχουν πολλοί αρχαίοι Έλληνες συγγραφείς οι οποίοι συνιστούν το ηλιακό φως ως μέσο θεραπείας και ισχυροποίησης της υγείας, ανάμεσά τους ο Ηρόδοτος και ο </a:t>
            </a:r>
            <a:r>
              <a:rPr lang="el-GR" sz="2000" dirty="0" err="1" smtClean="0"/>
              <a:t>Αντύλλος</a:t>
            </a:r>
            <a:r>
              <a:rPr lang="el-GR" sz="2000" dirty="0" smtClean="0"/>
              <a:t>. </a:t>
            </a:r>
          </a:p>
          <a:p>
            <a:pPr algn="just">
              <a:buFont typeface="Wingdings" pitchFamily="2" charset="2"/>
              <a:buChar char="Ø"/>
            </a:pPr>
            <a:r>
              <a:rPr lang="el-GR" sz="2000" dirty="0" smtClean="0"/>
              <a:t>Οι αρχαίοι Αιγύπτιοι λάτρευαν τον ήλιο στο πρόσωπο του θεού Ρα.</a:t>
            </a:r>
          </a:p>
          <a:p>
            <a:pPr algn="just">
              <a:buFont typeface="Wingdings" pitchFamily="2" charset="2"/>
              <a:buChar char="Ø"/>
            </a:pPr>
            <a:r>
              <a:rPr lang="el-GR" sz="2000" dirty="0" smtClean="0"/>
              <a:t>Οι Ρωμαίοι κατασκεύαζαν στις πολυτελείς επαύλεις τους εγκαταστάσεις ειδικές για ηλιακό λουτρό τα </a:t>
            </a:r>
            <a:r>
              <a:rPr lang="en-US" sz="2000" dirty="0" smtClean="0"/>
              <a:t>solaria.</a:t>
            </a:r>
          </a:p>
          <a:p>
            <a:pPr marL="0" indent="0" algn="just">
              <a:buNone/>
            </a:pPr>
            <a:r>
              <a:rPr lang="el-GR" sz="2000" dirty="0" smtClean="0"/>
              <a:t>Γενικά η χρήση της ηλιοθεραπείας στην αρχαιότητα ήταν εκτεταμένη. </a:t>
            </a:r>
            <a:endParaRPr lang="el-GR" sz="2000" dirty="0"/>
          </a:p>
        </p:txBody>
      </p:sp>
      <p:pic>
        <p:nvPicPr>
          <p:cNvPr id="4" name="3 - Εικόνα" descr="42. Temple of Zeus, Apollo 1.preview.jpg"/>
          <p:cNvPicPr>
            <a:picLocks noChangeAspect="1"/>
          </p:cNvPicPr>
          <p:nvPr/>
        </p:nvPicPr>
        <p:blipFill>
          <a:blip r:embed="rId3" cstate="print"/>
          <a:stretch>
            <a:fillRect/>
          </a:stretch>
        </p:blipFill>
        <p:spPr>
          <a:xfrm>
            <a:off x="6691622" y="476672"/>
            <a:ext cx="1696801" cy="2376264"/>
          </a:xfrm>
          <a:prstGeom prst="rect">
            <a:avLst/>
          </a:prstGeom>
        </p:spPr>
      </p:pic>
      <p:pic>
        <p:nvPicPr>
          <p:cNvPr id="5" name="4 - Εικόνα" descr="Ra ancient Egyptian god.png"/>
          <p:cNvPicPr>
            <a:picLocks noChangeAspect="1"/>
          </p:cNvPicPr>
          <p:nvPr/>
        </p:nvPicPr>
        <p:blipFill>
          <a:blip r:embed="rId4" cstate="print"/>
          <a:stretch>
            <a:fillRect/>
          </a:stretch>
        </p:blipFill>
        <p:spPr>
          <a:xfrm>
            <a:off x="6660232" y="3429000"/>
            <a:ext cx="1439199" cy="2952328"/>
          </a:xfrm>
          <a:prstGeom prst="rect">
            <a:avLst/>
          </a:prstGeom>
        </p:spPr>
      </p:pic>
      <p:sp>
        <p:nvSpPr>
          <p:cNvPr id="6" name="5 - Έλλειψη"/>
          <p:cNvSpPr/>
          <p:nvPr/>
        </p:nvSpPr>
        <p:spPr>
          <a:xfrm>
            <a:off x="8100392" y="5373216"/>
            <a:ext cx="648072" cy="1152128"/>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7" name="6 - TextBox"/>
          <p:cNvSpPr txBox="1"/>
          <p:nvPr/>
        </p:nvSpPr>
        <p:spPr>
          <a:xfrm>
            <a:off x="6588224" y="2852936"/>
            <a:ext cx="2088232" cy="369332"/>
          </a:xfrm>
          <a:prstGeom prst="rect">
            <a:avLst/>
          </a:prstGeom>
          <a:noFill/>
        </p:spPr>
        <p:txBody>
          <a:bodyPr wrap="square" rtlCol="0">
            <a:spAutoFit/>
          </a:bodyPr>
          <a:lstStyle/>
          <a:p>
            <a:pPr algn="just"/>
            <a:r>
              <a:rPr lang="el-GR" sz="900" dirty="0" smtClean="0"/>
              <a:t>Άγαλμα του Απόλλωνα στο αέτωμα του ναού του Διός στην Ολυμπία.</a:t>
            </a:r>
            <a:endParaRPr lang="el-GR" sz="900" dirty="0"/>
          </a:p>
        </p:txBody>
      </p:sp>
      <p:sp>
        <p:nvSpPr>
          <p:cNvPr id="8" name="7 - TextBox"/>
          <p:cNvSpPr txBox="1"/>
          <p:nvPr/>
        </p:nvSpPr>
        <p:spPr>
          <a:xfrm>
            <a:off x="6588224" y="6381328"/>
            <a:ext cx="1455848" cy="230832"/>
          </a:xfrm>
          <a:prstGeom prst="rect">
            <a:avLst/>
          </a:prstGeom>
          <a:noFill/>
        </p:spPr>
        <p:txBody>
          <a:bodyPr wrap="none" rtlCol="0">
            <a:spAutoFit/>
          </a:bodyPr>
          <a:lstStyle/>
          <a:p>
            <a:r>
              <a:rPr lang="el-GR" sz="900" dirty="0" smtClean="0"/>
              <a:t>Αρχαίος Αιγύπτιος θεός Ρα</a:t>
            </a:r>
            <a:endParaRPr lang="el-GR" sz="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16632"/>
            <a:ext cx="7467600" cy="652934"/>
          </a:xfrm>
        </p:spPr>
        <p:txBody>
          <a:bodyPr/>
          <a:lstStyle/>
          <a:p>
            <a:pPr algn="ctr"/>
            <a:r>
              <a:rPr lang="el-GR" dirty="0" smtClean="0"/>
              <a:t>Η </a:t>
            </a:r>
            <a:r>
              <a:rPr lang="el-GR" dirty="0" err="1" smtClean="0"/>
              <a:t>θεραπευτικη</a:t>
            </a:r>
            <a:r>
              <a:rPr lang="el-GR" dirty="0" smtClean="0"/>
              <a:t> </a:t>
            </a:r>
            <a:r>
              <a:rPr lang="el-GR" dirty="0" err="1" smtClean="0"/>
              <a:t>δραση</a:t>
            </a:r>
            <a:r>
              <a:rPr lang="el-GR" dirty="0" smtClean="0"/>
              <a:t> του </a:t>
            </a:r>
            <a:r>
              <a:rPr lang="el-GR" dirty="0" err="1" smtClean="0"/>
              <a:t>ηλιου</a:t>
            </a:r>
            <a:endParaRPr lang="el-GR" dirty="0"/>
          </a:p>
        </p:txBody>
      </p:sp>
      <p:sp>
        <p:nvSpPr>
          <p:cNvPr id="3" name="2 - Θέση περιεχομένου"/>
          <p:cNvSpPr>
            <a:spLocks noGrp="1"/>
          </p:cNvSpPr>
          <p:nvPr>
            <p:ph sz="quarter" idx="1"/>
          </p:nvPr>
        </p:nvSpPr>
        <p:spPr>
          <a:xfrm>
            <a:off x="467544" y="836712"/>
            <a:ext cx="7467600" cy="3888432"/>
          </a:xfrm>
        </p:spPr>
        <p:txBody>
          <a:bodyPr>
            <a:normAutofit lnSpcReduction="10000"/>
          </a:bodyPr>
          <a:lstStyle/>
          <a:p>
            <a:pPr algn="just">
              <a:buFont typeface="Wingdings" pitchFamily="2" charset="2"/>
              <a:buChar char="Ø"/>
            </a:pPr>
            <a:r>
              <a:rPr lang="el-GR" sz="2000" dirty="0" smtClean="0"/>
              <a:t>Ο ήλιος δρα θεραπευτικά σε πάρα πολλές παθήσεις όπως η ευλογιά, η φυματίωση , η σκλήρυνση κατά πλάκας, ο λύκος, η ψωρίαση, η ακμή και τα </a:t>
            </a:r>
            <a:r>
              <a:rPr lang="el-GR" sz="2000" dirty="0" err="1" smtClean="0"/>
              <a:t>αυτοάνοσα</a:t>
            </a:r>
            <a:r>
              <a:rPr lang="el-GR" sz="2000" dirty="0" smtClean="0"/>
              <a:t> νοσήματα.</a:t>
            </a:r>
          </a:p>
          <a:p>
            <a:pPr algn="just">
              <a:buFont typeface="Wingdings" pitchFamily="2" charset="2"/>
              <a:buChar char="Ø"/>
            </a:pPr>
            <a:r>
              <a:rPr lang="el-GR" sz="2000" dirty="0" smtClean="0"/>
              <a:t>Βοηθά στην σύνθεση της βιταμίνης </a:t>
            </a:r>
            <a:r>
              <a:rPr lang="en-US" sz="2000" dirty="0" smtClean="0"/>
              <a:t>D </a:t>
            </a:r>
            <a:r>
              <a:rPr lang="el-GR" sz="2000" dirty="0" smtClean="0"/>
              <a:t>η οποία είναι απαραίτητη για τα οστά και το ανοσοποιητικό σύστημα.</a:t>
            </a:r>
          </a:p>
          <a:p>
            <a:pPr algn="just">
              <a:buFont typeface="Wingdings" pitchFamily="2" charset="2"/>
              <a:buChar char="Ø"/>
            </a:pPr>
            <a:r>
              <a:rPr lang="el-GR" sz="2000" dirty="0" smtClean="0"/>
              <a:t>Βελτιώνει την ψυχολογία  χαρίζει καλή διάθεση και καταπολεμά την κατάθλιψη.</a:t>
            </a:r>
          </a:p>
          <a:p>
            <a:pPr marL="0" indent="0" algn="just">
              <a:buNone/>
            </a:pPr>
            <a:r>
              <a:rPr lang="el-GR" sz="2000" dirty="0" smtClean="0"/>
              <a:t>Στις μέρες μας λόγω του τρόπου ζωής, η έκθεση στον ήλιο είναι περιορισμένη με αποτέλεσμα ένα μεγάλο ποσοστό του πληθυσμού να  εμφανίζει έλλειψη βιταμίνης </a:t>
            </a:r>
            <a:r>
              <a:rPr lang="en-US" sz="2000" dirty="0" smtClean="0"/>
              <a:t>D. </a:t>
            </a:r>
            <a:r>
              <a:rPr lang="el-GR" sz="2000" dirty="0" smtClean="0"/>
              <a:t>Η έκθεση λοιπόν στον ήλιο είναι απαραίτητη θα πρέπει όμως να γίνεται με μέτρο και πάντα σύμφωνα με τους κανόνες ασφάλειας.</a:t>
            </a:r>
          </a:p>
          <a:p>
            <a:pPr marL="0" indent="0" algn="just">
              <a:buNone/>
            </a:pPr>
            <a:endParaRPr lang="el-GR" sz="2000" dirty="0"/>
          </a:p>
        </p:txBody>
      </p:sp>
      <p:sp>
        <p:nvSpPr>
          <p:cNvPr id="4" name="3 - TextBox"/>
          <p:cNvSpPr txBox="1"/>
          <p:nvPr/>
        </p:nvSpPr>
        <p:spPr>
          <a:xfrm>
            <a:off x="683568" y="4797152"/>
            <a:ext cx="7056784" cy="1323439"/>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Ο ήλιος είναι ένα φάρμακο ή μια θεραπεία, θα πρέπει όμως να λαμβάνεται στις σωστές δόσεις γιατί διαφορετικά μπορεί να προκαλέσει τα ακριβώς αντίθετα αποτελέσματα ακόμα και το θάνατο.</a:t>
            </a:r>
            <a:endParaRPr lang="el-GR"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88832" cy="1012974"/>
          </a:xfrm>
        </p:spPr>
        <p:txBody>
          <a:bodyPr>
            <a:normAutofit/>
          </a:bodyPr>
          <a:lstStyle/>
          <a:p>
            <a:pPr algn="ctr"/>
            <a:r>
              <a:rPr lang="el-GR" dirty="0" smtClean="0"/>
              <a:t>Η </a:t>
            </a:r>
            <a:r>
              <a:rPr lang="el-GR" dirty="0" err="1" smtClean="0"/>
              <a:t>θεση</a:t>
            </a:r>
            <a:r>
              <a:rPr lang="el-GR" dirty="0" smtClean="0"/>
              <a:t> του </a:t>
            </a:r>
            <a:r>
              <a:rPr lang="el-GR" dirty="0" err="1" smtClean="0"/>
              <a:t>αισθητικου</a:t>
            </a:r>
            <a:r>
              <a:rPr lang="el-GR" dirty="0" smtClean="0"/>
              <a:t> στο </a:t>
            </a:r>
            <a:r>
              <a:rPr lang="el-GR" dirty="0" err="1" smtClean="0"/>
              <a:t>ελληνικο</a:t>
            </a:r>
            <a:r>
              <a:rPr lang="el-GR" dirty="0" smtClean="0"/>
              <a:t> </a:t>
            </a:r>
            <a:r>
              <a:rPr lang="en-US" dirty="0" smtClean="0"/>
              <a:t>spa </a:t>
            </a:r>
            <a:r>
              <a:rPr lang="el-GR" dirty="0" err="1" smtClean="0"/>
              <a:t>κατα</a:t>
            </a:r>
            <a:r>
              <a:rPr lang="el-GR" dirty="0" smtClean="0"/>
              <a:t> τη </a:t>
            </a:r>
            <a:r>
              <a:rPr lang="el-GR" dirty="0" err="1" smtClean="0"/>
              <a:t>διαρκεια</a:t>
            </a:r>
            <a:r>
              <a:rPr lang="el-GR" dirty="0" smtClean="0"/>
              <a:t> </a:t>
            </a:r>
            <a:r>
              <a:rPr lang="el-GR" dirty="0" err="1" smtClean="0"/>
              <a:t>τησ</a:t>
            </a:r>
            <a:r>
              <a:rPr lang="el-GR" dirty="0" smtClean="0"/>
              <a:t> </a:t>
            </a:r>
            <a:r>
              <a:rPr lang="el-GR" dirty="0" err="1" smtClean="0"/>
              <a:t>ηλιοθεραπειασ</a:t>
            </a:r>
            <a:endParaRPr lang="el-GR" dirty="0"/>
          </a:p>
        </p:txBody>
      </p:sp>
      <p:sp>
        <p:nvSpPr>
          <p:cNvPr id="3" name="2 - Θέση περιεχομένου"/>
          <p:cNvSpPr>
            <a:spLocks noGrp="1"/>
          </p:cNvSpPr>
          <p:nvPr>
            <p:ph sz="quarter" idx="1"/>
          </p:nvPr>
        </p:nvSpPr>
        <p:spPr>
          <a:xfrm>
            <a:off x="539552" y="1268760"/>
            <a:ext cx="7467600" cy="4873752"/>
          </a:xfrm>
        </p:spPr>
        <p:txBody>
          <a:bodyPr>
            <a:normAutofit/>
          </a:bodyPr>
          <a:lstStyle/>
          <a:p>
            <a:pPr marL="0" indent="0" algn="just">
              <a:buNone/>
            </a:pPr>
            <a:r>
              <a:rPr lang="el-GR" sz="2000" dirty="0" smtClean="0"/>
              <a:t>Ο/η αισθητικός που εργάζεται σε </a:t>
            </a:r>
            <a:r>
              <a:rPr lang="en-US" sz="2000" dirty="0" smtClean="0"/>
              <a:t>spa </a:t>
            </a:r>
            <a:r>
              <a:rPr lang="el-GR" sz="2000" dirty="0" smtClean="0"/>
              <a:t>στα οποία πραγματοποιούνται συνεδρίες ηλιοθεραπείας θα πρέπει</a:t>
            </a:r>
            <a:r>
              <a:rPr lang="en-US" sz="2000" dirty="0" smtClean="0"/>
              <a:t>:</a:t>
            </a:r>
          </a:p>
          <a:p>
            <a:pPr algn="just">
              <a:buFont typeface="Wingdings" pitchFamily="2" charset="2"/>
              <a:buChar char="Ø"/>
            </a:pPr>
            <a:r>
              <a:rPr lang="el-GR" sz="2000" dirty="0" smtClean="0"/>
              <a:t>Να συμβουλεύει τους πελάτες για τη σωστή έκθεση στον ήλιο τονίζοντας τις κατάλληλες ώρες για ηλιοθεραπεία.</a:t>
            </a:r>
          </a:p>
          <a:p>
            <a:pPr algn="just">
              <a:buFont typeface="Wingdings" pitchFamily="2" charset="2"/>
              <a:buChar char="Ø"/>
            </a:pPr>
            <a:r>
              <a:rPr lang="el-GR" sz="2000" dirty="0" smtClean="0"/>
              <a:t>Να μετράει το χρόνο έκθεσης του κάθε λουόμενου και να τον ενημερώνει όταν έχει υπερβεί το όριο ασφαλείας.</a:t>
            </a:r>
          </a:p>
          <a:p>
            <a:pPr algn="just">
              <a:buFont typeface="Wingdings" pitchFamily="2" charset="2"/>
              <a:buChar char="Ø"/>
            </a:pPr>
            <a:r>
              <a:rPr lang="el-GR" sz="2000" dirty="0" smtClean="0"/>
              <a:t>Να παρέχει κομπρέσες με καταπραϋντικά βότανα στους λουόμενους για να δροσίζουν το δέρμα τους.</a:t>
            </a:r>
          </a:p>
          <a:p>
            <a:pPr algn="just">
              <a:buFont typeface="Wingdings" pitchFamily="2" charset="2"/>
              <a:buChar char="Ø"/>
            </a:pPr>
            <a:r>
              <a:rPr lang="el-GR" sz="2000" dirty="0" smtClean="0"/>
              <a:t>Να προσφέρει </a:t>
            </a:r>
            <a:r>
              <a:rPr lang="el-GR" sz="2000" dirty="0" err="1" smtClean="0"/>
              <a:t>αντιηλιακές</a:t>
            </a:r>
            <a:r>
              <a:rPr lang="el-GR" sz="2000" dirty="0" smtClean="0"/>
              <a:t> κρέμες και να συμβουλεύει για την ορθή χρήση τους.</a:t>
            </a:r>
          </a:p>
          <a:p>
            <a:pPr algn="just">
              <a:buFont typeface="Wingdings" pitchFamily="2" charset="2"/>
              <a:buChar char="Ø"/>
            </a:pPr>
            <a:r>
              <a:rPr lang="el-GR" sz="2000" dirty="0" smtClean="0"/>
              <a:t>Να προσφέρει φρέσκους χυμούς και φρούτα στους πελάτες για να ενισχύσουν την αντοχή του σώματός τους.</a:t>
            </a:r>
          </a:p>
          <a:p>
            <a:pPr algn="just">
              <a:buFont typeface="Wingdings" pitchFamily="2" charset="2"/>
              <a:buChar char="Ø"/>
            </a:pPr>
            <a:r>
              <a:rPr lang="el-GR" sz="2000" dirty="0" smtClean="0"/>
              <a:t>Να εφαρμόζει και άλλες θεραπείες </a:t>
            </a:r>
            <a:r>
              <a:rPr lang="en-US" sz="2000" dirty="0" smtClean="0"/>
              <a:t>spa </a:t>
            </a:r>
            <a:r>
              <a:rPr lang="el-GR" sz="2000" dirty="0" smtClean="0"/>
              <a:t>όπως </a:t>
            </a:r>
            <a:r>
              <a:rPr lang="el-GR" sz="2000" dirty="0" err="1" smtClean="0"/>
              <a:t>θαλασσοθεραπεία</a:t>
            </a:r>
            <a:r>
              <a:rPr lang="el-GR" sz="2000" dirty="0" smtClean="0"/>
              <a:t> και θεραπείες με βότανα που βελτιώνουν την όψη του δέρματος.</a:t>
            </a:r>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215</TotalTime>
  <Words>711</Words>
  <Application>Microsoft Office PowerPoint</Application>
  <PresentationFormat>Προβολή στην οθόνη (4:3)</PresentationFormat>
  <Paragraphs>31</Paragraphs>
  <Slides>4</Slides>
  <Notes>2</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Προεξοχή</vt:lpstr>
      <vt:lpstr>Το ηλιακο φωσ ωσ μεσο θεραπειασ</vt:lpstr>
      <vt:lpstr>Διαφάνεια 2</vt:lpstr>
      <vt:lpstr>Η θεραπευτικη δραση του ηλιου</vt:lpstr>
      <vt:lpstr>Η θεση του αισθητικου στο ελληνικο spa κατα τη διαρκεια τησ ηλιοθεραπειασ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Το ηλιακο φωσ ωσ μεσο θεραπειασ</dc:title>
  <dc:creator>Vaggelis</dc:creator>
  <cp:lastModifiedBy>Vaggelis</cp:lastModifiedBy>
  <cp:revision>18</cp:revision>
  <dcterms:created xsi:type="dcterms:W3CDTF">2018-08-23T10:50:52Z</dcterms:created>
  <dcterms:modified xsi:type="dcterms:W3CDTF">2018-09-02T17:13:07Z</dcterms:modified>
</cp:coreProperties>
</file>