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59" r:id="rId4"/>
    <p:sldId id="257" r:id="rId5"/>
    <p:sldId id="260" r:id="rId6"/>
    <p:sldId id="261" r:id="rId7"/>
    <p:sldId id="262" r:id="rId8"/>
    <p:sldId id="263" r:id="rId9"/>
    <p:sldId id="265"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469025-D66A-4AED-94A1-1207AB3F7062}" type="datetimeFigureOut">
              <a:rPr lang="el-GR" smtClean="0"/>
              <a:pPr/>
              <a:t>26/9/2017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5DB9D4-9E12-40C2-8A59-FF15F35B83E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625DB9D4-9E12-40C2-8A59-FF15F35B83E5}"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625DB9D4-9E12-40C2-8A59-FF15F35B83E5}"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625DB9D4-9E12-40C2-8A59-FF15F35B83E5}"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625DB9D4-9E12-40C2-8A59-FF15F35B83E5}"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25DB9D4-9E12-40C2-8A59-FF15F35B83E5}" type="slidenum">
              <a:rPr lang="el-GR" smtClean="0"/>
              <a:pPr/>
              <a:t>8</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625DB9D4-9E12-40C2-8A59-FF15F35B83E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26/9/2017</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26/9/2017</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26/9/2017</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26/9/2017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26/9/2017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26/9/2017</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26/9/2017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26/9/2017</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26/9/2017</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26/9/2017</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67744" y="1844824"/>
            <a:ext cx="6172200" cy="1152128"/>
          </a:xfrm>
        </p:spPr>
        <p:txBody>
          <a:bodyPr>
            <a:normAutofit/>
          </a:bodyPr>
          <a:lstStyle/>
          <a:p>
            <a:pPr algn="ctr"/>
            <a:r>
              <a:rPr lang="el-GR" sz="4400" dirty="0" err="1" smtClean="0"/>
              <a:t>Ελεγχοσ</a:t>
            </a:r>
            <a:r>
              <a:rPr lang="el-GR" sz="4400" dirty="0" smtClean="0"/>
              <a:t> </a:t>
            </a:r>
            <a:r>
              <a:rPr lang="el-GR" sz="4400" dirty="0" err="1" smtClean="0"/>
              <a:t>ζωτικων</a:t>
            </a:r>
            <a:r>
              <a:rPr lang="el-GR" sz="4400" dirty="0" smtClean="0"/>
              <a:t> </a:t>
            </a:r>
            <a:r>
              <a:rPr lang="el-GR" sz="4400" dirty="0" err="1" smtClean="0"/>
              <a:t>σημειων</a:t>
            </a:r>
            <a:endParaRPr lang="el-GR" sz="44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ανακεφαλαιωση</a:t>
            </a:r>
            <a:endParaRPr lang="el-GR" dirty="0"/>
          </a:p>
        </p:txBody>
      </p:sp>
      <p:sp>
        <p:nvSpPr>
          <p:cNvPr id="3" name="2 - Θέση περιεχομένου"/>
          <p:cNvSpPr>
            <a:spLocks noGrp="1"/>
          </p:cNvSpPr>
          <p:nvPr>
            <p:ph sz="quarter" idx="1"/>
          </p:nvPr>
        </p:nvSpPr>
        <p:spPr>
          <a:xfrm>
            <a:off x="467544" y="908720"/>
            <a:ext cx="7467600" cy="4320480"/>
          </a:xfrm>
        </p:spPr>
        <p:txBody>
          <a:bodyPr>
            <a:normAutofit/>
          </a:bodyPr>
          <a:lstStyle/>
          <a:p>
            <a:pPr>
              <a:buFont typeface="Wingdings" pitchFamily="2" charset="2"/>
              <a:buChar char="Ø"/>
            </a:pPr>
            <a:r>
              <a:rPr lang="el-GR" sz="2200" dirty="0" smtClean="0"/>
              <a:t>Σε περίπτωση που κάποιος χάσει τις αισθήσεις του τον πλησιάζουμε τον σκουντάμε και τον ρωτάμε αν είναι καλά.</a:t>
            </a:r>
            <a:endParaRPr lang="en-US" sz="2200" dirty="0" smtClean="0"/>
          </a:p>
          <a:p>
            <a:pPr>
              <a:buFont typeface="Wingdings" pitchFamily="2" charset="2"/>
              <a:buChar char="Ø"/>
            </a:pPr>
            <a:r>
              <a:rPr lang="el-GR" sz="2200" dirty="0" smtClean="0"/>
              <a:t>Αν ο ασθενής έχει τις αισθήσεις του ειδοποιούμε κάποιο δικό του να έρθει να τον παραλάβει ή αν παίρνει φαρμακευτική αγωγή τον βοηθάμε να πάρει τα χάπια του.</a:t>
            </a:r>
          </a:p>
          <a:p>
            <a:pPr>
              <a:buFont typeface="Wingdings" pitchFamily="2" charset="2"/>
              <a:buChar char="Ø"/>
            </a:pPr>
            <a:r>
              <a:rPr lang="el-GR" sz="2200" dirty="0" smtClean="0"/>
              <a:t>Αν δεν ανταποκρίνεται κάνουμε έλεγχο των ζωτικών του σημείων</a:t>
            </a:r>
            <a:r>
              <a:rPr lang="en-US" sz="2200" dirty="0" smtClean="0"/>
              <a:t>: </a:t>
            </a:r>
            <a:r>
              <a:rPr lang="el-GR" sz="2200" dirty="0" smtClean="0"/>
              <a:t>αεραγωγοί, αναπνοή, κυκλοφορία.</a:t>
            </a:r>
          </a:p>
          <a:p>
            <a:pPr>
              <a:buFont typeface="Wingdings" pitchFamily="2" charset="2"/>
              <a:buChar char="Ø"/>
            </a:pPr>
            <a:r>
              <a:rPr lang="el-GR" sz="2200" dirty="0" smtClean="0"/>
              <a:t>Αν αναπνέει και έχει σφυγμό τον τοποθετούμε σε θέση ανάνηψης.</a:t>
            </a:r>
          </a:p>
          <a:p>
            <a:pPr>
              <a:buFont typeface="Wingdings" pitchFamily="2" charset="2"/>
              <a:buChar char="Ø"/>
            </a:pPr>
            <a:r>
              <a:rPr lang="el-GR" sz="2200" dirty="0" smtClean="0"/>
              <a:t>Αν δεν αναπνέει και δεν έχει σφυγμό εφαρμόζουμε ΚΑΡ.Π.Α.</a:t>
            </a:r>
          </a:p>
          <a:p>
            <a:pPr>
              <a:buFont typeface="Wingdings" pitchFamily="2" charset="2"/>
              <a:buChar char="Ø"/>
            </a:pPr>
            <a:r>
              <a:rPr lang="el-GR" sz="2200" dirty="0" smtClean="0"/>
              <a:t>Σε κάθε περίπτωση καλούμε ασθενοφόρο.</a:t>
            </a:r>
            <a:endParaRPr lang="el-GR" sz="2200" dirty="0"/>
          </a:p>
        </p:txBody>
      </p:sp>
      <p:sp>
        <p:nvSpPr>
          <p:cNvPr id="4" name="3 - TextBox"/>
          <p:cNvSpPr txBox="1"/>
          <p:nvPr/>
        </p:nvSpPr>
        <p:spPr>
          <a:xfrm>
            <a:off x="827584" y="5589240"/>
            <a:ext cx="6912768" cy="769441"/>
          </a:xfrm>
          <a:prstGeom prst="rect">
            <a:avLst/>
          </a:prstGeom>
          <a:ln w="38100">
            <a:solidFill>
              <a:schemeClr val="accent1"/>
            </a:solidFill>
          </a:ln>
          <a:effectLst>
            <a:outerShdw blurRad="50800" dist="38100" dir="5400000" algn="t"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l-GR" sz="2200" dirty="0" smtClean="0"/>
              <a:t>Προσοχή σε </a:t>
            </a:r>
            <a:r>
              <a:rPr lang="el-GR" sz="2200" dirty="0" err="1" smtClean="0"/>
              <a:t>καμμιά</a:t>
            </a:r>
            <a:r>
              <a:rPr lang="el-GR" sz="2200" dirty="0" smtClean="0"/>
              <a:t> περίπτωση δεν εγκαταλείπουμε τον άνθρωπο αν δεν έρθει κάποιος δικός του ή ασθενοφόρο</a:t>
            </a:r>
            <a:endParaRPr lang="el-GR"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652934"/>
          </a:xfrm>
        </p:spPr>
        <p:txBody>
          <a:bodyPr/>
          <a:lstStyle/>
          <a:p>
            <a:pPr algn="ctr"/>
            <a:r>
              <a:rPr lang="el-GR" dirty="0" err="1" smtClean="0"/>
              <a:t>Αιτιεσ</a:t>
            </a:r>
            <a:r>
              <a:rPr lang="el-GR" dirty="0" smtClean="0"/>
              <a:t> </a:t>
            </a:r>
            <a:r>
              <a:rPr lang="el-GR" dirty="0" err="1" smtClean="0"/>
              <a:t>απωλειασ</a:t>
            </a:r>
            <a:r>
              <a:rPr lang="el-GR" dirty="0" smtClean="0"/>
              <a:t> </a:t>
            </a:r>
            <a:r>
              <a:rPr lang="el-GR" dirty="0" err="1" smtClean="0"/>
              <a:t>αισθησεων</a:t>
            </a:r>
            <a:endParaRPr lang="el-GR" dirty="0"/>
          </a:p>
        </p:txBody>
      </p:sp>
      <p:sp>
        <p:nvSpPr>
          <p:cNvPr id="3" name="2 - Θέση περιεχομένου"/>
          <p:cNvSpPr>
            <a:spLocks noGrp="1"/>
          </p:cNvSpPr>
          <p:nvPr>
            <p:ph sz="quarter" idx="1"/>
          </p:nvPr>
        </p:nvSpPr>
        <p:spPr>
          <a:xfrm>
            <a:off x="467544" y="1052736"/>
            <a:ext cx="7467600" cy="5040560"/>
          </a:xfrm>
        </p:spPr>
        <p:txBody>
          <a:bodyPr>
            <a:normAutofit/>
          </a:bodyPr>
          <a:lstStyle/>
          <a:p>
            <a:pPr marL="0" indent="0" algn="just">
              <a:buSzPct val="90000"/>
              <a:buNone/>
            </a:pPr>
            <a:r>
              <a:rPr lang="el-GR" sz="2200" dirty="0" smtClean="0"/>
              <a:t>Οι βασικότερες αιτίες που μπορεί κάποιος να χάσει τις αισθήσεις του είναι</a:t>
            </a:r>
            <a:r>
              <a:rPr lang="en-US" sz="2200" dirty="0" smtClean="0"/>
              <a:t>:</a:t>
            </a:r>
          </a:p>
          <a:p>
            <a:pPr marL="0" indent="0">
              <a:buSzPct val="90000"/>
              <a:buFont typeface="Wingdings" pitchFamily="2" charset="2"/>
              <a:buChar char="Ø"/>
            </a:pPr>
            <a:r>
              <a:rPr lang="en-US" sz="2200" dirty="0" smtClean="0"/>
              <a:t> </a:t>
            </a:r>
            <a:r>
              <a:rPr lang="el-GR" sz="2200" dirty="0" smtClean="0"/>
              <a:t>Ψυχολογικά αίτια</a:t>
            </a:r>
          </a:p>
          <a:p>
            <a:pPr marL="0" indent="0">
              <a:buSzPct val="90000"/>
              <a:buFont typeface="Wingdings" pitchFamily="2" charset="2"/>
              <a:buChar char="Ø"/>
            </a:pPr>
            <a:r>
              <a:rPr lang="el-GR" sz="2200" dirty="0" smtClean="0"/>
              <a:t> Κούραση</a:t>
            </a:r>
          </a:p>
          <a:p>
            <a:pPr marL="0" indent="0">
              <a:buSzPct val="90000"/>
              <a:buFont typeface="Wingdings" pitchFamily="2" charset="2"/>
              <a:buChar char="Ø"/>
            </a:pPr>
            <a:r>
              <a:rPr lang="el-GR" sz="2200" dirty="0" smtClean="0"/>
              <a:t> </a:t>
            </a:r>
            <a:r>
              <a:rPr lang="el-GR" sz="2200" dirty="0" err="1" smtClean="0"/>
              <a:t>Ορθοστατική</a:t>
            </a:r>
            <a:r>
              <a:rPr lang="el-GR" sz="2200" dirty="0" smtClean="0"/>
              <a:t> υπόταση</a:t>
            </a:r>
          </a:p>
          <a:p>
            <a:pPr marL="0" indent="0">
              <a:buSzPct val="90000"/>
              <a:buFont typeface="Wingdings" pitchFamily="2" charset="2"/>
              <a:buChar char="Ø"/>
            </a:pPr>
            <a:r>
              <a:rPr lang="el-GR" sz="2200" dirty="0" smtClean="0"/>
              <a:t> Τραυματισμός</a:t>
            </a:r>
          </a:p>
          <a:p>
            <a:pPr marL="0" indent="0">
              <a:buSzPct val="90000"/>
              <a:buFont typeface="Wingdings" pitchFamily="2" charset="2"/>
              <a:buChar char="Ø"/>
            </a:pPr>
            <a:r>
              <a:rPr lang="el-GR" sz="2200" dirty="0" smtClean="0"/>
              <a:t> Καρδιακό νόσημα</a:t>
            </a:r>
          </a:p>
          <a:p>
            <a:pPr marL="0" indent="0">
              <a:buSzPct val="90000"/>
              <a:buFont typeface="Wingdings" pitchFamily="2" charset="2"/>
              <a:buChar char="Ø"/>
            </a:pPr>
            <a:r>
              <a:rPr lang="el-GR" sz="2200" dirty="0" smtClean="0"/>
              <a:t> Εγκεφαλικό</a:t>
            </a:r>
          </a:p>
          <a:p>
            <a:pPr marL="0" indent="0">
              <a:buSzPct val="90000"/>
              <a:buFont typeface="Wingdings" pitchFamily="2" charset="2"/>
              <a:buChar char="Ø"/>
            </a:pPr>
            <a:r>
              <a:rPr lang="el-GR" sz="2200" dirty="0" smtClean="0"/>
              <a:t> Θερμοπληξία</a:t>
            </a:r>
          </a:p>
          <a:p>
            <a:pPr marL="0" indent="0">
              <a:buSzPct val="90000"/>
              <a:buFont typeface="Wingdings" pitchFamily="2" charset="2"/>
              <a:buChar char="Ø"/>
            </a:pPr>
            <a:r>
              <a:rPr lang="el-GR" sz="2200" dirty="0" smtClean="0"/>
              <a:t> Διαβήτης</a:t>
            </a:r>
          </a:p>
          <a:p>
            <a:pPr marL="0" indent="0">
              <a:buSzPct val="90000"/>
              <a:buFont typeface="Wingdings" pitchFamily="2" charset="2"/>
              <a:buChar char="Ø"/>
            </a:pPr>
            <a:r>
              <a:rPr lang="el-GR" sz="2200" dirty="0" smtClean="0"/>
              <a:t> Λήψη ναρκωτικών ή κατανάλωση αλκοόλ</a:t>
            </a:r>
          </a:p>
          <a:p>
            <a:pPr marL="0" indent="0">
              <a:buSzPct val="90000"/>
              <a:buFont typeface="Wingdings" pitchFamily="2" charset="2"/>
              <a:buChar char="Ø"/>
            </a:pPr>
            <a:r>
              <a:rPr lang="el-GR" sz="2200" dirty="0" smtClean="0"/>
              <a:t> Επιληψία</a:t>
            </a: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652934"/>
          </a:xfrm>
        </p:spPr>
        <p:txBody>
          <a:bodyPr/>
          <a:lstStyle/>
          <a:p>
            <a:pPr algn="ctr"/>
            <a:r>
              <a:rPr lang="el-GR" dirty="0" smtClean="0"/>
              <a:t>Οι </a:t>
            </a:r>
            <a:r>
              <a:rPr lang="el-GR" dirty="0" err="1" smtClean="0"/>
              <a:t>πρωτεσ</a:t>
            </a:r>
            <a:r>
              <a:rPr lang="el-GR" dirty="0" smtClean="0"/>
              <a:t> </a:t>
            </a:r>
            <a:r>
              <a:rPr lang="el-GR" dirty="0" err="1" smtClean="0"/>
              <a:t>ενεργειεσ</a:t>
            </a:r>
            <a:endParaRPr lang="el-GR" dirty="0"/>
          </a:p>
        </p:txBody>
      </p:sp>
      <p:sp>
        <p:nvSpPr>
          <p:cNvPr id="3" name="2 - Θέση περιεχομένου"/>
          <p:cNvSpPr>
            <a:spLocks noGrp="1"/>
          </p:cNvSpPr>
          <p:nvPr>
            <p:ph sz="quarter" idx="1"/>
          </p:nvPr>
        </p:nvSpPr>
        <p:spPr>
          <a:xfrm>
            <a:off x="467544" y="980728"/>
            <a:ext cx="7467600" cy="3888432"/>
          </a:xfrm>
        </p:spPr>
        <p:txBody>
          <a:bodyPr>
            <a:normAutofit lnSpcReduction="10000"/>
          </a:bodyPr>
          <a:lstStyle/>
          <a:p>
            <a:pPr marL="0" indent="0" algn="just">
              <a:buNone/>
            </a:pPr>
            <a:r>
              <a:rPr lang="el-GR" sz="2200" dirty="0" smtClean="0"/>
              <a:t>Θα πρέπει αρχικά να διαπιστώσουμε αν το θύμα είναι αναίσθητο ή απλώς εξαντλημένο.</a:t>
            </a:r>
          </a:p>
          <a:p>
            <a:pPr marL="457200" indent="-457200" algn="just">
              <a:buSzPct val="90000"/>
              <a:buFont typeface="+mj-lt"/>
              <a:buAutoNum type="arabicPeriod"/>
            </a:pPr>
            <a:r>
              <a:rPr lang="el-GR" sz="2200" dirty="0" smtClean="0"/>
              <a:t>Πλησιάζουμε τον ασθενή και τον ρωτάμε μιλώντας του δυνατά</a:t>
            </a:r>
            <a:r>
              <a:rPr lang="en-US" sz="2200" dirty="0" smtClean="0"/>
              <a:t>: “</a:t>
            </a:r>
            <a:r>
              <a:rPr lang="el-GR" sz="2200" dirty="0" smtClean="0"/>
              <a:t>είσαι καλά?</a:t>
            </a:r>
            <a:r>
              <a:rPr lang="en-US" sz="2200" dirty="0" smtClean="0"/>
              <a:t>”</a:t>
            </a:r>
            <a:r>
              <a:rPr lang="el-GR" sz="2200" dirty="0" smtClean="0"/>
              <a:t>. Αν ανταποκριθεί τηλεφωνούμε σε κάποιο δικό του ή τον βοηθάμε να πάρει τα χάπια του αν ακολουθεί φαρμακευτική αγωγή.</a:t>
            </a:r>
            <a:endParaRPr lang="en-US" sz="1900" dirty="0" smtClean="0"/>
          </a:p>
          <a:p>
            <a:pPr marL="457200" indent="-457200" algn="just">
              <a:buSzPct val="90000"/>
              <a:buFont typeface="+mj-lt"/>
              <a:buAutoNum type="arabicPeriod"/>
            </a:pPr>
            <a:r>
              <a:rPr lang="el-GR" sz="2200" dirty="0" smtClean="0"/>
              <a:t>Αν δεν υπάρχει αντίδραση τον κουνάμε ελαφρά από τους ώμους ή τον χτυπάμε ελαφρά στο μάγουλο. Εξακολουθούμε να του μιλάμε.</a:t>
            </a:r>
          </a:p>
          <a:p>
            <a:pPr marL="457200" indent="-457200" algn="just">
              <a:buSzPct val="90000"/>
              <a:buFont typeface="+mj-lt"/>
              <a:buAutoNum type="arabicPeriod"/>
            </a:pPr>
            <a:r>
              <a:rPr lang="el-GR" sz="2200" dirty="0" smtClean="0"/>
              <a:t>Αν και πάλι δεν υπάρξει αντίδραση τότε ο ασθενής έχει χάσει τις αισθήσεις του οπότε ελέγχουμε τα ζωτικά σημεία.</a:t>
            </a:r>
          </a:p>
          <a:p>
            <a:pPr marL="457200" indent="-457200" algn="just">
              <a:buFont typeface="+mj-lt"/>
              <a:buAutoNum type="arabicPeriod"/>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652934"/>
          </a:xfrm>
        </p:spPr>
        <p:txBody>
          <a:bodyPr/>
          <a:lstStyle/>
          <a:p>
            <a:pPr algn="ctr"/>
            <a:r>
              <a:rPr lang="el-GR" dirty="0" smtClean="0"/>
              <a:t>Τα </a:t>
            </a:r>
            <a:r>
              <a:rPr lang="el-GR" dirty="0" err="1" smtClean="0"/>
              <a:t>ζωτικα</a:t>
            </a:r>
            <a:r>
              <a:rPr lang="el-GR" dirty="0" smtClean="0"/>
              <a:t> </a:t>
            </a:r>
            <a:r>
              <a:rPr lang="el-GR" dirty="0" err="1" smtClean="0"/>
              <a:t>σημεια</a:t>
            </a:r>
            <a:r>
              <a:rPr lang="el-GR" dirty="0" smtClean="0"/>
              <a:t> </a:t>
            </a:r>
            <a:r>
              <a:rPr lang="el-GR" dirty="0" err="1" smtClean="0"/>
              <a:t>στισ</a:t>
            </a:r>
            <a:r>
              <a:rPr lang="el-GR" dirty="0" smtClean="0"/>
              <a:t> </a:t>
            </a:r>
            <a:r>
              <a:rPr lang="el-GR" dirty="0" err="1" smtClean="0"/>
              <a:t>πρωτεσ</a:t>
            </a:r>
            <a:r>
              <a:rPr lang="el-GR" dirty="0" smtClean="0"/>
              <a:t> </a:t>
            </a:r>
            <a:r>
              <a:rPr lang="el-GR" dirty="0" err="1" smtClean="0"/>
              <a:t>βοηθειεσ</a:t>
            </a:r>
            <a:endParaRPr lang="el-GR" dirty="0"/>
          </a:p>
        </p:txBody>
      </p:sp>
      <p:sp>
        <p:nvSpPr>
          <p:cNvPr id="3" name="2 - Θέση περιεχομένου"/>
          <p:cNvSpPr>
            <a:spLocks noGrp="1"/>
          </p:cNvSpPr>
          <p:nvPr>
            <p:ph sz="quarter" idx="1"/>
          </p:nvPr>
        </p:nvSpPr>
        <p:spPr>
          <a:xfrm>
            <a:off x="539552" y="1052736"/>
            <a:ext cx="7467600" cy="3456384"/>
          </a:xfrm>
        </p:spPr>
        <p:txBody>
          <a:bodyPr>
            <a:normAutofit/>
          </a:bodyPr>
          <a:lstStyle/>
          <a:p>
            <a:pPr marL="0" indent="0" algn="just">
              <a:buNone/>
            </a:pPr>
            <a:r>
              <a:rPr lang="el-GR" sz="2200" dirty="0" smtClean="0"/>
              <a:t>Όταν πρόκειται να δώσουμε πρώτες βοήθειες σε ασθενή που έχει χάσει τις αισθήσεις του ελέγχουμε τα ζωτικά σημεία με την εξής σειρά</a:t>
            </a:r>
            <a:r>
              <a:rPr lang="en-US" sz="2200" dirty="0" smtClean="0"/>
              <a:t>:</a:t>
            </a:r>
          </a:p>
          <a:p>
            <a:pPr marL="457200" indent="-457200">
              <a:buSzPct val="90000"/>
              <a:buFont typeface="+mj-lt"/>
              <a:buAutoNum type="arabicPeriod"/>
            </a:pPr>
            <a:r>
              <a:rPr lang="el-GR" sz="2200" dirty="0" smtClean="0"/>
              <a:t>Αεραγωγοί (</a:t>
            </a:r>
            <a:r>
              <a:rPr lang="en-US" sz="2200" dirty="0" err="1" smtClean="0"/>
              <a:t>airways:A</a:t>
            </a:r>
            <a:r>
              <a:rPr lang="en-US" sz="2200" dirty="0" smtClean="0"/>
              <a:t>)</a:t>
            </a:r>
            <a:endParaRPr lang="el-GR" sz="2200" dirty="0" smtClean="0"/>
          </a:p>
          <a:p>
            <a:pPr marL="457200" indent="-457200">
              <a:buSzPct val="90000"/>
              <a:buFont typeface="+mj-lt"/>
              <a:buAutoNum type="arabicPeriod"/>
            </a:pPr>
            <a:r>
              <a:rPr lang="el-GR" sz="2200" dirty="0" smtClean="0"/>
              <a:t>Αναπνοή (</a:t>
            </a:r>
            <a:r>
              <a:rPr lang="en-US" sz="2200" dirty="0" smtClean="0"/>
              <a:t>breath: B)</a:t>
            </a:r>
            <a:endParaRPr lang="el-GR" sz="2200" dirty="0" smtClean="0"/>
          </a:p>
          <a:p>
            <a:pPr marL="457200" indent="-457200">
              <a:buSzPct val="90000"/>
              <a:buFont typeface="+mj-lt"/>
              <a:buAutoNum type="arabicPeriod"/>
            </a:pPr>
            <a:r>
              <a:rPr lang="el-GR" sz="2200" dirty="0" smtClean="0"/>
              <a:t>Κυκλοφορία</a:t>
            </a:r>
            <a:r>
              <a:rPr lang="en-US" sz="2200" dirty="0" smtClean="0"/>
              <a:t> (circulation: C)</a:t>
            </a:r>
          </a:p>
          <a:p>
            <a:pPr marL="457200" indent="-457200">
              <a:spcAft>
                <a:spcPts val="600"/>
              </a:spcAft>
              <a:buSzPct val="90000"/>
              <a:buNone/>
            </a:pPr>
            <a:r>
              <a:rPr lang="el-GR" sz="2200" dirty="0" smtClean="0"/>
              <a:t>Η διαδικασία λέγεται και </a:t>
            </a:r>
            <a:r>
              <a:rPr lang="en-US" sz="2200" dirty="0" smtClean="0"/>
              <a:t>ABC.</a:t>
            </a:r>
          </a:p>
          <a:p>
            <a:pPr marL="0" indent="0">
              <a:buSzPct val="90000"/>
              <a:buFont typeface="Wingdings" pitchFamily="2" charset="2"/>
              <a:buChar char="Ø"/>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652934"/>
          </a:xfrm>
        </p:spPr>
        <p:txBody>
          <a:bodyPr/>
          <a:lstStyle/>
          <a:p>
            <a:pPr algn="ctr"/>
            <a:r>
              <a:rPr lang="el-GR" dirty="0" err="1" smtClean="0"/>
              <a:t>Διανοιξη</a:t>
            </a:r>
            <a:r>
              <a:rPr lang="el-GR" dirty="0" smtClean="0"/>
              <a:t> των </a:t>
            </a:r>
            <a:r>
              <a:rPr lang="el-GR" dirty="0" err="1" smtClean="0"/>
              <a:t>αεροφορων</a:t>
            </a:r>
            <a:r>
              <a:rPr lang="el-GR" dirty="0" smtClean="0"/>
              <a:t> </a:t>
            </a:r>
            <a:r>
              <a:rPr lang="el-GR" dirty="0" err="1" smtClean="0"/>
              <a:t>οδων</a:t>
            </a:r>
            <a:endParaRPr lang="el-GR" dirty="0"/>
          </a:p>
        </p:txBody>
      </p:sp>
      <p:sp>
        <p:nvSpPr>
          <p:cNvPr id="3" name="2 - Θέση περιεχομένου"/>
          <p:cNvSpPr>
            <a:spLocks noGrp="1"/>
          </p:cNvSpPr>
          <p:nvPr>
            <p:ph sz="quarter" idx="1"/>
          </p:nvPr>
        </p:nvSpPr>
        <p:spPr>
          <a:xfrm>
            <a:off x="467544" y="1052736"/>
            <a:ext cx="4680520" cy="5688632"/>
          </a:xfrm>
        </p:spPr>
        <p:txBody>
          <a:bodyPr>
            <a:noAutofit/>
          </a:bodyPr>
          <a:lstStyle/>
          <a:p>
            <a:pPr algn="just">
              <a:spcAft>
                <a:spcPts val="600"/>
              </a:spcAft>
              <a:buFont typeface="Wingdings" pitchFamily="2" charset="2"/>
              <a:buChar char="Ø"/>
            </a:pPr>
            <a:r>
              <a:rPr lang="el-GR" sz="2000" dirty="0" smtClean="0"/>
              <a:t>Τοποθετούμε τον ασθενή σε ύπτια θέση.</a:t>
            </a:r>
          </a:p>
          <a:p>
            <a:pPr algn="just">
              <a:spcAft>
                <a:spcPts val="600"/>
              </a:spcAft>
              <a:buFont typeface="Wingdings" pitchFamily="2" charset="2"/>
              <a:buChar char="Ø"/>
            </a:pPr>
            <a:r>
              <a:rPr lang="el-GR" sz="2000" dirty="0" smtClean="0"/>
              <a:t>Χαλαρώνουμε ότι τον σφίγγει (γραβάτα, φουλάρι κτλ)</a:t>
            </a:r>
          </a:p>
          <a:p>
            <a:pPr algn="just">
              <a:spcAft>
                <a:spcPts val="600"/>
              </a:spcAft>
              <a:buFont typeface="Wingdings" pitchFamily="2" charset="2"/>
              <a:buChar char="Ø"/>
            </a:pPr>
            <a:r>
              <a:rPr lang="el-GR" sz="2000" dirty="0" smtClean="0"/>
              <a:t> Βάζουμε την μία παλάμη κάτω από τον αυχένα και την άλλη στο μέτωπο και σπρώχνουμε το κεφάλι προς τα πίσω. Με αυτό τον τρόπο προκαλούμε έκταση του φάρυγγα και διάνοιξη των αεροφόρων οδών.</a:t>
            </a:r>
          </a:p>
          <a:p>
            <a:pPr algn="just">
              <a:buFont typeface="Wingdings" pitchFamily="2" charset="2"/>
              <a:buChar char="Ø"/>
            </a:pPr>
            <a:r>
              <a:rPr lang="el-GR" sz="2000" dirty="0" smtClean="0"/>
              <a:t> Μετακινούμε την παλάμη μας από τον αυχένα και σπρώχνουμε το πηγούνι προς τα πάνω. Ανοίγουμε ελαφρά το στόμα.</a:t>
            </a:r>
            <a:endParaRPr lang="en-US" sz="2000" dirty="0" smtClean="0"/>
          </a:p>
          <a:p>
            <a:pPr algn="just">
              <a:buFont typeface="Wingdings" pitchFamily="2" charset="2"/>
              <a:buChar char="Ø"/>
            </a:pPr>
            <a:r>
              <a:rPr lang="el-GR" sz="2000" dirty="0" smtClean="0"/>
              <a:t>Ελέγχουμε αν υπάρχει κάτι που φράσσει τη στοματική κοιλότητα (εμετός, τροφή, </a:t>
            </a:r>
            <a:r>
              <a:rPr lang="el-GR" sz="2000" smtClean="0"/>
              <a:t>ξένο σώμα) </a:t>
            </a:r>
            <a:r>
              <a:rPr lang="el-GR" sz="2000" dirty="0" smtClean="0"/>
              <a:t>και </a:t>
            </a:r>
            <a:r>
              <a:rPr lang="el-GR" sz="2000" smtClean="0"/>
              <a:t>το αφαιρούμε.</a:t>
            </a:r>
            <a:endParaRPr lang="el-GR" sz="2000" dirty="0" smtClean="0"/>
          </a:p>
        </p:txBody>
      </p:sp>
      <p:pic>
        <p:nvPicPr>
          <p:cNvPr id="4" name="3 - Εικόνα" descr="http://www.oocities.org/athens/sparta/3853/firstaid/br4.jpg"/>
          <p:cNvPicPr/>
          <p:nvPr/>
        </p:nvPicPr>
        <p:blipFill>
          <a:blip r:embed="rId3" cstate="print"/>
          <a:srcRect/>
          <a:stretch>
            <a:fillRect/>
          </a:stretch>
        </p:blipFill>
        <p:spPr bwMode="auto">
          <a:xfrm>
            <a:off x="6012160" y="1484784"/>
            <a:ext cx="2304256" cy="1728192"/>
          </a:xfrm>
          <a:prstGeom prst="rect">
            <a:avLst/>
          </a:prstGeom>
          <a:noFill/>
          <a:ln w="9525">
            <a:noFill/>
            <a:miter lim="800000"/>
            <a:headEnd/>
            <a:tailEnd/>
          </a:ln>
        </p:spPr>
      </p:pic>
      <p:pic>
        <p:nvPicPr>
          <p:cNvPr id="4100" name="Picture 4" descr="http://www.blscprtraining.com/a2.jpg"/>
          <p:cNvPicPr>
            <a:picLocks noChangeAspect="1" noChangeArrowheads="1"/>
          </p:cNvPicPr>
          <p:nvPr/>
        </p:nvPicPr>
        <p:blipFill>
          <a:blip r:embed="rId4" cstate="print"/>
          <a:srcRect/>
          <a:stretch>
            <a:fillRect/>
          </a:stretch>
        </p:blipFill>
        <p:spPr bwMode="auto">
          <a:xfrm>
            <a:off x="5940152" y="3501008"/>
            <a:ext cx="2352675" cy="2381250"/>
          </a:xfrm>
          <a:prstGeom prst="rect">
            <a:avLst/>
          </a:prstGeom>
          <a:noFill/>
          <a:scene3d>
            <a:camera prst="orthographicFront">
              <a:rot lat="0" lon="10800000" rev="0"/>
            </a:camera>
            <a:lightRig rig="threePt" dir="t"/>
          </a:scene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80926"/>
          </a:xfrm>
        </p:spPr>
        <p:txBody>
          <a:bodyPr/>
          <a:lstStyle/>
          <a:p>
            <a:pPr algn="ctr"/>
            <a:r>
              <a:rPr lang="el-GR" dirty="0" err="1" smtClean="0"/>
              <a:t>Ελεγχοσ</a:t>
            </a:r>
            <a:r>
              <a:rPr lang="el-GR" dirty="0" smtClean="0"/>
              <a:t> </a:t>
            </a:r>
            <a:r>
              <a:rPr lang="el-GR" dirty="0" err="1" smtClean="0"/>
              <a:t>αναπνοησ</a:t>
            </a:r>
            <a:endParaRPr lang="el-GR" dirty="0"/>
          </a:p>
        </p:txBody>
      </p:sp>
      <p:sp>
        <p:nvSpPr>
          <p:cNvPr id="3" name="2 - Θέση περιεχομένου"/>
          <p:cNvSpPr>
            <a:spLocks noGrp="1"/>
          </p:cNvSpPr>
          <p:nvPr>
            <p:ph sz="quarter" idx="1"/>
          </p:nvPr>
        </p:nvSpPr>
        <p:spPr>
          <a:xfrm>
            <a:off x="539552" y="1412776"/>
            <a:ext cx="3888432" cy="4493096"/>
          </a:xfrm>
        </p:spPr>
        <p:txBody>
          <a:bodyPr>
            <a:normAutofit/>
          </a:bodyPr>
          <a:lstStyle/>
          <a:p>
            <a:pPr marL="252000" indent="-252000" algn="just">
              <a:buFont typeface="Wingdings" pitchFamily="2" charset="2"/>
              <a:buChar char="Ø"/>
            </a:pPr>
            <a:r>
              <a:rPr lang="el-GR" sz="2200" dirty="0" smtClean="0"/>
              <a:t>Τοποθετούμε το αυτί μας κοντά στο στόμα και τη μύτη του θύματος για να ΑΚΟΥΣΟΥΜΕ και να ΑΙΣΘΑΝΘΟΥΜΕ τον αέρα που βγαίνει. </a:t>
            </a:r>
          </a:p>
          <a:p>
            <a:pPr marL="252000" indent="-252000" algn="just">
              <a:buFont typeface="Wingdings" pitchFamily="2" charset="2"/>
              <a:buChar char="Ø"/>
            </a:pPr>
            <a:r>
              <a:rPr lang="el-GR" sz="2200" dirty="0" smtClean="0"/>
              <a:t>Ταυτόχρονα κοιτάμε το θώρακά του για να ΔΟΥΜΕ αν ανεβοκατεβαίνει. Επίσης μπορούμε να βάλουμε και το χέρι μας πάνω στο θώρακά του.</a:t>
            </a:r>
          </a:p>
          <a:p>
            <a:pPr>
              <a:buNone/>
            </a:pPr>
            <a:endParaRPr lang="el-GR" dirty="0"/>
          </a:p>
        </p:txBody>
      </p:sp>
      <p:sp>
        <p:nvSpPr>
          <p:cNvPr id="5" name="4 - Θέση περιεχομένου"/>
          <p:cNvSpPr>
            <a:spLocks noGrp="1"/>
          </p:cNvSpPr>
          <p:nvPr>
            <p:ph sz="quarter" idx="2"/>
          </p:nvPr>
        </p:nvSpPr>
        <p:spPr>
          <a:xfrm>
            <a:off x="539552" y="908720"/>
            <a:ext cx="7848872" cy="720080"/>
          </a:xfrm>
        </p:spPr>
        <p:txBody>
          <a:bodyPr>
            <a:normAutofit/>
          </a:bodyPr>
          <a:lstStyle/>
          <a:p>
            <a:pPr marL="0" lvl="0" indent="0" algn="just">
              <a:buClr>
                <a:srgbClr val="FE8637"/>
              </a:buClr>
              <a:buNone/>
            </a:pPr>
            <a:r>
              <a:rPr lang="el-GR" sz="2200" dirty="0" smtClean="0">
                <a:solidFill>
                  <a:prstClr val="black"/>
                </a:solidFill>
              </a:rPr>
              <a:t>Κάνουμε εκτίμηση της αναπνοής</a:t>
            </a:r>
            <a:r>
              <a:rPr lang="en-US" sz="2200" dirty="0" smtClean="0">
                <a:solidFill>
                  <a:prstClr val="black"/>
                </a:solidFill>
              </a:rPr>
              <a:t>: </a:t>
            </a:r>
            <a:r>
              <a:rPr lang="el-GR" sz="2200" dirty="0" smtClean="0">
                <a:solidFill>
                  <a:prstClr val="black"/>
                </a:solidFill>
              </a:rPr>
              <a:t>ΑΚΟΥΩ ΒΛΕΠΩ ΑΙΣΘΑΝΟΜΑΙ. </a:t>
            </a:r>
          </a:p>
          <a:p>
            <a:endParaRPr lang="el-GR" dirty="0"/>
          </a:p>
        </p:txBody>
      </p:sp>
      <p:pic>
        <p:nvPicPr>
          <p:cNvPr id="3074" name="Picture 2" descr="https://childcaresouthafrica.files.wordpress.com/2012/07/check-vital-signs-of-unconscious-person.jpg"/>
          <p:cNvPicPr>
            <a:picLocks noChangeAspect="1" noChangeArrowheads="1"/>
          </p:cNvPicPr>
          <p:nvPr/>
        </p:nvPicPr>
        <p:blipFill>
          <a:blip r:embed="rId2" cstate="print"/>
          <a:srcRect/>
          <a:stretch>
            <a:fillRect/>
          </a:stretch>
        </p:blipFill>
        <p:spPr bwMode="auto">
          <a:xfrm>
            <a:off x="5364088" y="2204864"/>
            <a:ext cx="3040862" cy="309154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Ελεγχοσ</a:t>
            </a:r>
            <a:r>
              <a:rPr lang="el-GR" dirty="0" smtClean="0"/>
              <a:t> </a:t>
            </a:r>
            <a:r>
              <a:rPr lang="el-GR" dirty="0" err="1" smtClean="0"/>
              <a:t>κυκλοφοριασ</a:t>
            </a:r>
            <a:endParaRPr lang="el-GR" dirty="0"/>
          </a:p>
        </p:txBody>
      </p:sp>
      <p:sp>
        <p:nvSpPr>
          <p:cNvPr id="3" name="2 - Θέση περιεχομένου"/>
          <p:cNvSpPr>
            <a:spLocks noGrp="1"/>
          </p:cNvSpPr>
          <p:nvPr>
            <p:ph sz="quarter" idx="1"/>
          </p:nvPr>
        </p:nvSpPr>
        <p:spPr>
          <a:xfrm>
            <a:off x="611560" y="1988840"/>
            <a:ext cx="3600400" cy="4104456"/>
          </a:xfrm>
        </p:spPr>
        <p:txBody>
          <a:bodyPr>
            <a:normAutofit fontScale="92500" lnSpcReduction="20000"/>
          </a:bodyPr>
          <a:lstStyle/>
          <a:p>
            <a:pPr marL="252000" indent="-252000" algn="just">
              <a:spcAft>
                <a:spcPts val="600"/>
              </a:spcAft>
              <a:buFont typeface="Wingdings" pitchFamily="2" charset="2"/>
              <a:buChar char="Ø"/>
            </a:pPr>
            <a:r>
              <a:rPr lang="el-GR" dirty="0" smtClean="0"/>
              <a:t>Αν αναπνέει κανονικά και έχει και σφυγμό τον τοποθετούμε σε θέση ανάνηψης και καλούμε ασθενοφόρο. Από τη θέση ανάνηψης ελέγχουμε συνεχώς την λειτουργία της καρδιάς και της αναπνοής.</a:t>
            </a:r>
          </a:p>
          <a:p>
            <a:pPr marL="252000" indent="-252000" algn="just">
              <a:buFont typeface="Wingdings" pitchFamily="2" charset="2"/>
              <a:buChar char="Ø"/>
            </a:pPr>
            <a:r>
              <a:rPr lang="el-GR" dirty="0" smtClean="0"/>
              <a:t>Αν δεν υπάρχει αναπνοή ούτε σφυγμός </a:t>
            </a:r>
            <a:r>
              <a:rPr lang="el-GR" dirty="0" err="1" smtClean="0"/>
              <a:t>εφαρμ</a:t>
            </a:r>
            <a:r>
              <a:rPr lang="el-GR" dirty="0" smtClean="0"/>
              <a:t>-όζουμε την τεχνική της καρδιοπνευμονικής ανάνηψης (ΚΑΡ.Π.Α) και καλούμε ασθενοφόρο.</a:t>
            </a:r>
          </a:p>
          <a:p>
            <a:pPr marL="0" indent="0" algn="just">
              <a:buNone/>
            </a:pPr>
            <a:endParaRPr lang="el-GR" dirty="0"/>
          </a:p>
        </p:txBody>
      </p:sp>
      <p:sp>
        <p:nvSpPr>
          <p:cNvPr id="5" name="4 - Θέση περιεχομένου"/>
          <p:cNvSpPr>
            <a:spLocks noGrp="1"/>
          </p:cNvSpPr>
          <p:nvPr>
            <p:ph sz="quarter" idx="2"/>
          </p:nvPr>
        </p:nvSpPr>
        <p:spPr>
          <a:xfrm>
            <a:off x="683568" y="908720"/>
            <a:ext cx="7272808" cy="1440160"/>
          </a:xfrm>
        </p:spPr>
        <p:txBody>
          <a:bodyPr>
            <a:normAutofit fontScale="92500" lnSpcReduction="20000"/>
          </a:bodyPr>
          <a:lstStyle/>
          <a:p>
            <a:pPr marL="0" indent="0">
              <a:buNone/>
            </a:pPr>
            <a:r>
              <a:rPr lang="el-GR" dirty="0" smtClean="0"/>
              <a:t>Ελέγχουμε αν το άτομο έχει σφυγμό. Το καλύτερο σημείο για να ψηλαφίσουμε το σφυγμό είναι η καρωτίδα. Καλύτερα να γίνει και από τις δύο πλευρές.</a:t>
            </a:r>
          </a:p>
          <a:p>
            <a:pPr>
              <a:buNone/>
            </a:pPr>
            <a:endParaRPr lang="el-GR" dirty="0"/>
          </a:p>
        </p:txBody>
      </p:sp>
      <p:pic>
        <p:nvPicPr>
          <p:cNvPr id="2050" name="Picture 2" descr="http://www.allheartattack.com/images/carotid-pulse-both.jpg"/>
          <p:cNvPicPr>
            <a:picLocks noChangeAspect="1" noChangeArrowheads="1"/>
          </p:cNvPicPr>
          <p:nvPr/>
        </p:nvPicPr>
        <p:blipFill>
          <a:blip r:embed="rId2" cstate="print"/>
          <a:srcRect/>
          <a:stretch>
            <a:fillRect/>
          </a:stretch>
        </p:blipFill>
        <p:spPr bwMode="auto">
          <a:xfrm>
            <a:off x="5436096" y="2420888"/>
            <a:ext cx="2943973" cy="266429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Θεση</a:t>
            </a:r>
            <a:r>
              <a:rPr lang="el-GR" dirty="0" smtClean="0"/>
              <a:t> </a:t>
            </a:r>
            <a:r>
              <a:rPr lang="el-GR" dirty="0" err="1" smtClean="0"/>
              <a:t>ανανηψησ</a:t>
            </a:r>
            <a:endParaRPr lang="el-GR" dirty="0"/>
          </a:p>
        </p:txBody>
      </p:sp>
      <p:sp>
        <p:nvSpPr>
          <p:cNvPr id="3" name="2 - Θέση περιεχομένου"/>
          <p:cNvSpPr>
            <a:spLocks noGrp="1"/>
          </p:cNvSpPr>
          <p:nvPr>
            <p:ph sz="quarter" idx="1"/>
          </p:nvPr>
        </p:nvSpPr>
        <p:spPr>
          <a:xfrm>
            <a:off x="467544" y="764704"/>
            <a:ext cx="7467600" cy="864096"/>
          </a:xfrm>
        </p:spPr>
        <p:txBody>
          <a:bodyPr/>
          <a:lstStyle/>
          <a:p>
            <a:pPr marL="0" indent="0" algn="just">
              <a:buNone/>
            </a:pPr>
            <a:r>
              <a:rPr lang="el-GR" sz="2200" dirty="0" smtClean="0"/>
              <a:t>Τοποθετούμε τον ασθενή σε θέση ανάνηψης ακολουθώντας τα βήματα που περιγράφονται στις εικόνες.</a:t>
            </a:r>
          </a:p>
          <a:p>
            <a:pPr marL="0" indent="0" algn="just">
              <a:buNone/>
            </a:pPr>
            <a:endParaRPr lang="el-GR" dirty="0"/>
          </a:p>
        </p:txBody>
      </p:sp>
      <p:pic>
        <p:nvPicPr>
          <p:cNvPr id="1027" name="Picture 3"/>
          <p:cNvPicPr>
            <a:picLocks noChangeAspect="1" noChangeArrowheads="1"/>
          </p:cNvPicPr>
          <p:nvPr/>
        </p:nvPicPr>
        <p:blipFill>
          <a:blip r:embed="rId3" cstate="print"/>
          <a:srcRect/>
          <a:stretch>
            <a:fillRect/>
          </a:stretch>
        </p:blipFill>
        <p:spPr bwMode="auto">
          <a:xfrm>
            <a:off x="611560" y="1556792"/>
            <a:ext cx="2088231" cy="2313517"/>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3419872" y="1556792"/>
            <a:ext cx="2016224" cy="2225911"/>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6156176" y="1700808"/>
            <a:ext cx="1905549" cy="2111127"/>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1835696" y="4005064"/>
            <a:ext cx="2016224" cy="2234430"/>
          </a:xfrm>
          <a:prstGeom prst="rect">
            <a:avLst/>
          </a:prstGeom>
          <a:noFill/>
          <a:ln w="9525">
            <a:noFill/>
            <a:miter lim="800000"/>
            <a:headEnd/>
            <a:tailEnd/>
          </a:ln>
        </p:spPr>
      </p:pic>
      <p:pic>
        <p:nvPicPr>
          <p:cNvPr id="1031" name="Picture 7"/>
          <p:cNvPicPr>
            <a:picLocks noChangeAspect="1" noChangeArrowheads="1"/>
          </p:cNvPicPr>
          <p:nvPr/>
        </p:nvPicPr>
        <p:blipFill>
          <a:blip r:embed="rId7" cstate="print"/>
          <a:srcRect/>
          <a:stretch>
            <a:fillRect/>
          </a:stretch>
        </p:blipFill>
        <p:spPr bwMode="auto">
          <a:xfrm>
            <a:off x="4860032" y="4077072"/>
            <a:ext cx="2007493" cy="2099121"/>
          </a:xfrm>
          <a:prstGeom prst="rect">
            <a:avLst/>
          </a:prstGeom>
          <a:noFill/>
          <a:ln w="9525">
            <a:noFill/>
            <a:miter lim="800000"/>
            <a:headEnd/>
            <a:tailEnd/>
          </a:ln>
        </p:spPr>
      </p:pic>
      <p:sp>
        <p:nvSpPr>
          <p:cNvPr id="10" name="9 - TextBox"/>
          <p:cNvSpPr txBox="1"/>
          <p:nvPr/>
        </p:nvSpPr>
        <p:spPr>
          <a:xfrm>
            <a:off x="1475656" y="3789040"/>
            <a:ext cx="317716" cy="369332"/>
          </a:xfrm>
          <a:prstGeom prst="rect">
            <a:avLst/>
          </a:prstGeom>
          <a:noFill/>
        </p:spPr>
        <p:txBody>
          <a:bodyPr wrap="none" rtlCol="0">
            <a:spAutoFit/>
          </a:bodyPr>
          <a:lstStyle/>
          <a:p>
            <a:r>
              <a:rPr lang="el-GR" dirty="0" smtClean="0"/>
              <a:t>Α</a:t>
            </a:r>
            <a:endParaRPr lang="el-GR" dirty="0"/>
          </a:p>
        </p:txBody>
      </p:sp>
      <p:sp>
        <p:nvSpPr>
          <p:cNvPr id="11" name="10 - TextBox"/>
          <p:cNvSpPr txBox="1"/>
          <p:nvPr/>
        </p:nvSpPr>
        <p:spPr>
          <a:xfrm>
            <a:off x="4283968" y="3717032"/>
            <a:ext cx="309700" cy="369332"/>
          </a:xfrm>
          <a:prstGeom prst="rect">
            <a:avLst/>
          </a:prstGeom>
          <a:noFill/>
        </p:spPr>
        <p:txBody>
          <a:bodyPr wrap="none" rtlCol="0">
            <a:spAutoFit/>
          </a:bodyPr>
          <a:lstStyle/>
          <a:p>
            <a:r>
              <a:rPr lang="el-GR" dirty="0" smtClean="0"/>
              <a:t>Β</a:t>
            </a:r>
            <a:endParaRPr lang="el-GR" dirty="0"/>
          </a:p>
        </p:txBody>
      </p:sp>
      <p:sp>
        <p:nvSpPr>
          <p:cNvPr id="12" name="11 - TextBox"/>
          <p:cNvSpPr txBox="1"/>
          <p:nvPr/>
        </p:nvSpPr>
        <p:spPr>
          <a:xfrm>
            <a:off x="7020272" y="3717032"/>
            <a:ext cx="280846" cy="369332"/>
          </a:xfrm>
          <a:prstGeom prst="rect">
            <a:avLst/>
          </a:prstGeom>
          <a:noFill/>
        </p:spPr>
        <p:txBody>
          <a:bodyPr wrap="none" rtlCol="0">
            <a:spAutoFit/>
          </a:bodyPr>
          <a:lstStyle/>
          <a:p>
            <a:r>
              <a:rPr lang="el-GR" dirty="0" smtClean="0"/>
              <a:t>Γ</a:t>
            </a:r>
            <a:endParaRPr lang="el-GR" dirty="0"/>
          </a:p>
        </p:txBody>
      </p:sp>
      <p:sp>
        <p:nvSpPr>
          <p:cNvPr id="13" name="12 - TextBox"/>
          <p:cNvSpPr txBox="1"/>
          <p:nvPr/>
        </p:nvSpPr>
        <p:spPr>
          <a:xfrm>
            <a:off x="2771800" y="6165304"/>
            <a:ext cx="314510" cy="369332"/>
          </a:xfrm>
          <a:prstGeom prst="rect">
            <a:avLst/>
          </a:prstGeom>
          <a:noFill/>
        </p:spPr>
        <p:txBody>
          <a:bodyPr wrap="none" rtlCol="0">
            <a:spAutoFit/>
          </a:bodyPr>
          <a:lstStyle/>
          <a:p>
            <a:r>
              <a:rPr lang="el-GR" dirty="0" smtClean="0"/>
              <a:t>Δ</a:t>
            </a:r>
            <a:endParaRPr lang="el-GR" dirty="0"/>
          </a:p>
        </p:txBody>
      </p:sp>
      <p:sp>
        <p:nvSpPr>
          <p:cNvPr id="14" name="13 - TextBox"/>
          <p:cNvSpPr txBox="1"/>
          <p:nvPr/>
        </p:nvSpPr>
        <p:spPr>
          <a:xfrm>
            <a:off x="5796136" y="6093296"/>
            <a:ext cx="296876" cy="369332"/>
          </a:xfrm>
          <a:prstGeom prst="rect">
            <a:avLst/>
          </a:prstGeom>
          <a:noFill/>
        </p:spPr>
        <p:txBody>
          <a:bodyPr wrap="none" rtlCol="0">
            <a:spAutoFit/>
          </a:bodyPr>
          <a:lstStyle/>
          <a:p>
            <a:r>
              <a:rPr lang="el-GR" dirty="0" smtClean="0"/>
              <a:t>Ε</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06090"/>
          </a:xfrm>
        </p:spPr>
        <p:txBody>
          <a:bodyPr/>
          <a:lstStyle/>
          <a:p>
            <a:pPr algn="ctr"/>
            <a:r>
              <a:rPr lang="el-GR" dirty="0" err="1" smtClean="0"/>
              <a:t>Θεση</a:t>
            </a:r>
            <a:r>
              <a:rPr lang="el-GR" dirty="0" smtClean="0"/>
              <a:t> </a:t>
            </a:r>
            <a:r>
              <a:rPr lang="el-GR" dirty="0" err="1" smtClean="0"/>
              <a:t>ανανηψησ</a:t>
            </a:r>
            <a:endParaRPr lang="el-GR" dirty="0"/>
          </a:p>
        </p:txBody>
      </p:sp>
      <p:sp>
        <p:nvSpPr>
          <p:cNvPr id="3" name="2 - Θέση περιεχομένου"/>
          <p:cNvSpPr>
            <a:spLocks noGrp="1"/>
          </p:cNvSpPr>
          <p:nvPr>
            <p:ph sz="quarter" idx="1"/>
          </p:nvPr>
        </p:nvSpPr>
        <p:spPr>
          <a:xfrm>
            <a:off x="467544" y="1052736"/>
            <a:ext cx="7467600" cy="4873752"/>
          </a:xfrm>
        </p:spPr>
        <p:txBody>
          <a:bodyPr>
            <a:normAutofit/>
          </a:bodyPr>
          <a:lstStyle/>
          <a:p>
            <a:pPr algn="just">
              <a:buNone/>
            </a:pPr>
            <a:r>
              <a:rPr lang="el-GR" sz="2200" dirty="0" smtClean="0"/>
              <a:t>Η θέση ανάνηψης εξασφαλίζει</a:t>
            </a:r>
            <a:r>
              <a:rPr lang="en-US" sz="2200" dirty="0" smtClean="0"/>
              <a:t>:</a:t>
            </a:r>
          </a:p>
          <a:p>
            <a:pPr algn="just">
              <a:buFont typeface="Wingdings" pitchFamily="2" charset="2"/>
              <a:buChar char="Ø"/>
            </a:pPr>
            <a:r>
              <a:rPr lang="el-GR" sz="2200" dirty="0" smtClean="0"/>
              <a:t>Ότι οι αεροφόροι οδοί θα παραμείνουν ανοιχτές.</a:t>
            </a:r>
          </a:p>
          <a:p>
            <a:pPr algn="just">
              <a:buFont typeface="Wingdings" pitchFamily="2" charset="2"/>
              <a:buChar char="Ø"/>
            </a:pPr>
            <a:r>
              <a:rPr lang="el-GR" sz="2200" dirty="0" smtClean="0"/>
              <a:t>Ότι η γλώσσα δεν θα φράξει το φάρυγγα.</a:t>
            </a:r>
          </a:p>
          <a:p>
            <a:pPr algn="just">
              <a:buFont typeface="Wingdings" pitchFamily="2" charset="2"/>
              <a:buChar char="Ø"/>
            </a:pPr>
            <a:r>
              <a:rPr lang="el-GR" sz="2200" dirty="0" smtClean="0"/>
              <a:t>Αν ο ασθενής κάνει εμετό, τα υγρά θα βγουν προς τα έξω και ο ασθενής δεν θα πάθει </a:t>
            </a:r>
            <a:r>
              <a:rPr lang="el-GR" sz="2200" dirty="0" err="1" smtClean="0"/>
              <a:t>εισρόφηση</a:t>
            </a:r>
            <a:r>
              <a:rPr lang="el-GR" sz="2200" dirty="0" smtClean="0"/>
              <a:t>.</a:t>
            </a:r>
            <a:endParaRPr lang="el-GR" sz="2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299</TotalTime>
  <Words>608</Words>
  <Application>Microsoft Office PowerPoint</Application>
  <PresentationFormat>Προβολή στην οθόνη (4:3)</PresentationFormat>
  <Paragraphs>64</Paragraphs>
  <Slides>10</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Προεξοχή</vt:lpstr>
      <vt:lpstr>Ελεγχοσ ζωτικων σημειων</vt:lpstr>
      <vt:lpstr>Αιτιεσ απωλειασ αισθησεων</vt:lpstr>
      <vt:lpstr>Οι πρωτεσ ενεργειεσ</vt:lpstr>
      <vt:lpstr>Τα ζωτικα σημεια στισ πρωτεσ βοηθειεσ</vt:lpstr>
      <vt:lpstr>Διανοιξη των αεροφορων οδων</vt:lpstr>
      <vt:lpstr>Ελεγχοσ αναπνοησ</vt:lpstr>
      <vt:lpstr>Ελεγχοσ κυκλοφοριασ</vt:lpstr>
      <vt:lpstr>Θεση ανανηψησ</vt:lpstr>
      <vt:lpstr>Θεση ανανηψησ</vt:lpstr>
      <vt:lpstr>ανακεφαλαιωση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Ελεγχοσ ζωτικων σημειων</dc:title>
  <dc:creator>Vaggelis</dc:creator>
  <cp:lastModifiedBy>Vaggelis</cp:lastModifiedBy>
  <cp:revision>39</cp:revision>
  <dcterms:created xsi:type="dcterms:W3CDTF">2016-10-25T14:56:02Z</dcterms:created>
  <dcterms:modified xsi:type="dcterms:W3CDTF">2017-09-26T17:41:40Z</dcterms:modified>
</cp:coreProperties>
</file>