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2" r:id="rId17"/>
    <p:sldId id="273" r:id="rId18"/>
    <p:sldId id="274" r:id="rId19"/>
    <p:sldId id="269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4E17B-DD68-4D1F-AF1F-29A4D8A87800}" type="datetimeFigureOut">
              <a:rPr lang="el-GR" smtClean="0"/>
              <a:pPr/>
              <a:t>21/1/2017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E1AE3-1918-4222-8AC7-C65F1C0EDFD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E1AE3-1918-4222-8AC7-C65F1C0EDFD4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E1AE3-1918-4222-8AC7-C65F1C0EDFD4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E1AE3-1918-4222-8AC7-C65F1C0EDFD4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E1AE3-1918-4222-8AC7-C65F1C0EDFD4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E1AE3-1918-4222-8AC7-C65F1C0EDFD4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E1AE3-1918-4222-8AC7-C65F1C0EDFD4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u="none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E1AE3-1918-4222-8AC7-C65F1C0EDFD4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21/1/2017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21/1/2017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21/1/2017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21/1/2017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21/1/2017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21/1/2017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21/1/2017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23728" y="1052736"/>
            <a:ext cx="6172200" cy="1584176"/>
          </a:xfrm>
        </p:spPr>
        <p:txBody>
          <a:bodyPr>
            <a:normAutofit/>
          </a:bodyPr>
          <a:lstStyle/>
          <a:p>
            <a:pPr algn="ctr"/>
            <a:r>
              <a:rPr lang="el-GR" sz="4800" dirty="0" smtClean="0"/>
              <a:t>ΔΗΛΗΤΗΡΙΑΣΕΙΣ</a:t>
            </a:r>
            <a:endParaRPr lang="el-GR" sz="4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76064"/>
          </a:xfrm>
        </p:spPr>
        <p:txBody>
          <a:bodyPr/>
          <a:lstStyle/>
          <a:p>
            <a:pPr algn="ctr"/>
            <a:r>
              <a:rPr lang="el-GR" dirty="0" err="1" smtClean="0"/>
              <a:t>Δηλητηριαση</a:t>
            </a:r>
            <a:r>
              <a:rPr lang="el-GR" dirty="0" smtClean="0"/>
              <a:t> </a:t>
            </a:r>
            <a:r>
              <a:rPr lang="el-GR" dirty="0" err="1" smtClean="0"/>
              <a:t>απο</a:t>
            </a:r>
            <a:r>
              <a:rPr lang="el-GR" dirty="0" smtClean="0"/>
              <a:t> το </a:t>
            </a:r>
            <a:r>
              <a:rPr lang="el-GR" dirty="0" err="1" smtClean="0"/>
              <a:t>δερμα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5544616"/>
          </a:xfrm>
        </p:spPr>
        <p:txBody>
          <a:bodyPr>
            <a:normAutofit fontScale="92500" lnSpcReduction="20000"/>
          </a:bodyPr>
          <a:lstStyle/>
          <a:p>
            <a:pPr marL="273600" indent="-273600" algn="just">
              <a:buSzPct val="90000"/>
              <a:buFont typeface="Wingdings" pitchFamily="2" charset="2"/>
              <a:buChar char="Ø"/>
            </a:pPr>
            <a:r>
              <a:rPr lang="el-GR" dirty="0" smtClean="0"/>
              <a:t>Πολλά δηλητήρια έχουν την ιδιότητα να εισχωρούν στο δέρμα και να απορροφούνται προκαλώντας δηλητηρίαση.</a:t>
            </a:r>
          </a:p>
          <a:p>
            <a:pPr marL="273600" indent="-273600" algn="just">
              <a:buFont typeface="Wingdings" pitchFamily="2" charset="2"/>
              <a:buChar char="Ø"/>
            </a:pPr>
            <a:r>
              <a:rPr lang="el-GR" dirty="0" smtClean="0"/>
              <a:t>Οι κυριότερες ουσίες είναι οι </a:t>
            </a:r>
            <a:r>
              <a:rPr lang="el-GR" dirty="0" err="1" smtClean="0"/>
              <a:t>οργανοφωσφορικές</a:t>
            </a:r>
            <a:r>
              <a:rPr lang="el-GR" dirty="0" smtClean="0"/>
              <a:t> που περιέχονται στα εντομοκτόνα.</a:t>
            </a:r>
          </a:p>
          <a:p>
            <a:pPr marL="273600" indent="-273600" algn="just">
              <a:buFont typeface="Wingdings" pitchFamily="2" charset="2"/>
              <a:buChar char="Ø"/>
            </a:pPr>
            <a:r>
              <a:rPr lang="el-GR" dirty="0" smtClean="0"/>
              <a:t>Είναι συνηθισμένη σε αγρότες.</a:t>
            </a:r>
          </a:p>
          <a:p>
            <a:pPr marL="273600" indent="-273600">
              <a:buFont typeface="Wingdings" pitchFamily="2" charset="2"/>
              <a:buChar char="Ø"/>
            </a:pPr>
            <a:r>
              <a:rPr lang="el-GR" dirty="0" smtClean="0"/>
              <a:t>Συμπτώματα</a:t>
            </a:r>
            <a:r>
              <a:rPr lang="en-US" dirty="0" smtClean="0"/>
              <a:t>:</a:t>
            </a:r>
            <a:endParaRPr lang="el-GR" dirty="0" smtClean="0"/>
          </a:p>
          <a:p>
            <a:pPr marL="639360" lvl="1" indent="-273600" algn="just">
              <a:buSzPct val="90000"/>
              <a:buFont typeface="Arial" pitchFamily="34" charset="0"/>
              <a:buChar char="•"/>
            </a:pPr>
            <a:r>
              <a:rPr lang="el-GR" sz="2400" dirty="0" smtClean="0"/>
              <a:t>Ζάλη</a:t>
            </a:r>
          </a:p>
          <a:p>
            <a:pPr marL="639360" lvl="1" indent="-273600" algn="just">
              <a:buSzPct val="90000"/>
              <a:buFont typeface="Arial" pitchFamily="34" charset="0"/>
              <a:buChar char="•"/>
            </a:pPr>
            <a:r>
              <a:rPr lang="el-GR" sz="2400" dirty="0" smtClean="0"/>
              <a:t>Κεφαλαλγία</a:t>
            </a:r>
          </a:p>
          <a:p>
            <a:pPr marL="639360" lvl="1" indent="-273600" algn="just">
              <a:buSzPct val="90000"/>
              <a:buFont typeface="Arial" pitchFamily="34" charset="0"/>
              <a:buChar char="•"/>
            </a:pPr>
            <a:r>
              <a:rPr lang="el-GR" sz="2400" dirty="0" smtClean="0"/>
              <a:t>Ναυτία</a:t>
            </a:r>
          </a:p>
          <a:p>
            <a:pPr marL="639360" lvl="1" indent="-273600" algn="just">
              <a:buSzPct val="90000"/>
              <a:buFont typeface="Arial" pitchFamily="34" charset="0"/>
              <a:buChar char="•"/>
            </a:pPr>
            <a:r>
              <a:rPr lang="el-GR" sz="2400" dirty="0" smtClean="0"/>
              <a:t>Θόλωση της όρασης</a:t>
            </a:r>
          </a:p>
          <a:p>
            <a:pPr marL="639360" lvl="1" indent="-273600" algn="just">
              <a:buSzPct val="90000"/>
              <a:buFont typeface="Arial" pitchFamily="34" charset="0"/>
              <a:buChar char="•"/>
            </a:pPr>
            <a:r>
              <a:rPr lang="el-GR" sz="2400" dirty="0" smtClean="0"/>
              <a:t>Βραδυκαρδία.</a:t>
            </a:r>
          </a:p>
          <a:p>
            <a:pPr marL="639360" lvl="1" indent="-273600" algn="just">
              <a:buSzPct val="90000"/>
              <a:buFont typeface="Arial" pitchFamily="34" charset="0"/>
              <a:buChar char="•"/>
            </a:pPr>
            <a:r>
              <a:rPr lang="el-GR" sz="2400" dirty="0" smtClean="0"/>
              <a:t>Πόνος στην κοιλιά</a:t>
            </a:r>
          </a:p>
          <a:p>
            <a:pPr marL="639360" lvl="1" indent="-273600" algn="just">
              <a:buSzPct val="90000"/>
              <a:buFont typeface="Arial" pitchFamily="34" charset="0"/>
              <a:buChar char="•"/>
            </a:pPr>
            <a:r>
              <a:rPr lang="el-GR" sz="2400" dirty="0" smtClean="0"/>
              <a:t>Εφίδρωση</a:t>
            </a:r>
          </a:p>
          <a:p>
            <a:pPr marL="639360" lvl="1" indent="-273600" algn="just">
              <a:buSzPct val="90000"/>
              <a:buFont typeface="Arial" pitchFamily="34" charset="0"/>
              <a:buChar char="•"/>
            </a:pPr>
            <a:r>
              <a:rPr lang="el-GR" sz="2400" dirty="0" smtClean="0"/>
              <a:t>Μύση (συστολή της κόρης των ματιών)</a:t>
            </a:r>
          </a:p>
          <a:p>
            <a:pPr marL="639360" lvl="1" indent="-273600" algn="just">
              <a:buSzPct val="90000"/>
              <a:buFont typeface="Arial" pitchFamily="34" charset="0"/>
              <a:buChar char="•"/>
            </a:pPr>
            <a:r>
              <a:rPr lang="el-GR" sz="2400" dirty="0" smtClean="0"/>
              <a:t>Τα συμπτώματα μπορεί να παρουσιαστούν αρκετές ώρες μετά την επαφή με την ουσία</a:t>
            </a:r>
            <a:endParaRPr lang="en-US" sz="2400" dirty="0" smtClean="0"/>
          </a:p>
          <a:p>
            <a:pPr marL="639360" lvl="1" indent="-273600" algn="just"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Δηλητηριαση</a:t>
            </a:r>
            <a:r>
              <a:rPr lang="el-GR" dirty="0" smtClean="0"/>
              <a:t> </a:t>
            </a:r>
            <a:r>
              <a:rPr lang="el-GR" dirty="0" err="1" smtClean="0"/>
              <a:t>απο</a:t>
            </a:r>
            <a:r>
              <a:rPr lang="el-GR" dirty="0" smtClean="0"/>
              <a:t> το </a:t>
            </a:r>
            <a:r>
              <a:rPr lang="el-GR" dirty="0" err="1" smtClean="0"/>
              <a:t>δερμα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487375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Πρώτες βοήθειες</a:t>
            </a:r>
            <a:r>
              <a:rPr lang="en-US" dirty="0" smtClean="0"/>
              <a:t>:</a:t>
            </a:r>
          </a:p>
          <a:p>
            <a:pPr lvl="1">
              <a:buSzPct val="90000"/>
              <a:buFont typeface="Arial" pitchFamily="34" charset="0"/>
              <a:buChar char="•"/>
            </a:pPr>
            <a:r>
              <a:rPr lang="el-GR" dirty="0" smtClean="0"/>
              <a:t>Αφαιρούμε τα ρούχα.</a:t>
            </a:r>
          </a:p>
          <a:p>
            <a:pPr lvl="1">
              <a:buSzPct val="90000"/>
              <a:buFont typeface="Arial" pitchFamily="34" charset="0"/>
              <a:buChar char="•"/>
            </a:pPr>
            <a:r>
              <a:rPr lang="el-GR" dirty="0" smtClean="0"/>
              <a:t>Εξασφαλίζουμε ότι ο ασθενής αναπνέει καλά και διατηρεί την καρδιακή του λειτουργία.</a:t>
            </a:r>
          </a:p>
          <a:p>
            <a:pPr lvl="1">
              <a:buSzPct val="90000"/>
              <a:buFont typeface="Arial" pitchFamily="34" charset="0"/>
              <a:buChar char="•"/>
            </a:pPr>
            <a:r>
              <a:rPr lang="el-GR" dirty="0" smtClean="0"/>
              <a:t>Σχολαστικό πλύσιμο με νερό και σαπούνι.</a:t>
            </a:r>
          </a:p>
          <a:p>
            <a:pPr lvl="1">
              <a:buSzPct val="90000"/>
              <a:buFont typeface="Arial" pitchFamily="34" charset="0"/>
              <a:buChar char="•"/>
            </a:pPr>
            <a:r>
              <a:rPr lang="el-GR" dirty="0" smtClean="0"/>
              <a:t>Άμεση μεταφορά στο νοσοκομείο.</a:t>
            </a:r>
          </a:p>
          <a:p>
            <a:pPr lvl="1">
              <a:buSzPct val="90000"/>
              <a:buFont typeface="Arial" pitchFamily="34" charset="0"/>
              <a:buChar char="•"/>
            </a:pPr>
            <a:r>
              <a:rPr lang="el-GR" dirty="0" smtClean="0"/>
              <a:t>Θα πρέπει να γνωρίζουμε το είδος της ουσίας που προκάλεσε δηλητηρίαση.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76064"/>
          </a:xfrm>
        </p:spPr>
        <p:txBody>
          <a:bodyPr/>
          <a:lstStyle/>
          <a:p>
            <a:pPr algn="ctr"/>
            <a:r>
              <a:rPr lang="el-GR" dirty="0" err="1" smtClean="0"/>
              <a:t>Δηλητηριαση</a:t>
            </a:r>
            <a:r>
              <a:rPr lang="el-GR" dirty="0" smtClean="0"/>
              <a:t> </a:t>
            </a:r>
            <a:r>
              <a:rPr lang="el-GR" dirty="0" err="1" smtClean="0"/>
              <a:t>απο</a:t>
            </a:r>
            <a:r>
              <a:rPr lang="el-GR" dirty="0" smtClean="0"/>
              <a:t> το </a:t>
            </a:r>
            <a:r>
              <a:rPr lang="el-GR" dirty="0" err="1" smtClean="0"/>
              <a:t>αναπνευστικο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5256584"/>
          </a:xfrm>
        </p:spPr>
        <p:txBody>
          <a:bodyPr>
            <a:normAutofit fontScale="85000" lnSpcReduction="20000"/>
          </a:bodyPr>
          <a:lstStyle/>
          <a:p>
            <a:pPr marL="273600" indent="-273600" algn="just">
              <a:buSzPct val="90000"/>
              <a:buFont typeface="Wingdings" pitchFamily="2" charset="2"/>
              <a:buChar char="Ø"/>
            </a:pPr>
            <a:r>
              <a:rPr lang="el-GR" dirty="0" smtClean="0"/>
              <a:t>Η πιο συχνή δηλητηρίαση αυτού του είδους είναι από μονοξείδιο του άνθρακα (</a:t>
            </a:r>
            <a:r>
              <a:rPr lang="en-US" dirty="0" smtClean="0"/>
              <a:t>CO).</a:t>
            </a:r>
          </a:p>
          <a:p>
            <a:pPr marL="273600" indent="-273600" algn="just">
              <a:buSzPct val="90000"/>
              <a:buFont typeface="Wingdings" pitchFamily="2" charset="2"/>
              <a:buChar char="Ø"/>
            </a:pPr>
            <a:r>
              <a:rPr lang="el-GR" dirty="0" smtClean="0"/>
              <a:t>Παράγεται από ατελή καύση ξύλου σε μαγκάλια, σόμπες και τζάκια.</a:t>
            </a:r>
          </a:p>
          <a:p>
            <a:pPr marL="273600" indent="-273600" algn="just">
              <a:buSzPct val="90000"/>
              <a:buFont typeface="Wingdings" pitchFamily="2" charset="2"/>
              <a:buChar char="Ø"/>
            </a:pPr>
            <a:r>
              <a:rPr lang="el-GR" dirty="0" smtClean="0"/>
              <a:t>Είναι αρκετά ύπουλη μορφή δηλητηρίασης γιατί το </a:t>
            </a:r>
            <a:r>
              <a:rPr lang="en-US" dirty="0" smtClean="0"/>
              <a:t>CO </a:t>
            </a:r>
            <a:r>
              <a:rPr lang="el-GR" dirty="0" smtClean="0"/>
              <a:t>είναι ένα αέριο άχρωμο άοσμο και άγευστο και έτσι δεν μπορούμε να αντιληφθούμε την παρουσία του ειδικά κατά τη διάρκεια του ύπνου.</a:t>
            </a:r>
          </a:p>
          <a:p>
            <a:pPr marL="273600" indent="-273600" algn="just">
              <a:buSzPct val="90000"/>
              <a:buFont typeface="Wingdings" pitchFamily="2" charset="2"/>
              <a:buChar char="Ø"/>
            </a:pPr>
            <a:r>
              <a:rPr lang="el-GR" dirty="0" smtClean="0"/>
              <a:t>Συμπτώματα</a:t>
            </a:r>
            <a:r>
              <a:rPr lang="en-US" dirty="0" smtClean="0"/>
              <a:t>:</a:t>
            </a:r>
          </a:p>
          <a:p>
            <a:pPr marL="639360" lvl="1" indent="-273600" algn="just">
              <a:buSzPct val="90000"/>
              <a:buFont typeface="Arial" pitchFamily="34" charset="0"/>
              <a:buChar char="•"/>
            </a:pPr>
            <a:r>
              <a:rPr lang="el-GR" sz="2400" dirty="0" smtClean="0"/>
              <a:t>Έντονη δύσπνοια</a:t>
            </a:r>
            <a:r>
              <a:rPr lang="en-US" sz="2400" dirty="0" smtClean="0"/>
              <a:t>.</a:t>
            </a:r>
            <a:endParaRPr lang="el-GR" sz="2400" dirty="0" smtClean="0"/>
          </a:p>
          <a:p>
            <a:pPr marL="639360" lvl="1" indent="-273600" algn="just">
              <a:buSzPct val="90000"/>
              <a:buFont typeface="Arial" pitchFamily="34" charset="0"/>
              <a:buChar char="•"/>
            </a:pPr>
            <a:r>
              <a:rPr lang="el-GR" sz="2400" dirty="0" smtClean="0"/>
              <a:t>Δυσκολία στην αναπνοή και διακοπή της</a:t>
            </a:r>
            <a:r>
              <a:rPr lang="en-US" sz="2400" dirty="0" smtClean="0"/>
              <a:t>.</a:t>
            </a:r>
          </a:p>
          <a:p>
            <a:pPr marL="639360" lvl="1" indent="-273600" algn="just">
              <a:buSzPct val="90000"/>
              <a:buFont typeface="Arial" pitchFamily="34" charset="0"/>
              <a:buChar char="•"/>
            </a:pPr>
            <a:r>
              <a:rPr lang="el-GR" sz="2400" dirty="0" smtClean="0"/>
              <a:t>Κεφαλαλγία – ζάλη.</a:t>
            </a:r>
          </a:p>
          <a:p>
            <a:pPr marL="639360" lvl="1" indent="-273600" algn="just">
              <a:buSzPct val="90000"/>
              <a:buFont typeface="Arial" pitchFamily="34" charset="0"/>
              <a:buChar char="•"/>
            </a:pPr>
            <a:r>
              <a:rPr lang="el-GR" sz="2400" dirty="0" err="1" smtClean="0"/>
              <a:t>Κερασόχρωμη</a:t>
            </a:r>
            <a:r>
              <a:rPr lang="el-GR" sz="2400" dirty="0" smtClean="0"/>
              <a:t> χροιά του δέρματος και των </a:t>
            </a:r>
            <a:r>
              <a:rPr lang="el-GR" sz="2400" dirty="0" err="1" smtClean="0"/>
              <a:t>βλενογόννων</a:t>
            </a:r>
            <a:r>
              <a:rPr lang="el-GR" sz="2400" dirty="0" smtClean="0"/>
              <a:t> λόγω αυξημένης συγκέντρωσης </a:t>
            </a:r>
            <a:r>
              <a:rPr lang="en-US" sz="2400" dirty="0" smtClean="0"/>
              <a:t>CO </a:t>
            </a:r>
            <a:r>
              <a:rPr lang="el-GR" sz="2400" dirty="0" smtClean="0"/>
              <a:t>στο αίμα</a:t>
            </a:r>
            <a:r>
              <a:rPr lang="en-US" sz="2400" dirty="0" smtClean="0"/>
              <a:t>.</a:t>
            </a:r>
            <a:endParaRPr lang="el-GR" sz="2400" dirty="0" smtClean="0"/>
          </a:p>
          <a:p>
            <a:pPr marL="639360" lvl="1" indent="-273600" algn="just">
              <a:buSzPct val="90000"/>
              <a:buFont typeface="Arial" pitchFamily="34" charset="0"/>
              <a:buChar char="•"/>
            </a:pPr>
            <a:r>
              <a:rPr lang="el-GR" sz="2400" dirty="0" smtClean="0"/>
              <a:t>Διαταραχή του επιπέδου συνείδησης.</a:t>
            </a:r>
          </a:p>
          <a:p>
            <a:pPr marL="639360" lvl="1" indent="-273600" algn="just">
              <a:buSzPct val="90000"/>
              <a:buFont typeface="Arial" pitchFamily="34" charset="0"/>
              <a:buChar char="•"/>
            </a:pPr>
            <a:r>
              <a:rPr lang="el-GR" sz="2400" dirty="0" smtClean="0"/>
              <a:t>Βουητό στα αυτιά</a:t>
            </a:r>
          </a:p>
          <a:p>
            <a:pPr marL="639360" lvl="1" indent="-273600" algn="just">
              <a:buSzPct val="90000"/>
              <a:buFont typeface="Arial" pitchFamily="34" charset="0"/>
              <a:buChar char="•"/>
            </a:pPr>
            <a:r>
              <a:rPr lang="el-GR" sz="2400" dirty="0" smtClean="0"/>
              <a:t>Κώμα.</a:t>
            </a:r>
          </a:p>
          <a:p>
            <a:pPr marL="639360" lvl="1" indent="-273600" algn="just">
              <a:buSzPct val="90000"/>
              <a:buFont typeface="Arial" pitchFamily="34" charset="0"/>
              <a:buChar char="•"/>
            </a:pPr>
            <a:r>
              <a:rPr lang="el-GR" sz="2400" dirty="0" smtClean="0"/>
              <a:t>Θάνατος.</a:t>
            </a:r>
          </a:p>
          <a:p>
            <a:pPr marL="0" indent="0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706090"/>
          </a:xfrm>
        </p:spPr>
        <p:txBody>
          <a:bodyPr/>
          <a:lstStyle/>
          <a:p>
            <a:pPr algn="ctr"/>
            <a:r>
              <a:rPr lang="el-GR" dirty="0" err="1" smtClean="0"/>
              <a:t>Δηλητηριαση</a:t>
            </a:r>
            <a:r>
              <a:rPr lang="el-GR" dirty="0" smtClean="0"/>
              <a:t> </a:t>
            </a:r>
            <a:r>
              <a:rPr lang="el-GR" dirty="0" err="1" smtClean="0"/>
              <a:t>απο</a:t>
            </a:r>
            <a:r>
              <a:rPr lang="el-GR" dirty="0" smtClean="0"/>
              <a:t> το </a:t>
            </a:r>
            <a:r>
              <a:rPr lang="el-GR" dirty="0" err="1" smtClean="0"/>
              <a:t>αναπνευστικο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4873752"/>
          </a:xfrm>
        </p:spPr>
        <p:txBody>
          <a:bodyPr>
            <a:normAutofit/>
          </a:bodyPr>
          <a:lstStyle/>
          <a:p>
            <a:pPr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Πρώτες βοήθειες</a:t>
            </a:r>
            <a:r>
              <a:rPr lang="en-US" sz="2200" dirty="0" smtClean="0"/>
              <a:t>: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Πριν εισέλθουμε στο χώρο καλύπτουμε τη μύτη και το στόμα μας με ένα κομμάτι ύφασμα.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Ανοίγουμε τα παράθυρα για να μπει καθαρός αέρας.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Απομακρύνουμε το θύμα από το μολυσμένο σημείο.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Ελέγχουμε την αναπνευστική και την καρδιακή λειτουργία.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Αν δεν αναπνέει και δεν έχει σφυγμό εφαρμόζουμε ΚΑΡΠΑ.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Καλούμε αμέσως ασθενοφόρο ή μεταφέρουμε εμείς τον ασθενή στο νοσοκομείο.</a:t>
            </a:r>
            <a:endParaRPr lang="el-GR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Δηλητηριαση</a:t>
            </a:r>
            <a:r>
              <a:rPr lang="el-GR" dirty="0" smtClean="0"/>
              <a:t> </a:t>
            </a:r>
            <a:r>
              <a:rPr lang="el-GR" dirty="0" err="1" smtClean="0"/>
              <a:t>απο</a:t>
            </a:r>
            <a:r>
              <a:rPr lang="el-GR" dirty="0" smtClean="0"/>
              <a:t> </a:t>
            </a:r>
            <a:r>
              <a:rPr lang="el-GR" dirty="0" err="1" smtClean="0"/>
              <a:t>αλκοολ</a:t>
            </a:r>
            <a:r>
              <a:rPr lang="el-GR" dirty="0" smtClean="0"/>
              <a:t> (</a:t>
            </a:r>
            <a:r>
              <a:rPr lang="el-GR" dirty="0" err="1" smtClean="0"/>
              <a:t>μεθη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52565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200" dirty="0" smtClean="0"/>
              <a:t>Τα αλκοολούχα ποτά περιέχουν αιθυλική αλκοόλη (οινόπνευμα). Η αιθυλική αλκοόλη σε μικρές ποσότητες μπορεί να βελτιώσει τη διάθεση, σε μεγάλες όμως ποσότητες είναι τοξική. Ανάλογα με την ποσότητα του αλκοόλ που καταναλώνουμε προκαλείται διαφορετικού βαθμού μέθη.</a:t>
            </a:r>
          </a:p>
          <a:p>
            <a:pPr>
              <a:buFont typeface="Wingdings" pitchFamily="2" charset="2"/>
              <a:buChar char="Ø"/>
            </a:pPr>
            <a:r>
              <a:rPr lang="el-GR" sz="2200" u="sng" dirty="0" smtClean="0"/>
              <a:t>Ήπια μέθη</a:t>
            </a:r>
            <a:r>
              <a:rPr lang="en-US" sz="2200" dirty="0" smtClean="0"/>
              <a:t>: </a:t>
            </a:r>
            <a:endParaRPr lang="el-GR" sz="2200" dirty="0" smtClean="0"/>
          </a:p>
          <a:p>
            <a:pPr lvl="1">
              <a:buSzPct val="90000"/>
              <a:buFont typeface="Arial" pitchFamily="34" charset="0"/>
              <a:buChar char="•"/>
            </a:pPr>
            <a:r>
              <a:rPr lang="el-GR" sz="2200" dirty="0" smtClean="0"/>
              <a:t>Ζάλη.</a:t>
            </a:r>
          </a:p>
          <a:p>
            <a:pPr lvl="1">
              <a:buSzPct val="90000"/>
              <a:buFont typeface="Arial" pitchFamily="34" charset="0"/>
              <a:buChar char="•"/>
            </a:pPr>
            <a:r>
              <a:rPr lang="el-GR" sz="2200" dirty="0" smtClean="0"/>
              <a:t>Ευφορία .</a:t>
            </a:r>
          </a:p>
          <a:p>
            <a:pPr lvl="1">
              <a:buSzPct val="90000"/>
              <a:buFont typeface="Arial" pitchFamily="34" charset="0"/>
              <a:buChar char="•"/>
            </a:pPr>
            <a:r>
              <a:rPr lang="el-GR" sz="2200" dirty="0" smtClean="0"/>
              <a:t>Ερυθρότητα του προσώπου και των ματιών.</a:t>
            </a:r>
          </a:p>
          <a:p>
            <a:pPr lvl="1">
              <a:buSzPct val="90000"/>
              <a:buFont typeface="Arial" pitchFamily="34" charset="0"/>
              <a:buChar char="•"/>
            </a:pPr>
            <a:r>
              <a:rPr lang="el-GR" sz="2200" dirty="0" smtClean="0"/>
              <a:t>Αστάθεια στο βάδισμα.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el-GR" dirty="0" err="1" smtClean="0"/>
              <a:t>Δηλητηριαση</a:t>
            </a:r>
            <a:r>
              <a:rPr lang="el-GR" dirty="0" smtClean="0"/>
              <a:t> </a:t>
            </a:r>
            <a:r>
              <a:rPr lang="el-GR" dirty="0" err="1" smtClean="0"/>
              <a:t>απο</a:t>
            </a:r>
            <a:r>
              <a:rPr lang="el-GR" dirty="0" smtClean="0"/>
              <a:t> </a:t>
            </a:r>
            <a:r>
              <a:rPr lang="el-GR" dirty="0" err="1" smtClean="0"/>
              <a:t>αλκοολ</a:t>
            </a:r>
            <a:r>
              <a:rPr lang="el-GR" dirty="0" smtClean="0"/>
              <a:t> (</a:t>
            </a:r>
            <a:r>
              <a:rPr lang="el-GR" dirty="0" err="1" smtClean="0"/>
              <a:t>μεθη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4873752"/>
          </a:xfrm>
        </p:spPr>
        <p:txBody>
          <a:bodyPr/>
          <a:lstStyle/>
          <a:p>
            <a:pPr lvl="0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2200" u="sng" dirty="0" smtClean="0">
                <a:solidFill>
                  <a:prstClr val="black"/>
                </a:solidFill>
              </a:rPr>
              <a:t>Μέτρια μέθη</a:t>
            </a:r>
            <a:r>
              <a:rPr lang="en-US" sz="2200" dirty="0" smtClean="0">
                <a:solidFill>
                  <a:prstClr val="black"/>
                </a:solidFill>
              </a:rPr>
              <a:t>: </a:t>
            </a:r>
            <a:endParaRPr lang="el-GR" sz="2200" dirty="0" smtClean="0">
              <a:solidFill>
                <a:prstClr val="black"/>
              </a:solidFill>
            </a:endParaRPr>
          </a:p>
          <a:p>
            <a:pPr lvl="1">
              <a:buClr>
                <a:srgbClr val="FE8637"/>
              </a:buClr>
              <a:buFont typeface="Arial" pitchFamily="34" charset="0"/>
              <a:buChar char="•"/>
            </a:pPr>
            <a:r>
              <a:rPr lang="el-GR" sz="2200" dirty="0" smtClean="0">
                <a:solidFill>
                  <a:prstClr val="black"/>
                </a:solidFill>
              </a:rPr>
              <a:t>Διπλωπία (τα βλέπουμε διπλά). </a:t>
            </a:r>
          </a:p>
          <a:p>
            <a:pPr lvl="1">
              <a:buClr>
                <a:srgbClr val="FE8637"/>
              </a:buClr>
              <a:buFont typeface="Arial" pitchFamily="34" charset="0"/>
              <a:buChar char="•"/>
            </a:pPr>
            <a:r>
              <a:rPr lang="el-GR" sz="2200" dirty="0" smtClean="0">
                <a:solidFill>
                  <a:prstClr val="black"/>
                </a:solidFill>
              </a:rPr>
              <a:t>Δυσαρθρία (μπερδεύουμε τα λόγια μας).</a:t>
            </a:r>
          </a:p>
          <a:p>
            <a:pPr lvl="1">
              <a:buClr>
                <a:srgbClr val="FE8637"/>
              </a:buClr>
              <a:buFont typeface="Arial" pitchFamily="34" charset="0"/>
              <a:buChar char="•"/>
            </a:pPr>
            <a:r>
              <a:rPr lang="el-GR" sz="2200" dirty="0" smtClean="0">
                <a:solidFill>
                  <a:prstClr val="black"/>
                </a:solidFill>
              </a:rPr>
              <a:t>Ναυτία.</a:t>
            </a:r>
          </a:p>
          <a:p>
            <a:pPr lvl="1">
              <a:buClr>
                <a:srgbClr val="FE8637"/>
              </a:buClr>
              <a:buFont typeface="Arial" pitchFamily="34" charset="0"/>
              <a:buChar char="•"/>
            </a:pPr>
            <a:r>
              <a:rPr lang="el-GR" sz="2200" dirty="0" smtClean="0">
                <a:solidFill>
                  <a:prstClr val="black"/>
                </a:solidFill>
              </a:rPr>
              <a:t>Έμετος.</a:t>
            </a:r>
          </a:p>
          <a:p>
            <a:pPr lvl="1">
              <a:buClr>
                <a:srgbClr val="FE8637"/>
              </a:buClr>
              <a:buFont typeface="Arial" pitchFamily="34" charset="0"/>
              <a:buChar char="•"/>
            </a:pPr>
            <a:r>
              <a:rPr lang="el-GR" sz="2200" dirty="0" smtClean="0">
                <a:solidFill>
                  <a:prstClr val="black"/>
                </a:solidFill>
              </a:rPr>
              <a:t>Βαριά αναπνοή. </a:t>
            </a:r>
          </a:p>
          <a:p>
            <a:pPr lvl="1">
              <a:buClr>
                <a:srgbClr val="FE8637"/>
              </a:buClr>
              <a:buFont typeface="Arial" pitchFamily="34" charset="0"/>
              <a:buChar char="•"/>
            </a:pPr>
            <a:r>
              <a:rPr lang="el-GR" sz="2200" dirty="0" smtClean="0">
                <a:solidFill>
                  <a:prstClr val="black"/>
                </a:solidFill>
              </a:rPr>
              <a:t>Ωχρότητα. </a:t>
            </a:r>
          </a:p>
          <a:p>
            <a:pPr lvl="1">
              <a:buClr>
                <a:srgbClr val="FE8637"/>
              </a:buClr>
              <a:buFont typeface="Arial" pitchFamily="34" charset="0"/>
              <a:buChar char="•"/>
            </a:pPr>
            <a:r>
              <a:rPr lang="el-GR" sz="2200" dirty="0" smtClean="0">
                <a:solidFill>
                  <a:prstClr val="black"/>
                </a:solidFill>
              </a:rPr>
              <a:t>Μείωση της αντίληψης.</a:t>
            </a:r>
          </a:p>
          <a:p>
            <a:pPr lvl="1">
              <a:buClr>
                <a:srgbClr val="FE8637"/>
              </a:buClr>
              <a:buFont typeface="Arial" pitchFamily="34" charset="0"/>
              <a:buChar char="•"/>
            </a:pPr>
            <a:r>
              <a:rPr lang="el-GR" sz="2200" dirty="0" smtClean="0">
                <a:solidFill>
                  <a:prstClr val="black"/>
                </a:solidFill>
              </a:rPr>
              <a:t>Ελάττωση των αντανακλαστικών.</a:t>
            </a:r>
          </a:p>
          <a:p>
            <a:pPr lvl="1">
              <a:buClr>
                <a:srgbClr val="FE8637"/>
              </a:buClr>
              <a:buFont typeface="Arial" pitchFamily="34" charset="0"/>
              <a:buChar char="•"/>
            </a:pPr>
            <a:r>
              <a:rPr lang="el-GR" sz="2200" dirty="0" smtClean="0">
                <a:solidFill>
                  <a:prstClr val="black"/>
                </a:solidFill>
              </a:rPr>
              <a:t>Διαταραχή ισορροπίας.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Δηλητηριαση</a:t>
            </a:r>
            <a:r>
              <a:rPr lang="el-GR" dirty="0" smtClean="0"/>
              <a:t> </a:t>
            </a:r>
            <a:r>
              <a:rPr lang="el-GR" dirty="0" err="1" smtClean="0"/>
              <a:t>απο</a:t>
            </a:r>
            <a:r>
              <a:rPr lang="el-GR" dirty="0" smtClean="0"/>
              <a:t> </a:t>
            </a:r>
            <a:r>
              <a:rPr lang="el-GR" dirty="0" err="1" smtClean="0"/>
              <a:t>αλκοολ</a:t>
            </a:r>
            <a:r>
              <a:rPr lang="el-GR" dirty="0" smtClean="0"/>
              <a:t> (</a:t>
            </a:r>
            <a:r>
              <a:rPr lang="el-GR" dirty="0" err="1" smtClean="0"/>
              <a:t>μεθη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547260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l-GR" sz="2200" u="sng" dirty="0" smtClean="0"/>
              <a:t>Βαριά μέθη</a:t>
            </a:r>
            <a:r>
              <a:rPr lang="en-US" sz="2200" dirty="0" smtClean="0"/>
              <a:t>:</a:t>
            </a:r>
          </a:p>
          <a:p>
            <a:pPr lvl="1">
              <a:buSzPct val="90000"/>
              <a:buFont typeface="Arial" pitchFamily="34" charset="0"/>
              <a:buChar char="•"/>
            </a:pPr>
            <a:r>
              <a:rPr lang="el-GR" sz="2200" dirty="0" smtClean="0"/>
              <a:t>Υπογλυκαιμία</a:t>
            </a:r>
          </a:p>
          <a:p>
            <a:pPr lvl="1">
              <a:buSzPct val="90000"/>
              <a:buFont typeface="Arial" pitchFamily="34" charset="0"/>
              <a:buChar char="•"/>
            </a:pPr>
            <a:r>
              <a:rPr lang="el-GR" sz="2200" dirty="0" smtClean="0"/>
              <a:t>Υποθερμία</a:t>
            </a:r>
          </a:p>
          <a:p>
            <a:pPr lvl="1">
              <a:buSzPct val="90000"/>
              <a:buFont typeface="Arial" pitchFamily="34" charset="0"/>
              <a:buChar char="•"/>
            </a:pPr>
            <a:r>
              <a:rPr lang="el-GR" sz="2200" dirty="0" smtClean="0"/>
              <a:t>Απώλεια αισθήσεων</a:t>
            </a:r>
          </a:p>
          <a:p>
            <a:pPr lvl="1">
              <a:buSzPct val="90000"/>
              <a:buFont typeface="Arial" pitchFamily="34" charset="0"/>
              <a:buChar char="•"/>
            </a:pPr>
            <a:r>
              <a:rPr lang="el-GR" sz="2200" dirty="0" smtClean="0"/>
              <a:t>Καταστολή</a:t>
            </a:r>
          </a:p>
          <a:p>
            <a:pPr lvl="1">
              <a:buSzPct val="90000"/>
              <a:buFont typeface="Arial" pitchFamily="34" charset="0"/>
              <a:buChar char="•"/>
            </a:pPr>
            <a:r>
              <a:rPr lang="el-GR" sz="2200" dirty="0" smtClean="0"/>
              <a:t>Κώμα</a:t>
            </a:r>
          </a:p>
          <a:p>
            <a:pPr lvl="1">
              <a:buSzPct val="90000"/>
              <a:buFont typeface="Arial" pitchFamily="34" charset="0"/>
              <a:buChar char="•"/>
            </a:pPr>
            <a:r>
              <a:rPr lang="el-GR" sz="2200" dirty="0" smtClean="0"/>
              <a:t>Θάνατος</a:t>
            </a:r>
          </a:p>
          <a:p>
            <a:pPr marL="0" lvl="1" indent="0" algn="just">
              <a:buSzPct val="90000"/>
              <a:buNone/>
            </a:pPr>
            <a:r>
              <a:rPr lang="el-GR" sz="2200" dirty="0" smtClean="0"/>
              <a:t>Η ποσότητα της αλκοόλης που απαιτείται για να επιτευχθεί μέθη εξαρτάται από</a:t>
            </a:r>
            <a:r>
              <a:rPr lang="en-US" sz="2200" dirty="0" smtClean="0"/>
              <a:t>:</a:t>
            </a:r>
          </a:p>
          <a:p>
            <a:pPr marL="0" lvl="1" indent="0"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 Το φύλο.</a:t>
            </a:r>
          </a:p>
          <a:p>
            <a:pPr marL="0" lvl="1" indent="0"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 Την ιδιοσυγκρασία του ατόμου.</a:t>
            </a:r>
          </a:p>
          <a:p>
            <a:pPr marL="0" lvl="1" indent="0"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 Την κατανάλωση τροφής.</a:t>
            </a:r>
          </a:p>
          <a:p>
            <a:pPr marL="0" lvl="1" indent="0"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 Τον τρόπο που καταναλώνεται το αλκοόλ.</a:t>
            </a:r>
          </a:p>
          <a:p>
            <a:pPr marL="0" lvl="1" indent="0"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 Την καθαρότητα του ποτού.</a:t>
            </a:r>
          </a:p>
          <a:p>
            <a:pPr marL="0" lvl="1" indent="0" algn="just">
              <a:buSzPct val="90000"/>
              <a:buNone/>
            </a:pPr>
            <a:endParaRPr lang="el-GR" sz="22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Δηλητηριαση</a:t>
            </a:r>
            <a:r>
              <a:rPr lang="el-GR" dirty="0" smtClean="0"/>
              <a:t> </a:t>
            </a:r>
            <a:r>
              <a:rPr lang="el-GR" dirty="0" err="1" smtClean="0"/>
              <a:t>απο</a:t>
            </a:r>
            <a:r>
              <a:rPr lang="el-GR" dirty="0" smtClean="0"/>
              <a:t> </a:t>
            </a:r>
            <a:r>
              <a:rPr lang="el-GR" dirty="0" err="1" smtClean="0"/>
              <a:t>αλκοολ</a:t>
            </a:r>
            <a:r>
              <a:rPr lang="el-GR" dirty="0" smtClean="0"/>
              <a:t> (</a:t>
            </a:r>
            <a:r>
              <a:rPr lang="el-GR" dirty="0" err="1" smtClean="0"/>
              <a:t>μεθη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848872" cy="5328592"/>
          </a:xfrm>
        </p:spPr>
        <p:txBody>
          <a:bodyPr>
            <a:normAutofit fontScale="92500" lnSpcReduction="10000"/>
          </a:bodyPr>
          <a:lstStyle/>
          <a:p>
            <a:pPr algn="ctr">
              <a:buSzPct val="90000"/>
              <a:buNone/>
            </a:pPr>
            <a:r>
              <a:rPr lang="el-GR" sz="2200" b="1" u="sng" dirty="0" smtClean="0"/>
              <a:t>Πρώτες βοήθειες</a:t>
            </a:r>
            <a:endParaRPr lang="en-US" sz="2200" b="1" u="sng" dirty="0" smtClean="0"/>
          </a:p>
          <a:p>
            <a:pPr marL="273600" lvl="1"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Αν κάνει εμετό ενθαρρύνετέ τον θα νιώσει καλύτερα.</a:t>
            </a:r>
          </a:p>
          <a:p>
            <a:pPr marL="273600" lvl="1"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Αν δεν κάνει εμετό τον προκαλούμε εμείς.</a:t>
            </a:r>
          </a:p>
          <a:p>
            <a:pPr marL="273600" lvl="1"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Δίνουμε να πιεί ένα γλυκό ρόφημα (πχ πορτοκαλάδα) για να προληφθεί η υπογλυκαιμία.</a:t>
            </a:r>
          </a:p>
          <a:p>
            <a:pPr marL="273600" lvl="1"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Τον κρατάμε ζεστό.</a:t>
            </a:r>
          </a:p>
          <a:p>
            <a:pPr marL="273600" lvl="1" algn="just">
              <a:spcAft>
                <a:spcPts val="600"/>
              </a:spcAft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Του δίνουμε να πιεί υγρά για να μην αφυδατωθεί.</a:t>
            </a:r>
          </a:p>
          <a:p>
            <a:pPr marL="0" lvl="1" indent="0" algn="just">
              <a:buSzPct val="90000"/>
              <a:buNone/>
            </a:pPr>
            <a:r>
              <a:rPr lang="el-GR" sz="2200" b="1" dirty="0" smtClean="0"/>
              <a:t>Αν χάσει τις αισθήσεις του ή βρίσκεται σε </a:t>
            </a:r>
            <a:r>
              <a:rPr lang="el-GR" sz="2200" b="1" dirty="0" err="1" smtClean="0"/>
              <a:t>ημιλιπόθυμη</a:t>
            </a:r>
            <a:r>
              <a:rPr lang="el-GR" sz="2200" b="1" dirty="0" smtClean="0"/>
              <a:t> κατάσταση</a:t>
            </a:r>
            <a:r>
              <a:rPr lang="en-US" sz="2200" b="1" dirty="0" smtClean="0"/>
              <a:t>:</a:t>
            </a:r>
          </a:p>
          <a:p>
            <a:pPr marL="273600" lvl="1" indent="-273600"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Καλούμε αμέσως ασθενοφόρο ή φροντίζουμε να τον μεταφέρουμε  εμείς στο νοσοκομείο.</a:t>
            </a:r>
          </a:p>
          <a:p>
            <a:pPr marL="273600" lvl="1" indent="-273600"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Τον τοποθετούμε σε θέση ανάνηψης </a:t>
            </a:r>
            <a:r>
              <a:rPr lang="el-GR" sz="2200" dirty="0" smtClean="0">
                <a:solidFill>
                  <a:srgbClr val="FF0000"/>
                </a:solidFill>
              </a:rPr>
              <a:t>ΟΧΙ</a:t>
            </a:r>
            <a:r>
              <a:rPr lang="el-GR" sz="2200" dirty="0" smtClean="0"/>
              <a:t> ανάσκελα και ελέγχουμε συνεχώς τα ζωτικά σημεία.</a:t>
            </a:r>
          </a:p>
          <a:p>
            <a:pPr marL="273600" lvl="1" indent="-273600"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Αν σταματήσει η αναπνοή ή η καρδιακή του λειτουργία εφαρμόζουμε ΚΑΡΠΑ.</a:t>
            </a:r>
          </a:p>
          <a:p>
            <a:pPr marL="273600" lvl="1" indent="-273600"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Αν διατηρεί κάποιο επίπεδο συνείδησης του μιλάμε συνεχώς ή τον σκουντάμε ώστε να μην πέσει σε κώμα.</a:t>
            </a:r>
            <a:endParaRPr lang="en-US" sz="2200" dirty="0" smtClean="0"/>
          </a:p>
          <a:p>
            <a:pPr marL="0" lvl="1" indent="0">
              <a:buSzPct val="90000"/>
              <a:buFont typeface="Wingdings" pitchFamily="2" charset="2"/>
              <a:buChar char="Ø"/>
            </a:pPr>
            <a:endParaRPr lang="el-GR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Δηλητηριαση</a:t>
            </a:r>
            <a:r>
              <a:rPr lang="el-GR" dirty="0" smtClean="0"/>
              <a:t> </a:t>
            </a:r>
            <a:r>
              <a:rPr lang="el-GR" dirty="0" err="1" smtClean="0"/>
              <a:t>απο</a:t>
            </a:r>
            <a:r>
              <a:rPr lang="el-GR" dirty="0" smtClean="0"/>
              <a:t> </a:t>
            </a:r>
            <a:r>
              <a:rPr lang="el-GR" dirty="0" err="1" smtClean="0"/>
              <a:t>αλκοολ</a:t>
            </a:r>
            <a:r>
              <a:rPr lang="el-GR" dirty="0" smtClean="0"/>
              <a:t> (</a:t>
            </a:r>
            <a:r>
              <a:rPr lang="el-GR" dirty="0" err="1" smtClean="0"/>
              <a:t>μεθη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32403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2200" u="sng" dirty="0" smtClean="0">
                <a:solidFill>
                  <a:srgbClr val="FF0000"/>
                </a:solidFill>
              </a:rPr>
              <a:t>ΠΡΟΣΟΧΗ!!!</a:t>
            </a:r>
          </a:p>
          <a:p>
            <a:pPr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Δεν επιτρέπουμε στον μεθυσμένο να πάει για ύπνο αν πρώτα δεν συνέλθει (κίνδυνος </a:t>
            </a:r>
            <a:r>
              <a:rPr lang="el-GR" sz="2200" dirty="0" err="1" smtClean="0"/>
              <a:t>εισρόφησης</a:t>
            </a:r>
            <a:r>
              <a:rPr lang="el-GR" sz="2200" dirty="0" smtClean="0"/>
              <a:t>). </a:t>
            </a:r>
          </a:p>
          <a:p>
            <a:pPr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Επειδή καμιά φορά αυτό είναι δύσκολο τον βάζουμε να κοιμηθεί στο πλάι τοποθετώντας 1-2 μαξιλάρια στην πλάτη του και παραμένουμε μαζί του να τον προσέχουμε.</a:t>
            </a:r>
          </a:p>
          <a:p>
            <a:pPr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Δεν χορηγούμε καφέ. Ο καφές επιδεινώνει την αφυδάτωση και μπορεί να ερεθίσει το στομάχι.</a:t>
            </a:r>
            <a:endParaRPr lang="el-GR" sz="2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706090"/>
          </a:xfrm>
        </p:spPr>
        <p:txBody>
          <a:bodyPr/>
          <a:lstStyle/>
          <a:p>
            <a:pPr algn="ctr"/>
            <a:r>
              <a:rPr lang="el-GR" dirty="0" err="1" smtClean="0"/>
              <a:t>Ενδοφλεβια</a:t>
            </a:r>
            <a:r>
              <a:rPr lang="el-GR" dirty="0" smtClean="0"/>
              <a:t> </a:t>
            </a:r>
            <a:r>
              <a:rPr lang="el-GR" dirty="0" err="1" smtClean="0"/>
              <a:t>ναρκωτικα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5472608"/>
          </a:xfrm>
        </p:spPr>
        <p:txBody>
          <a:bodyPr>
            <a:normAutofit/>
          </a:bodyPr>
          <a:lstStyle/>
          <a:p>
            <a:pPr algn="just">
              <a:buSzPct val="90000"/>
              <a:buFont typeface="Wingdings" pitchFamily="2" charset="2"/>
              <a:buChar char="Ø"/>
            </a:pPr>
            <a:r>
              <a:rPr lang="el-GR" sz="2000" dirty="0" smtClean="0"/>
              <a:t>Το πιο διαδεδομένο είναι η ηρωίνη.</a:t>
            </a:r>
          </a:p>
          <a:p>
            <a:pPr algn="just">
              <a:buSzPct val="90000"/>
              <a:buFont typeface="Wingdings" pitchFamily="2" charset="2"/>
              <a:buChar char="Ø"/>
            </a:pPr>
            <a:r>
              <a:rPr lang="el-GR" sz="2000" dirty="0" smtClean="0"/>
              <a:t>Τα ενδοφλέβια ναρκωτικά απορροφούνται ταχύτατα από τον οργανισμό και η δράση τους είναι πολύ γρήγορη.</a:t>
            </a:r>
          </a:p>
          <a:p>
            <a:pPr algn="just">
              <a:buSzPct val="90000"/>
              <a:buFont typeface="Wingdings" pitchFamily="2" charset="2"/>
              <a:buChar char="Ø"/>
            </a:pPr>
            <a:r>
              <a:rPr lang="el-GR" sz="2000" dirty="0" smtClean="0"/>
              <a:t>Αποσυντονίζουν τη λειτουργία του εγκεφάλου και μπορεί να προκαλέσουν παύση της αναπνοής και καρδιακή ανακοπή.</a:t>
            </a:r>
          </a:p>
          <a:p>
            <a:pPr algn="ctr">
              <a:buSzPct val="90000"/>
              <a:buNone/>
            </a:pPr>
            <a:r>
              <a:rPr lang="el-GR" sz="2000" b="1" u="sng" dirty="0" smtClean="0"/>
              <a:t>Πρώτες βοήθειες</a:t>
            </a:r>
          </a:p>
          <a:p>
            <a:pPr algn="just">
              <a:buSzPct val="90000"/>
              <a:buFont typeface="Wingdings" pitchFamily="2" charset="2"/>
              <a:buChar char="Ø"/>
            </a:pPr>
            <a:r>
              <a:rPr lang="el-GR" sz="2000" dirty="0" smtClean="0"/>
              <a:t>Καλούμε αμέσως ασθενοφόρο ή μεταφέρουμε εμείς το χρήστη στο νοσοκομείο.</a:t>
            </a:r>
            <a:endParaRPr lang="en-US" sz="2000" dirty="0" smtClean="0"/>
          </a:p>
          <a:p>
            <a:pPr algn="just">
              <a:buSzPct val="90000"/>
              <a:buFont typeface="Wingdings" pitchFamily="2" charset="2"/>
              <a:buChar char="Ø"/>
            </a:pPr>
            <a:r>
              <a:rPr lang="el-GR" sz="2000" dirty="0" smtClean="0"/>
              <a:t>Αν είναι απλώς σε </a:t>
            </a:r>
            <a:r>
              <a:rPr lang="el-GR" sz="2000" dirty="0" err="1" smtClean="0"/>
              <a:t>ημιλιπόθυμη</a:t>
            </a:r>
            <a:r>
              <a:rPr lang="el-GR" sz="2000" dirty="0" smtClean="0"/>
              <a:t> κατάσταση του μιλάμε και τον σκουντάμε ώστε να μην πέσει σε κώμα</a:t>
            </a:r>
            <a:r>
              <a:rPr lang="en-US" sz="2000" dirty="0" smtClean="0"/>
              <a:t>.</a:t>
            </a:r>
            <a:endParaRPr lang="el-GR" sz="2000" dirty="0" smtClean="0"/>
          </a:p>
          <a:p>
            <a:pPr algn="just">
              <a:buSzPct val="90000"/>
              <a:buNone/>
            </a:pPr>
            <a:r>
              <a:rPr lang="el-GR" sz="2000" dirty="0" smtClean="0"/>
              <a:t>Αν βρίσκεται σε κωματώδη κατάσταση</a:t>
            </a:r>
            <a:r>
              <a:rPr lang="en-US" sz="2000" dirty="0" smtClean="0"/>
              <a:t>:</a:t>
            </a:r>
          </a:p>
          <a:p>
            <a:pPr algn="just">
              <a:buSzPct val="90000"/>
              <a:buFont typeface="Wingdings" pitchFamily="2" charset="2"/>
              <a:buChar char="Ø"/>
            </a:pPr>
            <a:r>
              <a:rPr lang="el-GR" sz="2000" dirty="0" smtClean="0"/>
              <a:t>Ελέγχουμε τα ζωτικά σημεία. Αν αναπνέει και έχει σφυγμό τον τοποθετούμε σε θέση ανάνηψης.</a:t>
            </a:r>
          </a:p>
          <a:p>
            <a:pPr algn="just">
              <a:buSzPct val="90000"/>
              <a:buFont typeface="Wingdings" pitchFamily="2" charset="2"/>
              <a:buChar char="Ø"/>
            </a:pPr>
            <a:r>
              <a:rPr lang="el-GR" sz="2000" dirty="0" smtClean="0"/>
              <a:t>Αν δεν αναπνέει και δεν έχει σφυγμό εφαρμόζουμε ΚΑΡΠΑ.</a:t>
            </a:r>
            <a:endParaRPr lang="en-US" sz="2000" dirty="0" smtClean="0"/>
          </a:p>
          <a:p>
            <a:pPr>
              <a:buSzPct val="90000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0" y="3356992"/>
            <a:ext cx="544488" cy="171420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548680"/>
            <a:ext cx="7467600" cy="4176464"/>
          </a:xfrm>
        </p:spPr>
        <p:txBody>
          <a:bodyPr/>
          <a:lstStyle/>
          <a:p>
            <a:pPr algn="just">
              <a:spcAft>
                <a:spcPts val="600"/>
              </a:spcAft>
              <a:buSzPct val="90000"/>
              <a:buFont typeface="Wingdings" pitchFamily="2" charset="2"/>
              <a:buChar char="Ø"/>
            </a:pPr>
            <a:r>
              <a:rPr lang="el-GR" sz="2200" u="sng" dirty="0" smtClean="0"/>
              <a:t>Ορισμός</a:t>
            </a:r>
            <a:r>
              <a:rPr lang="en-US" sz="2200" dirty="0" smtClean="0"/>
              <a:t>:</a:t>
            </a:r>
            <a:r>
              <a:rPr lang="el-GR" sz="2200" dirty="0" smtClean="0"/>
              <a:t> δηλητηρίαση είναι η κατάσταση κατά την οποία ο οργανισμός εκτίθεται σε κάποια χημική ουσία (τοξίνη) που επηρεάζει δυσμενώς τη λειτουργία του.</a:t>
            </a:r>
          </a:p>
          <a:p>
            <a:pPr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Τα δηλητήρια μπορούν να εισέλθουν στο σώμα μας από τις εξής οδούς</a:t>
            </a:r>
            <a:r>
              <a:rPr lang="en-US" sz="2200" dirty="0" smtClean="0"/>
              <a:t>: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Από το στόμα (χαλασμένα τρόφιμα, απορρυπαντικά, φάρμακα, αλκοόλ)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Από το αναπνευστικό σύστημα (μονοξείδιο του άνθρακα)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Από το δέρμα (εντομοκτόνα, φυτοφάρμακα)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Από τις φλέβες (ναρκωτικά)</a:t>
            </a:r>
          </a:p>
          <a:p>
            <a:pPr lvl="1">
              <a:buSzPct val="90000"/>
              <a:buFont typeface="Wingdings" pitchFamily="2" charset="2"/>
              <a:buChar char="Ø"/>
            </a:pPr>
            <a:endParaRPr lang="el-GR" dirty="0" smtClean="0"/>
          </a:p>
          <a:p>
            <a:pPr lvl="1">
              <a:buSzPct val="90000"/>
              <a:buFont typeface="Wingdings" pitchFamily="2" charset="2"/>
              <a:buChar char="Ø"/>
            </a:pPr>
            <a:endParaRPr lang="el-GR" dirty="0" smtClean="0"/>
          </a:p>
          <a:p>
            <a:pPr>
              <a:buSzPct val="90000"/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324528" y="2348880"/>
            <a:ext cx="400472" cy="4090466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548680"/>
            <a:ext cx="7467600" cy="5904656"/>
          </a:xfrm>
        </p:spPr>
        <p:txBody>
          <a:bodyPr>
            <a:normAutofit/>
          </a:bodyPr>
          <a:lstStyle/>
          <a:p>
            <a:pPr marL="0" lvl="1" indent="0">
              <a:buSzPct val="90000"/>
              <a:buNone/>
            </a:pPr>
            <a:r>
              <a:rPr lang="el-GR" sz="2200" dirty="0" smtClean="0"/>
              <a:t>Τα συμπτώματα και η βαρύτητα της δηλητηρίασης ποικίλλουν ανάλογα με</a:t>
            </a:r>
            <a:r>
              <a:rPr lang="en-US" sz="2200" dirty="0" smtClean="0"/>
              <a:t>:</a:t>
            </a:r>
          </a:p>
          <a:p>
            <a:pPr lvl="1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Το είδος της ουσίας που προκάλεσε δηλητηρίαση.</a:t>
            </a:r>
          </a:p>
          <a:p>
            <a:pPr lvl="1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Την ποσότητα της ουσίας.</a:t>
            </a:r>
          </a:p>
          <a:p>
            <a:pPr lvl="1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Το χρονικό διάστημα που μεσολάβησε μέχρι ο ασθενής να λάβει βοήθεια.</a:t>
            </a:r>
          </a:p>
          <a:p>
            <a:pPr lvl="1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Τον τρόπο λήψης της ουσίας.</a:t>
            </a:r>
          </a:p>
          <a:p>
            <a:pPr lvl="1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Την ιδιοσυγκρασία του ασθενούς.</a:t>
            </a:r>
            <a:endParaRPr lang="el-GR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Τροφικη</a:t>
            </a:r>
            <a:r>
              <a:rPr lang="el-GR" dirty="0" smtClean="0"/>
              <a:t> </a:t>
            </a:r>
            <a:r>
              <a:rPr lang="el-GR" dirty="0" err="1" smtClean="0"/>
              <a:t>δηλητηριαση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532859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l-GR" dirty="0" smtClean="0"/>
              <a:t>Είναι η συχνότερη μορφή δηλητηρίασης. Οφείλεται στο σταφυλόκοκκο και τη σαλμονέλα που αναπτύσσονται σε αλλοιωμένα τρόφιμα.</a:t>
            </a:r>
          </a:p>
          <a:p>
            <a:pPr algn="ctr">
              <a:buNone/>
            </a:pPr>
            <a:r>
              <a:rPr lang="el-GR" u="sng" dirty="0" smtClean="0"/>
              <a:t>Συμπτώματα</a:t>
            </a: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Αδιαθεσία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Ζαλάδα – ναυτία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Πόνος στο στομάχι ή την κοιλιά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Ωχρότητα ή ερυθρότητα του δέρματος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Εμετός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Διάρροια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Εφίδρωση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Πυρετός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Δύσπνοια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Σπασμοί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Κώμα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Σε σοβαρές περιπτώσεις θάνατος του πάσχοντος.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55576" y="26064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τροφικη</a:t>
            </a:r>
            <a:r>
              <a:rPr lang="el-GR" dirty="0" smtClean="0"/>
              <a:t> </a:t>
            </a:r>
            <a:r>
              <a:rPr lang="el-GR" dirty="0" err="1" smtClean="0"/>
              <a:t>δηλητηριαση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7920880" cy="4873752"/>
          </a:xfrm>
        </p:spPr>
        <p:txBody>
          <a:bodyPr/>
          <a:lstStyle/>
          <a:p>
            <a:pPr algn="ctr">
              <a:buNone/>
            </a:pPr>
            <a:r>
              <a:rPr lang="el-GR" sz="2200" u="sng" dirty="0" smtClean="0"/>
              <a:t>Πρώτες βοήθειες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Δίνουμε στον ασθενή να πιεί 1-2 ποτήρια νερό ή γάλα και προκαλούμε εμετό.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Χορηγούμε ενεργό άνθρακα.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Καλούμε αμέσως το κέντρο δηλητηριάσεων </a:t>
            </a:r>
            <a:r>
              <a:rPr lang="el-GR" sz="2200" dirty="0" smtClean="0">
                <a:solidFill>
                  <a:srgbClr val="FF0000"/>
                </a:solidFill>
              </a:rPr>
              <a:t>210 7793777 </a:t>
            </a:r>
            <a:r>
              <a:rPr lang="el-GR" sz="2200" dirty="0" smtClean="0"/>
              <a:t>για να λάβουμε οδηγίες.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Μεταφέρουμε τον ασθενή στο νοσοκομείο.</a:t>
            </a:r>
          </a:p>
          <a:p>
            <a:pPr algn="ctr">
              <a:buNone/>
            </a:pPr>
            <a:r>
              <a:rPr lang="el-GR" sz="2200" u="sng" dirty="0" smtClean="0">
                <a:solidFill>
                  <a:srgbClr val="FF0000"/>
                </a:solidFill>
              </a:rPr>
              <a:t>Προσοχή</a:t>
            </a:r>
          </a:p>
          <a:p>
            <a:pPr marL="0" indent="0" algn="just">
              <a:buNone/>
            </a:pPr>
            <a:r>
              <a:rPr lang="el-GR" sz="2200" dirty="0" smtClean="0">
                <a:solidFill>
                  <a:srgbClr val="FF0000"/>
                </a:solidFill>
              </a:rPr>
              <a:t>Αν ο ασθενής εμφανίζει σπασμούς ή έχει πέσει σε κώμα δεν προκαλούμε εμετό.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el-GR" dirty="0" err="1" smtClean="0"/>
              <a:t>Δηλητηριαση</a:t>
            </a:r>
            <a:r>
              <a:rPr lang="el-GR" dirty="0" smtClean="0"/>
              <a:t> </a:t>
            </a:r>
            <a:r>
              <a:rPr lang="el-GR" dirty="0" err="1" smtClean="0"/>
              <a:t>απο</a:t>
            </a:r>
            <a:r>
              <a:rPr lang="el-GR" dirty="0" smtClean="0"/>
              <a:t> </a:t>
            </a:r>
            <a:r>
              <a:rPr lang="el-GR" dirty="0" err="1" smtClean="0"/>
              <a:t>φαρμακευτικεσ</a:t>
            </a:r>
            <a:r>
              <a:rPr lang="el-GR" dirty="0" smtClean="0"/>
              <a:t> </a:t>
            </a:r>
            <a:r>
              <a:rPr lang="el-GR" dirty="0" err="1" smtClean="0"/>
              <a:t>ουσιεσ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5328592"/>
          </a:xfrm>
        </p:spPr>
        <p:txBody>
          <a:bodyPr>
            <a:normAutofit fontScale="92500" lnSpcReduction="20000"/>
          </a:bodyPr>
          <a:lstStyle/>
          <a:p>
            <a:pPr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Συνηθισμένη μορφή δηλητηρίασης σε παιδιά και σε όσους κάνουν απόπειρα αυτοκτονίας.</a:t>
            </a:r>
          </a:p>
          <a:p>
            <a:pPr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Ανάλογα με το είδος του φαρμάκου μπορεί να προκληθούν</a:t>
            </a:r>
            <a:r>
              <a:rPr lang="en-US" sz="2200" dirty="0" smtClean="0"/>
              <a:t>: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Πόνος στο στομάχι ή την κοιλιά.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Ζαλάδα – ναυτία.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Εμετός.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Λήθαργος.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Σύγχυση.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Υπερκινητική συμπεριφορά.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Εφίδρωση.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Σπασμοί.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Παραισθήσεις.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Ταχυκαρδία ή βραδυκαρδία.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Μυδρίαση ή μύση.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Κώμα.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Καρδιακή ανακοπή.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200" dirty="0" smtClean="0"/>
              <a:t>Θάνατος.</a:t>
            </a:r>
            <a:endParaRPr lang="en-US" sz="2200" dirty="0" smtClean="0"/>
          </a:p>
          <a:p>
            <a:pPr>
              <a:buSzPct val="90000"/>
              <a:buFont typeface="Wingdings" pitchFamily="2" charset="2"/>
              <a:buChar char="Ø"/>
            </a:pPr>
            <a:endParaRPr lang="en-US" sz="22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Δηλητηριαση</a:t>
            </a:r>
            <a:r>
              <a:rPr lang="el-GR" dirty="0" smtClean="0"/>
              <a:t> </a:t>
            </a:r>
            <a:r>
              <a:rPr lang="el-GR" dirty="0" err="1" smtClean="0"/>
              <a:t>απο</a:t>
            </a:r>
            <a:r>
              <a:rPr lang="el-GR" dirty="0" smtClean="0"/>
              <a:t> </a:t>
            </a:r>
            <a:r>
              <a:rPr lang="el-GR" dirty="0" err="1" smtClean="0"/>
              <a:t>φαρμακευτικεσ</a:t>
            </a:r>
            <a:r>
              <a:rPr lang="el-GR" dirty="0" smtClean="0"/>
              <a:t> </a:t>
            </a:r>
            <a:r>
              <a:rPr lang="el-GR" dirty="0" err="1" smtClean="0"/>
              <a:t>ουσιεσ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5544616"/>
          </a:xfrm>
        </p:spPr>
        <p:txBody>
          <a:bodyPr>
            <a:noAutofit/>
          </a:bodyPr>
          <a:lstStyle/>
          <a:p>
            <a:pPr>
              <a:buSzPct val="90000"/>
              <a:buFont typeface="Wingdings" pitchFamily="2" charset="2"/>
              <a:buChar char="Ø"/>
            </a:pPr>
            <a:r>
              <a:rPr lang="el-GR" sz="2000" dirty="0" smtClean="0"/>
              <a:t>Πρώτες βοήθειες</a:t>
            </a:r>
            <a:r>
              <a:rPr lang="en-US" sz="2000" dirty="0" smtClean="0"/>
              <a:t>:</a:t>
            </a:r>
            <a:endParaRPr lang="el-GR" sz="2000" dirty="0" smtClean="0"/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000" dirty="0" smtClean="0"/>
              <a:t>Καλούμε αμέσως ασθενοφόρο ή φροντίζουμε για την έγκαιρη μεταφορά σε νοσοκομείο.</a:t>
            </a:r>
            <a:endParaRPr lang="en-US" sz="2000" dirty="0" smtClean="0"/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000" dirty="0" smtClean="0"/>
              <a:t>Προκαλούμε εμετό και χορηγούμε ενεργό άνθρακα όπως και στην τροφική δηλητηρίαση.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000" dirty="0" smtClean="0"/>
              <a:t>Μιλάμε – σκουντάμε συνέχεια τον ασθενή ώστε να εμποδίσουμε να πέσει σε κώμα.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000" dirty="0" smtClean="0"/>
              <a:t>Αν πέσει σε κώμα τον τοποθετούμε σε θέση ανάνηψης και ελέγχουμε συνεχώς την αναπνευστική και καρδιακή λειτουργία.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000" dirty="0" smtClean="0"/>
              <a:t>Αν σταματήσει να αναπνέει η σταματήσει η καρδιά του εφαρμόζουμε ΚΑΡΠΑ.</a:t>
            </a:r>
          </a:p>
          <a:p>
            <a:pPr lvl="1" algn="just">
              <a:buSzPct val="90000"/>
              <a:buFont typeface="Arial" pitchFamily="34" charset="0"/>
              <a:buChar char="•"/>
            </a:pPr>
            <a:r>
              <a:rPr lang="el-GR" sz="2000" dirty="0" smtClean="0"/>
              <a:t>Είναι πολύ χρήσιμο να γνωρίζουμε το είδος του φαρμάκου που πήρε ο ασθενής ώστε να του χορηγηθεί το κατάλληλο αντίδοτο.</a:t>
            </a:r>
          </a:p>
          <a:p>
            <a:pPr lvl="1" algn="ctr">
              <a:buSzPct val="90000"/>
              <a:buNone/>
            </a:pPr>
            <a:r>
              <a:rPr lang="el-GR" sz="2000" u="sng" dirty="0" smtClean="0">
                <a:solidFill>
                  <a:srgbClr val="FF0000"/>
                </a:solidFill>
              </a:rPr>
              <a:t>Προσοχή</a:t>
            </a:r>
          </a:p>
          <a:p>
            <a:pPr marL="0" lvl="1" indent="0" algn="just">
              <a:buSzPct val="90000"/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Σε ασθενείς που βρίσκονται ήδη σε κώμα δεν μπορούμε να προκαλέσουμε εμετό.</a:t>
            </a:r>
          </a:p>
          <a:p>
            <a:pPr lvl="1">
              <a:buSzPct val="90000"/>
              <a:buNone/>
            </a:pPr>
            <a:endParaRPr lang="el-GR" sz="22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Δηλητηριαση</a:t>
            </a:r>
            <a:r>
              <a:rPr lang="el-GR" dirty="0" smtClean="0"/>
              <a:t> </a:t>
            </a:r>
            <a:r>
              <a:rPr lang="el-GR" dirty="0" err="1" smtClean="0"/>
              <a:t>απο</a:t>
            </a:r>
            <a:r>
              <a:rPr lang="el-GR" dirty="0" smtClean="0"/>
              <a:t> </a:t>
            </a:r>
            <a:r>
              <a:rPr lang="el-GR" dirty="0" err="1" smtClean="0"/>
              <a:t>χημικεσ</a:t>
            </a:r>
            <a:r>
              <a:rPr lang="el-GR" dirty="0" smtClean="0"/>
              <a:t> </a:t>
            </a:r>
            <a:r>
              <a:rPr lang="el-GR" dirty="0" err="1" smtClean="0"/>
              <a:t>ουσιεσ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980728"/>
            <a:ext cx="7848872" cy="4873752"/>
          </a:xfrm>
        </p:spPr>
        <p:txBody>
          <a:bodyPr/>
          <a:lstStyle/>
          <a:p>
            <a:pPr marL="273600" indent="-273600"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Συνηθισμένη σε παιδιά και βρέφη.</a:t>
            </a:r>
          </a:p>
          <a:p>
            <a:pPr marL="273600" indent="-273600"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Οι πιο συνηθισμένες χημικές ουσίες που προκαλούν δηλητηρίαση είναι</a:t>
            </a:r>
            <a:r>
              <a:rPr lang="en-US" sz="2200" dirty="0" smtClean="0"/>
              <a:t>:</a:t>
            </a:r>
            <a:endParaRPr lang="el-GR" sz="2200" dirty="0" smtClean="0"/>
          </a:p>
          <a:p>
            <a:pPr marL="365760" lvl="1" indent="0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Τα καθαριστικά</a:t>
            </a:r>
          </a:p>
          <a:p>
            <a:pPr marL="365760" lvl="1" indent="0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Τα φυτοφάρμακα</a:t>
            </a:r>
          </a:p>
          <a:p>
            <a:pPr marL="365760" lvl="1" indent="0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Τα εντομοκτόνα</a:t>
            </a:r>
          </a:p>
          <a:p>
            <a:pPr marL="365760" lvl="1" indent="0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Τα ποντικοφάρμακα</a:t>
            </a:r>
          </a:p>
          <a:p>
            <a:pPr marL="273600" indent="-273600"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Τα συμπτώματα και ο πρώτες βοήθειες είναι ίδια με της τροφικής δηλητηρίασης με τη μόνη διαφορά ότι αν η ουσία είναι καυστική ΔΕΝ προκαλούμε εμετό.</a:t>
            </a:r>
          </a:p>
          <a:p>
            <a:pPr marL="273600" indent="-273600"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Επίσης και εδώ θα πρέπει να γνωρίζουμε το είδος της ουσίας που προκάλεσε τη δηλητηρίαση</a:t>
            </a:r>
          </a:p>
          <a:p>
            <a:pPr marL="0" indent="0" algn="just">
              <a:buSzPct val="90000"/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el-GR" dirty="0" err="1" smtClean="0"/>
              <a:t>προληψη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4873752"/>
          </a:xfrm>
        </p:spPr>
        <p:txBody>
          <a:bodyPr>
            <a:normAutofit/>
          </a:bodyPr>
          <a:lstStyle/>
          <a:p>
            <a:pPr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Όλα τα φάρμακα και οι επικίνδυνες χημικές ουσίες φυλάσσονται σε σημείο απρόσιτο στα μικρά παιδιά.</a:t>
            </a:r>
          </a:p>
          <a:p>
            <a:pPr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Οι χημικές ουσίες που μπορούν να προκαλέσουν δηλητηρίαση να μη φυλάσσονται στο ίδιο ντουλάπι με τα τρόφιμα.</a:t>
            </a:r>
          </a:p>
          <a:p>
            <a:pPr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Να ελέγχουμε τακτικά τα φάρμακα για να δούμε αν έχουν λήξει.</a:t>
            </a:r>
          </a:p>
          <a:p>
            <a:pPr algn="just">
              <a:buSzPct val="90000"/>
              <a:buFont typeface="Wingdings" pitchFamily="2" charset="2"/>
              <a:buChar char="Ø"/>
            </a:pPr>
            <a:r>
              <a:rPr lang="el-GR" sz="2200" dirty="0" smtClean="0"/>
              <a:t>Αν έχουμε στο σπίτι μας άτομο με ψυχιατρικό ιστορικό φροντίζουμε να δίνουμε τα φάρμακα του εμείς και να μη τα παίρνει το ίδιο.</a:t>
            </a:r>
            <a:endParaRPr lang="el-GR" sz="2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769</TotalTime>
  <Words>1300</Words>
  <Application>Microsoft Office PowerPoint</Application>
  <PresentationFormat>Προβολή στην οθόνη (4:3)</PresentationFormat>
  <Paragraphs>186</Paragraphs>
  <Slides>19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Προεξοχή</vt:lpstr>
      <vt:lpstr>ΔΗΛΗΤΗΡΙΑΣΕΙΣ</vt:lpstr>
      <vt:lpstr>Διαφάνεια 2</vt:lpstr>
      <vt:lpstr>Διαφάνεια 3</vt:lpstr>
      <vt:lpstr>Τροφικη δηλητηριαση</vt:lpstr>
      <vt:lpstr>τροφικη δηλητηριαση</vt:lpstr>
      <vt:lpstr>Δηλητηριαση απο φαρμακευτικεσ ουσιεσ</vt:lpstr>
      <vt:lpstr>Δηλητηριαση απο φαρμακευτικεσ ουσιεσ</vt:lpstr>
      <vt:lpstr>Δηλητηριαση απο χημικεσ ουσιεσ</vt:lpstr>
      <vt:lpstr>προληψη</vt:lpstr>
      <vt:lpstr>Δηλητηριαση απο το δερμα</vt:lpstr>
      <vt:lpstr>Δηλητηριαση απο το δερμα</vt:lpstr>
      <vt:lpstr>Δηλητηριαση απο το αναπνευστικο</vt:lpstr>
      <vt:lpstr>Δηλητηριαση απο το αναπνευστικο</vt:lpstr>
      <vt:lpstr>Δηλητηριαση απο αλκοολ (μεθη)</vt:lpstr>
      <vt:lpstr>Δηλητηριαση απο αλκοολ (μεθη)</vt:lpstr>
      <vt:lpstr>Δηλητηριαση απο αλκοολ (μεθη)</vt:lpstr>
      <vt:lpstr>Δηλητηριαση απο αλκοολ (μεθη)</vt:lpstr>
      <vt:lpstr>Δηλητηριαση απο αλκοολ (μεθη)</vt:lpstr>
      <vt:lpstr>Ενδοφλεβια ναρκωτικα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ΔΗΛΗΤΗΡΙΑΣΕΙΣ</dc:title>
  <dc:creator>Vaggelis</dc:creator>
  <cp:lastModifiedBy>Vaggelis</cp:lastModifiedBy>
  <cp:revision>63</cp:revision>
  <dcterms:created xsi:type="dcterms:W3CDTF">2017-01-08T17:45:26Z</dcterms:created>
  <dcterms:modified xsi:type="dcterms:W3CDTF">2017-01-21T16:20:53Z</dcterms:modified>
</cp:coreProperties>
</file>