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A700B-C3B8-4AB8-9101-7745DBB615EA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A4DF3-4440-4A29-A533-210A6823E7C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A4DF3-4440-4A29-A533-210A6823E7C2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A4DF3-4440-4A29-A533-210A6823E7C2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A4DF3-4440-4A29-A533-210A6823E7C2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267744" y="1556792"/>
            <a:ext cx="6172200" cy="1462314"/>
          </a:xfrm>
        </p:spPr>
        <p:txBody>
          <a:bodyPr>
            <a:normAutofit/>
          </a:bodyPr>
          <a:lstStyle/>
          <a:p>
            <a:pPr algn="ctr"/>
            <a:r>
              <a:rPr lang="el-GR" sz="5400" dirty="0" err="1" smtClean="0"/>
              <a:t>Εγκεφαλικο</a:t>
            </a:r>
            <a:r>
              <a:rPr lang="el-GR" sz="5400" dirty="0" smtClean="0"/>
              <a:t> </a:t>
            </a:r>
            <a:r>
              <a:rPr lang="el-GR" sz="5400" dirty="0" err="1" smtClean="0"/>
              <a:t>επεισοδιο</a:t>
            </a:r>
            <a:endParaRPr lang="el-GR" sz="54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Ορισμοσ</a:t>
            </a:r>
            <a:r>
              <a:rPr lang="el-GR" dirty="0" smtClean="0"/>
              <a:t> - </a:t>
            </a:r>
            <a:r>
              <a:rPr lang="el-GR" dirty="0" err="1" smtClean="0"/>
              <a:t>κατηγοριεσ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467600" cy="4873752"/>
          </a:xfrm>
        </p:spPr>
        <p:txBody>
          <a:bodyPr/>
          <a:lstStyle/>
          <a:p>
            <a:pPr algn="ctr">
              <a:buNone/>
            </a:pPr>
            <a:r>
              <a:rPr lang="el-GR" u="sng" dirty="0" smtClean="0"/>
              <a:t>Ορισμός</a:t>
            </a:r>
            <a:endParaRPr lang="el-GR" dirty="0" smtClean="0"/>
          </a:p>
          <a:p>
            <a:pPr marL="0" indent="0" algn="just">
              <a:spcAft>
                <a:spcPts val="1200"/>
              </a:spcAft>
              <a:buNone/>
            </a:pPr>
            <a:r>
              <a:rPr lang="el-GR" dirty="0" smtClean="0"/>
              <a:t>Εγκεφαλικό επεισόδιο ονομάζεται η νέκρωση τμήματος του εγκεφάλου λόγω απόφραξης κάποιου αιμοφόρου αγγείου ή λόγω ρήξης του.</a:t>
            </a:r>
          </a:p>
          <a:p>
            <a:pPr marL="0" indent="0" algn="ctr">
              <a:buNone/>
            </a:pPr>
            <a:r>
              <a:rPr lang="el-GR" u="sng" dirty="0" smtClean="0"/>
              <a:t>Κατηγορίες εγκεφαλικών</a:t>
            </a:r>
          </a:p>
          <a:p>
            <a:pPr marL="280800" indent="-288000">
              <a:buFont typeface="Wingdings" pitchFamily="2" charset="2"/>
              <a:buChar char="Ø"/>
            </a:pPr>
            <a:r>
              <a:rPr lang="el-GR" dirty="0" smtClean="0"/>
              <a:t>Ισχαιμικό όταν υπάρχει απόφραξη κάποιας αρτηρίας (80% των περιπτώσεων).</a:t>
            </a:r>
          </a:p>
          <a:p>
            <a:pPr marL="0" indent="0">
              <a:buFont typeface="Wingdings" pitchFamily="2" charset="2"/>
              <a:buChar char="Ø"/>
            </a:pPr>
            <a:r>
              <a:rPr lang="el-GR" dirty="0" smtClean="0"/>
              <a:t> Αιμορραγικό όταν υπάρχει ρήξη κάποιας αρτηρίας.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συμπτωματα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467600" cy="367240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l-GR" dirty="0" smtClean="0"/>
              <a:t>Ξαφνικός έντονος πονοκέφαλος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Ζαλάδα , σύγχυση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Αδυναμία σε κάποια πλευρά του σώματος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Δυσκολία στην όραση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Δυσκολία στην ομιλία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Δυσκολία στη βάδιση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Απώλεια αισθήσεων</a:t>
            </a:r>
          </a:p>
          <a:p>
            <a:pPr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76064"/>
          </a:xfrm>
        </p:spPr>
        <p:txBody>
          <a:bodyPr/>
          <a:lstStyle/>
          <a:p>
            <a:pPr algn="ctr"/>
            <a:r>
              <a:rPr lang="el-GR" dirty="0" err="1" smtClean="0"/>
              <a:t>Πρωτεσ</a:t>
            </a:r>
            <a:r>
              <a:rPr lang="el-GR" dirty="0" smtClean="0"/>
              <a:t> </a:t>
            </a:r>
            <a:r>
              <a:rPr lang="el-GR" dirty="0" err="1" smtClean="0"/>
              <a:t>βοηθειεσ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67600" cy="487375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l-GR" dirty="0" smtClean="0"/>
              <a:t>Θα πρέπει ο ασθενής να μεταφερθεί στο νοσοκομείο όσο το δυνατόν πιο γρήγορα. Αν υποψιαστείτε ότι κάποιος έπαθε εγκεφαλικό κάντε το </a:t>
            </a:r>
            <a:r>
              <a:rPr lang="en-US" dirty="0" smtClean="0">
                <a:solidFill>
                  <a:srgbClr val="FF0000"/>
                </a:solidFill>
              </a:rPr>
              <a:t>F.A.S.T</a:t>
            </a:r>
            <a:r>
              <a:rPr lang="en-US" dirty="0" smtClean="0"/>
              <a:t> test:</a:t>
            </a:r>
          </a:p>
          <a:p>
            <a:pPr marL="280800" indent="-288000" algn="just"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</a:rPr>
              <a:t>F: face (</a:t>
            </a:r>
            <a:r>
              <a:rPr lang="el-GR" dirty="0" smtClean="0">
                <a:solidFill>
                  <a:srgbClr val="FF0000"/>
                </a:solidFill>
              </a:rPr>
              <a:t>πρόσωπο). </a:t>
            </a:r>
            <a:r>
              <a:rPr lang="el-GR" dirty="0" smtClean="0"/>
              <a:t>Ελέγξτε αν το πρόσωπό του έχει στραβώσει. Εναλλακτικά ζητήστε να χαμογελάσει ή να βγάλει έξω τη γλώσσα του.</a:t>
            </a:r>
          </a:p>
          <a:p>
            <a:pPr marL="280800" indent="-288000" algn="just"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</a:rPr>
              <a:t>A: arms (</a:t>
            </a:r>
            <a:r>
              <a:rPr lang="el-GR" dirty="0" smtClean="0">
                <a:solidFill>
                  <a:srgbClr val="FF0000"/>
                </a:solidFill>
              </a:rPr>
              <a:t>χέρια). </a:t>
            </a:r>
            <a:r>
              <a:rPr lang="el-GR" dirty="0" smtClean="0"/>
              <a:t>Ζητήστε του να σηκώσει και τα </a:t>
            </a:r>
            <a:r>
              <a:rPr lang="el-GR" dirty="0" err="1" smtClean="0"/>
              <a:t>δυό</a:t>
            </a:r>
            <a:r>
              <a:rPr lang="el-GR" dirty="0" smtClean="0"/>
              <a:t> του χέρια πάνω βάζοντάς του αντίσταση με τα δικά μας.</a:t>
            </a:r>
            <a:r>
              <a:rPr lang="en-US" dirty="0" smtClean="0"/>
              <a:t> </a:t>
            </a:r>
            <a:r>
              <a:rPr lang="el-GR" dirty="0" smtClean="0"/>
              <a:t>Είναι κάποιο από τα δύο αδύναμο?</a:t>
            </a:r>
          </a:p>
          <a:p>
            <a:pPr marL="280800" indent="-288000" algn="just"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</a:rPr>
              <a:t>S: speech </a:t>
            </a:r>
            <a:r>
              <a:rPr lang="el-GR" dirty="0" smtClean="0">
                <a:solidFill>
                  <a:srgbClr val="FF0000"/>
                </a:solidFill>
              </a:rPr>
              <a:t>(ομιλία). </a:t>
            </a:r>
            <a:r>
              <a:rPr lang="el-GR" dirty="0" smtClean="0"/>
              <a:t>Ζητείστε να πει μια απλή πρόταση (πχ σήμερα έχει πολύ ωραίο καιρό). Έχει δυσκολία στην ομιλία?</a:t>
            </a:r>
          </a:p>
          <a:p>
            <a:pPr marL="280800" indent="-288000" algn="just"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</a:rPr>
              <a:t>T: time </a:t>
            </a:r>
            <a:r>
              <a:rPr lang="el-GR" dirty="0" smtClean="0">
                <a:solidFill>
                  <a:srgbClr val="FF0000"/>
                </a:solidFill>
              </a:rPr>
              <a:t>(χρόνος). </a:t>
            </a:r>
            <a:r>
              <a:rPr lang="el-GR" dirty="0" smtClean="0"/>
              <a:t>Αν δεν μπορεί να κάνει οποιοδήποτε από τα τρία καλέστε αμέσως ασθενοφόρο. Ο χρόνος είναι πολύ σημαντικός.</a:t>
            </a:r>
          </a:p>
          <a:p>
            <a:pPr marL="280800" indent="-288000" algn="just">
              <a:buFont typeface="Wingdings" pitchFamily="2" charset="2"/>
              <a:buChar char="Ø"/>
            </a:pPr>
            <a:r>
              <a:rPr lang="el-GR" dirty="0" smtClean="0"/>
              <a:t>Ξαπλώστε το άτομο στο κρεβάτι σε θέση ανάνηψης με το κεφάλι λίγο πιο ψηλά από το υπόλοιπο σώμα.</a:t>
            </a:r>
          </a:p>
          <a:p>
            <a:pPr marL="280800" indent="-288000" algn="just">
              <a:buFont typeface="Wingdings" pitchFamily="2" charset="2"/>
              <a:buChar char="Ø"/>
            </a:pPr>
            <a:r>
              <a:rPr lang="el-GR" dirty="0" smtClean="0"/>
              <a:t>Αν χάσει τις αισθήσεις του παρακολουθείστε τη λειτουργία της καρδιάς και της αναπνοής και αν χρειαστεί εφαρμόστε ΚΑΡΠΑ.</a:t>
            </a:r>
          </a:p>
          <a:p>
            <a:pPr marL="280800" indent="-288000"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Προσοχη</a:t>
            </a:r>
            <a:r>
              <a:rPr lang="el-GR" dirty="0" smtClean="0"/>
              <a:t>!!!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920880" cy="487375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l-GR" sz="2200" dirty="0" smtClean="0"/>
              <a:t>Μην δώσετε να φάει ή να πιεί.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Μην χορηγήσετε ασπιρίνη ούτε κανένα άλλο φάρμακο.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Μην ανυψώσετε τα πόδια.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827584" y="2492896"/>
            <a:ext cx="7128792" cy="1938992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1270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l-GR" sz="2400" dirty="0" smtClean="0"/>
              <a:t>Αν το εγκεφαλικό αντιμετωπιστεί εντός 3 ωρών ο ασθενής έχει μεγάλες πιθανότητες να ανακάμψει πλήρως. </a:t>
            </a:r>
            <a:endParaRPr lang="en-US" sz="2400" dirty="0" smtClean="0"/>
          </a:p>
          <a:p>
            <a:pPr algn="just"/>
            <a:r>
              <a:rPr lang="el-GR" sz="2400" dirty="0" smtClean="0"/>
              <a:t>Αν υποψιαστείτε ότι κάποιος έπαθε εγκεφαλικό κάντε αμέσως το </a:t>
            </a:r>
            <a:r>
              <a:rPr lang="en-US" sz="2400" dirty="0" smtClean="0"/>
              <a:t>F.A.S.T 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Επιπτωσεισ</a:t>
            </a:r>
            <a:r>
              <a:rPr lang="el-GR" dirty="0" smtClean="0"/>
              <a:t> </a:t>
            </a:r>
            <a:r>
              <a:rPr lang="el-GR" dirty="0" err="1" smtClean="0"/>
              <a:t>εγκεφαλικου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467600" cy="48737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200" dirty="0" smtClean="0"/>
              <a:t>Οι επιπτώσεις του εγκεφαλικού είναι σοβαρές και ποικίλλουν ανάλογα με την περιοχή του εγκεφάλου που έχει υποστεί βλάβη</a:t>
            </a:r>
            <a:r>
              <a:rPr lang="en-US" sz="2200" dirty="0" smtClean="0"/>
              <a:t>: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en-US" sz="2200" dirty="0" smtClean="0"/>
              <a:t> </a:t>
            </a:r>
            <a:r>
              <a:rPr lang="el-GR" sz="2200" dirty="0" smtClean="0"/>
              <a:t>Αδυναμία ή παράλυση σε κάποιο τμήμα του σώματος.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el-GR" sz="2200" dirty="0" smtClean="0"/>
              <a:t> Κινητικά προβλήματα.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el-GR" sz="2200" dirty="0" smtClean="0"/>
              <a:t> Δυσκολία στην ομιλία.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el-GR" sz="2200" dirty="0" smtClean="0"/>
              <a:t> Δυσκολία στην όραση.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el-GR" sz="2200" dirty="0" smtClean="0"/>
              <a:t> Απώλεια μνήμης.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el-GR" sz="2200" dirty="0" smtClean="0"/>
              <a:t> Ψυχολογικά προβλήματα.</a:t>
            </a:r>
            <a:endParaRPr lang="el-G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Προδιαθεσικοι</a:t>
            </a:r>
            <a:r>
              <a:rPr lang="el-GR" dirty="0" smtClean="0"/>
              <a:t> </a:t>
            </a:r>
            <a:r>
              <a:rPr lang="el-GR" dirty="0" err="1" smtClean="0"/>
              <a:t>παραγοντεσ</a:t>
            </a:r>
            <a:r>
              <a:rPr lang="el-GR" dirty="0" smtClean="0"/>
              <a:t> για </a:t>
            </a:r>
            <a:r>
              <a:rPr lang="el-GR" dirty="0" err="1" smtClean="0"/>
              <a:t>εγκεφαλικο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467600" cy="396044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l-GR" sz="2200" dirty="0" smtClean="0"/>
              <a:t>Διαβήτης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Υπέρταση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Αρτηριοσκλήρυνση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Κάπνισμα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Κακή διατροφή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Κατανάλωση </a:t>
            </a:r>
            <a:r>
              <a:rPr lang="el-GR" sz="2200" dirty="0" err="1" smtClean="0"/>
              <a:t>ακλοόλ</a:t>
            </a:r>
            <a:endParaRPr lang="el-GR" sz="2200" dirty="0" smtClean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200" dirty="0" smtClean="0"/>
              <a:t>Άγχος</a:t>
            </a:r>
          </a:p>
          <a:p>
            <a:pPr marL="0" indent="0" algn="just">
              <a:buNone/>
            </a:pPr>
            <a:r>
              <a:rPr lang="el-GR" sz="2200" dirty="0" smtClean="0"/>
              <a:t>Περίπου 5,7 εκατομμύρια άνθρωποι πεθαίνουν κάθε χρόνο από εγκεφαλικό. Ένας στους τέσσερις άντρες και μια στις πέντε γυναίκες μετά τα 45 μπορούν να υποστούν εγκεφαλικό.</a:t>
            </a:r>
          </a:p>
          <a:p>
            <a:pPr>
              <a:buFont typeface="Wingdings" pitchFamily="2" charset="2"/>
              <a:buChar char="Ø"/>
            </a:pPr>
            <a:endParaRPr lang="el-GR" dirty="0" smtClean="0"/>
          </a:p>
          <a:p>
            <a:pPr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214</TotalTime>
  <Words>388</Words>
  <Application>Microsoft Office PowerPoint</Application>
  <PresentationFormat>Προβολή στην οθόνη (4:3)</PresentationFormat>
  <Paragraphs>49</Paragraphs>
  <Slides>7</Slides>
  <Notes>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Προεξοχή</vt:lpstr>
      <vt:lpstr>Εγκεφαλικο επεισοδιο</vt:lpstr>
      <vt:lpstr>Ορισμοσ - κατηγοριεσ</vt:lpstr>
      <vt:lpstr>συμπτωματα</vt:lpstr>
      <vt:lpstr>Πρωτεσ βοηθειεσ</vt:lpstr>
      <vt:lpstr>Προσοχη!!!</vt:lpstr>
      <vt:lpstr>Επιπτωσεισ εγκεφαλικου</vt:lpstr>
      <vt:lpstr>Προδιαθεσικοι παραγοντεσ για εγκεφαλικο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Εγκεφαλικο επεισοδιο</dc:title>
  <dc:creator>Vaggelis</dc:creator>
  <cp:lastModifiedBy>Vaggelis</cp:lastModifiedBy>
  <cp:revision>27</cp:revision>
  <dcterms:created xsi:type="dcterms:W3CDTF">2017-01-29T18:14:28Z</dcterms:created>
  <dcterms:modified xsi:type="dcterms:W3CDTF">2017-09-17T19:09:47Z</dcterms:modified>
</cp:coreProperties>
</file>