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33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E7DEE1-1F13-4131-9676-50D67A2059E3}" type="datetimeFigureOut">
              <a:rPr lang="el-GR" smtClean="0"/>
              <a:pPr/>
              <a:t>14/12/2016</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BBABFC-2F04-45D7-A1E3-9F4B3366ADAB}"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Char char="v"/>
            </a:pPr>
            <a:r>
              <a:rPr lang="el-GR" dirty="0" smtClean="0"/>
              <a:t> Τα</a:t>
            </a:r>
            <a:r>
              <a:rPr lang="el-GR" baseline="0" dirty="0" smtClean="0"/>
              <a:t> επεισόδια αφαίρεσης δεν θα πρέπει να συγχέονται με τις περιπτώσεις όπου το παιδί έχει προσηλωθεί σε κάποια δραστηριότητα (παιχνίδι) ή ρεμβάζει και δεν ανταποκρίνεται στο κάλεσμα των γονιών του. Στα επεισόδια αφαίρεσης το παιδί σταματάει τη δραστηριότητα που έκανε και παραμένει μαρμαρωμένο. Το επεισόδιο διαρκεί συνήθως λιγότερο από 30 δευτερόλεπτα και μόλις το παιδί επανέλθει συνεχίζει ότι έκανε πριν χωρίς να έχει αντιληφθεί τι </a:t>
            </a:r>
            <a:r>
              <a:rPr lang="el-GR" baseline="0" dirty="0" err="1" smtClean="0"/>
              <a:t>συνέβει</a:t>
            </a:r>
            <a:r>
              <a:rPr lang="el-GR" baseline="0" dirty="0" smtClean="0"/>
              <a:t>.</a:t>
            </a:r>
            <a:endParaRPr lang="el-GR" dirty="0"/>
          </a:p>
        </p:txBody>
      </p:sp>
      <p:sp>
        <p:nvSpPr>
          <p:cNvPr id="4" name="3 - Θέση αριθμού διαφάνειας"/>
          <p:cNvSpPr>
            <a:spLocks noGrp="1"/>
          </p:cNvSpPr>
          <p:nvPr>
            <p:ph type="sldNum" sz="quarter" idx="10"/>
          </p:nvPr>
        </p:nvSpPr>
        <p:spPr/>
        <p:txBody>
          <a:bodyPr/>
          <a:lstStyle/>
          <a:p>
            <a:fld id="{8DBBABFC-2F04-45D7-A1E3-9F4B3366ADAB}" type="slidenum">
              <a:rPr lang="el-GR" smtClean="0"/>
              <a:pPr/>
              <a:t>2</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Char char="v"/>
            </a:pPr>
            <a:r>
              <a:rPr lang="el-GR" dirty="0" smtClean="0"/>
              <a:t> Ασθενείς</a:t>
            </a:r>
            <a:r>
              <a:rPr lang="el-GR" baseline="0" dirty="0" smtClean="0"/>
              <a:t> που γνωρίζουν ότι πάσχουν από επιληψία νιώθουν την αύρα και ξαπλώνουν στο έδαφος ή καλούν σε βοήθεια </a:t>
            </a:r>
            <a:r>
              <a:rPr lang="el-GR" baseline="0" dirty="0" err="1" smtClean="0"/>
              <a:t>πρίν</a:t>
            </a:r>
            <a:r>
              <a:rPr lang="el-GR" baseline="0" dirty="0" smtClean="0"/>
              <a:t> εκδηλωθεί η κρίση</a:t>
            </a:r>
            <a:endParaRPr lang="el-GR" dirty="0"/>
          </a:p>
        </p:txBody>
      </p:sp>
      <p:sp>
        <p:nvSpPr>
          <p:cNvPr id="4" name="3 - Θέση αριθμού διαφάνειας"/>
          <p:cNvSpPr>
            <a:spLocks noGrp="1"/>
          </p:cNvSpPr>
          <p:nvPr>
            <p:ph type="sldNum" sz="quarter" idx="10"/>
          </p:nvPr>
        </p:nvSpPr>
        <p:spPr/>
        <p:txBody>
          <a:bodyPr/>
          <a:lstStyle/>
          <a:p>
            <a:fld id="{8DBBABFC-2F04-45D7-A1E3-9F4B3366ADAB}" type="slidenum">
              <a:rPr lang="el-GR" smtClean="0"/>
              <a:pPr/>
              <a:t>5</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1"/>
      </p:bgRef>
    </p:bg>
    <p:spTree>
      <p:nvGrpSpPr>
        <p:cNvPr id="1" name=""/>
        <p:cNvGrpSpPr/>
        <p:nvPr/>
      </p:nvGrpSpPr>
      <p:grpSpPr>
        <a:xfrm>
          <a:off x="0" y="0"/>
          <a:ext cx="0" cy="0"/>
          <a:chOff x="0" y="0"/>
          <a:chExt cx="0" cy="0"/>
        </a:xfrm>
      </p:grpSpPr>
      <p:sp>
        <p:nvSpPr>
          <p:cNvPr id="8" name="7 - Τίτλος"/>
          <p:cNvSpPr>
            <a:spLocks noGrp="1"/>
          </p:cNvSpPr>
          <p:nvPr>
            <p:ph type="ctrTitle"/>
          </p:nvPr>
        </p:nvSpPr>
        <p:spPr>
          <a:xfrm>
            <a:off x="2286000" y="3124200"/>
            <a:ext cx="6172200" cy="1894362"/>
          </a:xfrm>
        </p:spPr>
        <p:txBody>
          <a:bodyPr/>
          <a:lstStyle>
            <a:lvl1pPr>
              <a:defRPr b="1"/>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bwMode="auto">
          <a:xfrm rot="5400000">
            <a:off x="7764621" y="1174097"/>
            <a:ext cx="2286000" cy="381000"/>
          </a:xfrm>
        </p:spPr>
        <p:txBody>
          <a:bodyPr/>
          <a:lstStyle/>
          <a:p>
            <a:fld id="{2342CEA3-3058-4D43-AE35-B3DA76CB4003}" type="datetimeFigureOut">
              <a:rPr lang="el-GR" smtClean="0"/>
              <a:pPr/>
              <a:t>14/12/2016</a:t>
            </a:fld>
            <a:endParaRPr lang="el-GR"/>
          </a:p>
        </p:txBody>
      </p:sp>
      <p:sp>
        <p:nvSpPr>
          <p:cNvPr id="17" name="16 - Θέση υποσέλιδου"/>
          <p:cNvSpPr>
            <a:spLocks noGrp="1"/>
          </p:cNvSpPr>
          <p:nvPr>
            <p:ph type="ftr" sz="quarter" idx="11"/>
          </p:nvPr>
        </p:nvSpPr>
        <p:spPr bwMode="auto">
          <a:xfrm rot="5400000">
            <a:off x="7077269" y="4181669"/>
            <a:ext cx="3657600" cy="384048"/>
          </a:xfrm>
        </p:spPr>
        <p:txBody>
          <a:bodyPr/>
          <a:lstStyle/>
          <a:p>
            <a:endParaRPr lang="el-GR"/>
          </a:p>
        </p:txBody>
      </p:sp>
      <p:sp>
        <p:nvSpPr>
          <p:cNvPr id="10" name="9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 Ευθεία γραμμή σύνδεσης"/>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Έλλειψη"/>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 Έλλειψη"/>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 Θέση αριθμού διαφάνειας"/>
          <p:cNvSpPr>
            <a:spLocks noGrp="1"/>
          </p:cNvSpPr>
          <p:nvPr>
            <p:ph type="sldNum" sz="quarter" idx="12"/>
          </p:nvPr>
        </p:nvSpPr>
        <p:spPr bwMode="auto">
          <a:xfrm>
            <a:off x="1325544" y="4928702"/>
            <a:ext cx="609600" cy="517524"/>
          </a:xfrm>
        </p:spPr>
        <p:txBody>
          <a:bodyPr/>
          <a:lstStyle/>
          <a:p>
            <a:fld id="{D3F1D1C4-C2D9-4231-9FB2-B2D9D97AA41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14/12/2016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676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14/12/2016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8" name="7 - Θέση περιεχομένου"/>
          <p:cNvSpPr>
            <a:spLocks noGrp="1"/>
          </p:cNvSpPr>
          <p:nvPr>
            <p:ph sz="quarter" idx="1"/>
          </p:nvPr>
        </p:nvSpPr>
        <p:spPr>
          <a:xfrm>
            <a:off x="457200" y="1600200"/>
            <a:ext cx="7467600" cy="487375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4"/>
          </p:nvPr>
        </p:nvSpPr>
        <p:spPr/>
        <p:txBody>
          <a:bodyPr rtlCol="0"/>
          <a:lstStyle/>
          <a:p>
            <a:fld id="{2342CEA3-3058-4D43-AE35-B3DA76CB4003}" type="datetimeFigureOut">
              <a:rPr lang="el-GR" smtClean="0"/>
              <a:pPr/>
              <a:t>14/12/2016</a:t>
            </a:fld>
            <a:endParaRPr lang="el-GR"/>
          </a:p>
        </p:txBody>
      </p:sp>
      <p:sp>
        <p:nvSpPr>
          <p:cNvPr id="9" name="8 - Θέση αριθμού διαφάνειας"/>
          <p:cNvSpPr>
            <a:spLocks noGrp="1"/>
          </p:cNvSpPr>
          <p:nvPr>
            <p:ph type="sldNum" sz="quarter" idx="15"/>
          </p:nvPr>
        </p:nvSpPr>
        <p:spPr/>
        <p:txBody>
          <a:bodyPr rtlCol="0"/>
          <a:lstStyle/>
          <a:p>
            <a:fld id="{D3F1D1C4-C2D9-4231-9FB2-B2D9D97AA41D}" type="slidenum">
              <a:rPr lang="el-GR" smtClean="0"/>
              <a:pPr/>
              <a:t>‹#›</a:t>
            </a:fld>
            <a:endParaRPr lang="el-GR"/>
          </a:p>
        </p:txBody>
      </p:sp>
      <p:sp>
        <p:nvSpPr>
          <p:cNvPr id="10" name="9 - Θέση υποσέλιδου"/>
          <p:cNvSpPr>
            <a:spLocks noGrp="1"/>
          </p:cNvSpPr>
          <p:nvPr>
            <p:ph type="ftr" sz="quarter" idx="16"/>
          </p:nvPr>
        </p:nvSpPr>
        <p:spPr/>
        <p:txBody>
          <a:bodyPr rtlCol="0"/>
          <a:lstStyle/>
          <a:p>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286000" y="2895600"/>
            <a:ext cx="6172200" cy="2053590"/>
          </a:xfrm>
        </p:spPr>
        <p:txBody>
          <a:bodyPr/>
          <a:lstStyle>
            <a:lvl1pPr algn="l">
              <a:buNone/>
              <a:defRPr sz="3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bwMode="auto">
          <a:xfrm rot="5400000">
            <a:off x="7763256" y="1170432"/>
            <a:ext cx="2286000" cy="381000"/>
          </a:xfrm>
        </p:spPr>
        <p:txBody>
          <a:bodyPr/>
          <a:lstStyle/>
          <a:p>
            <a:fld id="{2342CEA3-3058-4D43-AE35-B3DA76CB4003}" type="datetimeFigureOut">
              <a:rPr lang="el-GR" smtClean="0"/>
              <a:pPr/>
              <a:t>14/12/2016</a:t>
            </a:fld>
            <a:endParaRPr lang="el-GR"/>
          </a:p>
        </p:txBody>
      </p:sp>
      <p:sp>
        <p:nvSpPr>
          <p:cNvPr id="5" name="4 - Θέση υποσέλιδου"/>
          <p:cNvSpPr>
            <a:spLocks noGrp="1"/>
          </p:cNvSpPr>
          <p:nvPr>
            <p:ph type="ftr" sz="quarter" idx="11"/>
          </p:nvPr>
        </p:nvSpPr>
        <p:spPr bwMode="auto">
          <a:xfrm rot="5400000">
            <a:off x="7077456" y="4178808"/>
            <a:ext cx="3657600" cy="384048"/>
          </a:xfrm>
        </p:spPr>
        <p:txBody>
          <a:bodyPr/>
          <a:lstStyle/>
          <a:p>
            <a:endParaRPr lang="el-GR"/>
          </a:p>
        </p:txBody>
      </p:sp>
      <p:sp>
        <p:nvSpPr>
          <p:cNvPr id="9" name="8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Έλλειψη"/>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 Έλλειψη"/>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Έλλειψη"/>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Ευθεία γραμμή σύνδεσης"/>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αριθμού διαφάνειας"/>
          <p:cNvSpPr>
            <a:spLocks noGrp="1"/>
          </p:cNvSpPr>
          <p:nvPr>
            <p:ph type="sldNum" sz="quarter" idx="12"/>
          </p:nvPr>
        </p:nvSpPr>
        <p:spPr bwMode="auto">
          <a:xfrm>
            <a:off x="1340616" y="4928702"/>
            <a:ext cx="609600" cy="517524"/>
          </a:xfrm>
        </p:spPr>
        <p:txBody>
          <a:body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14/12/2016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9" name="8 - Θέση περιεχομένου"/>
          <p:cNvSpPr>
            <a:spLocks noGrp="1"/>
          </p:cNvSpPr>
          <p:nvPr>
            <p:ph sz="quarter" idx="1"/>
          </p:nvPr>
        </p:nvSpPr>
        <p:spPr>
          <a:xfrm>
            <a:off x="457200"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270248"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7543800" cy="1143000"/>
          </a:xfrm>
        </p:spPr>
        <p:txBody>
          <a:bodyPr anchor="b"/>
          <a:lstStyle>
            <a:lvl1pPr>
              <a:defRPr/>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14/12/2016</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11" name="10 - Θέση περιεχομένου"/>
          <p:cNvSpPr>
            <a:spLocks noGrp="1"/>
          </p:cNvSpPr>
          <p:nvPr>
            <p:ph sz="quarter" idx="2"/>
          </p:nvPr>
        </p:nvSpPr>
        <p:spPr>
          <a:xfrm>
            <a:off x="457200"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371975"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κειμένου"/>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4" name="13 - Θέση κειμένου"/>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6" name="5 - Θέση ημερομηνίας"/>
          <p:cNvSpPr>
            <a:spLocks noGrp="1"/>
          </p:cNvSpPr>
          <p:nvPr>
            <p:ph type="dt" sz="half" idx="10"/>
          </p:nvPr>
        </p:nvSpPr>
        <p:spPr/>
        <p:txBody>
          <a:bodyPr rtlCol="0"/>
          <a:lstStyle/>
          <a:p>
            <a:fld id="{2342CEA3-3058-4D43-AE35-B3DA76CB4003}" type="datetimeFigureOut">
              <a:rPr lang="el-GR" smtClean="0"/>
              <a:pPr/>
              <a:t>14/12/2016</a:t>
            </a:fld>
            <a:endParaRPr lang="el-GR"/>
          </a:p>
        </p:txBody>
      </p:sp>
      <p:sp>
        <p:nvSpPr>
          <p:cNvPr id="7" name="6 - Θέση αριθμού διαφάνειας"/>
          <p:cNvSpPr>
            <a:spLocks noGrp="1"/>
          </p:cNvSpPr>
          <p:nvPr>
            <p:ph type="sldNum" sz="quarter" idx="11"/>
          </p:nvPr>
        </p:nvSpPr>
        <p:spPr/>
        <p:txBody>
          <a:bodyPr rtlCol="0"/>
          <a:lstStyle/>
          <a:p>
            <a:fld id="{D3F1D1C4-C2D9-4231-9FB2-B2D9D97AA41D}" type="slidenum">
              <a:rPr lang="el-GR" smtClean="0"/>
              <a:pPr/>
              <a:t>‹#›</a:t>
            </a:fld>
            <a:endParaRPr lang="el-GR"/>
          </a:p>
        </p:txBody>
      </p:sp>
      <p:sp>
        <p:nvSpPr>
          <p:cNvPr id="8" name="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14/12/2016</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 Τίτλος"/>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 Θέση περιεχομένου"/>
          <p:cNvSpPr>
            <a:spLocks noGrp="1"/>
          </p:cNvSpPr>
          <p:nvPr>
            <p:ph sz="quarter" idx="1"/>
          </p:nvPr>
        </p:nvSpPr>
        <p:spPr>
          <a:xfrm>
            <a:off x="304800" y="274320"/>
            <a:ext cx="5638800" cy="6327648"/>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4"/>
          </p:nvPr>
        </p:nvSpPr>
        <p:spPr/>
        <p:txBody>
          <a:bodyPr rtlCol="0"/>
          <a:lstStyle/>
          <a:p>
            <a:fld id="{2342CEA3-3058-4D43-AE35-B3DA76CB4003}" type="datetimeFigureOut">
              <a:rPr lang="el-GR" smtClean="0"/>
              <a:pPr/>
              <a:t>14/12/2016</a:t>
            </a:fld>
            <a:endParaRPr lang="el-GR"/>
          </a:p>
        </p:txBody>
      </p:sp>
      <p:sp>
        <p:nvSpPr>
          <p:cNvPr id="22" name="21 - Θέση αριθμού διαφάνειας"/>
          <p:cNvSpPr>
            <a:spLocks noGrp="1"/>
          </p:cNvSpPr>
          <p:nvPr>
            <p:ph type="sldNum" sz="quarter" idx="15"/>
          </p:nvPr>
        </p:nvSpPr>
        <p:spPr/>
        <p:txBody>
          <a:bodyPr rtlCol="0"/>
          <a:lstStyle/>
          <a:p>
            <a:fld id="{D3F1D1C4-C2D9-4231-9FB2-B2D9D97AA41D}" type="slidenum">
              <a:rPr lang="el-GR" smtClean="0"/>
              <a:pPr/>
              <a:t>‹#›</a:t>
            </a:fld>
            <a:endParaRPr lang="el-GR"/>
          </a:p>
        </p:txBody>
      </p:sp>
      <p:sp>
        <p:nvSpPr>
          <p:cNvPr id="23" name="22 - Θέση υποσέλιδου"/>
          <p:cNvSpPr>
            <a:spLocks noGrp="1"/>
          </p:cNvSpPr>
          <p:nvPr>
            <p:ph type="ftr" sz="quarter" idx="16"/>
          </p:nvPr>
        </p:nvSpPr>
        <p:spPr/>
        <p:txBody>
          <a:bodyPr rtlCol="0"/>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rot="5400000">
            <a:off x="3350133" y="3200400"/>
            <a:ext cx="6309360" cy="457200"/>
          </a:xfrm>
        </p:spPr>
        <p:txBody>
          <a:bodyPr anchor="b"/>
          <a:lstStyle>
            <a:lvl1pPr algn="l">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10" name="9 - Ευθεία γραμμή σύνδεσης"/>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 Ορθογώνιο"/>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 Θέση ημερομηνίας"/>
          <p:cNvSpPr>
            <a:spLocks noGrp="1"/>
          </p:cNvSpPr>
          <p:nvPr>
            <p:ph type="dt" sz="half" idx="10"/>
          </p:nvPr>
        </p:nvSpPr>
        <p:spPr/>
        <p:txBody>
          <a:bodyPr rtlCol="0"/>
          <a:lstStyle/>
          <a:p>
            <a:fld id="{2342CEA3-3058-4D43-AE35-B3DA76CB4003}" type="datetimeFigureOut">
              <a:rPr lang="el-GR" smtClean="0"/>
              <a:pPr/>
              <a:t>14/12/2016</a:t>
            </a:fld>
            <a:endParaRPr lang="el-GR"/>
          </a:p>
        </p:txBody>
      </p:sp>
      <p:sp>
        <p:nvSpPr>
          <p:cNvPr id="18" name="17 - Θέση αριθμού διαφάνειας"/>
          <p:cNvSpPr>
            <a:spLocks noGrp="1"/>
          </p:cNvSpPr>
          <p:nvPr>
            <p:ph type="sldNum" sz="quarter" idx="11"/>
          </p:nvPr>
        </p:nvSpPr>
        <p:spPr/>
        <p:txBody>
          <a:bodyPr rtlCol="0"/>
          <a:lstStyle/>
          <a:p>
            <a:fld id="{D3F1D1C4-C2D9-4231-9FB2-B2D9D97AA41D}" type="slidenum">
              <a:rPr lang="el-GR" smtClean="0"/>
              <a:pPr/>
              <a:t>‹#›</a:t>
            </a:fld>
            <a:endParaRPr lang="el-GR"/>
          </a:p>
        </p:txBody>
      </p:sp>
      <p:sp>
        <p:nvSpPr>
          <p:cNvPr id="21" name="20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 Θέση τίτλου"/>
          <p:cNvSpPr>
            <a:spLocks noGrp="1"/>
          </p:cNvSpPr>
          <p:nvPr>
            <p:ph type="title"/>
          </p:nvPr>
        </p:nvSpPr>
        <p:spPr>
          <a:xfrm>
            <a:off x="457200" y="274638"/>
            <a:ext cx="7467600" cy="1143000"/>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342CEA3-3058-4D43-AE35-B3DA76CB4003}" type="datetimeFigureOut">
              <a:rPr lang="el-GR" smtClean="0"/>
              <a:pPr/>
              <a:t>14/12/2016</a:t>
            </a:fld>
            <a:endParaRPr lang="el-GR"/>
          </a:p>
        </p:txBody>
      </p:sp>
      <p:sp>
        <p:nvSpPr>
          <p:cNvPr id="3" name="2 - Θέση υποσέλιδου"/>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l-GR"/>
          </a:p>
        </p:txBody>
      </p:sp>
      <p:sp>
        <p:nvSpPr>
          <p:cNvPr id="7" name="6 - Ευθεία γραμμή σύνδεσης"/>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Θέση αριθμού διαφάνειας"/>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267744" y="1556792"/>
            <a:ext cx="6172200" cy="1174282"/>
          </a:xfrm>
        </p:spPr>
        <p:txBody>
          <a:bodyPr>
            <a:normAutofit fontScale="90000"/>
          </a:bodyPr>
          <a:lstStyle/>
          <a:p>
            <a:pPr algn="ctr"/>
            <a:r>
              <a:rPr lang="el-GR" sz="7200" dirty="0" err="1" smtClean="0"/>
              <a:t>επιληψια</a:t>
            </a:r>
            <a:endParaRPr lang="el-GR" sz="7200" dirty="0"/>
          </a:p>
        </p:txBody>
      </p:sp>
      <p:sp>
        <p:nvSpPr>
          <p:cNvPr id="3" name="2 - Υπότιτλος"/>
          <p:cNvSpPr>
            <a:spLocks noGrp="1"/>
          </p:cNvSpPr>
          <p:nvPr>
            <p:ph type="subTitle" idx="1"/>
          </p:nvPr>
        </p:nvSpPr>
        <p:spPr/>
        <p:txBody>
          <a:bodyPr/>
          <a:lstStyle/>
          <a:p>
            <a:endParaRPr lang="el-G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flipH="1">
            <a:off x="9972600" y="1700808"/>
            <a:ext cx="432048" cy="4536504"/>
          </a:xfrm>
        </p:spPr>
        <p:txBody>
          <a:bodyPr>
            <a:normAutofit/>
          </a:bodyPr>
          <a:lstStyle/>
          <a:p>
            <a:endParaRPr lang="el-GR" dirty="0"/>
          </a:p>
        </p:txBody>
      </p:sp>
      <p:sp>
        <p:nvSpPr>
          <p:cNvPr id="3" name="2 - Θέση περιεχομένου"/>
          <p:cNvSpPr>
            <a:spLocks noGrp="1"/>
          </p:cNvSpPr>
          <p:nvPr>
            <p:ph sz="quarter" idx="1"/>
          </p:nvPr>
        </p:nvSpPr>
        <p:spPr>
          <a:xfrm>
            <a:off x="611560" y="260648"/>
            <a:ext cx="7539608" cy="6120680"/>
          </a:xfrm>
        </p:spPr>
        <p:txBody>
          <a:bodyPr>
            <a:normAutofit fontScale="92500"/>
          </a:bodyPr>
          <a:lstStyle/>
          <a:p>
            <a:pPr marL="0" indent="0" algn="ctr">
              <a:buSzPct val="90000"/>
              <a:buNone/>
            </a:pPr>
            <a:r>
              <a:rPr lang="el-GR" u="sng" dirty="0" smtClean="0"/>
              <a:t>Ορισμός</a:t>
            </a:r>
            <a:endParaRPr lang="el-GR" dirty="0" smtClean="0"/>
          </a:p>
          <a:p>
            <a:pPr marL="0" indent="0" algn="just">
              <a:spcAft>
                <a:spcPts val="600"/>
              </a:spcAft>
              <a:buSzPct val="90000"/>
              <a:buNone/>
            </a:pPr>
            <a:r>
              <a:rPr lang="el-GR" dirty="0" smtClean="0"/>
              <a:t>Είναι μια κατάσταση που οφείλεται σε ξαφνική και μεγάλη εκτόνωση ηλεκτρικής ενέργειας από τα εγκεφαλικά κύτταρα. Προκαλεί απώλεια συνείδησης ή σπασμούς ή και τα δύο μαζί.</a:t>
            </a:r>
          </a:p>
          <a:p>
            <a:pPr algn="ctr">
              <a:buSzPct val="90000"/>
              <a:buNone/>
            </a:pPr>
            <a:r>
              <a:rPr lang="el-GR" u="sng" dirty="0" smtClean="0"/>
              <a:t>Είδη επιληψίας</a:t>
            </a:r>
          </a:p>
          <a:p>
            <a:pPr marL="457200" indent="-457200" algn="just">
              <a:spcAft>
                <a:spcPts val="600"/>
              </a:spcAft>
              <a:buClr>
                <a:schemeClr val="tx1"/>
              </a:buClr>
              <a:buSzPct val="90000"/>
              <a:buFont typeface="+mj-lt"/>
              <a:buAutoNum type="arabicPeriod"/>
            </a:pPr>
            <a:r>
              <a:rPr lang="el-GR" b="1" dirty="0" smtClean="0"/>
              <a:t>Η ελάσσων</a:t>
            </a:r>
            <a:r>
              <a:rPr lang="en-US" b="1" dirty="0" smtClean="0"/>
              <a:t>:</a:t>
            </a:r>
            <a:r>
              <a:rPr lang="en-US" dirty="0" smtClean="0"/>
              <a:t> </a:t>
            </a:r>
            <a:r>
              <a:rPr lang="el-GR" dirty="0" smtClean="0"/>
              <a:t>συμβαίνει κυρίως σε παιδιά και χαρακτηρίζεται από σύντομα επεισόδια αφαίρεσης χωρίς λιποθυμία ή σπασμούς. Το παιδί σταματάει όποια δραστηριότητα κάνει έχει </a:t>
            </a:r>
            <a:r>
              <a:rPr lang="en-US" dirty="0" smtClean="0"/>
              <a:t>“</a:t>
            </a:r>
            <a:r>
              <a:rPr lang="el-GR" dirty="0" smtClean="0"/>
              <a:t>χαμένη</a:t>
            </a:r>
            <a:r>
              <a:rPr lang="en-US" dirty="0" smtClean="0"/>
              <a:t>” </a:t>
            </a:r>
            <a:r>
              <a:rPr lang="el-GR" dirty="0" smtClean="0"/>
              <a:t>έκφραση και απλανές βλέμμα και δεν ανταποκρίνεται καθόλου στο περιβάλλον. Η κατάσταση δεν είναι επείγουσα αν όμως το παιδί εμφανίζει τέτοια επεισόδια συχνά, θα πρέπει να συμβουλευτούμε το γιατρό.</a:t>
            </a:r>
          </a:p>
          <a:p>
            <a:pPr marL="457200" indent="-457200" algn="just">
              <a:buClr>
                <a:schemeClr val="tx1"/>
              </a:buClr>
              <a:buSzPct val="90000"/>
              <a:buFont typeface="+mj-lt"/>
              <a:buAutoNum type="arabicPeriod"/>
            </a:pPr>
            <a:r>
              <a:rPr lang="el-GR" b="1" dirty="0" smtClean="0"/>
              <a:t>Η μείζων</a:t>
            </a:r>
            <a:r>
              <a:rPr lang="en-US" b="1" dirty="0" smtClean="0"/>
              <a:t>: </a:t>
            </a:r>
            <a:r>
              <a:rPr lang="el-GR" dirty="0" smtClean="0"/>
              <a:t>χαρακτηρίζεται από σπασμούς και απώλεια συνείδησης. Διαρκεί 1-3 λεπτά. Ο ασθενής μετά την κρίση συνήθως επανέρχεται πλήρως. </a:t>
            </a:r>
            <a:endParaRPr lang="el-GR" b="1"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562074"/>
          </a:xfrm>
        </p:spPr>
        <p:txBody>
          <a:bodyPr/>
          <a:lstStyle/>
          <a:p>
            <a:pPr algn="ctr"/>
            <a:r>
              <a:rPr lang="el-GR" dirty="0" err="1" smtClean="0"/>
              <a:t>Αιτιεσ</a:t>
            </a:r>
            <a:r>
              <a:rPr lang="el-GR" dirty="0" smtClean="0"/>
              <a:t> </a:t>
            </a:r>
            <a:r>
              <a:rPr lang="el-GR" dirty="0" err="1" smtClean="0"/>
              <a:t>επιληψιασ</a:t>
            </a:r>
            <a:endParaRPr lang="el-GR" dirty="0"/>
          </a:p>
        </p:txBody>
      </p:sp>
      <p:sp>
        <p:nvSpPr>
          <p:cNvPr id="3" name="2 - Θέση περιεχομένου"/>
          <p:cNvSpPr>
            <a:spLocks noGrp="1"/>
          </p:cNvSpPr>
          <p:nvPr>
            <p:ph sz="quarter" idx="1"/>
          </p:nvPr>
        </p:nvSpPr>
        <p:spPr>
          <a:xfrm>
            <a:off x="467544" y="1052736"/>
            <a:ext cx="7467600" cy="4873752"/>
          </a:xfrm>
        </p:spPr>
        <p:txBody>
          <a:bodyPr>
            <a:normAutofit/>
          </a:bodyPr>
          <a:lstStyle/>
          <a:p>
            <a:pPr>
              <a:buSzPct val="90000"/>
              <a:buFont typeface="Wingdings" pitchFamily="2" charset="2"/>
              <a:buChar char="Ø"/>
            </a:pPr>
            <a:r>
              <a:rPr lang="el-GR" dirty="0" smtClean="0"/>
              <a:t> </a:t>
            </a:r>
            <a:r>
              <a:rPr lang="el-GR" sz="2200" dirty="0" smtClean="0"/>
              <a:t>Γενετικές ανωμαλίες.</a:t>
            </a:r>
          </a:p>
          <a:p>
            <a:pPr>
              <a:buSzPct val="90000"/>
              <a:buFont typeface="Wingdings" pitchFamily="2" charset="2"/>
              <a:buChar char="Ø"/>
            </a:pPr>
            <a:r>
              <a:rPr lang="el-GR" sz="2200" dirty="0" smtClean="0"/>
              <a:t> Κληρονομικά αίτια.</a:t>
            </a:r>
          </a:p>
          <a:p>
            <a:pPr>
              <a:buSzPct val="90000"/>
              <a:buFont typeface="Wingdings" pitchFamily="2" charset="2"/>
              <a:buChar char="Ø"/>
            </a:pPr>
            <a:r>
              <a:rPr lang="el-GR" sz="2200" dirty="0" smtClean="0"/>
              <a:t> Λήψη ναρκωτικών κατά τη διάρκεια της κύησης.</a:t>
            </a:r>
          </a:p>
          <a:p>
            <a:pPr>
              <a:buSzPct val="90000"/>
              <a:buFont typeface="Wingdings" pitchFamily="2" charset="2"/>
              <a:buChar char="Ø"/>
            </a:pPr>
            <a:r>
              <a:rPr lang="el-GR" sz="2200" dirty="0" smtClean="0"/>
              <a:t> Όγκοι του εγκεφάλου.</a:t>
            </a:r>
          </a:p>
          <a:p>
            <a:pPr>
              <a:buSzPct val="90000"/>
              <a:buFont typeface="Wingdings" pitchFamily="2" charset="2"/>
              <a:buChar char="Ø"/>
            </a:pPr>
            <a:r>
              <a:rPr lang="el-GR" sz="2200" dirty="0" smtClean="0"/>
              <a:t> Μολύνσεις που επηρεάζουν τον εγκέφαλο.</a:t>
            </a:r>
          </a:p>
          <a:p>
            <a:pPr>
              <a:buSzPct val="90000"/>
              <a:buFont typeface="Wingdings" pitchFamily="2" charset="2"/>
              <a:buChar char="Ø"/>
            </a:pPr>
            <a:r>
              <a:rPr lang="el-GR" sz="2200" dirty="0" smtClean="0"/>
              <a:t> Τραυματισμοί της κεφαλής (συχνό φαινόμενο σε πυγμάχους και γενικά σε αθλητές μαχητικών αθλημάτων).</a:t>
            </a:r>
          </a:p>
          <a:p>
            <a:pPr>
              <a:buSzPct val="90000"/>
              <a:buFont typeface="Wingdings" pitchFamily="2" charset="2"/>
              <a:buChar char="Ø"/>
            </a:pPr>
            <a:r>
              <a:rPr lang="el-GR" sz="2200" dirty="0" smtClean="0"/>
              <a:t> Εγκεφαλικό επεισόδιο</a:t>
            </a:r>
            <a:r>
              <a:rPr lang="en-US" sz="2200" dirty="0" smtClean="0"/>
              <a:t>.</a:t>
            </a:r>
            <a:endParaRPr lang="el-GR" sz="2200" dirty="0" smtClean="0"/>
          </a:p>
          <a:p>
            <a:pPr>
              <a:buSzPct val="90000"/>
              <a:buFont typeface="Wingdings" pitchFamily="2" charset="2"/>
              <a:buChar char="Ø"/>
            </a:pPr>
            <a:r>
              <a:rPr lang="el-GR" sz="2200" dirty="0" smtClean="0"/>
              <a:t> Νόσος </a:t>
            </a:r>
            <a:r>
              <a:rPr lang="en-US" sz="2200" dirty="0" smtClean="0"/>
              <a:t>Alzheimer.</a:t>
            </a:r>
          </a:p>
          <a:p>
            <a:pPr>
              <a:buSzPct val="90000"/>
              <a:buFont typeface="Wingdings" pitchFamily="2" charset="2"/>
              <a:buChar char="Ø"/>
            </a:pPr>
            <a:r>
              <a:rPr lang="en-US" sz="2200" dirty="0" smtClean="0"/>
              <a:t> </a:t>
            </a:r>
            <a:r>
              <a:rPr lang="el-GR" sz="2200" dirty="0" smtClean="0"/>
              <a:t>Αυτισμός.</a:t>
            </a:r>
          </a:p>
          <a:p>
            <a:pPr>
              <a:buSzPct val="90000"/>
              <a:buFont typeface="Wingdings" pitchFamily="2" charset="2"/>
              <a:buChar char="Ø"/>
            </a:pPr>
            <a:r>
              <a:rPr lang="el-GR" sz="2200" dirty="0" smtClean="0"/>
              <a:t> Πολλές φορές όμως οι αιτίες είναι άγνωστες.</a:t>
            </a:r>
            <a:endParaRPr lang="el-GR" sz="2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634082"/>
          </a:xfrm>
        </p:spPr>
        <p:txBody>
          <a:bodyPr/>
          <a:lstStyle/>
          <a:p>
            <a:pPr algn="ctr"/>
            <a:r>
              <a:rPr lang="el-GR" dirty="0" err="1" smtClean="0"/>
              <a:t>Εκλυτικοι</a:t>
            </a:r>
            <a:r>
              <a:rPr lang="el-GR" dirty="0" smtClean="0"/>
              <a:t> </a:t>
            </a:r>
            <a:r>
              <a:rPr lang="el-GR" dirty="0" err="1" smtClean="0"/>
              <a:t>παραγοντεσ</a:t>
            </a:r>
            <a:r>
              <a:rPr lang="el-GR" dirty="0" smtClean="0"/>
              <a:t> </a:t>
            </a:r>
            <a:r>
              <a:rPr lang="el-GR" dirty="0" err="1" smtClean="0"/>
              <a:t>επιληψιασ</a:t>
            </a:r>
            <a:endParaRPr lang="el-GR" dirty="0"/>
          </a:p>
        </p:txBody>
      </p:sp>
      <p:sp>
        <p:nvSpPr>
          <p:cNvPr id="3" name="2 - Θέση περιεχομένου"/>
          <p:cNvSpPr>
            <a:spLocks noGrp="1"/>
          </p:cNvSpPr>
          <p:nvPr>
            <p:ph sz="quarter" idx="1"/>
          </p:nvPr>
        </p:nvSpPr>
        <p:spPr>
          <a:xfrm>
            <a:off x="467544" y="980728"/>
            <a:ext cx="7632848" cy="5256584"/>
          </a:xfrm>
        </p:spPr>
        <p:txBody>
          <a:bodyPr>
            <a:normAutofit fontScale="92500" lnSpcReduction="20000"/>
          </a:bodyPr>
          <a:lstStyle/>
          <a:p>
            <a:pPr marL="0" indent="0" algn="just">
              <a:spcAft>
                <a:spcPts val="600"/>
              </a:spcAft>
              <a:buNone/>
            </a:pPr>
            <a:r>
              <a:rPr lang="el-GR" dirty="0" smtClean="0"/>
              <a:t>Σε έναν ασθενή που πάσχει από επιληψία υπάρχουν μερικοί παράγοντες που μπορούν να προκαλέσουν κρίσεις</a:t>
            </a:r>
            <a:r>
              <a:rPr lang="en-US" dirty="0" smtClean="0"/>
              <a:t>. A</a:t>
            </a:r>
            <a:r>
              <a:rPr lang="el-GR" dirty="0" err="1" smtClean="0"/>
              <a:t>υτοί</a:t>
            </a:r>
            <a:r>
              <a:rPr lang="el-GR" dirty="0" smtClean="0"/>
              <a:t> είναι</a:t>
            </a:r>
            <a:r>
              <a:rPr lang="en-US" dirty="0" smtClean="0"/>
              <a:t>:</a:t>
            </a:r>
            <a:endParaRPr lang="el-GR" dirty="0" smtClean="0"/>
          </a:p>
          <a:p>
            <a:pPr marL="0" indent="0" algn="just">
              <a:buSzPct val="90000"/>
              <a:buFont typeface="Wingdings" pitchFamily="2" charset="2"/>
              <a:buChar char="Ø"/>
            </a:pPr>
            <a:r>
              <a:rPr lang="el-GR" dirty="0" smtClean="0"/>
              <a:t> Όταν ο ασθενής ξεχνάει να πάρει τα φάρμακά του.</a:t>
            </a:r>
            <a:endParaRPr lang="en-US" dirty="0" smtClean="0"/>
          </a:p>
          <a:p>
            <a:pPr marL="0" indent="0" algn="just">
              <a:buSzPct val="90000"/>
              <a:buFont typeface="Wingdings" pitchFamily="2" charset="2"/>
              <a:buChar char="Ø"/>
            </a:pPr>
            <a:r>
              <a:rPr lang="el-GR" dirty="0" smtClean="0"/>
              <a:t> Ελλιπής ύπνος.</a:t>
            </a:r>
          </a:p>
          <a:p>
            <a:pPr marL="0" indent="0" algn="just">
              <a:buSzPct val="90000"/>
              <a:buFont typeface="Wingdings" pitchFamily="2" charset="2"/>
              <a:buChar char="Ø"/>
            </a:pPr>
            <a:r>
              <a:rPr lang="el-GR" dirty="0" smtClean="0"/>
              <a:t> Λοιμώξεις.</a:t>
            </a:r>
          </a:p>
          <a:p>
            <a:pPr marL="0" indent="0" algn="just">
              <a:buSzPct val="90000"/>
              <a:buFont typeface="Wingdings" pitchFamily="2" charset="2"/>
              <a:buChar char="Ø"/>
            </a:pPr>
            <a:r>
              <a:rPr lang="el-GR" dirty="0" smtClean="0"/>
              <a:t> Έντονο άγχος.</a:t>
            </a:r>
          </a:p>
          <a:p>
            <a:pPr marL="0" indent="0" algn="just">
              <a:buSzPct val="90000"/>
              <a:buFont typeface="Wingdings" pitchFamily="2" charset="2"/>
              <a:buChar char="Ø"/>
            </a:pPr>
            <a:r>
              <a:rPr lang="el-GR" dirty="0" smtClean="0"/>
              <a:t> Σωματική κόπωση.</a:t>
            </a:r>
          </a:p>
          <a:p>
            <a:pPr marL="0" indent="0" algn="just">
              <a:buSzPct val="90000"/>
              <a:buFont typeface="Wingdings" pitchFamily="2" charset="2"/>
              <a:buChar char="Ø"/>
            </a:pPr>
            <a:r>
              <a:rPr lang="el-GR" dirty="0" smtClean="0"/>
              <a:t> Κατανάλωση αλκοόλ.</a:t>
            </a:r>
          </a:p>
          <a:p>
            <a:pPr marL="0" indent="0" algn="just">
              <a:buSzPct val="90000"/>
              <a:buFont typeface="Wingdings" pitchFamily="2" charset="2"/>
              <a:buChar char="Ø"/>
            </a:pPr>
            <a:r>
              <a:rPr lang="el-GR" dirty="0" smtClean="0"/>
              <a:t> Χρήση ναρκωτικών ουσιών.</a:t>
            </a:r>
          </a:p>
          <a:p>
            <a:pPr marL="0" indent="0" algn="just">
              <a:buSzPct val="90000"/>
              <a:buFont typeface="Wingdings" pitchFamily="2" charset="2"/>
              <a:buChar char="Ø"/>
            </a:pPr>
            <a:r>
              <a:rPr lang="el-GR" dirty="0" smtClean="0"/>
              <a:t> Κακή διατροφή.</a:t>
            </a:r>
          </a:p>
          <a:p>
            <a:pPr marL="0" indent="0" algn="just">
              <a:buSzPct val="90000"/>
              <a:buFont typeface="Wingdings" pitchFamily="2" charset="2"/>
              <a:buChar char="Ø"/>
            </a:pPr>
            <a:r>
              <a:rPr lang="el-GR" dirty="0" smtClean="0"/>
              <a:t> Μη λήψη ικανοποιητικής ποσότητας υγρών.</a:t>
            </a:r>
          </a:p>
          <a:p>
            <a:pPr marL="180000" indent="-180000" algn="just">
              <a:buSzPct val="90000"/>
              <a:buFont typeface="Wingdings" pitchFamily="2" charset="2"/>
              <a:buChar char="Ø"/>
            </a:pPr>
            <a:r>
              <a:rPr lang="el-GR" dirty="0" smtClean="0"/>
              <a:t> Ορισμένα φάρμακα που μπορούν να μειώσουν την αποτελεσματικότητα των </a:t>
            </a:r>
            <a:r>
              <a:rPr lang="el-GR" dirty="0" err="1" smtClean="0"/>
              <a:t>αντιεπιλιπτικών</a:t>
            </a:r>
            <a:r>
              <a:rPr lang="el-GR" dirty="0" smtClean="0"/>
              <a:t> φαρμάκων.</a:t>
            </a:r>
          </a:p>
          <a:p>
            <a:pPr marL="180000" indent="-180000" algn="just">
              <a:buSzPct val="90000"/>
              <a:buFont typeface="Wingdings" pitchFamily="2" charset="2"/>
              <a:buChar char="Ø"/>
            </a:pPr>
            <a:r>
              <a:rPr lang="el-GR" dirty="0" smtClean="0"/>
              <a:t> Δυνατά φώτα που αναβοσβήνουν (</a:t>
            </a:r>
            <a:r>
              <a:rPr lang="en-US" dirty="0" smtClean="0"/>
              <a:t>strobe lights)</a:t>
            </a:r>
            <a:r>
              <a:rPr lang="el-GR" dirty="0" smtClean="0"/>
              <a:t>.</a:t>
            </a:r>
            <a:endParaRPr lang="en-US" dirty="0" smtClean="0"/>
          </a:p>
          <a:p>
            <a:pPr marL="180000" indent="-180000" algn="just">
              <a:buSzPct val="90000"/>
              <a:buFont typeface="Wingdings" pitchFamily="2" charset="2"/>
              <a:buChar char="Ø"/>
            </a:pPr>
            <a:r>
              <a:rPr lang="el-GR" dirty="0" smtClean="0"/>
              <a:t> Δυνατοί ήχοι.</a:t>
            </a:r>
          </a:p>
          <a:p>
            <a:pPr marL="0" indent="0" algn="just">
              <a:buSzPct val="90000"/>
              <a:buFont typeface="Wingdings" pitchFamily="2" charset="2"/>
              <a:buChar char="Ø"/>
            </a:pP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562074"/>
          </a:xfrm>
        </p:spPr>
        <p:txBody>
          <a:bodyPr/>
          <a:lstStyle/>
          <a:p>
            <a:pPr algn="ctr"/>
            <a:r>
              <a:rPr lang="el-GR" dirty="0" err="1" smtClean="0"/>
              <a:t>Συμπτωματα</a:t>
            </a:r>
            <a:r>
              <a:rPr lang="el-GR" dirty="0" smtClean="0"/>
              <a:t> </a:t>
            </a:r>
            <a:r>
              <a:rPr lang="el-GR" dirty="0" err="1" smtClean="0"/>
              <a:t>επιληψιασ</a:t>
            </a:r>
            <a:endParaRPr lang="el-GR" dirty="0"/>
          </a:p>
        </p:txBody>
      </p:sp>
      <p:sp>
        <p:nvSpPr>
          <p:cNvPr id="3" name="2 - Θέση περιεχομένου"/>
          <p:cNvSpPr>
            <a:spLocks noGrp="1"/>
          </p:cNvSpPr>
          <p:nvPr>
            <p:ph sz="quarter" idx="1"/>
          </p:nvPr>
        </p:nvSpPr>
        <p:spPr>
          <a:xfrm>
            <a:off x="467544" y="908720"/>
            <a:ext cx="7467600" cy="5328592"/>
          </a:xfrm>
        </p:spPr>
        <p:txBody>
          <a:bodyPr>
            <a:normAutofit fontScale="92500" lnSpcReduction="20000"/>
          </a:bodyPr>
          <a:lstStyle/>
          <a:p>
            <a:pPr algn="just">
              <a:buSzPct val="90000"/>
              <a:buFont typeface="Wingdings" pitchFamily="2" charset="2"/>
              <a:buChar char="Ø"/>
            </a:pPr>
            <a:r>
              <a:rPr lang="el-GR" dirty="0" smtClean="0"/>
              <a:t>Πολλές φορές πριν την εκδήλωση της κρίσης εμφανίζεται η </a:t>
            </a:r>
            <a:r>
              <a:rPr lang="en-US" dirty="0" smtClean="0"/>
              <a:t>“</a:t>
            </a:r>
            <a:r>
              <a:rPr lang="el-GR" dirty="0" smtClean="0"/>
              <a:t>επιληπτική αύρα</a:t>
            </a:r>
            <a:r>
              <a:rPr lang="en-US" dirty="0" smtClean="0"/>
              <a:t>”</a:t>
            </a:r>
            <a:r>
              <a:rPr lang="el-GR" dirty="0" smtClean="0"/>
              <a:t>. Ο ασθενής νιώθει έντονη ζάλη και μπορεί να εμφανίζει παραισθήσεις.</a:t>
            </a:r>
          </a:p>
          <a:p>
            <a:pPr algn="just">
              <a:buSzPct val="90000"/>
              <a:buFont typeface="Wingdings" pitchFamily="2" charset="2"/>
              <a:buChar char="Ø"/>
            </a:pPr>
            <a:r>
              <a:rPr lang="el-GR" dirty="0" smtClean="0"/>
              <a:t>Στη συνέχεια χάνει τις αισθήσεις του και πέφτει στο έδαφος.</a:t>
            </a:r>
          </a:p>
          <a:p>
            <a:pPr algn="just">
              <a:buSzPct val="90000"/>
              <a:buFont typeface="Wingdings" pitchFamily="2" charset="2"/>
              <a:buChar char="Ø"/>
            </a:pPr>
            <a:r>
              <a:rPr lang="el-GR" dirty="0" smtClean="0"/>
              <a:t>Εμφανίζεται ακαμψία του σώματος (τονικός σπασμός) για μερικά δευτερόλεπτα.</a:t>
            </a:r>
          </a:p>
          <a:p>
            <a:pPr algn="just">
              <a:buSzPct val="90000"/>
              <a:buFont typeface="Wingdings" pitchFamily="2" charset="2"/>
              <a:buChar char="Ø"/>
            </a:pPr>
            <a:r>
              <a:rPr lang="el-GR" dirty="0" smtClean="0"/>
              <a:t>Μετά παρουσιάζονται σπασμοί σε όλο το σώμα (</a:t>
            </a:r>
            <a:r>
              <a:rPr lang="el-GR" dirty="0" err="1" smtClean="0"/>
              <a:t>κλονικοί</a:t>
            </a:r>
            <a:r>
              <a:rPr lang="el-GR" dirty="0" smtClean="0"/>
              <a:t> σπασμοί).</a:t>
            </a:r>
          </a:p>
          <a:p>
            <a:pPr algn="just">
              <a:buSzPct val="90000"/>
              <a:buFont typeface="Wingdings" pitchFamily="2" charset="2"/>
              <a:buChar char="Ø"/>
            </a:pPr>
            <a:r>
              <a:rPr lang="el-GR" dirty="0" smtClean="0"/>
              <a:t>Τα μάτια γυρίζουν.</a:t>
            </a:r>
          </a:p>
          <a:p>
            <a:pPr algn="just">
              <a:buSzPct val="90000"/>
              <a:buFont typeface="Wingdings" pitchFamily="2" charset="2"/>
              <a:buChar char="Ø"/>
            </a:pPr>
            <a:r>
              <a:rPr lang="el-GR" dirty="0" smtClean="0"/>
              <a:t>Βγάζει αφρούς από το στόμα (μπορεί ο αφρός να είναι ροζ αν δαγκώσει τη γλώσσα του).</a:t>
            </a:r>
          </a:p>
          <a:p>
            <a:pPr algn="just">
              <a:buSzPct val="90000"/>
              <a:buFont typeface="Wingdings" pitchFamily="2" charset="2"/>
              <a:buChar char="Ø"/>
            </a:pPr>
            <a:r>
              <a:rPr lang="el-GR" dirty="0" smtClean="0"/>
              <a:t>Μπορεί επίσης να υπάρχει ακράτεια ούρων και κοπράνων.</a:t>
            </a:r>
          </a:p>
          <a:p>
            <a:pPr algn="just">
              <a:buSzPct val="90000"/>
              <a:buFont typeface="Wingdings" pitchFamily="2" charset="2"/>
              <a:buChar char="Ø"/>
            </a:pPr>
            <a:r>
              <a:rPr lang="el-GR" dirty="0" smtClean="0"/>
              <a:t>Η κρίση συνήθως διαρκεί 1-3 λεπτά και ο ασθενής επανέρχεται μόνος του.</a:t>
            </a:r>
          </a:p>
          <a:p>
            <a:pPr algn="just">
              <a:buSzPct val="90000"/>
              <a:buFont typeface="Wingdings" pitchFamily="2" charset="2"/>
              <a:buChar char="Ø"/>
            </a:pPr>
            <a:r>
              <a:rPr lang="el-GR" dirty="0" smtClean="0"/>
              <a:t>Αφού επανέλθει μπορεί να αισθάνεται ζαλάδα, σύγχυση ή πονοκέφαλο.</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580926"/>
          </a:xfrm>
        </p:spPr>
        <p:txBody>
          <a:bodyPr/>
          <a:lstStyle/>
          <a:p>
            <a:pPr algn="ctr"/>
            <a:r>
              <a:rPr lang="el-GR" dirty="0" err="1" smtClean="0"/>
              <a:t>Πρωτεσ</a:t>
            </a:r>
            <a:r>
              <a:rPr lang="el-GR" dirty="0" smtClean="0"/>
              <a:t> </a:t>
            </a:r>
            <a:r>
              <a:rPr lang="el-GR" dirty="0" err="1" smtClean="0"/>
              <a:t>βοηθειεσ</a:t>
            </a:r>
            <a:endParaRPr lang="el-GR" dirty="0"/>
          </a:p>
        </p:txBody>
      </p:sp>
      <p:sp>
        <p:nvSpPr>
          <p:cNvPr id="3" name="2 - Θέση περιεχομένου"/>
          <p:cNvSpPr>
            <a:spLocks noGrp="1"/>
          </p:cNvSpPr>
          <p:nvPr>
            <p:ph sz="quarter" idx="1"/>
          </p:nvPr>
        </p:nvSpPr>
        <p:spPr>
          <a:xfrm>
            <a:off x="467544" y="836712"/>
            <a:ext cx="7467600" cy="5184576"/>
          </a:xfrm>
        </p:spPr>
        <p:txBody>
          <a:bodyPr>
            <a:normAutofit fontScale="92500" lnSpcReduction="20000"/>
          </a:bodyPr>
          <a:lstStyle/>
          <a:p>
            <a:pPr algn="just">
              <a:buSzPct val="90000"/>
              <a:buFont typeface="Wingdings" pitchFamily="2" charset="2"/>
              <a:buChar char="Ø"/>
            </a:pPr>
            <a:r>
              <a:rPr lang="el-GR" dirty="0" smtClean="0"/>
              <a:t>Αν προλάβουμε τον ασθενή πριν λιποθυμήσει, τον βοηθάμε να ξαπλώσει κάτω με ασφάλεια.</a:t>
            </a:r>
          </a:p>
          <a:p>
            <a:pPr algn="just">
              <a:buSzPct val="90000"/>
              <a:buFont typeface="Wingdings" pitchFamily="2" charset="2"/>
              <a:buChar char="Ø"/>
            </a:pPr>
            <a:r>
              <a:rPr lang="el-GR" dirty="0" smtClean="0"/>
              <a:t>Χρονομετρούμε με το ρολόι μας πόσο διαρκεί η κρίση.</a:t>
            </a:r>
          </a:p>
          <a:p>
            <a:pPr algn="just">
              <a:buSzPct val="90000"/>
              <a:buFont typeface="Wingdings" pitchFamily="2" charset="2"/>
              <a:buChar char="Ø"/>
            </a:pPr>
            <a:r>
              <a:rPr lang="el-GR" dirty="0" smtClean="0"/>
              <a:t>Τοποθετούμε κάτω από το κεφάλι του ένα μαξιλάρι ή ρούχο ή βάζουμε τα χέρια μας από κάτω.</a:t>
            </a:r>
          </a:p>
          <a:p>
            <a:pPr algn="just">
              <a:buSzPct val="90000"/>
              <a:buFont typeface="Wingdings" pitchFamily="2" charset="2"/>
              <a:buChar char="Ø"/>
            </a:pPr>
            <a:r>
              <a:rPr lang="el-GR" dirty="0" smtClean="0"/>
              <a:t>Χαλαρώνουμε τα ρούχα του (πουκάμισο, γραβάτα, φουλάρι) για να αναπνέει πιο ελεύθερα.</a:t>
            </a:r>
          </a:p>
          <a:p>
            <a:pPr algn="just">
              <a:buSzPct val="90000"/>
              <a:buFont typeface="Wingdings" pitchFamily="2" charset="2"/>
              <a:buChar char="Ø"/>
            </a:pPr>
            <a:r>
              <a:rPr lang="el-GR" dirty="0" smtClean="0"/>
              <a:t>Απομακρύνουμε αντικείμενα στα οποία μπορεί να χτυπήσει.</a:t>
            </a:r>
          </a:p>
          <a:p>
            <a:pPr algn="just">
              <a:buSzPct val="90000"/>
              <a:buFont typeface="Wingdings" pitchFamily="2" charset="2"/>
              <a:buChar char="Ø"/>
            </a:pPr>
            <a:r>
              <a:rPr lang="el-GR" dirty="0" smtClean="0"/>
              <a:t>Απομακρύνουμε τον κόσμο γύρω του.  </a:t>
            </a:r>
          </a:p>
          <a:p>
            <a:pPr algn="just">
              <a:buSzPct val="90000"/>
              <a:buFont typeface="Wingdings" pitchFamily="2" charset="2"/>
              <a:buChar char="Ø"/>
            </a:pPr>
            <a:r>
              <a:rPr lang="el-GR" dirty="0" smtClean="0"/>
              <a:t>Γυρίζουμε τον ασθενή στο πλάι για να μην πνιγεί με το σάλιο του.</a:t>
            </a:r>
          </a:p>
          <a:p>
            <a:pPr algn="just">
              <a:buSzPct val="90000"/>
              <a:buFont typeface="Wingdings" pitchFamily="2" charset="2"/>
              <a:buChar char="Ø"/>
            </a:pPr>
            <a:r>
              <a:rPr lang="el-GR" dirty="0" smtClean="0"/>
              <a:t>Μιλάμε ήρεμα στον ασθενή και προσπαθούμε να τον καθησυχάσουμε.</a:t>
            </a:r>
          </a:p>
          <a:p>
            <a:pPr algn="just">
              <a:buSzPct val="90000"/>
              <a:buFont typeface="Wingdings" pitchFamily="2" charset="2"/>
              <a:buChar char="Ø"/>
            </a:pPr>
            <a:r>
              <a:rPr lang="el-GR" dirty="0" smtClean="0"/>
              <a:t>Μόλις τελειώσει η κρίση ελέγχουμε ότι ο ασθενής αναπνέει κανονικά και μένουμε μαζί του μέχρι να έρθει κάποιος δικός του να τον παραλάβει.</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634082"/>
          </a:xfrm>
        </p:spPr>
        <p:txBody>
          <a:bodyPr/>
          <a:lstStyle/>
          <a:p>
            <a:pPr algn="ctr"/>
            <a:r>
              <a:rPr lang="el-GR" smtClean="0"/>
              <a:t>Τι </a:t>
            </a:r>
            <a:r>
              <a:rPr lang="el-GR" smtClean="0"/>
              <a:t>δεν </a:t>
            </a:r>
            <a:r>
              <a:rPr lang="el-GR" dirty="0" err="1" smtClean="0"/>
              <a:t>πρεπει</a:t>
            </a:r>
            <a:r>
              <a:rPr lang="el-GR" dirty="0" smtClean="0"/>
              <a:t> να </a:t>
            </a:r>
            <a:r>
              <a:rPr lang="el-GR" dirty="0" err="1" smtClean="0"/>
              <a:t>κανουμε</a:t>
            </a:r>
            <a:endParaRPr lang="el-GR" dirty="0"/>
          </a:p>
        </p:txBody>
      </p:sp>
      <p:sp>
        <p:nvSpPr>
          <p:cNvPr id="3" name="2 - Θέση περιεχομένου"/>
          <p:cNvSpPr>
            <a:spLocks noGrp="1"/>
          </p:cNvSpPr>
          <p:nvPr>
            <p:ph sz="quarter" idx="1"/>
          </p:nvPr>
        </p:nvSpPr>
        <p:spPr>
          <a:xfrm>
            <a:off x="467544" y="980728"/>
            <a:ext cx="7467600" cy="3240360"/>
          </a:xfrm>
        </p:spPr>
        <p:txBody>
          <a:bodyPr>
            <a:normAutofit lnSpcReduction="10000"/>
          </a:bodyPr>
          <a:lstStyle/>
          <a:p>
            <a:pPr algn="just">
              <a:buSzPct val="90000"/>
              <a:buFont typeface="Wingdings" pitchFamily="2" charset="2"/>
              <a:buChar char="Ø"/>
            </a:pPr>
            <a:r>
              <a:rPr lang="el-GR" b="1" dirty="0" smtClean="0"/>
              <a:t>ΔΕΝ</a:t>
            </a:r>
            <a:r>
              <a:rPr lang="el-GR" dirty="0" smtClean="0"/>
              <a:t> προσπαθούμε να σταματήσουμε τους σπασμούς συγκρατώντας τον ασθενή.</a:t>
            </a:r>
          </a:p>
          <a:p>
            <a:pPr algn="just">
              <a:buSzPct val="90000"/>
              <a:buFont typeface="Wingdings" pitchFamily="2" charset="2"/>
              <a:buChar char="Ø"/>
            </a:pPr>
            <a:r>
              <a:rPr lang="el-GR" b="1" dirty="0" smtClean="0"/>
              <a:t>ΔΕΝ</a:t>
            </a:r>
            <a:r>
              <a:rPr lang="el-GR" dirty="0" smtClean="0"/>
              <a:t> προσπαθούμε να ανοίξουμε  το στόμα και δεν τοποθετούμε τίποτα μέσα σε αυτό.</a:t>
            </a:r>
          </a:p>
          <a:p>
            <a:pPr algn="just">
              <a:buSzPct val="90000"/>
              <a:buFont typeface="Wingdings" pitchFamily="2" charset="2"/>
              <a:buChar char="Ø"/>
            </a:pPr>
            <a:r>
              <a:rPr lang="el-GR" b="1" dirty="0" smtClean="0"/>
              <a:t>ΔΕΝ	</a:t>
            </a:r>
            <a:r>
              <a:rPr lang="el-GR" dirty="0" smtClean="0"/>
              <a:t> δίνουμε χάπια, νερό, φαγητό αν ο ασθενής δεν επανέλθει πλήρως.</a:t>
            </a:r>
          </a:p>
          <a:p>
            <a:pPr algn="just">
              <a:buSzPct val="90000"/>
              <a:buFont typeface="Wingdings" pitchFamily="2" charset="2"/>
              <a:buChar char="Ø"/>
            </a:pPr>
            <a:r>
              <a:rPr lang="el-GR" b="1" dirty="0" smtClean="0"/>
              <a:t>ΔΕΝ </a:t>
            </a:r>
            <a:r>
              <a:rPr lang="el-GR" dirty="0" smtClean="0"/>
              <a:t>προσπαθούμε να επαναφέρουμε τον ασθενή με χαστούκια και τραντάγματα. </a:t>
            </a:r>
          </a:p>
          <a:p>
            <a:pPr>
              <a:buNone/>
            </a:pP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706090"/>
          </a:xfrm>
        </p:spPr>
        <p:txBody>
          <a:bodyPr/>
          <a:lstStyle/>
          <a:p>
            <a:pPr algn="ctr"/>
            <a:r>
              <a:rPr lang="el-GR" dirty="0" err="1" smtClean="0"/>
              <a:t>Ποτε</a:t>
            </a:r>
            <a:r>
              <a:rPr lang="el-GR" dirty="0" smtClean="0"/>
              <a:t> </a:t>
            </a:r>
            <a:r>
              <a:rPr lang="el-GR" dirty="0" err="1" smtClean="0"/>
              <a:t>καλουμε</a:t>
            </a:r>
            <a:r>
              <a:rPr lang="el-GR" dirty="0" smtClean="0"/>
              <a:t> </a:t>
            </a:r>
            <a:r>
              <a:rPr lang="el-GR" dirty="0" err="1" smtClean="0"/>
              <a:t>ασθενοφορο</a:t>
            </a:r>
            <a:endParaRPr lang="el-GR" dirty="0"/>
          </a:p>
        </p:txBody>
      </p:sp>
      <p:sp>
        <p:nvSpPr>
          <p:cNvPr id="3" name="2 - Θέση περιεχομένου"/>
          <p:cNvSpPr>
            <a:spLocks noGrp="1"/>
          </p:cNvSpPr>
          <p:nvPr>
            <p:ph sz="quarter" idx="1"/>
          </p:nvPr>
        </p:nvSpPr>
        <p:spPr>
          <a:xfrm>
            <a:off x="467544" y="908720"/>
            <a:ext cx="7467600" cy="4873752"/>
          </a:xfrm>
        </p:spPr>
        <p:txBody>
          <a:bodyPr/>
          <a:lstStyle/>
          <a:p>
            <a:pPr marL="0" indent="0" algn="just">
              <a:buNone/>
            </a:pPr>
            <a:r>
              <a:rPr lang="el-GR" dirty="0" smtClean="0"/>
              <a:t>Συνήθως οι επιληπτικές κρίσεις δεν είναι ιατρικό επείγον. Παρόλα αυτά όμως συνίσταται η κλήση ασθενοφόρου όταν</a:t>
            </a:r>
            <a:r>
              <a:rPr lang="en-US" dirty="0" smtClean="0"/>
              <a:t>:</a:t>
            </a:r>
            <a:endParaRPr lang="el-GR" dirty="0" smtClean="0"/>
          </a:p>
          <a:p>
            <a:pPr marL="0" indent="0">
              <a:buSzPct val="90000"/>
              <a:buFont typeface="Wingdings" pitchFamily="2" charset="2"/>
              <a:buChar char="Ø"/>
            </a:pPr>
            <a:r>
              <a:rPr lang="el-GR" dirty="0" smtClean="0"/>
              <a:t> Η κρίση διαρκεί για πάνω από 5 λεπτά.</a:t>
            </a:r>
          </a:p>
          <a:p>
            <a:pPr marL="0" indent="0">
              <a:buSzPct val="90000"/>
              <a:buFont typeface="Wingdings" pitchFamily="2" charset="2"/>
              <a:buChar char="Ø"/>
            </a:pPr>
            <a:r>
              <a:rPr lang="el-GR" dirty="0" smtClean="0"/>
              <a:t> Ο ασθενής πάθει και δεύτερη κρίση.</a:t>
            </a:r>
          </a:p>
          <a:p>
            <a:pPr marL="0" indent="0">
              <a:buSzPct val="90000"/>
              <a:buFont typeface="Wingdings" pitchFamily="2" charset="2"/>
              <a:buChar char="Ø"/>
            </a:pPr>
            <a:r>
              <a:rPr lang="el-GR" dirty="0" smtClean="0"/>
              <a:t> Ο ασθενής έχει δυσκολία στην αναπνοή.</a:t>
            </a:r>
          </a:p>
          <a:p>
            <a:pPr marL="0" indent="0">
              <a:buSzPct val="90000"/>
              <a:buFont typeface="Wingdings" pitchFamily="2" charset="2"/>
              <a:buChar char="Ø"/>
            </a:pPr>
            <a:r>
              <a:rPr lang="el-GR" dirty="0" smtClean="0"/>
              <a:t> Ο ασθενής έχει τραυματιστεί επειδή έπεσε.</a:t>
            </a:r>
          </a:p>
          <a:p>
            <a:pPr marL="0" indent="0">
              <a:buSzPct val="90000"/>
              <a:buFont typeface="Wingdings" pitchFamily="2" charset="2"/>
              <a:buChar char="Ø"/>
            </a:pPr>
            <a:r>
              <a:rPr lang="el-GR" dirty="0" smtClean="0"/>
              <a:t> Ο ασθενής ζητήσει ιατρική βοήθεια.</a:t>
            </a:r>
          </a:p>
          <a:p>
            <a:pPr marL="0" indent="0">
              <a:buSzPct val="90000"/>
              <a:buFont typeface="Wingdings" pitchFamily="2" charset="2"/>
              <a:buChar char="Ø"/>
            </a:pPr>
            <a:r>
              <a:rPr lang="el-GR" dirty="0" smtClean="0"/>
              <a:t> Κάποιος εμφανίσει για πρώτη φορά κρίση.</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634082"/>
          </a:xfrm>
        </p:spPr>
        <p:txBody>
          <a:bodyPr/>
          <a:lstStyle/>
          <a:p>
            <a:pPr algn="ctr"/>
            <a:r>
              <a:rPr lang="el-GR" dirty="0" err="1" smtClean="0"/>
              <a:t>ανακεφαλαιωση</a:t>
            </a:r>
            <a:endParaRPr lang="el-GR" dirty="0"/>
          </a:p>
        </p:txBody>
      </p:sp>
      <p:sp>
        <p:nvSpPr>
          <p:cNvPr id="3" name="2 - Θέση περιεχομένου"/>
          <p:cNvSpPr>
            <a:spLocks noGrp="1"/>
          </p:cNvSpPr>
          <p:nvPr>
            <p:ph sz="quarter" idx="1"/>
          </p:nvPr>
        </p:nvSpPr>
        <p:spPr>
          <a:xfrm>
            <a:off x="467544" y="1124744"/>
            <a:ext cx="7467600" cy="2736304"/>
          </a:xfrm>
        </p:spPr>
        <p:txBody>
          <a:bodyPr>
            <a:normAutofit/>
          </a:bodyPr>
          <a:lstStyle/>
          <a:p>
            <a:pPr marL="0" indent="0" algn="just">
              <a:buSzPct val="90000"/>
              <a:buNone/>
            </a:pPr>
            <a:r>
              <a:rPr lang="el-GR" dirty="0" smtClean="0"/>
              <a:t>Η επιληψία δεν είναι κάτι που θα πρέπει να μας πανικοβάλλει. Ο ασθενής θα επανέλθει μόνος του μετά από λίγο. Το μόνο που πρέπει να κάνουμε είναι να τον συγκρατήσουμε για να μην πέσει και χτυπήσει, να τον γυρίσουμε στο πλάι και να τοποθετήσουμε κάτω από το κεφάλι του κάτι μαλακό.</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Προεξοχή">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342</TotalTime>
  <Words>771</Words>
  <Application>Microsoft Office PowerPoint</Application>
  <PresentationFormat>Προβολή στην οθόνη (4:3)</PresentationFormat>
  <Paragraphs>70</Paragraphs>
  <Slides>9</Slides>
  <Notes>2</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Προεξοχή</vt:lpstr>
      <vt:lpstr>επιληψια</vt:lpstr>
      <vt:lpstr>Διαφάνεια 2</vt:lpstr>
      <vt:lpstr>Αιτιεσ επιληψιασ</vt:lpstr>
      <vt:lpstr>Εκλυτικοι παραγοντεσ επιληψιασ</vt:lpstr>
      <vt:lpstr>Συμπτωματα επιληψιασ</vt:lpstr>
      <vt:lpstr>Πρωτεσ βοηθειεσ</vt:lpstr>
      <vt:lpstr>Τι δεν πρεπει να κανουμε</vt:lpstr>
      <vt:lpstr>Ποτε καλουμε ασθενοφορο</vt:lpstr>
      <vt:lpstr>ανακεφαλαιωση</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επιληψια</dc:title>
  <dc:creator>Vaggelis</dc:creator>
  <cp:lastModifiedBy>Vaggelis</cp:lastModifiedBy>
  <cp:revision>38</cp:revision>
  <dcterms:created xsi:type="dcterms:W3CDTF">2016-12-12T14:26:35Z</dcterms:created>
  <dcterms:modified xsi:type="dcterms:W3CDTF">2016-12-14T19:51:24Z</dcterms:modified>
</cp:coreProperties>
</file>